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66"/>
  </p:handoutMasterIdLst>
  <p:sldIdLst>
    <p:sldId id="256" r:id="rId6"/>
    <p:sldId id="313" r:id="rId8"/>
    <p:sldId id="309" r:id="rId9"/>
    <p:sldId id="315" r:id="rId10"/>
    <p:sldId id="304" r:id="rId11"/>
    <p:sldId id="305" r:id="rId12"/>
    <p:sldId id="373" r:id="rId13"/>
    <p:sldId id="374" r:id="rId14"/>
    <p:sldId id="375" r:id="rId15"/>
    <p:sldId id="314" r:id="rId16"/>
    <p:sldId id="260" r:id="rId17"/>
    <p:sldId id="367" r:id="rId18"/>
    <p:sldId id="261" r:id="rId19"/>
    <p:sldId id="310" r:id="rId20"/>
    <p:sldId id="311" r:id="rId21"/>
    <p:sldId id="368" r:id="rId22"/>
    <p:sldId id="262" r:id="rId23"/>
    <p:sldId id="263" r:id="rId24"/>
    <p:sldId id="264" r:id="rId25"/>
    <p:sldId id="265" r:id="rId26"/>
    <p:sldId id="266" r:id="rId27"/>
    <p:sldId id="267" r:id="rId28"/>
    <p:sldId id="268" r:id="rId29"/>
    <p:sldId id="269" r:id="rId30"/>
    <p:sldId id="270" r:id="rId31"/>
    <p:sldId id="306"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16" r:id="rId65"/>
  </p:sldIdLst>
  <p:sldSz cx="9144000" cy="6858000" type="screen4x3"/>
  <p:notesSz cx="7099300" cy="10234295"/>
  <p:custDataLst>
    <p:tags r:id="rId70"/>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FF"/>
    <a:srgbClr val="0000FF"/>
    <a:srgbClr val="66FF33"/>
    <a:srgbClr val="CC9900"/>
    <a:srgbClr val="FFCC00"/>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25"/>
    <p:restoredTop sz="78740"/>
  </p:normalViewPr>
  <p:slideViewPr>
    <p:cSldViewPr showGuides="1">
      <p:cViewPr varScale="1">
        <p:scale>
          <a:sx n="88" d="100"/>
          <a:sy n="88" d="100"/>
        </p:scale>
        <p:origin x="2616" y="96"/>
      </p:cViewPr>
      <p:guideLst>
        <p:guide orient="horz" pos="2160"/>
        <p:guide pos="284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0" Type="http://schemas.openxmlformats.org/officeDocument/2006/relationships/tags" Target="tags/tag5.xml"/><Relationship Id="rId7" Type="http://schemas.openxmlformats.org/officeDocument/2006/relationships/notesMaster" Target="notesMasters/notesMaster1.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Times New Roman" panose="02020603050405020304" pitchFamily="18"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299"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Times New Roman" panose="02020603050405020304" pitchFamily="18" charset="0"/>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300"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Times New Roman" panose="02020603050405020304" pitchFamily="18"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301"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Times New Roman" panose="02020603050405020304" pitchFamily="18" charset="0"/>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BFE4AA76-CF32-462E-B97D-BB914E015521}" type="slidenum">
              <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4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4"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5734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5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5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2A63C5D-5C83-4C18-8719-0B1C81753EC0}"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9" Type="http://schemas.openxmlformats.org/officeDocument/2006/relationships/hyperlink" Target="http://www.jedit.org/" TargetMode="External"/><Relationship Id="rId8" Type="http://schemas.openxmlformats.org/officeDocument/2006/relationships/hyperlink" Target="http://www.slickedit.com/" TargetMode="External"/><Relationship Id="rId7" Type="http://schemas.openxmlformats.org/officeDocument/2006/relationships/hyperlink" Target="http://www.oracle.com/technology/products/jdev" TargetMode="External"/><Relationship Id="rId6" Type="http://schemas.openxmlformats.org/officeDocument/2006/relationships/hyperlink" Target="http://www.evget.com/product/2992" TargetMode="External"/><Relationship Id="rId5" Type="http://schemas.openxmlformats.org/officeDocument/2006/relationships/hyperlink" Target="http://www.embarcadero.com/products/jbuilder" TargetMode="External"/><Relationship Id="rId4" Type="http://schemas.openxmlformats.org/officeDocument/2006/relationships/hyperlink" Target="http://www.netbeans.org/" TargetMode="External"/><Relationship Id="rId3" Type="http://schemas.openxmlformats.org/officeDocument/2006/relationships/hyperlink" Target="http://www.eclipse.org/" TargetMode="External"/><Relationship Id="rId2" Type="http://schemas.openxmlformats.org/officeDocument/2006/relationships/notesMaster" Target="../notesMasters/notesMaster1.xml"/><Relationship Id="rId10" Type="http://schemas.openxmlformats.org/officeDocument/2006/relationships/hyperlink" Target="http://www.jcreator.com/" TargetMode="Externa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p:txBody>
      </p:sp>
      <p:sp>
        <p:nvSpPr>
          <p:cNvPr id="12290" name="Rectangle 2"/>
          <p:cNvSpPr>
            <a:spLocks noGrp="1" noRot="1" noChangeAspect="1" noTextEdit="1"/>
          </p:cNvSpPr>
          <p:nvPr>
            <p:ph type="sldImg"/>
          </p:nvPr>
        </p:nvSpPr>
        <p:spPr/>
      </p:sp>
      <p:sp>
        <p:nvSpPr>
          <p:cNvPr id="12291" name="Rectangle 3"/>
          <p:cNvSpPr>
            <a:spLocks noGrp="1"/>
          </p:cNvSpPr>
          <p:nvPr>
            <p:ph type="body"/>
          </p:nvPr>
        </p:nvSpPr>
        <p:spPr/>
        <p:txBody>
          <a:bodyPr wrap="square" lIns="91440" tIns="45720" rIns="91440" bIns="45720" anchor="t" anchorCtr="0"/>
          <a:lstStyle/>
          <a:p>
            <a:pPr lvl="0" eaLnBrk="1" hangingPunct="1"/>
            <a:r>
              <a:rPr lang="zh-CN" altLang="en-US" dirty="0"/>
              <a:t>这门课主要的内容是学习面向对象的编程思想和方法，</a:t>
            </a:r>
            <a:r>
              <a:rPr lang="en-US" altLang="zh-CN" dirty="0"/>
              <a:t>java </a:t>
            </a:r>
            <a:r>
              <a:rPr lang="zh-CN" altLang="en-US" dirty="0"/>
              <a:t>是实践该方法论的工具。</a:t>
            </a:r>
            <a:endParaRPr lang="zh-CN" altLang="en-US" dirty="0"/>
          </a:p>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p:txBody>
      </p:sp>
      <p:sp>
        <p:nvSpPr>
          <p:cNvPr id="31746" name="Rectangle 2"/>
          <p:cNvSpPr>
            <a:spLocks noGrp="1" noRot="1" noChangeAspect="1" noTextEdit="1"/>
          </p:cNvSpPr>
          <p:nvPr>
            <p:ph type="sldImg"/>
          </p:nvPr>
        </p:nvSpPr>
        <p:spPr/>
      </p:sp>
      <p:sp>
        <p:nvSpPr>
          <p:cNvPr id="31747" name="Rectangle 3"/>
          <p:cNvSpPr>
            <a:spLocks noGrp="1"/>
          </p:cNvSpPr>
          <p:nvPr>
            <p:ph type="body"/>
          </p:nvPr>
        </p:nvSpPr>
        <p:spPr/>
        <p:txBody>
          <a:bodyPr wrap="square" lIns="91440" tIns="45720" rIns="91440" bIns="45720" anchor="t" anchorCtr="0"/>
          <a:lstStyle/>
          <a:p>
            <a:pPr lvl="0" eaLnBrk="1" hangingPunct="1"/>
            <a:r>
              <a:rPr lang="en-US" altLang="zh-CN" dirty="0">
                <a:solidFill>
                  <a:srgbClr val="000000"/>
                </a:solidFill>
              </a:rPr>
              <a:t>java</a:t>
            </a:r>
            <a:r>
              <a:rPr lang="zh-CN" altLang="en-US" dirty="0">
                <a:solidFill>
                  <a:srgbClr val="000000"/>
                </a:solidFill>
              </a:rPr>
              <a:t>从</a:t>
            </a:r>
            <a:r>
              <a:rPr lang="en-US" altLang="zh-CN" dirty="0">
                <a:solidFill>
                  <a:srgbClr val="000000"/>
                </a:solidFill>
              </a:rPr>
              <a:t>1995</a:t>
            </a:r>
            <a:r>
              <a:rPr lang="zh-CN" altLang="en-US" dirty="0">
                <a:solidFill>
                  <a:srgbClr val="000000"/>
                </a:solidFill>
              </a:rPr>
              <a:t>年发布到现在，也走过</a:t>
            </a:r>
            <a:r>
              <a:rPr lang="en-US" altLang="zh-CN" dirty="0">
                <a:solidFill>
                  <a:srgbClr val="000000"/>
                </a:solidFill>
              </a:rPr>
              <a:t>18</a:t>
            </a:r>
            <a:r>
              <a:rPr lang="zh-CN" altLang="en-US" dirty="0">
                <a:solidFill>
                  <a:srgbClr val="000000"/>
                </a:solidFill>
              </a:rPr>
              <a:t>年了，个人认为，其中几个</a:t>
            </a:r>
            <a:r>
              <a:rPr lang="en-US" altLang="zh-CN" dirty="0">
                <a:solidFill>
                  <a:srgbClr val="000000"/>
                </a:solidFill>
              </a:rPr>
              <a:t>java</a:t>
            </a:r>
            <a:r>
              <a:rPr lang="zh-CN" altLang="en-US" dirty="0">
                <a:solidFill>
                  <a:srgbClr val="000000"/>
                </a:solidFill>
              </a:rPr>
              <a:t>版本都肩负着重大使命，影响甚远；</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jdk1.0 1995</a:t>
            </a:r>
            <a:r>
              <a:rPr lang="zh-CN" altLang="en-US" dirty="0">
                <a:solidFill>
                  <a:srgbClr val="000000"/>
                </a:solidFill>
              </a:rPr>
              <a:t>年</a:t>
            </a:r>
            <a:r>
              <a:rPr lang="en-US" altLang="zh-CN" dirty="0">
                <a:solidFill>
                  <a:srgbClr val="000000"/>
                </a:solidFill>
              </a:rPr>
              <a:t>5</a:t>
            </a:r>
            <a:r>
              <a:rPr lang="zh-CN" altLang="en-US" dirty="0">
                <a:solidFill>
                  <a:srgbClr val="000000"/>
                </a:solidFill>
              </a:rPr>
              <a:t>月</a:t>
            </a:r>
            <a:r>
              <a:rPr lang="en-US" altLang="zh-CN" dirty="0">
                <a:solidFill>
                  <a:srgbClr val="000000"/>
                </a:solidFill>
              </a:rPr>
              <a:t>23</a:t>
            </a:r>
            <a:r>
              <a:rPr lang="zh-CN" altLang="en-US" dirty="0">
                <a:solidFill>
                  <a:srgbClr val="000000"/>
                </a:solidFill>
              </a:rPr>
              <a:t>日诞生，</a:t>
            </a:r>
            <a:r>
              <a:rPr lang="en-US" altLang="zh-CN" dirty="0">
                <a:solidFill>
                  <a:srgbClr val="000000"/>
                </a:solidFill>
              </a:rPr>
              <a:t>Oak</a:t>
            </a:r>
            <a:r>
              <a:rPr lang="zh-CN" altLang="en-US" dirty="0">
                <a:solidFill>
                  <a:srgbClr val="000000"/>
                </a:solidFill>
              </a:rPr>
              <a:t>语言改名为</a:t>
            </a:r>
            <a:r>
              <a:rPr lang="en-US" altLang="zh-CN" dirty="0">
                <a:solidFill>
                  <a:srgbClr val="000000"/>
                </a:solidFill>
              </a:rPr>
              <a:t>Java</a:t>
            </a:r>
            <a:r>
              <a:rPr lang="zh-CN" altLang="en-US" dirty="0">
                <a:solidFill>
                  <a:srgbClr val="000000"/>
                </a:solidFill>
              </a:rPr>
              <a:t>，并提出“</a:t>
            </a:r>
            <a:r>
              <a:rPr lang="en-US" altLang="zh-CN" dirty="0">
                <a:solidFill>
                  <a:srgbClr val="000000"/>
                </a:solidFill>
              </a:rPr>
              <a:t>Write Once </a:t>
            </a:r>
            <a:r>
              <a:rPr lang="zh-CN" altLang="en-US" dirty="0">
                <a:solidFill>
                  <a:srgbClr val="000000"/>
                </a:solidFill>
              </a:rPr>
              <a:t>，</a:t>
            </a:r>
            <a:r>
              <a:rPr lang="en-US" altLang="zh-CN" dirty="0">
                <a:solidFill>
                  <a:srgbClr val="000000"/>
                </a:solidFill>
              </a:rPr>
              <a:t>Run anywhere"</a:t>
            </a:r>
            <a:r>
              <a:rPr lang="zh-CN" altLang="en-US" dirty="0">
                <a:solidFill>
                  <a:srgbClr val="000000"/>
                </a:solidFill>
              </a:rPr>
              <a:t>；</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jdk1.2  1999</a:t>
            </a:r>
            <a:r>
              <a:rPr lang="zh-CN" altLang="en-US" dirty="0">
                <a:solidFill>
                  <a:srgbClr val="000000"/>
                </a:solidFill>
              </a:rPr>
              <a:t>年</a:t>
            </a:r>
            <a:r>
              <a:rPr lang="en-US" altLang="zh-CN" dirty="0">
                <a:solidFill>
                  <a:srgbClr val="000000"/>
                </a:solidFill>
              </a:rPr>
              <a:t>6</a:t>
            </a:r>
            <a:r>
              <a:rPr lang="zh-CN" altLang="en-US" dirty="0">
                <a:solidFill>
                  <a:srgbClr val="000000"/>
                </a:solidFill>
              </a:rPr>
              <a:t>月发布，将</a:t>
            </a:r>
            <a:r>
              <a:rPr lang="en-US" altLang="zh-CN" dirty="0">
                <a:solidFill>
                  <a:srgbClr val="000000"/>
                </a:solidFill>
              </a:rPr>
              <a:t>java</a:t>
            </a:r>
            <a:r>
              <a:rPr lang="zh-CN" altLang="en-US" dirty="0">
                <a:solidFill>
                  <a:srgbClr val="000000"/>
                </a:solidFill>
              </a:rPr>
              <a:t>划分为</a:t>
            </a:r>
            <a:r>
              <a:rPr lang="en-US" altLang="zh-CN" dirty="0">
                <a:solidFill>
                  <a:srgbClr val="000000"/>
                </a:solidFill>
              </a:rPr>
              <a:t>J2SE,J2ME,J2EE</a:t>
            </a:r>
            <a:r>
              <a:rPr lang="zh-CN" altLang="en-US" dirty="0">
                <a:solidFill>
                  <a:srgbClr val="000000"/>
                </a:solidFill>
              </a:rPr>
              <a:t>三大平台；</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jdk1.4 </a:t>
            </a:r>
            <a:r>
              <a:rPr lang="zh-CN" altLang="en-US" dirty="0">
                <a:solidFill>
                  <a:srgbClr val="000000"/>
                </a:solidFill>
              </a:rPr>
              <a:t>主要是性能提升，在</a:t>
            </a:r>
            <a:r>
              <a:rPr lang="en-US" altLang="zh-CN" dirty="0">
                <a:solidFill>
                  <a:srgbClr val="000000"/>
                </a:solidFill>
              </a:rPr>
              <a:t>2000</a:t>
            </a:r>
            <a:r>
              <a:rPr lang="zh-CN" altLang="en-US" dirty="0">
                <a:solidFill>
                  <a:srgbClr val="000000"/>
                </a:solidFill>
              </a:rPr>
              <a:t>年时候</a:t>
            </a:r>
            <a:r>
              <a:rPr lang="en-US" altLang="zh-CN" dirty="0">
                <a:solidFill>
                  <a:srgbClr val="000000"/>
                </a:solidFill>
              </a:rPr>
              <a:t>JAVA</a:t>
            </a:r>
            <a:r>
              <a:rPr lang="zh-CN" altLang="en-US" dirty="0">
                <a:solidFill>
                  <a:srgbClr val="000000"/>
                </a:solidFill>
              </a:rPr>
              <a:t>成为世界上最流行的电脑语言， </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jdk5 </a:t>
            </a:r>
            <a:r>
              <a:rPr lang="zh-CN" altLang="en-US" dirty="0">
                <a:solidFill>
                  <a:srgbClr val="000000"/>
                </a:solidFill>
              </a:rPr>
              <a:t>诞生于</a:t>
            </a:r>
            <a:r>
              <a:rPr lang="en-US" altLang="zh-CN" dirty="0">
                <a:solidFill>
                  <a:srgbClr val="000000"/>
                </a:solidFill>
              </a:rPr>
              <a:t>2004</a:t>
            </a:r>
            <a:r>
              <a:rPr lang="zh-CN" altLang="en-US" dirty="0">
                <a:solidFill>
                  <a:srgbClr val="000000"/>
                </a:solidFill>
              </a:rPr>
              <a:t>年，他的使命就是易用，加入</a:t>
            </a:r>
            <a:r>
              <a:rPr lang="en-US" altLang="zh-CN" dirty="0">
                <a:solidFill>
                  <a:srgbClr val="000000"/>
                </a:solidFill>
              </a:rPr>
              <a:t>1. </a:t>
            </a:r>
            <a:r>
              <a:rPr lang="zh-CN" altLang="en-US" dirty="0">
                <a:solidFill>
                  <a:srgbClr val="000000"/>
                </a:solidFill>
              </a:rPr>
              <a:t>泛型 </a:t>
            </a:r>
            <a:r>
              <a:rPr lang="en-US" altLang="zh-CN" dirty="0">
                <a:solidFill>
                  <a:srgbClr val="000000"/>
                </a:solidFill>
              </a:rPr>
              <a:t>2 </a:t>
            </a:r>
            <a:r>
              <a:rPr lang="zh-CN" altLang="en-US" dirty="0">
                <a:solidFill>
                  <a:srgbClr val="000000"/>
                </a:solidFill>
              </a:rPr>
              <a:t>自动装箱</a:t>
            </a:r>
            <a:r>
              <a:rPr lang="en-US" altLang="zh-CN" dirty="0">
                <a:solidFill>
                  <a:srgbClr val="000000"/>
                </a:solidFill>
              </a:rPr>
              <a:t>/</a:t>
            </a:r>
            <a:r>
              <a:rPr lang="zh-CN" altLang="en-US" dirty="0">
                <a:solidFill>
                  <a:srgbClr val="000000"/>
                </a:solidFill>
              </a:rPr>
              <a:t>拆箱  </a:t>
            </a:r>
            <a:r>
              <a:rPr lang="en-US" altLang="zh-CN" dirty="0">
                <a:solidFill>
                  <a:srgbClr val="000000"/>
                </a:solidFill>
              </a:rPr>
              <a:t>3 for-each  4 static import  5 </a:t>
            </a:r>
            <a:r>
              <a:rPr lang="zh-CN" altLang="en-US" dirty="0">
                <a:solidFill>
                  <a:srgbClr val="000000"/>
                </a:solidFill>
              </a:rPr>
              <a:t>变长参数等</a:t>
            </a:r>
            <a:endParaRPr lang="en-US" altLang="zh-CN" dirty="0">
              <a:solidFill>
                <a:srgbClr val="000000"/>
              </a:solidFill>
            </a:endParaRPr>
          </a:p>
          <a:p>
            <a:pPr lvl="0" eaLnBrk="1" hangingPunct="1"/>
            <a:r>
              <a:rPr lang="en-US" altLang="zh-CN" dirty="0">
                <a:solidFill>
                  <a:srgbClr val="000000"/>
                </a:solidFill>
              </a:rPr>
              <a:t>Java 9 </a:t>
            </a:r>
            <a:r>
              <a:rPr lang="zh-CN" altLang="en-US" dirty="0">
                <a:solidFill>
                  <a:srgbClr val="000000"/>
                </a:solidFill>
              </a:rPr>
              <a:t>模块化系统 </a:t>
            </a:r>
            <a:r>
              <a:rPr lang="zh-CN" altLang="en-US" dirty="0"/>
              <a:t>模块化的 </a:t>
            </a:r>
            <a:r>
              <a:rPr lang="en-US" altLang="zh-CN" dirty="0"/>
              <a:t>JAR </a:t>
            </a:r>
            <a:r>
              <a:rPr lang="zh-CN" altLang="en-US" dirty="0"/>
              <a:t>文件都包含一个额外的模块描述器，描述</a:t>
            </a:r>
            <a:r>
              <a:rPr lang="en-US" altLang="zh-CN" dirty="0"/>
              <a:t>jar</a:t>
            </a:r>
            <a:r>
              <a:rPr lang="zh-CN" altLang="en-US" dirty="0"/>
              <a:t>包间的依赖关系。</a:t>
            </a:r>
            <a:endParaRPr lang="en-US" altLang="zh-CN" dirty="0"/>
          </a:p>
          <a:p>
            <a:pPr lvl="0" eaLnBrk="1" hangingPunct="1"/>
            <a:r>
              <a:rPr lang="en-US" altLang="zh-CN" dirty="0">
                <a:solidFill>
                  <a:srgbClr val="000000"/>
                </a:solidFill>
              </a:rPr>
              <a:t>Jshell:</a:t>
            </a:r>
            <a:r>
              <a:rPr lang="zh-CN" altLang="en-US" dirty="0"/>
              <a:t>交互式解释器环境</a:t>
            </a:r>
            <a:endParaRPr lang="zh-CN" altLang="zh-CN" dirty="0">
              <a:solidFill>
                <a:srgbClr val="000000"/>
              </a:solidFill>
            </a:endParaRPr>
          </a:p>
          <a:p>
            <a:pPr lvl="0" eaLnBrk="1" hangingPunct="1"/>
            <a:r>
              <a:rPr lang="zh-CN" altLang="zh-CN" dirty="0"/>
              <a:t>https://developer.oracle.com/java/</a:t>
            </a:r>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33794" name="Rectangle 2"/>
          <p:cNvSpPr>
            <a:spLocks noGrp="1" noRot="1" noChangeAspect="1" noTextEdit="1"/>
          </p:cNvSpPr>
          <p:nvPr>
            <p:ph type="sldImg"/>
          </p:nvPr>
        </p:nvSpPr>
        <p:spPr/>
      </p:sp>
      <p:sp>
        <p:nvSpPr>
          <p:cNvPr id="3379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p:sp>
      <p:sp>
        <p:nvSpPr>
          <p:cNvPr id="35842" name="备注占位符 2"/>
          <p:cNvSpPr>
            <a:spLocks noGrp="1"/>
          </p:cNvSpPr>
          <p:nvPr>
            <p:ph type="body"/>
          </p:nvPr>
        </p:nvSpPr>
        <p:spPr/>
        <p:txBody>
          <a:bodyPr wrap="square" lIns="91440" tIns="45720" rIns="91440" bIns="45720" anchor="t" anchorCtr="0"/>
          <a:lstStyle/>
          <a:p>
            <a:pPr lvl="0"/>
            <a:r>
              <a:rPr lang="en-US" altLang="zh-CN" dirty="0"/>
              <a:t>http://docs.oracle.com/javase/8/docs/api/</a:t>
            </a:r>
            <a:endParaRPr lang="zh-CN" altLang="en-US" dirty="0"/>
          </a:p>
        </p:txBody>
      </p:sp>
      <p:sp>
        <p:nvSpPr>
          <p:cNvPr id="35843"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solidFill>
                  <a:srgbClr val="000000"/>
                </a:solidFill>
                <a:latin typeface="Times New Roman" panose="02020603050405020304" pitchFamily="18" charset="0"/>
              </a:rPr>
              <a:t>*</a:t>
            </a:r>
            <a:endParaRPr lang="en-US" altLang="zh-CN" sz="1200" dirty="0">
              <a:solidFill>
                <a:srgbClr val="000000"/>
              </a:solidFill>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p:sp>
      <p:sp>
        <p:nvSpPr>
          <p:cNvPr id="37890" name="备注占位符 2"/>
          <p:cNvSpPr>
            <a:spLocks noGrp="1"/>
          </p:cNvSpPr>
          <p:nvPr>
            <p:ph type="body"/>
          </p:nvPr>
        </p:nvSpPr>
        <p:spPr/>
        <p:txBody>
          <a:bodyPr wrap="square" lIns="91440" tIns="45720" rIns="91440" bIns="45720" anchor="t" anchorCtr="0"/>
          <a:lstStyle/>
          <a:p>
            <a:pPr lvl="0"/>
            <a:r>
              <a:rPr lang="en-US" altLang="zh-CN" dirty="0"/>
              <a:t>Java</a:t>
            </a:r>
            <a:r>
              <a:rPr lang="zh-CN" altLang="en-US" dirty="0"/>
              <a:t>代码编辑器</a:t>
            </a:r>
            <a:endParaRPr lang="en-US" altLang="zh-CN" dirty="0"/>
          </a:p>
          <a:p>
            <a:pPr lvl="0"/>
            <a:r>
              <a:rPr lang="en-US" altLang="zh-CN" dirty="0"/>
              <a:t>1.)</a:t>
            </a:r>
            <a:r>
              <a:rPr lang="zh-CN" altLang="en-US" dirty="0"/>
              <a:t>开源免费</a:t>
            </a:r>
            <a:r>
              <a:rPr lang="en-US" altLang="zh-CN" dirty="0"/>
              <a:t>Java IDE Eclipse </a:t>
            </a:r>
            <a:r>
              <a:rPr lang="en-US" altLang="zh-CN" dirty="0">
                <a:hlinkClick r:id="rId3"/>
              </a:rPr>
              <a:t>http://www.eclipse.org/</a:t>
            </a:r>
            <a:br>
              <a:rPr lang="en-US" altLang="zh-CN" dirty="0"/>
            </a:br>
            <a:r>
              <a:rPr lang="en-US" altLang="zh-CN" dirty="0"/>
              <a:t>    </a:t>
            </a:r>
            <a:r>
              <a:rPr lang="zh-CN" altLang="en-US" dirty="0"/>
              <a:t>最有名的</a:t>
            </a:r>
            <a:r>
              <a:rPr lang="en-US" altLang="zh-CN" dirty="0"/>
              <a:t>Java IDE</a:t>
            </a:r>
            <a:r>
              <a:rPr lang="zh-CN" altLang="en-US" dirty="0"/>
              <a:t>，插件资源非常丰富。</a:t>
            </a:r>
            <a:br>
              <a:rPr lang="zh-CN" altLang="en-US" dirty="0"/>
            </a:br>
            <a:br>
              <a:rPr lang="zh-CN" altLang="en-US" dirty="0"/>
            </a:br>
            <a:r>
              <a:rPr lang="en-US" altLang="zh-CN" dirty="0"/>
              <a:t>2.)</a:t>
            </a:r>
            <a:r>
              <a:rPr lang="zh-CN" altLang="en-US" dirty="0"/>
              <a:t>开源免费</a:t>
            </a:r>
            <a:r>
              <a:rPr lang="en-US" altLang="zh-CN" dirty="0"/>
              <a:t>Java IDE NetBeans </a:t>
            </a:r>
            <a:r>
              <a:rPr lang="en-US" altLang="zh-CN" dirty="0">
                <a:hlinkClick r:id="rId4"/>
              </a:rPr>
              <a:t>http://www.netbeans.org/</a:t>
            </a:r>
            <a:br>
              <a:rPr lang="en-US" altLang="zh-CN" dirty="0"/>
            </a:br>
            <a:r>
              <a:rPr lang="en-US" altLang="zh-CN" dirty="0"/>
              <a:t>    </a:t>
            </a:r>
            <a:r>
              <a:rPr lang="zh-CN" altLang="en-US" dirty="0"/>
              <a:t>配置比</a:t>
            </a:r>
            <a:r>
              <a:rPr lang="en-US" altLang="zh-CN" dirty="0"/>
              <a:t>Eclipse</a:t>
            </a:r>
            <a:r>
              <a:rPr lang="zh-CN" altLang="en-US" dirty="0"/>
              <a:t>简单、汉化做得不错、装插件方便、在线中文文档多。</a:t>
            </a:r>
            <a:br>
              <a:rPr lang="zh-CN" altLang="en-US" dirty="0"/>
            </a:br>
            <a:br>
              <a:rPr lang="zh-CN" altLang="en-US" dirty="0"/>
            </a:br>
            <a:r>
              <a:rPr lang="en-US" altLang="zh-CN" dirty="0"/>
              <a:t>3.)</a:t>
            </a:r>
            <a:r>
              <a:rPr lang="zh-CN" altLang="en-US" dirty="0"/>
              <a:t>收费</a:t>
            </a:r>
            <a:r>
              <a:rPr lang="en-US" altLang="zh-CN" dirty="0"/>
              <a:t>Java IDE JBuilder </a:t>
            </a:r>
            <a:r>
              <a:rPr lang="en-US" altLang="zh-CN" dirty="0">
                <a:hlinkClick r:id="rId5"/>
              </a:rPr>
              <a:t>http://www.embarcadero.com/products/jbuilder</a:t>
            </a:r>
            <a:br>
              <a:rPr lang="en-US" altLang="zh-CN" dirty="0"/>
            </a:br>
            <a:r>
              <a:rPr lang="en-US" altLang="zh-CN" dirty="0"/>
              <a:t>    </a:t>
            </a:r>
            <a:r>
              <a:rPr lang="zh-CN" altLang="en-US" dirty="0"/>
              <a:t>插件丰富，体积大、资源占用大。</a:t>
            </a:r>
            <a:br>
              <a:rPr lang="zh-CN" altLang="en-US" dirty="0"/>
            </a:br>
            <a:br>
              <a:rPr lang="zh-CN" altLang="en-US" dirty="0"/>
            </a:br>
            <a:r>
              <a:rPr lang="en-US" altLang="zh-CN" dirty="0"/>
              <a:t>4.)</a:t>
            </a:r>
            <a:r>
              <a:rPr lang="zh-CN" altLang="en-US" dirty="0"/>
              <a:t>收费</a:t>
            </a:r>
            <a:r>
              <a:rPr lang="en-US" altLang="zh-CN" dirty="0"/>
              <a:t>Java IDE IntelliJ IDEA </a:t>
            </a:r>
            <a:r>
              <a:rPr lang="en-US" altLang="zh-CN" dirty="0">
                <a:hlinkClick r:id="rId6"/>
              </a:rPr>
              <a:t>http://www.evget.com/product/2992</a:t>
            </a:r>
            <a:br>
              <a:rPr lang="en-US" altLang="zh-CN" dirty="0"/>
            </a:br>
            <a:r>
              <a:rPr lang="en-US" altLang="zh-CN" dirty="0"/>
              <a:t>    </a:t>
            </a:r>
            <a:r>
              <a:rPr lang="zh-CN" altLang="en-US" dirty="0"/>
              <a:t>被公认为最好的</a:t>
            </a:r>
            <a:r>
              <a:rPr lang="en-US" altLang="zh-CN" dirty="0"/>
              <a:t>Java</a:t>
            </a:r>
            <a:r>
              <a:rPr lang="zh-CN" altLang="en-US" dirty="0"/>
              <a:t>开发平台之一，调试功能非常优秀。</a:t>
            </a:r>
            <a:br>
              <a:rPr lang="zh-CN" altLang="en-US" dirty="0"/>
            </a:br>
            <a:br>
              <a:rPr lang="zh-CN" altLang="en-US" dirty="0"/>
            </a:br>
            <a:r>
              <a:rPr lang="en-US" altLang="zh-CN" dirty="0"/>
              <a:t>5.)</a:t>
            </a:r>
            <a:r>
              <a:rPr lang="zh-CN" altLang="en-US" dirty="0"/>
              <a:t>免费</a:t>
            </a:r>
            <a:r>
              <a:rPr lang="en-US" altLang="zh-CN" dirty="0"/>
              <a:t>Java IDE JDeveloper (Oracle) </a:t>
            </a:r>
            <a:r>
              <a:rPr lang="en-US" altLang="zh-CN" dirty="0">
                <a:hlinkClick r:id="rId7"/>
              </a:rPr>
              <a:t>http://www.oracle.com/technology/products/jdev</a:t>
            </a:r>
            <a:br>
              <a:rPr lang="en-US" altLang="zh-CN" dirty="0"/>
            </a:br>
            <a:r>
              <a:rPr lang="en-US" altLang="zh-CN" dirty="0"/>
              <a:t>    </a:t>
            </a:r>
            <a:r>
              <a:rPr lang="zh-CN" altLang="en-US" dirty="0"/>
              <a:t>支持</a:t>
            </a:r>
            <a:r>
              <a:rPr lang="en-US" altLang="zh-CN" dirty="0"/>
              <a:t>UML</a:t>
            </a:r>
            <a:r>
              <a:rPr lang="zh-CN" altLang="en-US" dirty="0"/>
              <a:t>建模、调试功能优秀。</a:t>
            </a:r>
            <a:br>
              <a:rPr lang="zh-CN" altLang="en-US" dirty="0"/>
            </a:br>
            <a:br>
              <a:rPr lang="zh-CN" altLang="en-US" dirty="0"/>
            </a:br>
            <a:r>
              <a:rPr lang="en-US" altLang="zh-CN" dirty="0"/>
              <a:t>6.)</a:t>
            </a:r>
            <a:r>
              <a:rPr lang="zh-CN" altLang="en-US" dirty="0"/>
              <a:t>收费</a:t>
            </a:r>
            <a:r>
              <a:rPr lang="en-US" altLang="zh-CN" dirty="0"/>
              <a:t>Java IDE SlickEdit </a:t>
            </a:r>
            <a:r>
              <a:rPr lang="en-US" altLang="zh-CN" dirty="0">
                <a:hlinkClick r:id="rId8"/>
              </a:rPr>
              <a:t>http://www.slickedit.com/</a:t>
            </a:r>
            <a:br>
              <a:rPr lang="en-US" altLang="zh-CN" dirty="0"/>
            </a:br>
            <a:r>
              <a:rPr lang="en-US" altLang="zh-CN" dirty="0"/>
              <a:t>    </a:t>
            </a:r>
            <a:r>
              <a:rPr lang="zh-CN" altLang="en-US" dirty="0"/>
              <a:t>易于安装和配置、支持的平台丰富、调试功能强大。</a:t>
            </a:r>
            <a:br>
              <a:rPr lang="zh-CN" altLang="en-US" dirty="0"/>
            </a:br>
            <a:br>
              <a:rPr lang="zh-CN" altLang="en-US" dirty="0"/>
            </a:br>
            <a:r>
              <a:rPr lang="en-US" altLang="zh-CN" dirty="0"/>
              <a:t>7.)</a:t>
            </a:r>
            <a:r>
              <a:rPr lang="zh-CN" altLang="en-US" dirty="0"/>
              <a:t>开源</a:t>
            </a:r>
            <a:r>
              <a:rPr lang="en-US" altLang="zh-CN" dirty="0"/>
              <a:t>Java IDE jEdit </a:t>
            </a:r>
            <a:r>
              <a:rPr lang="en-US" altLang="zh-CN" dirty="0">
                <a:hlinkClick r:id="rId9"/>
              </a:rPr>
              <a:t>http://www.jedit.org/</a:t>
            </a:r>
            <a:br>
              <a:rPr lang="en-US" altLang="zh-CN" dirty="0"/>
            </a:br>
            <a:r>
              <a:rPr lang="en-US" altLang="zh-CN" dirty="0"/>
              <a:t>    </a:t>
            </a:r>
            <a:r>
              <a:rPr lang="zh-CN" altLang="en-US" dirty="0"/>
              <a:t>内嵌的</a:t>
            </a:r>
            <a:r>
              <a:rPr lang="en-US" altLang="zh-CN" dirty="0"/>
              <a:t>Beanshell</a:t>
            </a:r>
            <a:r>
              <a:rPr lang="zh-CN" altLang="en-US" dirty="0"/>
              <a:t>引擎、灵活、执行效率高。</a:t>
            </a:r>
            <a:br>
              <a:rPr lang="zh-CN" altLang="en-US" dirty="0"/>
            </a:br>
            <a:br>
              <a:rPr lang="zh-CN" altLang="en-US" dirty="0"/>
            </a:br>
            <a:r>
              <a:rPr lang="en-US" altLang="zh-CN" dirty="0"/>
              <a:t>8.)</a:t>
            </a:r>
            <a:r>
              <a:rPr lang="zh-CN" altLang="en-US" dirty="0"/>
              <a:t>开源</a:t>
            </a:r>
            <a:r>
              <a:rPr lang="en-US" altLang="zh-CN" dirty="0"/>
              <a:t>Java IDE JCreater </a:t>
            </a:r>
            <a:r>
              <a:rPr lang="en-US" altLang="zh-CN" dirty="0">
                <a:hlinkClick r:id="rId10"/>
              </a:rPr>
              <a:t>http://www.jcreator.com/</a:t>
            </a:r>
            <a:br>
              <a:rPr lang="en-US" altLang="zh-CN" dirty="0"/>
            </a:br>
            <a:r>
              <a:rPr lang="en-US" altLang="zh-CN" dirty="0"/>
              <a:t>    </a:t>
            </a:r>
            <a:r>
              <a:rPr lang="zh-CN" altLang="en-US" dirty="0"/>
              <a:t>小而且快，常用的功能都支持，很适合初学者。</a:t>
            </a:r>
            <a:endParaRPr lang="zh-CN" altLang="en-US" dirty="0"/>
          </a:p>
        </p:txBody>
      </p:sp>
      <p:sp>
        <p:nvSpPr>
          <p:cNvPr id="37891"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solidFill>
                  <a:srgbClr val="000000"/>
                </a:solidFill>
                <a:latin typeface="Times New Roman" panose="02020603050405020304" pitchFamily="18" charset="0"/>
              </a:rPr>
              <a:t>*</a:t>
            </a:r>
            <a:endParaRPr lang="en-US" altLang="zh-CN" sz="1200" dirty="0">
              <a:solidFill>
                <a:srgbClr val="000000"/>
              </a:solidFill>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p:sp>
      <p:sp>
        <p:nvSpPr>
          <p:cNvPr id="39938" name="文本占位符 2"/>
          <p:cNvSpPr>
            <a:spLocks noGrp="1"/>
          </p:cNvSpPr>
          <p:nvPr>
            <p:ph type="body"/>
          </p:nvPr>
        </p:nvSpPr>
        <p:spPr/>
        <p:txBody>
          <a:bodyPr wrap="square" lIns="91440" tIns="45720" rIns="91440" bIns="45720" anchor="t" anchorCtr="0"/>
          <a:lstStyle/>
          <a:p>
            <a:pPr lvl="0"/>
            <a:r>
              <a:rPr lang="zh-CN" altLang="en-US"/>
              <a:t>http://c.biancheng.net/java/</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41986" name="Rectangle 2"/>
          <p:cNvSpPr>
            <a:spLocks noGrp="1" noRot="1" noChangeAspect="1" noTextEdit="1"/>
          </p:cNvSpPr>
          <p:nvPr>
            <p:ph type="sldImg"/>
          </p:nvPr>
        </p:nvSpPr>
        <p:spPr/>
      </p:sp>
      <p:sp>
        <p:nvSpPr>
          <p:cNvPr id="41987" name="Rectangle 3"/>
          <p:cNvSpPr>
            <a:spLocks noGrp="1"/>
          </p:cNvSpPr>
          <p:nvPr>
            <p:ph type="body"/>
          </p:nvPr>
        </p:nvSpPr>
        <p:spPr/>
        <p:txBody>
          <a:bodyPr wrap="square" lIns="91440" tIns="45720" rIns="91440" bIns="45720" anchor="t" anchorCtr="0"/>
          <a:lstStyle/>
          <a:p>
            <a:pPr lvl="0" eaLnBrk="1" hangingPunct="1"/>
            <a:r>
              <a:rPr lang="zh-CN" altLang="en-US" dirty="0">
                <a:solidFill>
                  <a:srgbClr val="000000"/>
                </a:solidFill>
              </a:rPr>
              <a:t>本章中介绍的重要概念后续章节中都会出现，以实例讲解。</a:t>
            </a:r>
            <a:endParaRPr lang="en-US" altLang="zh-CN" dirty="0">
              <a:solidFill>
                <a:srgbClr val="000000"/>
              </a:solidFill>
            </a:endParaRPr>
          </a:p>
          <a:p>
            <a:pPr lvl="0" eaLnBrk="1" hangingPunct="1"/>
            <a:r>
              <a:rPr lang="zh-CN" altLang="en-US" dirty="0">
                <a:solidFill>
                  <a:srgbClr val="000000"/>
                </a:solidFill>
              </a:rPr>
              <a:t>对象导论：概述了面向对象程序设计的各项内容，包括“什么是对象？”这样的基本问题，以及接口与实现、抽象与封装、消息与函数、继承与组合、多态等等重要概念</a:t>
            </a:r>
            <a:endParaRPr lang="zh-CN" altLang="zh-CN" dirty="0">
              <a:solidFill>
                <a:srgbClr val="000000"/>
              </a:solidFill>
            </a:endParaRPr>
          </a:p>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44034" name="Rectangle 2"/>
          <p:cNvSpPr>
            <a:spLocks noGrp="1" noRot="1" noChangeAspect="1" noTextEdit="1"/>
          </p:cNvSpPr>
          <p:nvPr>
            <p:ph type="sldImg"/>
          </p:nvPr>
        </p:nvSpPr>
        <p:spPr/>
      </p:sp>
      <p:sp>
        <p:nvSpPr>
          <p:cNvPr id="44035" name="Rectangle 3"/>
          <p:cNvSpPr>
            <a:spLocks noGrp="1"/>
          </p:cNvSpPr>
          <p:nvPr>
            <p:ph type="body"/>
          </p:nvPr>
        </p:nvSpPr>
        <p:spPr/>
        <p:txBody>
          <a:bodyPr wrap="square" lIns="91440" tIns="45720" rIns="91440" bIns="45720" anchor="t" anchorCtr="0"/>
          <a:lstStyle/>
          <a:p>
            <a:pPr lvl="0" eaLnBrk="1" hangingPunct="1"/>
            <a:r>
              <a:rPr lang="zh-CN" altLang="en-US" dirty="0">
                <a:solidFill>
                  <a:srgbClr val="000000"/>
                </a:solidFill>
              </a:rPr>
              <a:t>第二章：一切都是对象</a:t>
            </a:r>
            <a:r>
              <a:rPr lang="en-US" altLang="zh-CN" dirty="0">
                <a:solidFill>
                  <a:srgbClr val="000000"/>
                </a:solidFill>
              </a:rPr>
              <a:t>(2</a:t>
            </a:r>
            <a:r>
              <a:rPr lang="zh-CN" altLang="en-US" dirty="0">
                <a:solidFill>
                  <a:srgbClr val="000000"/>
                </a:solidFill>
              </a:rPr>
              <a:t>个学时</a:t>
            </a:r>
            <a:r>
              <a:rPr lang="en-US" altLang="zh-CN" dirty="0">
                <a:solidFill>
                  <a:srgbClr val="000000"/>
                </a:solidFill>
              </a:rPr>
              <a:t>)</a:t>
            </a:r>
            <a:endParaRPr lang="en-US" altLang="zh-CN" dirty="0">
              <a:solidFill>
                <a:srgbClr val="000000"/>
              </a:solidFill>
            </a:endParaRPr>
          </a:p>
          <a:p>
            <a:pPr lvl="0" eaLnBrk="1" hangingPunct="1"/>
            <a:r>
              <a:rPr lang="zh-CN" altLang="en-US" dirty="0">
                <a:solidFill>
                  <a:srgbClr val="000000"/>
                </a:solidFill>
              </a:rPr>
              <a:t>本章介绍对象的各项要点，</a:t>
            </a:r>
            <a:endParaRPr lang="en-US" altLang="zh-CN" dirty="0">
              <a:solidFill>
                <a:srgbClr val="000000"/>
              </a:solidFill>
            </a:endParaRPr>
          </a:p>
          <a:p>
            <a:pPr lvl="0" eaLnBrk="1" hangingPunct="1"/>
            <a:r>
              <a:rPr lang="zh-CN" altLang="en-US" dirty="0">
                <a:solidFill>
                  <a:srgbClr val="000000"/>
                </a:solidFill>
              </a:rPr>
              <a:t>本章介绍对象的各项要点，包括对象引用的概念，如何创建对象，基本数据类型和数组的概念，对象作用域以及垃圾回收器的概念，如何创建类，如何编写</a:t>
            </a:r>
            <a:r>
              <a:rPr lang="en-US" altLang="zh-CN" dirty="0">
                <a:solidFill>
                  <a:srgbClr val="000000"/>
                </a:solidFill>
              </a:rPr>
              <a:t>Java</a:t>
            </a:r>
            <a:r>
              <a:rPr lang="zh-CN" altLang="en-US" dirty="0">
                <a:solidFill>
                  <a:srgbClr val="000000"/>
                </a:solidFill>
              </a:rPr>
              <a:t>程序</a:t>
            </a:r>
            <a:endParaRPr lang="en-US" altLang="zh-CN" dirty="0">
              <a:solidFill>
                <a:srgbClr val="000000"/>
              </a:solidFill>
            </a:endParaRPr>
          </a:p>
          <a:p>
            <a:pPr lvl="0"/>
            <a:r>
              <a:rPr lang="zh-CN" altLang="en-US" dirty="0">
                <a:solidFill>
                  <a:srgbClr val="000000"/>
                </a:solidFill>
              </a:rPr>
              <a:t>第三章：控制程序流程</a:t>
            </a:r>
            <a:r>
              <a:rPr lang="en-US" altLang="zh-CN" dirty="0">
                <a:solidFill>
                  <a:srgbClr val="000000"/>
                </a:solidFill>
              </a:rPr>
              <a:t>  (3</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zh-CN" altLang="en-US" dirty="0">
                <a:solidFill>
                  <a:srgbClr val="000000"/>
                </a:solidFill>
              </a:rPr>
              <a:t>本章讲述了</a:t>
            </a:r>
            <a:r>
              <a:rPr lang="en-US" altLang="zh-CN" dirty="0">
                <a:solidFill>
                  <a:srgbClr val="000000"/>
                </a:solidFill>
              </a:rPr>
              <a:t>Java</a:t>
            </a:r>
            <a:r>
              <a:rPr lang="zh-CN" altLang="en-US" dirty="0">
                <a:solidFill>
                  <a:srgbClr val="000000"/>
                </a:solidFill>
              </a:rPr>
              <a:t>中的运算符，它们大多来自</a:t>
            </a:r>
            <a:r>
              <a:rPr lang="en-US" altLang="zh-CN" dirty="0">
                <a:solidFill>
                  <a:srgbClr val="000000"/>
                </a:solidFill>
              </a:rPr>
              <a:t>C</a:t>
            </a:r>
            <a:r>
              <a:rPr lang="zh-CN" altLang="en-US" dirty="0">
                <a:solidFill>
                  <a:srgbClr val="000000"/>
                </a:solidFill>
              </a:rPr>
              <a:t>及</a:t>
            </a:r>
            <a:r>
              <a:rPr lang="en-US" altLang="zh-CN" dirty="0">
                <a:solidFill>
                  <a:srgbClr val="000000"/>
                </a:solidFill>
              </a:rPr>
              <a:t>C++</a:t>
            </a:r>
            <a:r>
              <a:rPr lang="zh-CN" altLang="en-US" dirty="0">
                <a:solidFill>
                  <a:srgbClr val="000000"/>
                </a:solidFill>
              </a:rPr>
              <a:t>语言。本章包括各运算符的用法，以及易犯的错误、类型转换、类型提升、优先级顺序等内容。接着本章讲述了各种程序流程的运用</a:t>
            </a:r>
            <a:endParaRPr lang="en-US" altLang="zh-CN" dirty="0">
              <a:solidFill>
                <a:srgbClr val="000000"/>
              </a:solidFill>
            </a:endParaRPr>
          </a:p>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46082" name="Rectangle 2"/>
          <p:cNvSpPr>
            <a:spLocks noGrp="1" noRot="1" noChangeAspect="1" noTextEdit="1"/>
          </p:cNvSpPr>
          <p:nvPr>
            <p:ph type="sldImg"/>
          </p:nvPr>
        </p:nvSpPr>
        <p:spPr/>
      </p:sp>
      <p:sp>
        <p:nvSpPr>
          <p:cNvPr id="46083" name="Rectangle 3"/>
          <p:cNvSpPr>
            <a:spLocks noGrp="1"/>
          </p:cNvSpPr>
          <p:nvPr>
            <p:ph type="body"/>
          </p:nvPr>
        </p:nvSpPr>
        <p:spPr/>
        <p:txBody>
          <a:bodyPr wrap="square" lIns="91440" tIns="45720" rIns="91440" bIns="45720" anchor="t" anchorCtr="0"/>
          <a:lstStyle/>
          <a:p>
            <a:pPr lvl="0" eaLnBrk="1" hangingPunct="1"/>
            <a:r>
              <a:rPr lang="en-US" altLang="zh-CN" dirty="0"/>
              <a:t>control-flow:</a:t>
            </a:r>
            <a:r>
              <a:rPr lang="zh-CN" altLang="en-US" dirty="0"/>
              <a:t>控制流</a:t>
            </a:r>
            <a:endParaRPr lang="en-US" altLang="zh-CN" dirty="0"/>
          </a:p>
          <a:p>
            <a:pPr lvl="0"/>
            <a:r>
              <a:rPr lang="en-US" altLang="zh-CN" dirty="0"/>
              <a:t> </a:t>
            </a:r>
            <a:r>
              <a:rPr lang="zh-CN" altLang="en-US" dirty="0"/>
              <a:t>初始化与清理操作</a:t>
            </a:r>
            <a:r>
              <a:rPr lang="en-US" altLang="zh-CN" dirty="0"/>
              <a:t>  (3</a:t>
            </a:r>
            <a:r>
              <a:rPr lang="zh-CN" altLang="en-US" dirty="0"/>
              <a:t>学时</a:t>
            </a:r>
            <a:r>
              <a:rPr lang="en-US" altLang="zh-CN" dirty="0"/>
              <a:t>)</a:t>
            </a:r>
            <a:endParaRPr lang="zh-CN" altLang="en-US" dirty="0"/>
          </a:p>
          <a:p>
            <a:pPr lvl="0"/>
            <a:r>
              <a:rPr lang="zh-CN" altLang="en-US" dirty="0"/>
              <a:t>本章讲述了构造函数的用法，它用来确保正确的初始化。接着讨论了清理操作，包括垃圾回收器以及它的一些特性。本章总结了对象初始化的过程</a:t>
            </a:r>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48130" name="Rectangle 2"/>
          <p:cNvSpPr>
            <a:spLocks noGrp="1" noRot="1" noChangeAspect="1" noTextEdit="1"/>
          </p:cNvSpPr>
          <p:nvPr>
            <p:ph type="sldImg"/>
          </p:nvPr>
        </p:nvSpPr>
        <p:spPr/>
      </p:sp>
      <p:sp>
        <p:nvSpPr>
          <p:cNvPr id="48131" name="Rectangle 3"/>
          <p:cNvSpPr>
            <a:spLocks noGrp="1"/>
          </p:cNvSpPr>
          <p:nvPr>
            <p:ph type="body"/>
          </p:nvPr>
        </p:nvSpPr>
        <p:spPr/>
        <p:txBody>
          <a:bodyPr wrap="square" lIns="91440" tIns="45720" rIns="91440" bIns="45720" anchor="t" anchorCtr="0"/>
          <a:lstStyle/>
          <a:p>
            <a:pPr lvl="0"/>
            <a:r>
              <a:rPr lang="zh-CN" altLang="en-US" dirty="0">
                <a:solidFill>
                  <a:srgbClr val="000000"/>
                </a:solidFill>
              </a:rPr>
              <a:t>第五章：包与访问权限修饰符</a:t>
            </a:r>
            <a:r>
              <a:rPr lang="en-US" altLang="zh-CN" dirty="0">
                <a:solidFill>
                  <a:srgbClr val="000000"/>
                </a:solidFill>
              </a:rPr>
              <a:t>  (3</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zh-CN" altLang="en-US" dirty="0">
                <a:solidFill>
                  <a:srgbClr val="000000"/>
                </a:solidFill>
              </a:rPr>
              <a:t>本章包括了代码被组织成包的方式，以及为何类库的某一部分对外可见，而另一部分对外不可见。学会自己开发类库。</a:t>
            </a:r>
            <a:endParaRPr lang="en-US" altLang="zh-CN" dirty="0">
              <a:solidFill>
                <a:srgbClr val="000000"/>
              </a:solidFill>
            </a:endParaRPr>
          </a:p>
          <a:p>
            <a:pPr lvl="0"/>
            <a:r>
              <a:rPr lang="zh-CN" altLang="en-US" dirty="0">
                <a:solidFill>
                  <a:srgbClr val="000000"/>
                </a:solidFill>
              </a:rPr>
              <a:t>第六章：复用类</a:t>
            </a:r>
            <a:r>
              <a:rPr lang="en-US" altLang="zh-CN" dirty="0">
                <a:solidFill>
                  <a:srgbClr val="000000"/>
                </a:solidFill>
              </a:rPr>
              <a:t>  (2</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zh-CN" altLang="en-US" dirty="0">
                <a:solidFill>
                  <a:srgbClr val="000000"/>
                </a:solidFill>
              </a:rPr>
              <a:t>继承是一个经常使用的代码重用方式，它保持基类不变，在其基础上添加内容，产生所需的派生类。我们也可使用组合来重用代码，具体做法是把已有类的对象嵌入到新类中去。</a:t>
            </a:r>
            <a:endParaRPr lang="zh-CN" altLang="en-US" dirty="0">
              <a:solidFill>
                <a:srgbClr val="000000"/>
              </a:solidFill>
            </a:endParaRPr>
          </a:p>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0178" name="Rectangle 2"/>
          <p:cNvSpPr>
            <a:spLocks noGrp="1" noRot="1" noChangeAspect="1" noTextEdit="1"/>
          </p:cNvSpPr>
          <p:nvPr>
            <p:ph type="sldImg"/>
          </p:nvPr>
        </p:nvSpPr>
        <p:spPr/>
      </p:sp>
      <p:sp>
        <p:nvSpPr>
          <p:cNvPr id="50179" name="Rectangle 3"/>
          <p:cNvSpPr>
            <a:spLocks noGrp="1"/>
          </p:cNvSpPr>
          <p:nvPr>
            <p:ph type="body"/>
          </p:nvPr>
        </p:nvSpPr>
        <p:spPr/>
        <p:txBody>
          <a:bodyPr wrap="square" lIns="91440" tIns="45720" rIns="91440" bIns="45720" anchor="t" anchorCtr="0"/>
          <a:lstStyle/>
          <a:p>
            <a:pPr lvl="0"/>
            <a:r>
              <a:rPr lang="zh-CN" altLang="en-US" b="1" dirty="0">
                <a:solidFill>
                  <a:srgbClr val="000000"/>
                </a:solidFill>
              </a:rPr>
              <a:t>第</a:t>
            </a:r>
            <a:r>
              <a:rPr lang="en-US" altLang="zh-CN" b="1" dirty="0">
                <a:solidFill>
                  <a:srgbClr val="000000"/>
                </a:solidFill>
              </a:rPr>
              <a:t>7</a:t>
            </a:r>
            <a:r>
              <a:rPr lang="zh-CN" altLang="en-US" dirty="0">
                <a:solidFill>
                  <a:srgbClr val="000000"/>
                </a:solidFill>
              </a:rPr>
              <a:t>多态</a:t>
            </a:r>
            <a:r>
              <a:rPr lang="en-US" altLang="zh-CN" dirty="0">
                <a:solidFill>
                  <a:srgbClr val="000000"/>
                </a:solidFill>
              </a:rPr>
              <a:t>  (2</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en-US" altLang="zh-CN" dirty="0">
                <a:solidFill>
                  <a:srgbClr val="000000"/>
                </a:solidFill>
              </a:rPr>
              <a:t>Java</a:t>
            </a:r>
            <a:r>
              <a:rPr lang="zh-CN" altLang="en-US" dirty="0">
                <a:solidFill>
                  <a:srgbClr val="000000"/>
                </a:solidFill>
              </a:rPr>
              <a:t>中的多态允许我们以同样的方式来操作同属一个继承体系的对象（既操作具有通用性），这意味着该部分代码不依赖于特定的类型信息。多态使得程序具有良好的可扩展性，也使程序编写及代码维护更为方便</a:t>
            </a:r>
            <a:endParaRPr lang="zh-CN" altLang="zh-CN" dirty="0">
              <a:solidFill>
                <a:srgbClr val="000000"/>
              </a:solidFill>
            </a:endParaRPr>
          </a:p>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p:sp>
      <p:sp>
        <p:nvSpPr>
          <p:cNvPr id="14338"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14339"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p:nvPr>
        </p:nvSpPr>
        <p:spPr/>
        <p:txBody>
          <a:bodyPr wrap="square" lIns="91440" tIns="45720" rIns="91440" bIns="45720" anchor="t" anchorCtr="0"/>
          <a:lstStyle/>
          <a:p>
            <a:pPr lvl="0"/>
            <a:r>
              <a:rPr lang="zh-CN" altLang="en-US" dirty="0">
                <a:solidFill>
                  <a:srgbClr val="000000"/>
                </a:solidFill>
              </a:rPr>
              <a:t>接口和内部类</a:t>
            </a:r>
            <a:r>
              <a:rPr lang="en-US" altLang="zh-CN" dirty="0">
                <a:solidFill>
                  <a:srgbClr val="000000"/>
                </a:solidFill>
              </a:rPr>
              <a:t>  (3</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en-US" altLang="zh-CN" dirty="0">
                <a:solidFill>
                  <a:srgbClr val="000000"/>
                </a:solidFill>
              </a:rPr>
              <a:t>	</a:t>
            </a:r>
            <a:r>
              <a:rPr lang="zh-CN" altLang="en-US" dirty="0">
                <a:solidFill>
                  <a:srgbClr val="000000"/>
                </a:solidFill>
              </a:rPr>
              <a:t>接口及内部类提供了组织和控制对象的更为复杂的方式。</a:t>
            </a:r>
            <a:r>
              <a:rPr lang="en-US" altLang="zh-CN" dirty="0">
                <a:solidFill>
                  <a:srgbClr val="000000"/>
                </a:solidFill>
              </a:rPr>
              <a:t>Interface</a:t>
            </a:r>
            <a:r>
              <a:rPr lang="zh-CN" altLang="en-US" dirty="0">
                <a:solidFill>
                  <a:srgbClr val="000000"/>
                </a:solidFill>
              </a:rPr>
              <a:t>关键字构建了一个纯抽象类，它不提供任何实现的代码。内部类了解其外部类的所有内容，并可以和它通信。以内部类形式编写的代码更为简洁和清晰。</a:t>
            </a:r>
            <a:endParaRPr lang="zh-CN" altLang="en-US" dirty="0">
              <a:solidFill>
                <a:srgbClr val="000000"/>
              </a:solidFill>
            </a:endParaRPr>
          </a:p>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p:nvPr>
        </p:nvSpPr>
        <p:spPr/>
        <p:txBody>
          <a:bodyPr wrap="square" lIns="91440" tIns="45720" rIns="91440" bIns="45720" anchor="t" anchorCtr="0"/>
          <a:lstStyle/>
          <a:p>
            <a:pPr lvl="0" eaLnBrk="1" hangingPunct="1"/>
            <a:r>
              <a:rPr lang="zh-CN" altLang="en-US" b="1" dirty="0">
                <a:solidFill>
                  <a:srgbClr val="FF0000"/>
                </a:solidFill>
              </a:rPr>
              <a:t>对比</a:t>
            </a:r>
            <a:r>
              <a:rPr lang="en-US" altLang="zh-CN" b="1" dirty="0">
                <a:solidFill>
                  <a:srgbClr val="FF0000"/>
                </a:solidFill>
              </a:rPr>
              <a:t>C</a:t>
            </a:r>
            <a:r>
              <a:rPr lang="zh-CN" altLang="en-US" b="1" dirty="0">
                <a:solidFill>
                  <a:srgbClr val="FF0000"/>
                </a:solidFill>
              </a:rPr>
              <a:t>中的数组：定长。</a:t>
            </a:r>
            <a:r>
              <a:rPr lang="en-US" altLang="zh-CN" b="1" dirty="0">
                <a:solidFill>
                  <a:srgbClr val="FF0000"/>
                </a:solidFill>
              </a:rPr>
              <a:t>realloc, free</a:t>
            </a:r>
            <a:r>
              <a:rPr lang="zh-CN" altLang="en-US" b="1" dirty="0">
                <a:solidFill>
                  <a:srgbClr val="FF0000"/>
                </a:solidFill>
              </a:rPr>
              <a:t>。</a:t>
            </a:r>
            <a:endParaRPr lang="en-US" altLang="zh-CN" b="1" dirty="0">
              <a:solidFill>
                <a:srgbClr val="FF0000"/>
              </a:solidFill>
            </a:endParaRPr>
          </a:p>
          <a:p>
            <a:pPr lvl="0" eaLnBrk="1" hangingPunct="1"/>
            <a:r>
              <a:rPr lang="zh-CN" altLang="en-US" b="1" dirty="0">
                <a:solidFill>
                  <a:srgbClr val="FF0000"/>
                </a:solidFill>
              </a:rPr>
              <a:t>第九章：持有对象 </a:t>
            </a:r>
            <a:r>
              <a:rPr lang="zh-CN" altLang="en-US" dirty="0">
                <a:solidFill>
                  <a:srgbClr val="FF0000"/>
                </a:solidFill>
              </a:rPr>
              <a:t>在</a:t>
            </a:r>
            <a:r>
              <a:rPr lang="en-US" altLang="zh-CN" dirty="0">
                <a:solidFill>
                  <a:srgbClr val="FF0000"/>
                </a:solidFill>
              </a:rPr>
              <a:t>java</a:t>
            </a:r>
            <a:r>
              <a:rPr lang="zh-CN" altLang="en-US" dirty="0">
                <a:solidFill>
                  <a:srgbClr val="FF0000"/>
                </a:solidFill>
              </a:rPr>
              <a:t>中容器是管理对象的生命周期，本章主要介绍</a:t>
            </a:r>
            <a:r>
              <a:rPr lang="zh-CN" altLang="en-US" dirty="0">
                <a:solidFill>
                  <a:srgbClr val="000000"/>
                </a:solidFill>
              </a:rPr>
              <a:t>容器类的使用。</a:t>
            </a:r>
            <a:endParaRPr lang="en-US" altLang="zh-CN" dirty="0">
              <a:solidFill>
                <a:srgbClr val="000000"/>
              </a:solidFill>
            </a:endParaRPr>
          </a:p>
          <a:p>
            <a:pPr lvl="0" eaLnBrk="1" hangingPunct="1"/>
            <a:r>
              <a:rPr lang="zh-CN" altLang="en-US" dirty="0">
                <a:solidFill>
                  <a:srgbClr val="000000"/>
                </a:solidFill>
              </a:rPr>
              <a:t>第十章：通过异常处理错误。</a:t>
            </a:r>
            <a:endParaRPr lang="en-US" altLang="zh-CN" dirty="0">
              <a:solidFill>
                <a:srgbClr val="000000"/>
              </a:solidFill>
            </a:endParaRPr>
          </a:p>
          <a:p>
            <a:pPr lvl="0" eaLnBrk="1" hangingPunct="1"/>
            <a:r>
              <a:rPr lang="en-US" altLang="zh-CN" dirty="0">
                <a:solidFill>
                  <a:srgbClr val="000000"/>
                </a:solidFill>
              </a:rPr>
              <a:t>exception handling </a:t>
            </a:r>
            <a:r>
              <a:rPr lang="zh-CN" altLang="en-US" dirty="0">
                <a:solidFill>
                  <a:srgbClr val="000000"/>
                </a:solidFill>
              </a:rPr>
              <a:t>异常处理</a:t>
            </a:r>
            <a:endParaRPr lang="en-US" altLang="zh-CN" dirty="0">
              <a:solidFill>
                <a:srgbClr val="000000"/>
              </a:solidFill>
            </a:endParaRPr>
          </a:p>
          <a:p>
            <a:pPr lvl="0" eaLnBrk="1" hangingPunct="1"/>
            <a:r>
              <a:rPr lang="en-US" altLang="zh-CN" dirty="0">
                <a:solidFill>
                  <a:srgbClr val="FF0000"/>
                </a:solidFill>
              </a:rPr>
              <a:t>Java</a:t>
            </a:r>
            <a:r>
              <a:rPr lang="zh-CN" altLang="en-US" dirty="0">
                <a:solidFill>
                  <a:srgbClr val="FF0000"/>
                </a:solidFill>
              </a:rPr>
              <a:t>通过异常处理实现“</a:t>
            </a:r>
            <a:r>
              <a:rPr lang="zh-CN" altLang="en-US" dirty="0">
                <a:solidFill>
                  <a:srgbClr val="000000"/>
                </a:solidFill>
              </a:rPr>
              <a:t>不让编写错误的代码运行</a:t>
            </a:r>
            <a:r>
              <a:rPr lang="zh-CN" altLang="en-US" dirty="0">
                <a:solidFill>
                  <a:srgbClr val="FF0000"/>
                </a:solidFill>
              </a:rPr>
              <a:t>”</a:t>
            </a:r>
            <a:endParaRPr lang="en-US" altLang="zh-CN" dirty="0">
              <a:solidFill>
                <a:srgbClr val="FF0000"/>
              </a:solidFill>
            </a:endParaRPr>
          </a:p>
          <a:p>
            <a:pPr lvl="0" eaLnBrk="1" hangingPunct="1"/>
            <a:r>
              <a:rPr lang="zh-CN" altLang="en-US" dirty="0">
                <a:solidFill>
                  <a:srgbClr val="FF0000"/>
                </a:solidFill>
              </a:rPr>
              <a:t>什么时候抛出异常，抓住异常时做什么。</a:t>
            </a:r>
            <a:endParaRPr lang="en-US" altLang="zh-CN" dirty="0">
              <a:solidFill>
                <a:srgbClr val="FF0000"/>
              </a:solidFill>
            </a:endParaRPr>
          </a:p>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6322" name="Rectangle 2"/>
          <p:cNvSpPr>
            <a:spLocks noGrp="1" noRot="1" noChangeAspect="1" noTextEdit="1"/>
          </p:cNvSpPr>
          <p:nvPr>
            <p:ph type="sldImg"/>
          </p:nvPr>
        </p:nvSpPr>
        <p:spPr/>
      </p:sp>
      <p:sp>
        <p:nvSpPr>
          <p:cNvPr id="56323" name="Rectangle 3"/>
          <p:cNvSpPr>
            <a:spLocks noGrp="1"/>
          </p:cNvSpPr>
          <p:nvPr>
            <p:ph type="body"/>
          </p:nvPr>
        </p:nvSpPr>
        <p:spPr/>
        <p:txBody>
          <a:bodyPr wrap="square" lIns="91440" tIns="45720" rIns="91440" bIns="45720" anchor="t" anchorCtr="0"/>
          <a:lstStyle/>
          <a:p>
            <a:pPr lvl="0" eaLnBrk="1" hangingPunct="1"/>
            <a:r>
              <a:rPr lang="en-US" altLang="zh-CN" dirty="0">
                <a:solidFill>
                  <a:srgbClr val="000000"/>
                </a:solidFill>
              </a:rPr>
              <a:t>11</a:t>
            </a:r>
            <a:r>
              <a:rPr lang="zh-CN" altLang="en-US" dirty="0">
                <a:solidFill>
                  <a:srgbClr val="000000"/>
                </a:solidFill>
              </a:rPr>
              <a:t>本章将介绍</a:t>
            </a:r>
            <a:r>
              <a:rPr lang="en-US" altLang="zh-CN" dirty="0">
                <a:solidFill>
                  <a:srgbClr val="000000"/>
                </a:solidFill>
              </a:rPr>
              <a:t>Java</a:t>
            </a:r>
            <a:r>
              <a:rPr lang="zh-CN" altLang="en-US" dirty="0">
                <a:solidFill>
                  <a:srgbClr val="000000"/>
                </a:solidFill>
              </a:rPr>
              <a:t>用于</a:t>
            </a:r>
            <a:r>
              <a:rPr lang="en-US" altLang="zh-CN" dirty="0">
                <a:solidFill>
                  <a:srgbClr val="000000"/>
                </a:solidFill>
              </a:rPr>
              <a:t>I/O</a:t>
            </a:r>
            <a:r>
              <a:rPr lang="zh-CN" altLang="en-US" dirty="0">
                <a:solidFill>
                  <a:srgbClr val="000000"/>
                </a:solidFill>
              </a:rPr>
              <a:t>的各种类，包括读写文件、内存块、控制台等等，同时将比较新旧</a:t>
            </a:r>
            <a:r>
              <a:rPr lang="en-US" altLang="zh-CN" dirty="0">
                <a:solidFill>
                  <a:srgbClr val="000000"/>
                </a:solidFill>
              </a:rPr>
              <a:t>I/O</a:t>
            </a:r>
            <a:r>
              <a:rPr lang="zh-CN" altLang="en-US" dirty="0">
                <a:solidFill>
                  <a:srgbClr val="000000"/>
                </a:solidFill>
              </a:rPr>
              <a:t>库的异同</a:t>
            </a:r>
            <a:endParaRPr lang="en-US" altLang="zh-CN" dirty="0">
              <a:solidFill>
                <a:srgbClr val="000000"/>
              </a:solidFill>
            </a:endParaRPr>
          </a:p>
          <a:p>
            <a:pPr lvl="0" eaLnBrk="1" hangingPunct="1"/>
            <a:r>
              <a:rPr lang="en-US" altLang="zh-CN" dirty="0">
                <a:solidFill>
                  <a:srgbClr val="000000"/>
                </a:solidFill>
              </a:rPr>
              <a:t>12 </a:t>
            </a:r>
            <a:r>
              <a:rPr lang="zh-CN" altLang="en-US" dirty="0">
                <a:solidFill>
                  <a:srgbClr val="000000"/>
                </a:solidFill>
              </a:rPr>
              <a:t>运行时的类型识别（反射机制）</a:t>
            </a:r>
            <a:endParaRPr lang="zh-CN" altLang="zh-CN" dirty="0">
              <a:solidFill>
                <a:srgbClr val="000000"/>
              </a:solidFill>
            </a:endParaRPr>
          </a:p>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8370" name="Rectangle 2"/>
          <p:cNvSpPr>
            <a:spLocks noGrp="1" noRot="1" noChangeAspect="1" noTextEdit="1"/>
          </p:cNvSpPr>
          <p:nvPr>
            <p:ph type="sldImg"/>
          </p:nvPr>
        </p:nvSpPr>
        <p:spPr/>
      </p:sp>
      <p:sp>
        <p:nvSpPr>
          <p:cNvPr id="58371" name="Rectangle 3"/>
          <p:cNvSpPr>
            <a:spLocks noGrp="1"/>
          </p:cNvSpPr>
          <p:nvPr>
            <p:ph type="body"/>
          </p:nvPr>
        </p:nvSpPr>
        <p:spPr/>
        <p:txBody>
          <a:bodyPr wrap="square" lIns="91440" tIns="45720" rIns="91440" bIns="45720" anchor="t" anchorCtr="0"/>
          <a:lstStyle/>
          <a:p>
            <a:pPr lvl="0" eaLnBrk="1" hangingPunct="1"/>
            <a:r>
              <a:rPr lang="zh-CN" altLang="en-US" dirty="0"/>
              <a:t>演示用</a:t>
            </a:r>
            <a:r>
              <a:rPr lang="en-US" altLang="zh-CN" dirty="0"/>
              <a:t>IDEA</a:t>
            </a:r>
            <a:r>
              <a:rPr lang="zh-CN" altLang="en-US" dirty="0"/>
              <a:t>建立图形界面程序。</a:t>
            </a:r>
            <a:endParaRPr lang="zh-CN" altLang="zh-CN" dirty="0"/>
          </a:p>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0418" name="Rectangle 2"/>
          <p:cNvSpPr>
            <a:spLocks noGrp="1" noRot="1" noChangeAspect="1" noTextEdit="1"/>
          </p:cNvSpPr>
          <p:nvPr>
            <p:ph type="sldImg"/>
          </p:nvPr>
        </p:nvSpPr>
        <p:spPr/>
      </p:sp>
      <p:sp>
        <p:nvSpPr>
          <p:cNvPr id="60419" name="Rectangle 3"/>
          <p:cNvSpPr>
            <a:spLocks noGrp="1"/>
          </p:cNvSpPr>
          <p:nvPr>
            <p:ph type="body"/>
          </p:nvPr>
        </p:nvSpPr>
        <p:spPr/>
        <p:txBody>
          <a:bodyPr wrap="square" lIns="91440" tIns="45720" rIns="91440" bIns="45720" anchor="t" anchorCtr="0"/>
          <a:lstStyle/>
          <a:p>
            <a:pPr lvl="0" eaLnBrk="1" hangingPunct="1"/>
            <a:r>
              <a:rPr lang="zh-CN" altLang="en-US" dirty="0"/>
              <a:t>线程：多重并发的子任务。</a:t>
            </a:r>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2466" name="Rectangle 2"/>
          <p:cNvSpPr>
            <a:spLocks noGrp="1" noRot="1" noChangeAspect="1" noTextEdit="1"/>
          </p:cNvSpPr>
          <p:nvPr>
            <p:ph type="sldImg"/>
          </p:nvPr>
        </p:nvSpPr>
        <p:spPr/>
      </p:sp>
      <p:sp>
        <p:nvSpPr>
          <p:cNvPr id="6246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4514" name="Rectangle 2"/>
          <p:cNvSpPr>
            <a:spLocks noGrp="1" noRot="1" noChangeAspect="1" noTextEdit="1"/>
          </p:cNvSpPr>
          <p:nvPr>
            <p:ph type="sldImg"/>
          </p:nvPr>
        </p:nvSpPr>
        <p:spPr/>
      </p:sp>
      <p:sp>
        <p:nvSpPr>
          <p:cNvPr id="6451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6562" name="Rectangle 2"/>
          <p:cNvSpPr>
            <a:spLocks noGrp="1" noRot="1" noChangeAspect="1" noTextEdit="1"/>
          </p:cNvSpPr>
          <p:nvPr>
            <p:ph type="sldImg"/>
          </p:nvPr>
        </p:nvSpPr>
        <p:spPr/>
      </p:sp>
      <p:sp>
        <p:nvSpPr>
          <p:cNvPr id="6656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8610" name="Rectangle 2"/>
          <p:cNvSpPr>
            <a:spLocks noGrp="1" noRot="1" noChangeAspect="1" noTextEdit="1"/>
          </p:cNvSpPr>
          <p:nvPr>
            <p:ph type="sldImg"/>
          </p:nvPr>
        </p:nvSpPr>
        <p:spPr/>
      </p:sp>
      <p:sp>
        <p:nvSpPr>
          <p:cNvPr id="6861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0658" name="Rectangle 2"/>
          <p:cNvSpPr>
            <a:spLocks noGrp="1" noRot="1" noChangeAspect="1" noTextEdit="1"/>
          </p:cNvSpPr>
          <p:nvPr>
            <p:ph type="sldImg"/>
          </p:nvPr>
        </p:nvSpPr>
        <p:spPr/>
      </p:sp>
      <p:sp>
        <p:nvSpPr>
          <p:cNvPr id="7065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1440" tIns="45720" rIns="91440" bIns="45720" anchor="t" anchorCtr="0"/>
          <a:lstStyle/>
          <a:p>
            <a:pPr lvl="0"/>
            <a:r>
              <a:rPr lang="zh-CN" altLang="en-US" dirty="0"/>
              <a:t>面向对象的编程</a:t>
            </a:r>
            <a:endParaRPr lang="en-US" altLang="zh-CN" dirty="0"/>
          </a:p>
          <a:p>
            <a:pPr lvl="0"/>
            <a:r>
              <a:rPr lang="zh-CN" altLang="en-US" dirty="0"/>
              <a:t>面向过程的编程</a:t>
            </a:r>
            <a:endParaRPr lang="en-US" altLang="zh-CN" dirty="0"/>
          </a:p>
          <a:p>
            <a:pPr lvl="0"/>
            <a:endParaRPr lang="en-US" altLang="zh-CN" dirty="0"/>
          </a:p>
        </p:txBody>
      </p:sp>
      <p:sp>
        <p:nvSpPr>
          <p:cNvPr id="16387"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solidFill>
                  <a:srgbClr val="000000"/>
                </a:solidFill>
                <a:latin typeface="Times New Roman" panose="02020603050405020304" pitchFamily="18" charset="0"/>
              </a:rPr>
              <a:t>*</a:t>
            </a:r>
            <a:endParaRPr lang="en-US" altLang="zh-CN" sz="1200" dirty="0">
              <a:solidFill>
                <a:srgbClr val="000000"/>
              </a:solidFill>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2706" name="Rectangle 2"/>
          <p:cNvSpPr>
            <a:spLocks noGrp="1" noRot="1" noChangeAspect="1" noTextEdit="1"/>
          </p:cNvSpPr>
          <p:nvPr>
            <p:ph type="sldImg"/>
          </p:nvPr>
        </p:nvSpPr>
        <p:spPr/>
      </p:sp>
      <p:sp>
        <p:nvSpPr>
          <p:cNvPr id="7270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4754" name="Rectangle 2"/>
          <p:cNvSpPr>
            <a:spLocks noGrp="1" noRot="1" noChangeAspect="1" noTextEdit="1"/>
          </p:cNvSpPr>
          <p:nvPr>
            <p:ph type="sldImg"/>
          </p:nvPr>
        </p:nvSpPr>
        <p:spPr/>
      </p:sp>
      <p:sp>
        <p:nvSpPr>
          <p:cNvPr id="7475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6802" name="Rectangle 2"/>
          <p:cNvSpPr>
            <a:spLocks noGrp="1" noRot="1" noChangeAspect="1" noTextEdit="1"/>
          </p:cNvSpPr>
          <p:nvPr>
            <p:ph type="sldImg"/>
          </p:nvPr>
        </p:nvSpPr>
        <p:spPr/>
      </p:sp>
      <p:sp>
        <p:nvSpPr>
          <p:cNvPr id="7680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8850" name="Rectangle 2"/>
          <p:cNvSpPr>
            <a:spLocks noGrp="1" noRot="1" noChangeAspect="1" noTextEdit="1"/>
          </p:cNvSpPr>
          <p:nvPr>
            <p:ph type="sldImg"/>
          </p:nvPr>
        </p:nvSpPr>
        <p:spPr/>
      </p:sp>
      <p:sp>
        <p:nvSpPr>
          <p:cNvPr id="7885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0898" name="Rectangle 2"/>
          <p:cNvSpPr>
            <a:spLocks noGrp="1" noRot="1" noChangeAspect="1" noTextEdit="1"/>
          </p:cNvSpPr>
          <p:nvPr>
            <p:ph type="sldImg"/>
          </p:nvPr>
        </p:nvSpPr>
        <p:spPr/>
      </p:sp>
      <p:sp>
        <p:nvSpPr>
          <p:cNvPr id="8089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2946" name="Rectangle 2"/>
          <p:cNvSpPr>
            <a:spLocks noGrp="1" noRot="1" noChangeAspect="1" noTextEdit="1"/>
          </p:cNvSpPr>
          <p:nvPr>
            <p:ph type="sldImg"/>
          </p:nvPr>
        </p:nvSpPr>
        <p:spPr/>
      </p:sp>
      <p:sp>
        <p:nvSpPr>
          <p:cNvPr id="8294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4994" name="Rectangle 2"/>
          <p:cNvSpPr>
            <a:spLocks noGrp="1" noRot="1" noChangeAspect="1" noTextEdit="1"/>
          </p:cNvSpPr>
          <p:nvPr>
            <p:ph type="sldImg"/>
          </p:nvPr>
        </p:nvSpPr>
        <p:spPr/>
      </p:sp>
      <p:sp>
        <p:nvSpPr>
          <p:cNvPr id="8499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7042" name="Rectangle 2"/>
          <p:cNvSpPr>
            <a:spLocks noGrp="1" noRot="1" noChangeAspect="1" noTextEdit="1"/>
          </p:cNvSpPr>
          <p:nvPr>
            <p:ph type="sldImg"/>
          </p:nvPr>
        </p:nvSpPr>
        <p:spPr/>
      </p:sp>
      <p:sp>
        <p:nvSpPr>
          <p:cNvPr id="8704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9090" name="Rectangle 2"/>
          <p:cNvSpPr>
            <a:spLocks noGrp="1" noRot="1" noChangeAspect="1" noTextEdit="1"/>
          </p:cNvSpPr>
          <p:nvPr>
            <p:ph type="sldImg"/>
          </p:nvPr>
        </p:nvSpPr>
        <p:spPr/>
      </p:sp>
      <p:sp>
        <p:nvSpPr>
          <p:cNvPr id="8909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文本占位符 2"/>
          <p:cNvSpPr>
            <a:spLocks noGrp="1"/>
          </p:cNvSpPr>
          <p:nvPr>
            <p:ph type="body"/>
          </p:nvPr>
        </p:nvSpPr>
        <p:spPr/>
        <p:txBody>
          <a:bodyPr wrap="square" lIns="91440" tIns="45720" rIns="91440" bIns="45720" anchor="t" anchorCtr="0"/>
          <a:lstStyle/>
          <a:p>
            <a:pPr lvl="0"/>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3186" name="Rectangle 2"/>
          <p:cNvSpPr>
            <a:spLocks noGrp="1" noRot="1" noChangeAspect="1" noTextEdit="1"/>
          </p:cNvSpPr>
          <p:nvPr>
            <p:ph type="sldImg"/>
          </p:nvPr>
        </p:nvSpPr>
        <p:spPr/>
      </p:sp>
      <p:sp>
        <p:nvSpPr>
          <p:cNvPr id="9318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5234" name="Rectangle 2"/>
          <p:cNvSpPr>
            <a:spLocks noGrp="1" noRot="1" noChangeAspect="1" noTextEdit="1"/>
          </p:cNvSpPr>
          <p:nvPr>
            <p:ph type="sldImg"/>
          </p:nvPr>
        </p:nvSpPr>
        <p:spPr/>
      </p:sp>
      <p:sp>
        <p:nvSpPr>
          <p:cNvPr id="9523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7282" name="Rectangle 2"/>
          <p:cNvSpPr>
            <a:spLocks noGrp="1" noRot="1" noChangeAspect="1" noTextEdit="1"/>
          </p:cNvSpPr>
          <p:nvPr>
            <p:ph type="sldImg"/>
          </p:nvPr>
        </p:nvSpPr>
        <p:spPr/>
      </p:sp>
      <p:sp>
        <p:nvSpPr>
          <p:cNvPr id="9728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9330" name="Rectangle 2"/>
          <p:cNvSpPr>
            <a:spLocks noGrp="1" noRot="1" noChangeAspect="1" noTextEdit="1"/>
          </p:cNvSpPr>
          <p:nvPr>
            <p:ph type="sldImg"/>
          </p:nvPr>
        </p:nvSpPr>
        <p:spPr/>
      </p:sp>
      <p:sp>
        <p:nvSpPr>
          <p:cNvPr id="9933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1378" name="Rectangle 2"/>
          <p:cNvSpPr>
            <a:spLocks noGrp="1" noRot="1" noChangeAspect="1" noTextEdit="1"/>
          </p:cNvSpPr>
          <p:nvPr>
            <p:ph type="sldImg"/>
          </p:nvPr>
        </p:nvSpPr>
        <p:spPr/>
      </p:sp>
      <p:sp>
        <p:nvSpPr>
          <p:cNvPr id="10137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3426" name="Rectangle 2"/>
          <p:cNvSpPr>
            <a:spLocks noGrp="1" noRot="1" noChangeAspect="1" noTextEdit="1"/>
          </p:cNvSpPr>
          <p:nvPr>
            <p:ph type="sldImg"/>
          </p:nvPr>
        </p:nvSpPr>
        <p:spPr/>
      </p:sp>
      <p:sp>
        <p:nvSpPr>
          <p:cNvPr id="10342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5474" name="Rectangle 2"/>
          <p:cNvSpPr>
            <a:spLocks noGrp="1" noRot="1" noChangeAspect="1" noTextEdit="1"/>
          </p:cNvSpPr>
          <p:nvPr>
            <p:ph type="sldImg"/>
          </p:nvPr>
        </p:nvSpPr>
        <p:spPr/>
      </p:sp>
      <p:sp>
        <p:nvSpPr>
          <p:cNvPr id="10547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7522" name="Rectangle 2"/>
          <p:cNvSpPr>
            <a:spLocks noGrp="1" noRot="1" noChangeAspect="1" noTextEdit="1"/>
          </p:cNvSpPr>
          <p:nvPr>
            <p:ph type="sldImg"/>
          </p:nvPr>
        </p:nvSpPr>
        <p:spPr/>
      </p:sp>
      <p:sp>
        <p:nvSpPr>
          <p:cNvPr id="10752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9570" name="Rectangle 2"/>
          <p:cNvSpPr>
            <a:spLocks noGrp="1" noRot="1" noChangeAspect="1" noTextEdit="1"/>
          </p:cNvSpPr>
          <p:nvPr>
            <p:ph type="sldImg"/>
          </p:nvPr>
        </p:nvSpPr>
        <p:spPr/>
      </p:sp>
      <p:sp>
        <p:nvSpPr>
          <p:cNvPr id="10957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20482" name="Rectangle 2"/>
          <p:cNvSpPr>
            <a:spLocks noGrp="1" noRot="1" noChangeAspect="1" noTextEdit="1"/>
          </p:cNvSpPr>
          <p:nvPr>
            <p:ph type="sldImg"/>
          </p:nvPr>
        </p:nvSpPr>
        <p:spPr/>
      </p:sp>
      <p:sp>
        <p:nvSpPr>
          <p:cNvPr id="20483" name="Rectangle 3"/>
          <p:cNvSpPr>
            <a:spLocks noGrp="1"/>
          </p:cNvSpPr>
          <p:nvPr>
            <p:ph type="body"/>
          </p:nvPr>
        </p:nvSpPr>
        <p:spPr/>
        <p:txBody>
          <a:bodyPr wrap="square" lIns="91440" tIns="45720" rIns="91440" bIns="45720" anchor="t" anchorCtr="0"/>
          <a:lstStyle/>
          <a:p>
            <a:pPr lvl="0" eaLnBrk="1" hangingPunct="1"/>
            <a:endParaRPr lang="zh-CN" altLang="en-US" dirty="0"/>
          </a:p>
          <a:p>
            <a:pPr lvl="0" eaLnBrk="1" hangingPunct="1"/>
            <a:r>
              <a:rPr lang="en-US" altLang="zh-CN" dirty="0"/>
              <a:t>obj</a:t>
            </a:r>
            <a:r>
              <a:rPr lang="zh-CN" altLang="en-US" dirty="0"/>
              <a:t>文件：由编译所生成的文件，以机器码的形式包含了编译单元里所有的代码和数据，以及一些其他的信息</a:t>
            </a:r>
            <a:endParaRPr lang="zh-CN" altLang="en-US" dirty="0"/>
          </a:p>
          <a:p>
            <a:pPr lvl="0" eaLnBrk="1" hangingPunct="1"/>
            <a:r>
              <a:rPr lang="zh-CN" altLang="en-US" dirty="0"/>
              <a:t>头文件：程序的声明</a:t>
            </a:r>
            <a:endParaRPr lang="zh-CN" altLang="en-US" dirty="0"/>
          </a:p>
          <a:p>
            <a:pPr lvl="0" eaLnBrk="1" hangingPunct="1"/>
            <a:r>
              <a:rPr lang="zh-CN" altLang="en-US" dirty="0"/>
              <a:t>编译：编译器对源代码进行编译，是将以文本形式存在的源代码翻译为机器语言形式的源代码的过程</a:t>
            </a:r>
            <a:endParaRPr lang="zh-CN" altLang="en-US" dirty="0"/>
          </a:p>
          <a:p>
            <a:pPr lvl="0" eaLnBrk="1" hangingPunct="1"/>
            <a:r>
              <a:rPr lang="zh-CN" altLang="en-US" dirty="0"/>
              <a:t>连接器将一个个目标文件链接在一起形成一个完整的可执行文件</a:t>
            </a:r>
            <a:r>
              <a:rPr lang="en-US" altLang="zh-CN" dirty="0"/>
              <a:t>,</a:t>
            </a:r>
            <a:r>
              <a:rPr lang="zh-CN" altLang="en-US" dirty="0"/>
              <a:t>这个可执行文件是相应平台下的。</a:t>
            </a:r>
            <a:endParaRPr lang="zh-CN" altLang="en-US" dirty="0"/>
          </a:p>
          <a:p>
            <a:pPr lvl="0" eaLnBrk="1" hangingPunct="1"/>
            <a:endParaRPr lang="zh-CN" altLang="en-US" dirty="0"/>
          </a:p>
          <a:p>
            <a:pPr lvl="0" eaLnBrk="1" hangingPunct="1"/>
            <a:r>
              <a:rPr lang="zh-CN" altLang="en-US" dirty="0"/>
              <a:t>借助编译器可以生成特定目标平台可以识别的机器码，需要多次编译。</a:t>
            </a:r>
            <a:endParaRPr lang="zh-CN" altLang="en-US" dirty="0"/>
          </a:p>
          <a:p>
            <a:pPr lvl="0" eaLnBrk="1" hangingPunct="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3666" name="Rectangle 2"/>
          <p:cNvSpPr>
            <a:spLocks noGrp="1" noRot="1" noChangeAspect="1" noTextEdit="1"/>
          </p:cNvSpPr>
          <p:nvPr>
            <p:ph type="sldImg"/>
          </p:nvPr>
        </p:nvSpPr>
        <p:spPr/>
      </p:sp>
      <p:sp>
        <p:nvSpPr>
          <p:cNvPr id="11366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5714" name="Rectangle 2"/>
          <p:cNvSpPr>
            <a:spLocks noGrp="1" noRot="1" noChangeAspect="1" noTextEdit="1"/>
          </p:cNvSpPr>
          <p:nvPr>
            <p:ph type="sldImg"/>
          </p:nvPr>
        </p:nvSpPr>
        <p:spPr/>
      </p:sp>
      <p:sp>
        <p:nvSpPr>
          <p:cNvPr id="11571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7762" name="Rectangle 2"/>
          <p:cNvSpPr>
            <a:spLocks noGrp="1" noRot="1" noChangeAspect="1" noTextEdit="1"/>
          </p:cNvSpPr>
          <p:nvPr>
            <p:ph type="sldImg"/>
          </p:nvPr>
        </p:nvSpPr>
        <p:spPr/>
      </p:sp>
      <p:sp>
        <p:nvSpPr>
          <p:cNvPr id="11776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9810" name="Rectangle 2"/>
          <p:cNvSpPr>
            <a:spLocks noGrp="1" noRot="1" noChangeAspect="1" noTextEdit="1"/>
          </p:cNvSpPr>
          <p:nvPr>
            <p:ph type="sldImg"/>
          </p:nvPr>
        </p:nvSpPr>
        <p:spPr/>
      </p:sp>
      <p:sp>
        <p:nvSpPr>
          <p:cNvPr id="11981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21858" name="Rectangle 2"/>
          <p:cNvSpPr>
            <a:spLocks noGrp="1" noRot="1" noChangeAspect="1" noTextEdit="1"/>
          </p:cNvSpPr>
          <p:nvPr>
            <p:ph type="sldImg"/>
          </p:nvPr>
        </p:nvSpPr>
        <p:spPr/>
      </p:sp>
      <p:sp>
        <p:nvSpPr>
          <p:cNvPr id="12185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25954" name="Rectangle 2"/>
          <p:cNvSpPr>
            <a:spLocks noGrp="1" noRot="1" noChangeAspect="1" noTextEdit="1"/>
          </p:cNvSpPr>
          <p:nvPr>
            <p:ph type="sldImg"/>
          </p:nvPr>
        </p:nvSpPr>
        <p:spPr/>
      </p:sp>
      <p:sp>
        <p:nvSpPr>
          <p:cNvPr id="12595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28002" name="Rectangle 2"/>
          <p:cNvSpPr>
            <a:spLocks noGrp="1" noRot="1" noChangeAspect="1" noTextEdit="1"/>
          </p:cNvSpPr>
          <p:nvPr>
            <p:ph type="sldImg"/>
          </p:nvPr>
        </p:nvSpPr>
        <p:spPr/>
      </p:sp>
      <p:sp>
        <p:nvSpPr>
          <p:cNvPr id="12800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1440" tIns="45720" rIns="91440" bIns="45720" anchor="t" anchorCtr="0"/>
          <a:lstStyle/>
          <a:p>
            <a:pPr lvl="0" eaLnBrk="1" hangingPunct="1"/>
            <a:r>
              <a:rPr lang="en-US" altLang="zh-CN" dirty="0"/>
              <a:t>javac</a:t>
            </a:r>
            <a:r>
              <a:rPr lang="zh-CN" altLang="en-US" dirty="0"/>
              <a:t>编译后得到的</a:t>
            </a:r>
            <a:r>
              <a:rPr lang="en-US" altLang="zh-CN" dirty="0"/>
              <a:t>class</a:t>
            </a:r>
            <a:r>
              <a:rPr lang="zh-CN" altLang="en-US" dirty="0"/>
              <a:t>文件是二进制指令，但不是机器指令，而是</a:t>
            </a:r>
            <a:r>
              <a:rPr lang="en-US" altLang="zh-CN" dirty="0"/>
              <a:t>java</a:t>
            </a:r>
            <a:r>
              <a:rPr lang="zh-CN" altLang="en-US" dirty="0"/>
              <a:t>虚拟机可识别的指令</a:t>
            </a:r>
            <a:endParaRPr lang="zh-CN" altLang="en-US" dirty="0"/>
          </a:p>
          <a:p>
            <a:pPr lvl="0" eaLnBrk="1" hangingPunct="1"/>
            <a:r>
              <a:rPr lang="en-US" altLang="zh-CN" dirty="0"/>
              <a:t>jvm</a:t>
            </a:r>
            <a:r>
              <a:rPr lang="zh-CN" altLang="en-US" dirty="0"/>
              <a:t>等于是个容器，一个罐子，不同平台上会安装不同版本的</a:t>
            </a:r>
            <a:r>
              <a:rPr lang="en-US" altLang="zh-CN" dirty="0"/>
              <a:t>jvm</a:t>
            </a:r>
            <a:r>
              <a:rPr lang="zh-CN" altLang="en-US" dirty="0"/>
              <a:t>，这些</a:t>
            </a:r>
            <a:r>
              <a:rPr lang="en-US" altLang="zh-CN" dirty="0"/>
              <a:t>jvm</a:t>
            </a:r>
            <a:r>
              <a:rPr lang="zh-CN" altLang="en-US" dirty="0"/>
              <a:t>向下兼容对应的</a:t>
            </a:r>
            <a:r>
              <a:rPr lang="en-US" altLang="zh-CN" dirty="0"/>
              <a:t>os</a:t>
            </a:r>
            <a:r>
              <a:rPr lang="zh-CN" altLang="en-US" dirty="0"/>
              <a:t>，向上提供了统一的执行二进制指令的服务</a:t>
            </a:r>
            <a:endParaRPr lang="zh-CN" altLang="en-US" dirty="0"/>
          </a:p>
          <a:p>
            <a:pPr lvl="0" eaLnBrk="1" hangingPunct="1"/>
            <a:r>
              <a:rPr lang="en-US" altLang="zh-CN" dirty="0"/>
              <a:t>jvm</a:t>
            </a:r>
            <a:r>
              <a:rPr lang="zh-CN" altLang="en-US" dirty="0"/>
              <a:t>替我们去解决了底层平台的不同，将统一的字节码文件转化为对应当前平台的机器指令，才最终实现了一处编译处处运行</a:t>
            </a:r>
            <a:endParaRPr lang="zh-CN" altLang="en-US" dirty="0"/>
          </a:p>
          <a:p>
            <a:pPr lvl="0" eaLnBrk="1" hangingPunct="1"/>
            <a:endParaRPr lang="zh-CN" altLang="en-US" dirty="0"/>
          </a:p>
          <a:p>
            <a:pPr lvl="0" eaLnBrk="1" hangingPunct="1"/>
            <a:r>
              <a:rPr lang="en-US" altLang="zh-CN" dirty="0"/>
              <a:t>Java</a:t>
            </a:r>
            <a:r>
              <a:rPr lang="zh-CN" altLang="en-US" dirty="0"/>
              <a:t>的跨平台特点：Java源文件(.java) 经过编译之后形成的 字节码文件(.class) 可以在任何具有Java虚拟机的计算机或者电子设备上运行</a:t>
            </a:r>
            <a:endParaRPr lang="zh-CN" altLang="en-US" dirty="0"/>
          </a:p>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Java虚拟机有自己完善的硬体架构，如处理器、堆栈、寄存器等，还具有相应的指令系统。</a:t>
            </a:r>
            <a:endParaRPr lang="zh-CN" altLang="en-US"/>
          </a:p>
          <a:p>
            <a:r>
              <a:rPr lang="zh-CN" altLang="en-US">
                <a:sym typeface="+mn-ea"/>
              </a:rPr>
              <a:t>Java虚拟机屏蔽了与具体操作系统平台相关的信息，使得Java程序只需生成在Java虚拟机上运行的目标代码（字节码），就可以在多种平台上不加修改地运行。</a:t>
            </a:r>
            <a:endParaRPr lang="zh-CN" altLang="en-US"/>
          </a:p>
          <a:p>
            <a:r>
              <a:rPr lang="zh-CN" altLang="en-US">
                <a:sym typeface="+mn-ea"/>
              </a:rPr>
              <a:t>简单来说JVM是用来解析和运行Java程序的。</a:t>
            </a:r>
            <a:endParaRPr lang="zh-CN" altLang="en-US"/>
          </a:p>
          <a:p>
            <a:endParaRPr lang="zh-CN" altLang="en-US"/>
          </a:p>
          <a:p>
            <a:r>
              <a:rPr lang="zh-CN" altLang="en-US">
                <a:sym typeface="+mn-ea"/>
              </a:rPr>
              <a:t>java虚拟机定义了若干的程序运行期间会使用到的运行时数据区，其中会有一些随着虚拟机启动而启动，随着虚拟机的退出而销毁，比如线程独享的存储区域。</a:t>
            </a:r>
            <a:endParaRPr lang="zh-CN" altLang="en-US"/>
          </a:p>
          <a:p>
            <a:endParaRPr lang="zh-CN" altLang="en-US"/>
          </a:p>
          <a:p>
            <a:r>
              <a:rPr lang="zh-CN" altLang="en-US">
                <a:sym typeface="+mn-ea"/>
              </a:rPr>
              <a:t>线程共享：堆，堆外内存(元空间)</a:t>
            </a:r>
            <a:endParaRPr lang="zh-CN" altLang="en-US"/>
          </a:p>
          <a:p>
            <a:r>
              <a:rPr lang="zh-CN" altLang="en-US">
                <a:sym typeface="+mn-ea"/>
              </a:rPr>
              <a:t>线程独享： 计数器，本地方法栈，虚拟机栈。</a:t>
            </a:r>
            <a:endParaRPr lang="zh-CN" altLang="en-US"/>
          </a:p>
          <a:p>
            <a:r>
              <a:rPr lang="zh-CN" altLang="en-US">
                <a:sym typeface="+mn-ea"/>
              </a:rPr>
              <a:t>https://blog.csdn.net/weixin_45984552/article/details/124053861</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27650" name="Rectangle 2"/>
          <p:cNvSpPr>
            <a:spLocks noGrp="1" noRot="1" noChangeAspect="1" noTextEdit="1"/>
          </p:cNvSpPr>
          <p:nvPr>
            <p:ph type="sldImg"/>
          </p:nvPr>
        </p:nvSpPr>
        <p:spPr/>
      </p:sp>
      <p:sp>
        <p:nvSpPr>
          <p:cNvPr id="27651" name="Rectangle 3"/>
          <p:cNvSpPr>
            <a:spLocks noGrp="1"/>
          </p:cNvSpPr>
          <p:nvPr>
            <p:ph type="body"/>
          </p:nvPr>
        </p:nvSpPr>
        <p:spPr/>
        <p:txBody>
          <a:bodyPr wrap="square" lIns="91440" tIns="45720" rIns="91440" bIns="45720" anchor="t" anchorCtr="0"/>
          <a:lstStyle/>
          <a:p>
            <a:pPr lvl="0" eaLnBrk="1" hangingPunct="1"/>
            <a:r>
              <a:rPr lang="en-US" altLang="zh-CN" dirty="0">
                <a:solidFill>
                  <a:srgbClr val="000000"/>
                </a:solidFill>
              </a:rPr>
              <a:t>Java</a:t>
            </a:r>
            <a:r>
              <a:rPr lang="zh-CN" altLang="en-US" dirty="0">
                <a:solidFill>
                  <a:srgbClr val="000000"/>
                </a:solidFill>
              </a:rPr>
              <a:t>减少开发代码的时间和困难。</a:t>
            </a:r>
            <a:endParaRPr lang="en-US" altLang="zh-CN" dirty="0">
              <a:solidFill>
                <a:srgbClr val="000000"/>
              </a:solidFill>
            </a:endParaRPr>
          </a:p>
          <a:p>
            <a:pPr lvl="0" eaLnBrk="1" hangingPunct="1"/>
            <a:r>
              <a:rPr lang="zh-CN" altLang="en-US" dirty="0">
                <a:solidFill>
                  <a:srgbClr val="000000"/>
                </a:solidFill>
              </a:rPr>
              <a:t>多线程和网络编程</a:t>
            </a:r>
            <a:endParaRPr lang="en-US" altLang="zh-CN" dirty="0">
              <a:solidFill>
                <a:srgbClr val="000000"/>
              </a:solidFill>
            </a:endParaRPr>
          </a:p>
          <a:p>
            <a:pPr lvl="0" eaLnBrk="1" hangingPunct="1"/>
            <a:r>
              <a:rPr lang="zh-CN" altLang="en-US" dirty="0">
                <a:solidFill>
                  <a:srgbClr val="000000"/>
                </a:solidFill>
              </a:rPr>
              <a:t>跨平台编程 动态代码修改 安全问题</a:t>
            </a:r>
            <a:endParaRPr lang="en-US" altLang="zh-CN" dirty="0">
              <a:solidFill>
                <a:srgbClr val="000000"/>
              </a:solidFill>
            </a:endParaRPr>
          </a:p>
          <a:p>
            <a:pPr lvl="0" eaLnBrk="1" hangingPunct="1"/>
            <a:r>
              <a:rPr lang="zh-CN" altLang="en-US" dirty="0">
                <a:solidFill>
                  <a:srgbClr val="000000"/>
                </a:solidFill>
              </a:rPr>
              <a:t>提高程序员的生产率</a:t>
            </a:r>
            <a:endParaRPr lang="en-US" altLang="zh-CN" dirty="0">
              <a:solidFill>
                <a:srgbClr val="000000"/>
              </a:solidFill>
            </a:endParaRPr>
          </a:p>
          <a:p>
            <a:pPr lvl="0" eaLnBrk="1" hangingPunct="1"/>
            <a:r>
              <a:rPr lang="zh-CN" altLang="en-US" dirty="0">
                <a:solidFill>
                  <a:srgbClr val="000000"/>
                </a:solidFill>
              </a:rPr>
              <a:t>性能问题：不是直接和机器通讯。</a:t>
            </a:r>
            <a:endParaRPr lang="zh-CN" altLang="en-US" dirty="0">
              <a:solidFill>
                <a:srgbClr val="000000"/>
              </a:solidFill>
            </a:endParaRPr>
          </a:p>
          <a:p>
            <a:pPr lvl="0" eaLnBrk="1" hangingPunct="1"/>
            <a:r>
              <a:rPr lang="zh-CN" altLang="zh-CN" dirty="0"/>
              <a:t>https://markerhub.com/OnJava8/#/在线中文版</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29698" name="Rectangle 2"/>
          <p:cNvSpPr>
            <a:spLocks noGrp="1" noRot="1" noChangeAspect="1" noTextEdit="1"/>
          </p:cNvSpPr>
          <p:nvPr>
            <p:ph type="sldImg"/>
          </p:nvPr>
        </p:nvSpPr>
        <p:spPr/>
      </p:sp>
      <p:sp>
        <p:nvSpPr>
          <p:cNvPr id="29699" name="Rectangle 3"/>
          <p:cNvSpPr>
            <a:spLocks noGrp="1"/>
          </p:cNvSpPr>
          <p:nvPr>
            <p:ph type="body"/>
          </p:nvPr>
        </p:nvSpPr>
        <p:spPr/>
        <p:txBody>
          <a:bodyPr wrap="square" lIns="91440" tIns="45720" rIns="91440" bIns="45720" anchor="t" anchorCtr="0"/>
          <a:lstStyle/>
          <a:p>
            <a:pPr lvl="0" eaLnBrk="1" hangingPunct="1"/>
            <a:r>
              <a:rPr lang="en-US" altLang="zh-CN" dirty="0">
                <a:solidFill>
                  <a:srgbClr val="000000"/>
                </a:solidFill>
              </a:rPr>
              <a:t>java</a:t>
            </a:r>
            <a:r>
              <a:rPr lang="zh-CN" altLang="en-US" dirty="0">
                <a:solidFill>
                  <a:srgbClr val="000000"/>
                </a:solidFill>
              </a:rPr>
              <a:t>从</a:t>
            </a:r>
            <a:r>
              <a:rPr lang="en-US" altLang="zh-CN" dirty="0">
                <a:solidFill>
                  <a:srgbClr val="000000"/>
                </a:solidFill>
              </a:rPr>
              <a:t>1995</a:t>
            </a:r>
            <a:r>
              <a:rPr lang="zh-CN" altLang="en-US" dirty="0">
                <a:solidFill>
                  <a:srgbClr val="000000"/>
                </a:solidFill>
              </a:rPr>
              <a:t>年发布到现在，也走过</a:t>
            </a:r>
            <a:r>
              <a:rPr lang="en-US" altLang="zh-CN" dirty="0">
                <a:solidFill>
                  <a:srgbClr val="000000"/>
                </a:solidFill>
              </a:rPr>
              <a:t>23</a:t>
            </a:r>
            <a:r>
              <a:rPr lang="zh-CN" altLang="en-US" dirty="0">
                <a:solidFill>
                  <a:srgbClr val="000000"/>
                </a:solidFill>
              </a:rPr>
              <a:t>年了，个人认为，其中几个</a:t>
            </a:r>
            <a:r>
              <a:rPr lang="en-US" altLang="zh-CN" dirty="0">
                <a:solidFill>
                  <a:srgbClr val="000000"/>
                </a:solidFill>
              </a:rPr>
              <a:t>java</a:t>
            </a:r>
            <a:r>
              <a:rPr lang="zh-CN" altLang="en-US" dirty="0">
                <a:solidFill>
                  <a:srgbClr val="000000"/>
                </a:solidFill>
              </a:rPr>
              <a:t>版本都肩负着重大使命，影响甚远；</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jdk1.0 1995</a:t>
            </a:r>
            <a:r>
              <a:rPr lang="zh-CN" altLang="en-US" dirty="0">
                <a:solidFill>
                  <a:srgbClr val="000000"/>
                </a:solidFill>
              </a:rPr>
              <a:t>年</a:t>
            </a:r>
            <a:r>
              <a:rPr lang="en-US" altLang="zh-CN" dirty="0">
                <a:solidFill>
                  <a:srgbClr val="000000"/>
                </a:solidFill>
              </a:rPr>
              <a:t>5</a:t>
            </a:r>
            <a:r>
              <a:rPr lang="zh-CN" altLang="en-US" dirty="0">
                <a:solidFill>
                  <a:srgbClr val="000000"/>
                </a:solidFill>
              </a:rPr>
              <a:t>月</a:t>
            </a:r>
            <a:r>
              <a:rPr lang="en-US" altLang="zh-CN" dirty="0">
                <a:solidFill>
                  <a:srgbClr val="000000"/>
                </a:solidFill>
              </a:rPr>
              <a:t>23</a:t>
            </a:r>
            <a:r>
              <a:rPr lang="zh-CN" altLang="en-US" dirty="0">
                <a:solidFill>
                  <a:srgbClr val="000000"/>
                </a:solidFill>
              </a:rPr>
              <a:t>日诞生，</a:t>
            </a:r>
            <a:r>
              <a:rPr lang="en-US" altLang="zh-CN" dirty="0">
                <a:solidFill>
                  <a:srgbClr val="000000"/>
                </a:solidFill>
              </a:rPr>
              <a:t>Oak</a:t>
            </a:r>
            <a:r>
              <a:rPr lang="zh-CN" altLang="en-US" dirty="0">
                <a:solidFill>
                  <a:srgbClr val="000000"/>
                </a:solidFill>
              </a:rPr>
              <a:t>语言改名为</a:t>
            </a:r>
            <a:r>
              <a:rPr lang="en-US" altLang="zh-CN" dirty="0">
                <a:solidFill>
                  <a:srgbClr val="000000"/>
                </a:solidFill>
              </a:rPr>
              <a:t>Java</a:t>
            </a:r>
            <a:r>
              <a:rPr lang="zh-CN" altLang="en-US" dirty="0">
                <a:solidFill>
                  <a:srgbClr val="000000"/>
                </a:solidFill>
              </a:rPr>
              <a:t>，并提出“</a:t>
            </a:r>
            <a:r>
              <a:rPr lang="en-US" altLang="zh-CN" dirty="0">
                <a:solidFill>
                  <a:srgbClr val="000000"/>
                </a:solidFill>
              </a:rPr>
              <a:t>Write Once </a:t>
            </a:r>
            <a:r>
              <a:rPr lang="zh-CN" altLang="en-US" dirty="0">
                <a:solidFill>
                  <a:srgbClr val="000000"/>
                </a:solidFill>
              </a:rPr>
              <a:t>，</a:t>
            </a:r>
            <a:r>
              <a:rPr lang="en-US" altLang="zh-CN" dirty="0">
                <a:solidFill>
                  <a:srgbClr val="000000"/>
                </a:solidFill>
              </a:rPr>
              <a:t>Run anywhere"</a:t>
            </a:r>
            <a:r>
              <a:rPr lang="zh-CN" altLang="en-US" dirty="0">
                <a:solidFill>
                  <a:srgbClr val="000000"/>
                </a:solidFill>
              </a:rPr>
              <a:t>；</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jdk1.2  1999</a:t>
            </a:r>
            <a:r>
              <a:rPr lang="zh-CN" altLang="en-US" dirty="0">
                <a:solidFill>
                  <a:srgbClr val="000000"/>
                </a:solidFill>
              </a:rPr>
              <a:t>年</a:t>
            </a:r>
            <a:r>
              <a:rPr lang="en-US" altLang="zh-CN" dirty="0">
                <a:solidFill>
                  <a:srgbClr val="000000"/>
                </a:solidFill>
              </a:rPr>
              <a:t>6</a:t>
            </a:r>
            <a:r>
              <a:rPr lang="zh-CN" altLang="en-US" dirty="0">
                <a:solidFill>
                  <a:srgbClr val="000000"/>
                </a:solidFill>
              </a:rPr>
              <a:t>月发布，将</a:t>
            </a:r>
            <a:r>
              <a:rPr lang="en-US" altLang="zh-CN" dirty="0">
                <a:solidFill>
                  <a:srgbClr val="000000"/>
                </a:solidFill>
              </a:rPr>
              <a:t>java</a:t>
            </a:r>
            <a:r>
              <a:rPr lang="zh-CN" altLang="en-US" dirty="0">
                <a:solidFill>
                  <a:srgbClr val="000000"/>
                </a:solidFill>
              </a:rPr>
              <a:t>划分为</a:t>
            </a:r>
            <a:r>
              <a:rPr lang="en-US" altLang="zh-CN" dirty="0">
                <a:solidFill>
                  <a:srgbClr val="000000"/>
                </a:solidFill>
              </a:rPr>
              <a:t>J2SE,J2ME,J2EE</a:t>
            </a:r>
            <a:r>
              <a:rPr lang="zh-CN" altLang="en-US" dirty="0">
                <a:solidFill>
                  <a:srgbClr val="000000"/>
                </a:solidFill>
              </a:rPr>
              <a:t>三大平台；</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jdk1.4 </a:t>
            </a:r>
            <a:r>
              <a:rPr lang="zh-CN" altLang="en-US" dirty="0">
                <a:solidFill>
                  <a:srgbClr val="000000"/>
                </a:solidFill>
              </a:rPr>
              <a:t>主要是性能提升，在</a:t>
            </a:r>
            <a:r>
              <a:rPr lang="en-US" altLang="zh-CN" dirty="0">
                <a:solidFill>
                  <a:srgbClr val="000000"/>
                </a:solidFill>
              </a:rPr>
              <a:t>2000</a:t>
            </a:r>
            <a:r>
              <a:rPr lang="zh-CN" altLang="en-US" dirty="0">
                <a:solidFill>
                  <a:srgbClr val="000000"/>
                </a:solidFill>
              </a:rPr>
              <a:t>年时候</a:t>
            </a:r>
            <a:r>
              <a:rPr lang="en-US" altLang="zh-CN" dirty="0">
                <a:solidFill>
                  <a:srgbClr val="000000"/>
                </a:solidFill>
              </a:rPr>
              <a:t>JAVA</a:t>
            </a:r>
            <a:r>
              <a:rPr lang="zh-CN" altLang="en-US" dirty="0">
                <a:solidFill>
                  <a:srgbClr val="000000"/>
                </a:solidFill>
              </a:rPr>
              <a:t>成为世界上最流行的电脑语言， </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jdk5 </a:t>
            </a:r>
            <a:r>
              <a:rPr lang="zh-CN" altLang="en-US" dirty="0">
                <a:solidFill>
                  <a:srgbClr val="000000"/>
                </a:solidFill>
              </a:rPr>
              <a:t>诞生于</a:t>
            </a:r>
            <a:r>
              <a:rPr lang="en-US" altLang="zh-CN" dirty="0">
                <a:solidFill>
                  <a:srgbClr val="000000"/>
                </a:solidFill>
              </a:rPr>
              <a:t>2004</a:t>
            </a:r>
            <a:r>
              <a:rPr lang="zh-CN" altLang="en-US" dirty="0">
                <a:solidFill>
                  <a:srgbClr val="000000"/>
                </a:solidFill>
              </a:rPr>
              <a:t>年，他的使命就是易用，加入</a:t>
            </a:r>
            <a:r>
              <a:rPr lang="en-US" altLang="zh-CN" dirty="0">
                <a:solidFill>
                  <a:srgbClr val="000000"/>
                </a:solidFill>
              </a:rPr>
              <a:t>1. </a:t>
            </a:r>
            <a:r>
              <a:rPr lang="zh-CN" altLang="en-US" dirty="0">
                <a:solidFill>
                  <a:srgbClr val="000000"/>
                </a:solidFill>
              </a:rPr>
              <a:t>泛型 </a:t>
            </a:r>
            <a:r>
              <a:rPr lang="en-US" altLang="zh-CN" dirty="0">
                <a:solidFill>
                  <a:srgbClr val="000000"/>
                </a:solidFill>
              </a:rPr>
              <a:t>2 </a:t>
            </a:r>
            <a:r>
              <a:rPr lang="zh-CN" altLang="en-US" dirty="0">
                <a:solidFill>
                  <a:srgbClr val="000000"/>
                </a:solidFill>
              </a:rPr>
              <a:t>自动装箱</a:t>
            </a:r>
            <a:r>
              <a:rPr lang="en-US" altLang="zh-CN" dirty="0">
                <a:solidFill>
                  <a:srgbClr val="000000"/>
                </a:solidFill>
              </a:rPr>
              <a:t>/</a:t>
            </a:r>
            <a:r>
              <a:rPr lang="zh-CN" altLang="en-US" dirty="0">
                <a:solidFill>
                  <a:srgbClr val="000000"/>
                </a:solidFill>
              </a:rPr>
              <a:t>拆箱  </a:t>
            </a:r>
            <a:r>
              <a:rPr lang="en-US" altLang="zh-CN" dirty="0">
                <a:solidFill>
                  <a:srgbClr val="000000"/>
                </a:solidFill>
              </a:rPr>
              <a:t>3 for-each  4 static import  5 </a:t>
            </a:r>
            <a:r>
              <a:rPr lang="zh-CN" altLang="en-US" dirty="0">
                <a:solidFill>
                  <a:srgbClr val="000000"/>
                </a:solidFill>
              </a:rPr>
              <a:t>变长参数等</a:t>
            </a:r>
            <a:endParaRPr lang="en-US" altLang="zh-CN" dirty="0">
              <a:solidFill>
                <a:srgbClr val="000000"/>
              </a:solidFill>
            </a:endParaRPr>
          </a:p>
          <a:p>
            <a:pPr lvl="0" eaLnBrk="1" hangingPunct="1"/>
            <a:r>
              <a:rPr lang="en-US" altLang="zh-CN" dirty="0">
                <a:solidFill>
                  <a:srgbClr val="000000"/>
                </a:solidFill>
              </a:rPr>
              <a:t>Java 9 </a:t>
            </a:r>
            <a:r>
              <a:rPr lang="zh-CN" altLang="en-US" dirty="0">
                <a:solidFill>
                  <a:srgbClr val="000000"/>
                </a:solidFill>
              </a:rPr>
              <a:t>模块化系统 </a:t>
            </a:r>
            <a:r>
              <a:rPr lang="zh-CN" altLang="en-US" dirty="0"/>
              <a:t>模块化的 </a:t>
            </a:r>
            <a:r>
              <a:rPr lang="en-US" altLang="zh-CN" dirty="0"/>
              <a:t>JAR </a:t>
            </a:r>
            <a:r>
              <a:rPr lang="zh-CN" altLang="en-US" dirty="0"/>
              <a:t>文件都包含一个额外的模块描述器，描述</a:t>
            </a:r>
            <a:r>
              <a:rPr lang="en-US" altLang="zh-CN" dirty="0"/>
              <a:t>jar</a:t>
            </a:r>
            <a:r>
              <a:rPr lang="zh-CN" altLang="en-US" dirty="0"/>
              <a:t>包间的依赖关系。</a:t>
            </a:r>
            <a:endParaRPr lang="en-US" altLang="zh-CN" dirty="0"/>
          </a:p>
          <a:p>
            <a:pPr lvl="0" eaLnBrk="1" hangingPunct="1"/>
            <a:r>
              <a:rPr lang="en-US" altLang="zh-CN" dirty="0">
                <a:solidFill>
                  <a:srgbClr val="000000"/>
                </a:solidFill>
              </a:rPr>
              <a:t>Jshell:</a:t>
            </a:r>
            <a:r>
              <a:rPr lang="zh-CN" altLang="en-US" dirty="0"/>
              <a:t>交互式解释器环境</a:t>
            </a:r>
            <a:endParaRPr lang="zh-CN" altLang="zh-CN" dirty="0">
              <a:solidFill>
                <a:srgbClr val="000000"/>
              </a:solidFill>
            </a:endParaRPr>
          </a:p>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5122" name="Group 2"/>
          <p:cNvGrpSpPr/>
          <p:nvPr/>
        </p:nvGrpSpPr>
        <p:grpSpPr>
          <a:xfrm>
            <a:off x="-1035050" y="1552575"/>
            <a:ext cx="10179050" cy="5305425"/>
            <a:chOff x="-652" y="978"/>
            <a:chExt cx="6412" cy="3342"/>
          </a:xfrm>
        </p:grpSpPr>
        <p:sp>
          <p:nvSpPr>
            <p:cNvPr id="11"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Arc 4"/>
            <p:cNvSpPr/>
            <p:nvPr/>
          </p:nvSpPr>
          <p:spPr>
            <a:xfrm>
              <a:off x="-652" y="978"/>
              <a:ext cx="4237" cy="3342"/>
            </a:xfrm>
            <a:custGeom>
              <a:avLst/>
              <a:gdLst/>
              <a:ahLst/>
              <a:cxnLst>
                <a:cxn ang="0">
                  <a:pos x="0" y="0"/>
                </a:cxn>
                <a:cxn ang="0">
                  <a:pos x="0" y="0"/>
                </a:cxn>
                <a:cxn ang="0">
                  <a:pos x="0" y="0"/>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4101" name="Rectangle 5"/>
          <p:cNvSpPr>
            <a:spLocks noGrp="1" noChangeArrowheads="1"/>
          </p:cNvSpPr>
          <p:nvPr>
            <p:ph type="ctrTitle" sz="quarter"/>
          </p:nvPr>
        </p:nvSpPr>
        <p:spPr>
          <a:xfrm>
            <a:off x="1293813" y="762000"/>
            <a:ext cx="7772400" cy="1143000"/>
          </a:xfrm>
        </p:spPr>
        <p:txBody>
          <a:bodyPr anchor="b"/>
          <a:lstStyle>
            <a:lvl1pPr>
              <a:defRPr/>
            </a:lvl1pPr>
          </a:lstStyle>
          <a:p>
            <a:pPr fontAlgn="base"/>
            <a:r>
              <a:rPr lang="zh-CN" altLang="en-US" strike="noStrike" noProof="1"/>
              <a:t>单击此处编辑母版标题样式</a:t>
            </a:r>
            <a:endParaRPr lang="zh-CN" altLang="en-US" strike="noStrike" noProof="1"/>
          </a:p>
        </p:txBody>
      </p:sp>
      <p:sp>
        <p:nvSpPr>
          <p:cNvPr id="410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 name="Rectangle 7"/>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8"/>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9"/>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8894D9C-A815-4FEE-8F11-668BE31C67E4}"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6146" name="Group 2"/>
          <p:cNvGrpSpPr/>
          <p:nvPr/>
        </p:nvGrpSpPr>
        <p:grpSpPr>
          <a:xfrm>
            <a:off x="-1035050" y="1552575"/>
            <a:ext cx="10179050" cy="5305425"/>
            <a:chOff x="-652" y="978"/>
            <a:chExt cx="6412" cy="3342"/>
          </a:xfrm>
        </p:grpSpPr>
        <p:sp>
          <p:nvSpPr>
            <p:cNvPr id="11"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8" name="Arc 4"/>
            <p:cNvSpPr/>
            <p:nvPr/>
          </p:nvSpPr>
          <p:spPr>
            <a:xfrm>
              <a:off x="-652" y="978"/>
              <a:ext cx="4237" cy="3342"/>
            </a:xfrm>
            <a:custGeom>
              <a:avLst/>
              <a:gdLst/>
              <a:ahLst/>
              <a:cxnLst>
                <a:cxn ang="0">
                  <a:pos x="0" y="0"/>
                </a:cxn>
                <a:cxn ang="0">
                  <a:pos x="0" y="0"/>
                </a:cxn>
                <a:cxn ang="0">
                  <a:pos x="0" y="0"/>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4101" name="Rectangle 5"/>
          <p:cNvSpPr>
            <a:spLocks noGrp="1" noChangeArrowheads="1"/>
          </p:cNvSpPr>
          <p:nvPr>
            <p:ph type="ctrTitle" sz="quarter"/>
          </p:nvPr>
        </p:nvSpPr>
        <p:spPr>
          <a:xfrm>
            <a:off x="1293813" y="762000"/>
            <a:ext cx="7772400" cy="1143000"/>
          </a:xfrm>
        </p:spPr>
        <p:txBody>
          <a:bodyPr anchor="b"/>
          <a:lstStyle>
            <a:lvl1pPr>
              <a:defRPr/>
            </a:lvl1pPr>
          </a:lstStyle>
          <a:p>
            <a:pPr fontAlgn="base"/>
            <a:r>
              <a:rPr lang="zh-CN" altLang="en-US" strike="noStrike" noProof="1"/>
              <a:t>单击此处编辑母版标题样式</a:t>
            </a:r>
            <a:endParaRPr lang="zh-CN" altLang="en-US" strike="noStrike" noProof="1"/>
          </a:p>
        </p:txBody>
      </p:sp>
      <p:sp>
        <p:nvSpPr>
          <p:cNvPr id="410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 name="Rectangle 7"/>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8"/>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9"/>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3204FF-21C8-4DE1-A42D-0B8B7C131386}"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7170" name="Group 2"/>
          <p:cNvGrpSpPr/>
          <p:nvPr/>
        </p:nvGrpSpPr>
        <p:grpSpPr>
          <a:xfrm>
            <a:off x="-1035050" y="1552575"/>
            <a:ext cx="10179050" cy="5305425"/>
            <a:chOff x="-652" y="978"/>
            <a:chExt cx="6412" cy="3342"/>
          </a:xfrm>
        </p:grpSpPr>
        <p:sp>
          <p:nvSpPr>
            <p:cNvPr id="11"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Arc 4"/>
            <p:cNvSpPr/>
            <p:nvPr/>
          </p:nvSpPr>
          <p:spPr>
            <a:xfrm>
              <a:off x="-652" y="978"/>
              <a:ext cx="4237" cy="3342"/>
            </a:xfrm>
            <a:custGeom>
              <a:avLst/>
              <a:gdLst/>
              <a:ahLst/>
              <a:cxnLst>
                <a:cxn ang="0">
                  <a:pos x="0" y="0"/>
                </a:cxn>
                <a:cxn ang="0">
                  <a:pos x="0" y="0"/>
                </a:cxn>
                <a:cxn ang="0">
                  <a:pos x="0" y="0"/>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4101" name="Rectangle 5"/>
          <p:cNvSpPr>
            <a:spLocks noGrp="1" noChangeArrowheads="1"/>
          </p:cNvSpPr>
          <p:nvPr>
            <p:ph type="ctrTitle" sz="quarter"/>
          </p:nvPr>
        </p:nvSpPr>
        <p:spPr>
          <a:xfrm>
            <a:off x="1293813" y="762000"/>
            <a:ext cx="7772400" cy="1143000"/>
          </a:xfrm>
        </p:spPr>
        <p:txBody>
          <a:bodyPr anchor="b"/>
          <a:lstStyle>
            <a:lvl1pPr>
              <a:defRPr/>
            </a:lvl1pPr>
          </a:lstStyle>
          <a:p>
            <a:pPr fontAlgn="base"/>
            <a:r>
              <a:rPr lang="zh-CN" altLang="en-US" strike="noStrike" noProof="1"/>
              <a:t>单击此处编辑母版标题样式</a:t>
            </a:r>
            <a:endParaRPr lang="zh-CN" altLang="en-US" strike="noStrike" noProof="1"/>
          </a:p>
        </p:txBody>
      </p:sp>
      <p:sp>
        <p:nvSpPr>
          <p:cNvPr id="410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 name="Rectangle 7"/>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8"/>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9"/>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8894D9C-A815-4FEE-8F11-668BE31C67E4}"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8194" name="Group 2"/>
          <p:cNvGrpSpPr/>
          <p:nvPr/>
        </p:nvGrpSpPr>
        <p:grpSpPr>
          <a:xfrm>
            <a:off x="-1035050" y="1552575"/>
            <a:ext cx="10179050" cy="5305425"/>
            <a:chOff x="-652" y="978"/>
            <a:chExt cx="6412" cy="3342"/>
          </a:xfrm>
        </p:grpSpPr>
        <p:sp>
          <p:nvSpPr>
            <p:cNvPr id="11"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6" name="Arc 4"/>
            <p:cNvSpPr/>
            <p:nvPr/>
          </p:nvSpPr>
          <p:spPr>
            <a:xfrm>
              <a:off x="-652" y="978"/>
              <a:ext cx="4237" cy="3342"/>
            </a:xfrm>
            <a:custGeom>
              <a:avLst/>
              <a:gdLst/>
              <a:ahLst/>
              <a:cxnLst>
                <a:cxn ang="0">
                  <a:pos x="0" y="0"/>
                </a:cxn>
                <a:cxn ang="0">
                  <a:pos x="0" y="0"/>
                </a:cxn>
                <a:cxn ang="0">
                  <a:pos x="0" y="0"/>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4101" name="Rectangle 5"/>
          <p:cNvSpPr>
            <a:spLocks noGrp="1" noChangeArrowheads="1"/>
          </p:cNvSpPr>
          <p:nvPr>
            <p:ph type="ctrTitle" sz="quarter"/>
          </p:nvPr>
        </p:nvSpPr>
        <p:spPr>
          <a:xfrm>
            <a:off x="1293813" y="762000"/>
            <a:ext cx="7772400" cy="1143000"/>
          </a:xfrm>
        </p:spPr>
        <p:txBody>
          <a:bodyPr anchor="b"/>
          <a:lstStyle>
            <a:lvl1pPr>
              <a:defRPr/>
            </a:lvl1pPr>
          </a:lstStyle>
          <a:p>
            <a:pPr fontAlgn="base"/>
            <a:r>
              <a:rPr lang="zh-CN" altLang="en-US" strike="noStrike" noProof="1"/>
              <a:t>单击此处编辑母版标题样式</a:t>
            </a:r>
            <a:endParaRPr lang="zh-CN" altLang="en-US" strike="noStrike" noProof="1"/>
          </a:p>
        </p:txBody>
      </p:sp>
      <p:sp>
        <p:nvSpPr>
          <p:cNvPr id="410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 name="Rectangle 7"/>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8"/>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9"/>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3204FF-21C8-4DE1-A42D-0B8B7C131386}"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1026" name="Group 2"/>
          <p:cNvGrpSpPr/>
          <p:nvPr/>
        </p:nvGrpSpPr>
        <p:grpSpPr>
          <a:xfrm>
            <a:off x="0" y="1588"/>
            <a:ext cx="9132888" cy="6845300"/>
            <a:chOff x="0" y="1"/>
            <a:chExt cx="5753" cy="4312"/>
          </a:xfrm>
        </p:grpSpPr>
        <p:sp>
          <p:nvSpPr>
            <p:cNvPr id="3075"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Arc 4"/>
            <p:cNvSpPr/>
            <p:nvPr/>
          </p:nvSpPr>
          <p:spPr>
            <a:xfrm>
              <a:off x="0" y="1"/>
              <a:ext cx="5298" cy="4312"/>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fontAlgn="base"/>
            <a:r>
              <a:rPr lang="zh-CN" altLang="en-US" strike="noStrike" noProof="1"/>
              <a:t>单击此处编辑母版标题样式</a:t>
            </a:r>
            <a:endParaRPr lang="zh-CN" altLang="en-US" strike="noStrike" noProof="1"/>
          </a:p>
        </p:txBody>
      </p:sp>
      <p:sp>
        <p:nvSpPr>
          <p:cNvPr id="3078"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defRPr kumimoji="0" sz="14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defRPr kumimoji="0" sz="1400">
                <a:latin typeface="Times New Roman" panose="02020603050405020304" pitchFamily="18"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80"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lgn="r" eaLnBrk="1" hangingPunct="1">
              <a:defRPr kumimoji="0" sz="14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9"/>
          <p:cNvSpPr>
            <a:spLocks noGrp="1"/>
          </p:cNvSpPr>
          <p:nvPr>
            <p:ph type="body"/>
          </p:nvPr>
        </p:nvSpPr>
        <p:spPr>
          <a:xfrm>
            <a:off x="685800" y="1981200"/>
            <a:ext cx="7772400" cy="4114800"/>
          </a:xfrm>
          <a:prstGeom prst="rect">
            <a:avLst/>
          </a:prstGeom>
          <a:noFill/>
          <a:ln w="9525">
            <a:noFill/>
          </a:ln>
        </p:spPr>
        <p:txBody>
          <a:bodyPr anchor="t" anchorCtr="0"/>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2050" name="Group 2"/>
          <p:cNvGrpSpPr/>
          <p:nvPr/>
        </p:nvGrpSpPr>
        <p:grpSpPr>
          <a:xfrm>
            <a:off x="0" y="1588"/>
            <a:ext cx="9132888" cy="6845300"/>
            <a:chOff x="0" y="1"/>
            <a:chExt cx="5753" cy="4312"/>
          </a:xfrm>
        </p:grpSpPr>
        <p:sp>
          <p:nvSpPr>
            <p:cNvPr id="3075"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Arc 4"/>
            <p:cNvSpPr/>
            <p:nvPr/>
          </p:nvSpPr>
          <p:spPr>
            <a:xfrm>
              <a:off x="0" y="1"/>
              <a:ext cx="5298" cy="4312"/>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fontAlgn="base"/>
            <a:r>
              <a:rPr lang="zh-CN" altLang="en-US" strike="noStrike" noProof="1"/>
              <a:t>单击此处编辑母版标题样式</a:t>
            </a:r>
            <a:endParaRPr lang="zh-CN" altLang="en-US" strike="noStrike" noProof="1"/>
          </a:p>
        </p:txBody>
      </p:sp>
      <p:sp>
        <p:nvSpPr>
          <p:cNvPr id="3078"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80"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lgn="r" eaLnBrk="1" hangingPunct="1">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7" name="Rectangle 9"/>
          <p:cNvSpPr>
            <a:spLocks noGrp="1"/>
          </p:cNvSpPr>
          <p:nvPr>
            <p:ph type="body"/>
          </p:nvPr>
        </p:nvSpPr>
        <p:spPr>
          <a:xfrm>
            <a:off x="685800" y="1981200"/>
            <a:ext cx="7772400" cy="4114800"/>
          </a:xfrm>
          <a:prstGeom prst="rect">
            <a:avLst/>
          </a:prstGeom>
          <a:noFill/>
          <a:ln w="9525">
            <a:noFill/>
          </a:ln>
        </p:spPr>
        <p:txBody>
          <a:bodyPr anchor="t" anchorCtr="0"/>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3074" name="Group 2"/>
          <p:cNvGrpSpPr/>
          <p:nvPr/>
        </p:nvGrpSpPr>
        <p:grpSpPr>
          <a:xfrm>
            <a:off x="0" y="1588"/>
            <a:ext cx="9132888" cy="6845300"/>
            <a:chOff x="0" y="1"/>
            <a:chExt cx="5753" cy="4312"/>
          </a:xfrm>
        </p:grpSpPr>
        <p:sp>
          <p:nvSpPr>
            <p:cNvPr id="3075"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Arc 4"/>
            <p:cNvSpPr/>
            <p:nvPr/>
          </p:nvSpPr>
          <p:spPr>
            <a:xfrm>
              <a:off x="0" y="1"/>
              <a:ext cx="5298" cy="4312"/>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fontAlgn="base"/>
            <a:r>
              <a:rPr lang="zh-CN" altLang="en-US" strike="noStrike" noProof="1"/>
              <a:t>单击此处编辑母版标题样式</a:t>
            </a:r>
            <a:endParaRPr lang="zh-CN" altLang="en-US" strike="noStrike" noProof="1"/>
          </a:p>
        </p:txBody>
      </p:sp>
      <p:sp>
        <p:nvSpPr>
          <p:cNvPr id="3078"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defRPr kumimoji="0" sz="14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defRPr kumimoji="0" sz="1400">
                <a:latin typeface="Times New Roman" panose="02020603050405020304" pitchFamily="18"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80"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lgn="r" eaLnBrk="1" hangingPunct="1">
              <a:defRPr kumimoji="0" sz="14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81" name="Rectangle 9"/>
          <p:cNvSpPr>
            <a:spLocks noGrp="1"/>
          </p:cNvSpPr>
          <p:nvPr>
            <p:ph type="body"/>
          </p:nvPr>
        </p:nvSpPr>
        <p:spPr>
          <a:xfrm>
            <a:off x="685800" y="1981200"/>
            <a:ext cx="7772400" cy="4114800"/>
          </a:xfrm>
          <a:prstGeom prst="rect">
            <a:avLst/>
          </a:prstGeom>
          <a:noFill/>
          <a:ln w="9525">
            <a:noFill/>
          </a:ln>
        </p:spPr>
        <p:txBody>
          <a:bodyPr anchor="t" anchorCtr="0"/>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4098" name="Group 2"/>
          <p:cNvGrpSpPr/>
          <p:nvPr/>
        </p:nvGrpSpPr>
        <p:grpSpPr>
          <a:xfrm>
            <a:off x="0" y="1588"/>
            <a:ext cx="9132888" cy="6845300"/>
            <a:chOff x="0" y="1"/>
            <a:chExt cx="5753" cy="4312"/>
          </a:xfrm>
        </p:grpSpPr>
        <p:sp>
          <p:nvSpPr>
            <p:cNvPr id="3075"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Arc 4"/>
            <p:cNvSpPr/>
            <p:nvPr/>
          </p:nvSpPr>
          <p:spPr>
            <a:xfrm>
              <a:off x="0" y="1"/>
              <a:ext cx="5298" cy="4312"/>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fontAlgn="base"/>
            <a:r>
              <a:rPr lang="zh-CN" altLang="en-US" strike="noStrike" noProof="1"/>
              <a:t>单击此处编辑母版标题样式</a:t>
            </a:r>
            <a:endParaRPr lang="zh-CN" altLang="en-US" strike="noStrike" noProof="1"/>
          </a:p>
        </p:txBody>
      </p:sp>
      <p:sp>
        <p:nvSpPr>
          <p:cNvPr id="3078"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80"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lgn="r" eaLnBrk="1" hangingPunct="1">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5" name="Rectangle 9"/>
          <p:cNvSpPr>
            <a:spLocks noGrp="1"/>
          </p:cNvSpPr>
          <p:nvPr>
            <p:ph type="body"/>
          </p:nvPr>
        </p:nvSpPr>
        <p:spPr>
          <a:xfrm>
            <a:off x="685800" y="1981200"/>
            <a:ext cx="7772400" cy="4114800"/>
          </a:xfrm>
          <a:prstGeom prst="rect">
            <a:avLst/>
          </a:prstGeom>
          <a:noFill/>
          <a:ln w="9525">
            <a:noFill/>
          </a:ln>
        </p:spPr>
        <p:txBody>
          <a:bodyPr anchor="t" anchorCtr="0"/>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0.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a:xfrm>
            <a:off x="755650" y="1341438"/>
            <a:ext cx="7772400" cy="1143000"/>
          </a:xfrm>
        </p:spPr>
        <p:txBody>
          <a:bodyPr vert="horz" wrap="square" lIns="92075" tIns="46038" rIns="92075" bIns="46038"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5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面向对象程序设计（</a:t>
            </a:r>
            <a:r>
              <a:rPr kumimoji="1" lang="en-US" altLang="zh-CN" sz="5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Java </a:t>
            </a:r>
            <a:r>
              <a:rPr kumimoji="1" lang="zh-CN" altLang="en-US" sz="5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语言）</a:t>
            </a:r>
            <a:endParaRPr kumimoji="1" lang="zh-CN" altLang="en-US" sz="5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266" name="Text Box 5"/>
          <p:cNvSpPr txBox="1"/>
          <p:nvPr/>
        </p:nvSpPr>
        <p:spPr>
          <a:xfrm>
            <a:off x="3059113" y="3886200"/>
            <a:ext cx="5468937" cy="1076325"/>
          </a:xfrm>
          <a:prstGeom prst="rect">
            <a:avLst/>
          </a:prstGeom>
          <a:noFill/>
          <a:ln w="9525">
            <a:noFill/>
          </a:ln>
        </p:spPr>
        <p:txBody>
          <a:bodyPr anchor="t" anchorCtr="0">
            <a:spAutoFit/>
          </a:bodyPr>
          <a:lstStyle/>
          <a:p>
            <a:pPr>
              <a:spcBef>
                <a:spcPct val="50000"/>
              </a:spcBef>
            </a:pPr>
            <a:r>
              <a:rPr lang="zh-CN" altLang="en-US" sz="2800" dirty="0">
                <a:latin typeface="黑体" panose="02010609060101010101" pitchFamily="2" charset="-122"/>
                <a:ea typeface="黑体" panose="02010609060101010101" pitchFamily="2" charset="-122"/>
              </a:rPr>
              <a:t>北京理工大学</a:t>
            </a:r>
            <a:r>
              <a:rPr lang="en-US" altLang="zh-CN" sz="2800" dirty="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耿晶   </a:t>
            </a:r>
            <a:r>
              <a:rPr lang="en-US" altLang="zh-CN" dirty="0">
                <a:latin typeface="Arial" panose="020B0604020202020204" pitchFamily="34" charset="0"/>
                <a:ea typeface="黑体" panose="02010609060101010101" pitchFamily="2" charset="-122"/>
              </a:rPr>
              <a:t>       </a:t>
            </a:r>
            <a:endParaRPr lang="en-US" altLang="zh-CN" dirty="0">
              <a:latin typeface="Arial" panose="020B0604020202020204" pitchFamily="34" charset="0"/>
              <a:ea typeface="黑体" panose="02010609060101010101" pitchFamily="2" charset="-122"/>
            </a:endParaRPr>
          </a:p>
          <a:p>
            <a:pPr>
              <a:spcBef>
                <a:spcPct val="50000"/>
              </a:spcBef>
            </a:pPr>
            <a:r>
              <a:rPr lang="en-US" altLang="zh-CN" dirty="0">
                <a:latin typeface="Arial" panose="020B0604020202020204" pitchFamily="34" charset="0"/>
                <a:ea typeface="黑体" panose="02010609060101010101" pitchFamily="2" charset="-122"/>
              </a:rPr>
              <a:t>                 Email :</a:t>
            </a:r>
            <a:r>
              <a:rPr lang="en-US" altLang="zh-CN" dirty="0">
                <a:latin typeface="Arial" panose="020B0604020202020204" pitchFamily="34" charset="0"/>
                <a:ea typeface="黑体" panose="02010609060101010101" pitchFamily="2" charset="-122"/>
                <a:sym typeface="+mn-ea"/>
              </a:rPr>
              <a:t>janegeng@bit.edu.cn</a:t>
            </a:r>
            <a:endParaRPr lang="en-US" altLang="zh-CN" dirty="0">
              <a:latin typeface="Arial" panose="020B0604020202020204" pitchFamily="34" charset="0"/>
              <a:ea typeface="黑体" panose="0201060906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p:nvPr/>
        </p:nvSpPr>
        <p:spPr>
          <a:xfrm>
            <a:off x="611188" y="1412875"/>
            <a:ext cx="82296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goes on to </a:t>
            </a:r>
            <a:r>
              <a:rPr lang="en-US" altLang="zh-CN" dirty="0">
                <a:solidFill>
                  <a:schemeClr val="folHlink"/>
                </a:solidFill>
                <a:latin typeface="Times New Roman" panose="02020603050405020304" pitchFamily="18" charset="0"/>
                <a:ea typeface="宋体" panose="02010600030101010101" pitchFamily="2" charset="-122"/>
              </a:rPr>
              <a:t>wrap all the complex tasks</a:t>
            </a:r>
            <a:r>
              <a:rPr lang="en-US" altLang="zh-CN" dirty="0">
                <a:latin typeface="Times New Roman" panose="02020603050405020304" pitchFamily="18" charset="0"/>
                <a:ea typeface="宋体" panose="02010600030101010101" pitchFamily="2" charset="-122"/>
              </a:rPr>
              <a:t> that have become important, such as multithreading and network programming, in language features or libraries that can at times make those tasks trivial. </a:t>
            </a:r>
            <a:endParaRPr lang="en-US" altLang="zh-CN" dirty="0">
              <a:latin typeface="Times New Roman" panose="02020603050405020304" pitchFamily="18" charset="0"/>
              <a:ea typeface="宋体" panose="02010600030101010101" pitchFamily="2" charset="-122"/>
            </a:endParaRPr>
          </a:p>
        </p:txBody>
      </p:sp>
      <p:sp>
        <p:nvSpPr>
          <p:cNvPr id="6147" name="Text Box 3"/>
          <p:cNvSpPr txBox="1"/>
          <p:nvPr/>
        </p:nvSpPr>
        <p:spPr>
          <a:xfrm>
            <a:off x="611188" y="3429000"/>
            <a:ext cx="77724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tackles some really </a:t>
            </a:r>
            <a:r>
              <a:rPr lang="en-US" altLang="zh-CN" dirty="0">
                <a:solidFill>
                  <a:schemeClr val="folHlink"/>
                </a:solidFill>
                <a:latin typeface="Times New Roman" panose="02020603050405020304" pitchFamily="18" charset="0"/>
                <a:ea typeface="宋体" panose="02010600030101010101" pitchFamily="2" charset="-122"/>
              </a:rPr>
              <a:t>big</a:t>
            </a:r>
            <a:r>
              <a:rPr lang="en-US" altLang="zh-CN" dirty="0">
                <a:latin typeface="Times New Roman" panose="02020603050405020304" pitchFamily="18" charset="0"/>
                <a:ea typeface="宋体" panose="02010600030101010101" pitchFamily="2" charset="-122"/>
              </a:rPr>
              <a:t> complexity problems: cross-platform programs, dynamic code changes, and even security.</a:t>
            </a:r>
            <a:endParaRPr lang="en-US" altLang="zh-CN" dirty="0">
              <a:latin typeface="Times New Roman" panose="02020603050405020304" pitchFamily="18" charset="0"/>
              <a:ea typeface="宋体" panose="02010600030101010101" pitchFamily="2" charset="-122"/>
            </a:endParaRPr>
          </a:p>
        </p:txBody>
      </p:sp>
      <p:sp>
        <p:nvSpPr>
          <p:cNvPr id="6148" name="Text Box 4"/>
          <p:cNvSpPr txBox="1"/>
          <p:nvPr/>
        </p:nvSpPr>
        <p:spPr>
          <a:xfrm>
            <a:off x="527050" y="4508500"/>
            <a:ext cx="7467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So despite the </a:t>
            </a:r>
            <a:r>
              <a:rPr lang="en-US" altLang="zh-CN" dirty="0">
                <a:solidFill>
                  <a:schemeClr val="tx2"/>
                </a:solidFill>
                <a:latin typeface="Times New Roman" panose="02020603050405020304" pitchFamily="18" charset="0"/>
                <a:ea typeface="宋体" panose="02010600030101010101" pitchFamily="2" charset="-122"/>
              </a:rPr>
              <a:t>performance</a:t>
            </a:r>
            <a:r>
              <a:rPr lang="en-US" altLang="zh-CN" dirty="0">
                <a:latin typeface="Times New Roman" panose="02020603050405020304" pitchFamily="18" charset="0"/>
                <a:ea typeface="宋体" panose="02010600030101010101" pitchFamily="2" charset="-122"/>
              </a:rPr>
              <a:t> problems we’ve seen, the promise of Java is tremendous: it can make us significantly </a:t>
            </a:r>
            <a:r>
              <a:rPr lang="en-US" altLang="zh-CN" dirty="0">
                <a:solidFill>
                  <a:schemeClr val="folHlink"/>
                </a:solidFill>
                <a:latin typeface="Times New Roman" panose="02020603050405020304" pitchFamily="18" charset="0"/>
                <a:ea typeface="宋体" panose="02010600030101010101" pitchFamily="2" charset="-122"/>
              </a:rPr>
              <a:t>more productive</a:t>
            </a:r>
            <a:r>
              <a:rPr lang="en-US" altLang="zh-CN" dirty="0">
                <a:latin typeface="Times New Roman" panose="02020603050405020304" pitchFamily="18" charset="0"/>
                <a:ea typeface="宋体" panose="02010600030101010101" pitchFamily="2" charset="-122"/>
              </a:rPr>
              <a:t> programmers.</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blinds(horizontal)">
                                      <p:cBhvr>
                                        <p:cTn id="13" dur="500"/>
                                        <p:tgtEl>
                                          <p:spTgt spid="614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148"/>
                                        </p:tgtEl>
                                        <p:attrNameLst>
                                          <p:attrName>style.visibility</p:attrName>
                                        </p:attrNameLst>
                                      </p:cBhvr>
                                      <p:to>
                                        <p:strVal val="visible"/>
                                      </p:to>
                                    </p:set>
                                    <p:anim calcmode="lin" valueType="num">
                                      <p:cBhvr additive="base">
                                        <p:cTn id="18" dur="500" fill="hold"/>
                                        <p:tgtEl>
                                          <p:spTgt spid="6148"/>
                                        </p:tgtEl>
                                        <p:attrNameLst>
                                          <p:attrName>ppt_x</p:attrName>
                                        </p:attrNameLst>
                                      </p:cBhvr>
                                      <p:tavLst>
                                        <p:tav tm="0">
                                          <p:val>
                                            <p:strVal val="1+#ppt_w/2"/>
                                          </p:val>
                                        </p:tav>
                                        <p:tav tm="100000">
                                          <p:val>
                                            <p:strVal val="#ppt_x"/>
                                          </p:val>
                                        </p:tav>
                                      </p:tavLst>
                                    </p:anim>
                                    <p:anim calcmode="lin" valueType="num">
                                      <p:cBhvr additive="base">
                                        <p:cTn id="19" dur="500" fill="hold"/>
                                        <p:tgtEl>
                                          <p:spTgt spid="6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p:nvPr/>
        </p:nvSpPr>
        <p:spPr>
          <a:xfrm>
            <a:off x="2339975" y="457200"/>
            <a:ext cx="4895850" cy="646113"/>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2</a:t>
            </a:r>
            <a:r>
              <a:rPr lang="zh-CN" altLang="en-US" sz="3600" dirty="0">
                <a:solidFill>
                  <a:schemeClr val="tx2"/>
                </a:solidFill>
                <a:latin typeface="Times New Roman" panose="02020603050405020304" pitchFamily="18" charset="0"/>
                <a:ea typeface="宋体" panose="02010600030101010101" pitchFamily="2" charset="-122"/>
              </a:rPr>
              <a:t>、</a:t>
            </a:r>
            <a:r>
              <a:rPr lang="en-US" altLang="zh-CN" sz="3600" dirty="0">
                <a:solidFill>
                  <a:schemeClr val="tx2"/>
                </a:solidFill>
                <a:latin typeface="Times New Roman" panose="02020603050405020304" pitchFamily="18" charset="0"/>
                <a:ea typeface="宋体" panose="02010600030101010101" pitchFamily="2" charset="-122"/>
              </a:rPr>
              <a:t>About Java Versions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7171" name="Text Box 3"/>
          <p:cNvSpPr txBox="1">
            <a:spLocks noChangeArrowheads="1"/>
          </p:cNvSpPr>
          <p:nvPr/>
        </p:nvSpPr>
        <p:spPr bwMode="auto">
          <a:xfrm>
            <a:off x="395288" y="1412875"/>
            <a:ext cx="8229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folHlink"/>
                </a:solidFill>
                <a:effectLst/>
                <a:uLnTx/>
                <a:uFillTx/>
                <a:latin typeface="Times New Roman" panose="02020603050405020304" pitchFamily="18" charset="0"/>
                <a:ea typeface="宋体" panose="02010600030101010101" pitchFamily="2" charset="-122"/>
                <a:cs typeface="+mn-cs"/>
              </a:rPr>
              <a:t>1995 release  Java </a:t>
            </a:r>
            <a:endParaRPr kumimoji="1" lang="en-US" altLang="zh-CN" sz="2400" b="0" i="0" u="none" strike="noStrike" kern="1200" cap="none" spc="0" normalizeH="0" baseline="0" noProof="0" dirty="0">
              <a:ln>
                <a:noFill/>
              </a:ln>
              <a:solidFill>
                <a:schemeClr val="folHlin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folHlink"/>
                </a:solidFill>
                <a:effectLst/>
                <a:uLnTx/>
                <a:uFillTx/>
                <a:latin typeface="Times New Roman" panose="02020603050405020304" pitchFamily="18" charset="0"/>
                <a:ea typeface="宋体" panose="02010600030101010101" pitchFamily="2" charset="-122"/>
                <a:cs typeface="+mn-cs"/>
              </a:rPr>
              <a:t>1996 java 1.0, 1.1, </a:t>
            </a:r>
            <a:endParaRPr kumimoji="1" lang="en-US" altLang="zh-CN" sz="2400" b="0" i="0" u="none" strike="noStrike" kern="1200" cap="none" spc="0" normalizeH="0" baseline="0" noProof="0" dirty="0">
              <a:ln>
                <a:noFill/>
              </a:ln>
              <a:solidFill>
                <a:schemeClr val="folHlink"/>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AutoNum type="arabicPlain" startAt="1998"/>
              <a:defRPr/>
            </a:pPr>
            <a:r>
              <a:rPr kumimoji="1" lang="en-US" altLang="zh-CN" sz="2400" b="0" i="0" u="none" strike="noStrike" kern="1200" cap="none" spc="0" normalizeH="0" baseline="0" noProof="0" dirty="0">
                <a:ln>
                  <a:noFill/>
                </a:ln>
                <a:solidFill>
                  <a:schemeClr val="folHlink"/>
                </a:solidFill>
                <a:effectLst/>
                <a:uLnTx/>
                <a:uFillTx/>
                <a:latin typeface="Times New Roman" panose="02020603050405020304" pitchFamily="18" charset="0"/>
                <a:ea typeface="宋体" panose="02010600030101010101" pitchFamily="2" charset="-122"/>
                <a:cs typeface="+mn-cs"/>
              </a:rPr>
              <a:t> Java 1.2</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(J2SE,J2ME,J2EE) </a:t>
            </a:r>
            <a:r>
              <a:rPr kumimoji="1" lang="en-US" altLang="zh-CN" sz="2400" b="0" i="0" u="none" strike="noStrike" kern="1200" cap="none" spc="0" normalizeH="0" baseline="0" noProof="0" dirty="0">
                <a:ln>
                  <a:noFill/>
                </a:ln>
                <a:solidFill>
                  <a:schemeClr val="folHlink"/>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dirty="0">
              <a:ln>
                <a:noFill/>
              </a:ln>
              <a:solidFill>
                <a:schemeClr val="folHlin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a:ln>
                  <a:noFill/>
                </a:ln>
                <a:solidFill>
                  <a:schemeClr val="folHlink"/>
                </a:solidFill>
                <a:effectLst/>
                <a:uLnTx/>
                <a:uFillTx/>
                <a:latin typeface="Times New Roman" panose="02020603050405020304" pitchFamily="18" charset="0"/>
                <a:ea typeface="宋体" panose="02010600030101010101" pitchFamily="2" charset="-122"/>
                <a:cs typeface="+mn-cs"/>
              </a:rPr>
              <a:t>2005 JDK5.0(Java SE ,Java EE, Java ME)</a:t>
            </a: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version 5 brings several other amazing features to Java. </a:t>
            </a:r>
            <a:endPar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Java SE( Java Platform Standard Edition)标准版</a:t>
            </a:r>
            <a:endPar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Java EE( Java Platform Enterprise Edition)企业版</a:t>
            </a:r>
            <a:endPar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Java ME( Java Platform Micro Edition)小型版</a:t>
            </a:r>
            <a:endPar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p:cNvSpPr txBox="1"/>
          <p:nvPr/>
        </p:nvSpPr>
        <p:spPr>
          <a:xfrm>
            <a:off x="2339975" y="457200"/>
            <a:ext cx="4895850" cy="646113"/>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2</a:t>
            </a:r>
            <a:r>
              <a:rPr lang="zh-CN" altLang="en-US" sz="3600" dirty="0">
                <a:solidFill>
                  <a:schemeClr val="tx2"/>
                </a:solidFill>
                <a:latin typeface="Times New Roman" panose="02020603050405020304" pitchFamily="18" charset="0"/>
                <a:ea typeface="宋体" panose="02010600030101010101" pitchFamily="2" charset="-122"/>
              </a:rPr>
              <a:t>、</a:t>
            </a:r>
            <a:r>
              <a:rPr lang="en-US" altLang="zh-CN" sz="3600" dirty="0">
                <a:solidFill>
                  <a:schemeClr val="tx2"/>
                </a:solidFill>
                <a:latin typeface="Times New Roman" panose="02020603050405020304" pitchFamily="18" charset="0"/>
                <a:ea typeface="宋体" panose="02010600030101010101" pitchFamily="2" charset="-122"/>
              </a:rPr>
              <a:t>About Java Versions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4" name="Text Box 3"/>
          <p:cNvSpPr txBox="1"/>
          <p:nvPr/>
        </p:nvSpPr>
        <p:spPr>
          <a:xfrm>
            <a:off x="250825" y="1555750"/>
            <a:ext cx="8229600" cy="461963"/>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a:t>
            </a:r>
            <a:r>
              <a:rPr lang="en-US" altLang="zh-CN" dirty="0">
                <a:solidFill>
                  <a:schemeClr val="folHlink"/>
                </a:solidFill>
                <a:latin typeface="Times New Roman" panose="02020603050405020304" pitchFamily="18" charset="0"/>
                <a:ea typeface="宋体" panose="02010600030101010101" pitchFamily="2" charset="-122"/>
              </a:rPr>
              <a:t>9 </a:t>
            </a:r>
            <a:r>
              <a:rPr lang="en-US" altLang="zh-CN" dirty="0">
                <a:latin typeface="Times New Roman" panose="02020603050405020304" pitchFamily="18" charset="0"/>
                <a:ea typeface="宋体" panose="02010600030101010101" pitchFamily="2" charset="-122"/>
              </a:rPr>
              <a:t>(JDK 9) brings JShell and Modulairty</a:t>
            </a:r>
            <a:endParaRPr lang="en-US" altLang="zh-CN" dirty="0">
              <a:latin typeface="Times New Roman" panose="02020603050405020304" pitchFamily="18" charset="0"/>
              <a:ea typeface="宋体" panose="02010600030101010101" pitchFamily="2" charset="-122"/>
            </a:endParaRPr>
          </a:p>
        </p:txBody>
      </p:sp>
      <p:sp>
        <p:nvSpPr>
          <p:cNvPr id="30723" name="文本框 1"/>
          <p:cNvSpPr txBox="1"/>
          <p:nvPr/>
        </p:nvSpPr>
        <p:spPr>
          <a:xfrm>
            <a:off x="611188" y="2276475"/>
            <a:ext cx="6408737" cy="460375"/>
          </a:xfrm>
          <a:prstGeom prst="rect">
            <a:avLst/>
          </a:prstGeom>
          <a:noFill/>
          <a:ln w="9525">
            <a:noFill/>
          </a:ln>
        </p:spPr>
        <p:txBody>
          <a:bodyPr anchor="t" anchorCtr="0">
            <a:spAutoFit/>
          </a:bodyPr>
          <a:lstStyle/>
          <a:p>
            <a:pPr eaLnBrk="0" hangingPunct="0"/>
            <a:r>
              <a:rPr lang="en-US" altLang="zh-CN" dirty="0">
                <a:latin typeface="Times New Roman" panose="02020603050405020304" pitchFamily="18" charset="0"/>
                <a:ea typeface="宋体" panose="02010600030101010101" pitchFamily="2" charset="-122"/>
              </a:rPr>
              <a:t>Java 17</a:t>
            </a:r>
            <a:endParaRPr lang="zh-CN" altLang="en-US" dirty="0">
              <a:latin typeface="Times New Roman" panose="02020603050405020304" pitchFamily="18" charset="0"/>
              <a:ea typeface="宋体" panose="02010600030101010101" pitchFamily="2" charset="-122"/>
            </a:endParaRPr>
          </a:p>
        </p:txBody>
      </p:sp>
      <p:pic>
        <p:nvPicPr>
          <p:cNvPr id="30724" name="图片 1" descr="微信截图_20220209110615"/>
          <p:cNvPicPr>
            <a:picLocks noChangeAspect="1"/>
          </p:cNvPicPr>
          <p:nvPr/>
        </p:nvPicPr>
        <p:blipFill>
          <a:blip r:embed="rId1"/>
          <a:stretch>
            <a:fillRect/>
          </a:stretch>
        </p:blipFill>
        <p:spPr>
          <a:xfrm>
            <a:off x="682625" y="2820988"/>
            <a:ext cx="7126288" cy="31940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2700338" y="1589088"/>
            <a:ext cx="4038600" cy="579437"/>
          </a:xfrm>
          <a:prstGeom prst="rect">
            <a:avLst/>
          </a:prstGeom>
          <a:noFill/>
          <a:ln w="9525">
            <a:noFill/>
          </a:ln>
        </p:spPr>
        <p:txBody>
          <a:bodyPr anchor="t" anchorCtr="0">
            <a:spAutoFit/>
          </a:bodyPr>
          <a:lstStyle/>
          <a:p>
            <a:pPr>
              <a:spcBef>
                <a:spcPct val="50000"/>
              </a:spcBef>
            </a:pPr>
            <a:r>
              <a:rPr lang="en-US" altLang="zh-CN" sz="3200" dirty="0">
                <a:solidFill>
                  <a:schemeClr val="tx2"/>
                </a:solidFill>
                <a:latin typeface="Times New Roman" panose="02020603050405020304" pitchFamily="18" charset="0"/>
                <a:ea typeface="宋体" panose="02010600030101010101" pitchFamily="2" charset="-122"/>
              </a:rPr>
              <a:t>Online documentation</a:t>
            </a:r>
            <a:endParaRPr lang="en-US" altLang="zh-CN" sz="3200" dirty="0">
              <a:solidFill>
                <a:schemeClr val="tx2"/>
              </a:solidFill>
              <a:latin typeface="Times New Roman" panose="02020603050405020304" pitchFamily="18" charset="0"/>
              <a:ea typeface="宋体" panose="02010600030101010101" pitchFamily="2" charset="-122"/>
            </a:endParaRPr>
          </a:p>
        </p:txBody>
      </p:sp>
      <p:sp>
        <p:nvSpPr>
          <p:cNvPr id="8197" name="Text Box 5"/>
          <p:cNvSpPr txBox="1"/>
          <p:nvPr/>
        </p:nvSpPr>
        <p:spPr>
          <a:xfrm>
            <a:off x="381000" y="2309813"/>
            <a:ext cx="8229600" cy="8318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Java language and libraries (a free download) come with documentation </a:t>
            </a:r>
            <a:r>
              <a:rPr lang="en-US" altLang="zh-CN" dirty="0">
                <a:solidFill>
                  <a:schemeClr val="folHlink"/>
                </a:solidFill>
                <a:latin typeface="Times New Roman" panose="02020603050405020304" pitchFamily="18" charset="0"/>
                <a:ea typeface="宋体" panose="02010600030101010101" pitchFamily="2" charset="-122"/>
              </a:rPr>
              <a:t>in electronic form</a:t>
            </a:r>
            <a:r>
              <a:rPr lang="en-US" altLang="zh-CN" dirty="0">
                <a:latin typeface="Times New Roman" panose="02020603050405020304" pitchFamily="18" charset="0"/>
                <a:ea typeface="宋体" panose="02010600030101010101" pitchFamily="2" charset="-122"/>
              </a:rPr>
              <a:t>, readable using a Web browser.</a:t>
            </a:r>
            <a:endParaRPr lang="en-US" altLang="zh-CN" dirty="0">
              <a:latin typeface="Times New Roman" panose="02020603050405020304" pitchFamily="18" charset="0"/>
              <a:ea typeface="宋体" panose="02010600030101010101" pitchFamily="2" charset="-122"/>
            </a:endParaRPr>
          </a:p>
        </p:txBody>
      </p:sp>
      <p:sp>
        <p:nvSpPr>
          <p:cNvPr id="8198" name="Text Box 6"/>
          <p:cNvSpPr txBox="1"/>
          <p:nvPr/>
        </p:nvSpPr>
        <p:spPr>
          <a:xfrm>
            <a:off x="381000" y="38100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It’s usually much</a:t>
            </a:r>
            <a:r>
              <a:rPr lang="en-US" altLang="zh-CN" dirty="0">
                <a:solidFill>
                  <a:schemeClr val="folHlink"/>
                </a:solidFill>
                <a:latin typeface="Times New Roman" panose="02020603050405020304" pitchFamily="18" charset="0"/>
                <a:ea typeface="宋体" panose="02010600030101010101" pitchFamily="2" charset="-122"/>
              </a:rPr>
              <a:t> faster</a:t>
            </a:r>
            <a:r>
              <a:rPr lang="en-US" altLang="zh-CN" dirty="0">
                <a:latin typeface="Times New Roman" panose="02020603050405020304" pitchFamily="18" charset="0"/>
                <a:ea typeface="宋体" panose="02010600030101010101" pitchFamily="2" charset="-122"/>
              </a:rPr>
              <a:t> if you find the class descriptions with your Web browser than if you look them up in a book (and the on-line documentation is probably more </a:t>
            </a:r>
            <a:r>
              <a:rPr lang="en-US" altLang="zh-CN" dirty="0">
                <a:solidFill>
                  <a:schemeClr val="folHlink"/>
                </a:solidFill>
                <a:latin typeface="Times New Roman" panose="02020603050405020304" pitchFamily="18" charset="0"/>
                <a:ea typeface="宋体" panose="02010600030101010101" pitchFamily="2" charset="-122"/>
              </a:rPr>
              <a:t>up-to-date</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7" name="标题 1"/>
          <p:cNvSpPr txBox="1"/>
          <p:nvPr/>
        </p:nvSpPr>
        <p:spPr>
          <a:xfrm>
            <a:off x="685800" y="609600"/>
            <a:ext cx="7772400" cy="874713"/>
          </a:xfrm>
          <a:prstGeom prst="rect">
            <a:avLst/>
          </a:prstGeom>
        </p:spPr>
        <p:txBody>
          <a:bodyPr/>
          <a:lst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3</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a:t>
            </a: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java</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运行环境的搭建</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dissolv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 calcmode="lin" valueType="num">
                                      <p:cBhvr additive="base">
                                        <p:cTn id="12" dur="500" fill="hold"/>
                                        <p:tgtEl>
                                          <p:spTgt spid="8197"/>
                                        </p:tgtEl>
                                        <p:attrNameLst>
                                          <p:attrName>ppt_x</p:attrName>
                                        </p:attrNameLst>
                                      </p:cBhvr>
                                      <p:tavLst>
                                        <p:tav tm="0">
                                          <p:val>
                                            <p:strVal val="0-#ppt_w/2"/>
                                          </p:val>
                                        </p:tav>
                                        <p:tav tm="100000">
                                          <p:val>
                                            <p:strVal val="#ppt_x"/>
                                          </p:val>
                                        </p:tav>
                                      </p:tavLst>
                                    </p:anim>
                                    <p:anim calcmode="lin" valueType="num">
                                      <p:cBhvr additive="base">
                                        <p:cTn id="13"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198"/>
                                        </p:tgtEl>
                                        <p:attrNameLst>
                                          <p:attrName>style.visibility</p:attrName>
                                        </p:attrNameLst>
                                      </p:cBhvr>
                                      <p:to>
                                        <p:strVal val="visible"/>
                                      </p:to>
                                    </p:set>
                                    <p:anim calcmode="lin" valueType="num">
                                      <p:cBhvr additive="base">
                                        <p:cTn id="18" dur="500" fill="hold"/>
                                        <p:tgtEl>
                                          <p:spTgt spid="8198"/>
                                        </p:tgtEl>
                                        <p:attrNameLst>
                                          <p:attrName>ppt_x</p:attrName>
                                        </p:attrNameLst>
                                      </p:cBhvr>
                                      <p:tavLst>
                                        <p:tav tm="0">
                                          <p:val>
                                            <p:strVal val="1+#ppt_w/2"/>
                                          </p:val>
                                        </p:tav>
                                        <p:tav tm="100000">
                                          <p:val>
                                            <p:strVal val="#ppt_x"/>
                                          </p:val>
                                        </p:tav>
                                      </p:tavLst>
                                    </p:anim>
                                    <p:anim calcmode="lin" valueType="num">
                                      <p:cBhvr additive="base">
                                        <p:cTn id="19"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2"/>
          <p:cNvPicPr>
            <a:picLocks noChangeAspect="1"/>
          </p:cNvPicPr>
          <p:nvPr/>
        </p:nvPicPr>
        <p:blipFill>
          <a:blip r:embed="rId1"/>
          <a:stretch>
            <a:fillRect/>
          </a:stretch>
        </p:blipFill>
        <p:spPr>
          <a:xfrm>
            <a:off x="1376363" y="1700213"/>
            <a:ext cx="5957887" cy="3957637"/>
          </a:xfrm>
          <a:prstGeom prst="rect">
            <a:avLst/>
          </a:prstGeom>
          <a:noFill/>
          <a:ln w="9525">
            <a:noFill/>
          </a:ln>
        </p:spPr>
      </p:pic>
      <p:sp>
        <p:nvSpPr>
          <p:cNvPr id="34818" name="文本框 1"/>
          <p:cNvSpPr txBox="1"/>
          <p:nvPr/>
        </p:nvSpPr>
        <p:spPr>
          <a:xfrm>
            <a:off x="755650" y="549275"/>
            <a:ext cx="7200900" cy="460375"/>
          </a:xfrm>
          <a:prstGeom prst="rect">
            <a:avLst/>
          </a:prstGeom>
          <a:noFill/>
          <a:ln w="9525">
            <a:noFill/>
          </a:ln>
        </p:spPr>
        <p:txBody>
          <a:bodyPr anchor="t" anchorCtr="0">
            <a:spAutoFit/>
          </a:bodyPr>
          <a:lstStyle/>
          <a:p>
            <a:pPr eaLnBrk="0" hangingPunct="0"/>
            <a:r>
              <a:rPr lang="en-US" altLang="zh-CN" b="1" dirty="0">
                <a:latin typeface="Times New Roman" panose="02020603050405020304" pitchFamily="18" charset="0"/>
                <a:ea typeface="宋体" panose="02010600030101010101" pitchFamily="2" charset="-122"/>
              </a:rPr>
              <a:t>http://docs.oracle.com/javase/8/docs/api/</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1"/>
          <p:cNvPicPr>
            <a:picLocks noChangeAspect="1"/>
          </p:cNvPicPr>
          <p:nvPr/>
        </p:nvPicPr>
        <p:blipFill>
          <a:blip r:embed="rId1"/>
          <a:stretch>
            <a:fillRect/>
          </a:stretch>
        </p:blipFill>
        <p:spPr>
          <a:xfrm>
            <a:off x="250825" y="1125538"/>
            <a:ext cx="8323263" cy="3673475"/>
          </a:xfrm>
          <a:prstGeom prst="rect">
            <a:avLst/>
          </a:prstGeom>
          <a:noFill/>
          <a:ln w="9525">
            <a:noFill/>
          </a:ln>
        </p:spPr>
      </p:pic>
      <p:sp>
        <p:nvSpPr>
          <p:cNvPr id="36866" name="文本框 2"/>
          <p:cNvSpPr txBox="1"/>
          <p:nvPr/>
        </p:nvSpPr>
        <p:spPr>
          <a:xfrm>
            <a:off x="611188" y="549275"/>
            <a:ext cx="5400675" cy="460375"/>
          </a:xfrm>
          <a:prstGeom prst="rect">
            <a:avLst/>
          </a:prstGeom>
          <a:noFill/>
          <a:ln w="9525">
            <a:noFill/>
          </a:ln>
        </p:spPr>
        <p:txBody>
          <a:bodyPr anchor="t" anchorCtr="0">
            <a:spAutoFit/>
          </a:bodyPr>
          <a:lstStyle/>
          <a:p>
            <a:r>
              <a:rPr lang="en-US" altLang="zh-CN" dirty="0">
                <a:solidFill>
                  <a:srgbClr val="FFFFFF"/>
                </a:solidFill>
                <a:latin typeface="Times New Roman" panose="02020603050405020304" pitchFamily="18" charset="0"/>
                <a:ea typeface="宋体" panose="02010600030101010101" pitchFamily="2" charset="-122"/>
              </a:rPr>
              <a:t>Java IDE</a:t>
            </a:r>
            <a:r>
              <a:rPr lang="zh-CN" altLang="en-US" dirty="0">
                <a:solidFill>
                  <a:srgbClr val="FFFFFF"/>
                </a:solidFill>
                <a:latin typeface="Times New Roman" panose="02020603050405020304" pitchFamily="18" charset="0"/>
                <a:ea typeface="宋体" panose="02010600030101010101" pitchFamily="2" charset="-122"/>
              </a:rPr>
              <a:t>：本课程演示使用</a:t>
            </a:r>
            <a:r>
              <a:rPr lang="en-US" altLang="zh-CN" dirty="0">
                <a:solidFill>
                  <a:srgbClr val="FFFFFF"/>
                </a:solidFill>
                <a:latin typeface="Times New Roman" panose="02020603050405020304" pitchFamily="18" charset="0"/>
                <a:ea typeface="宋体" panose="02010600030101010101" pitchFamily="2" charset="-122"/>
              </a:rPr>
              <a:t>eclipse</a:t>
            </a:r>
            <a:endParaRPr lang="zh-CN" altLang="en-US" dirty="0">
              <a:solidFill>
                <a:srgbClr val="FFFFFF"/>
              </a:solidFill>
              <a:latin typeface="Times New Roman" panose="02020603050405020304" pitchFamily="18" charset="0"/>
              <a:ea typeface="宋体" panose="02010600030101010101" pitchFamily="2" charset="-122"/>
            </a:endParaRPr>
          </a:p>
        </p:txBody>
      </p:sp>
      <p:sp>
        <p:nvSpPr>
          <p:cNvPr id="36867" name="文本框 1"/>
          <p:cNvSpPr txBox="1"/>
          <p:nvPr/>
        </p:nvSpPr>
        <p:spPr>
          <a:xfrm>
            <a:off x="250508" y="5085715"/>
            <a:ext cx="7993062" cy="1568450"/>
          </a:xfrm>
          <a:prstGeom prst="rect">
            <a:avLst/>
          </a:prstGeom>
          <a:noFill/>
          <a:ln w="9525">
            <a:noFill/>
          </a:ln>
        </p:spPr>
        <p:txBody>
          <a:bodyPr anchor="t" anchorCtr="0">
            <a:spAutoFit/>
          </a:bodyPr>
          <a:lstStyle/>
          <a:p>
            <a:pPr eaLnBrk="0" hangingPunct="0"/>
            <a:r>
              <a:rPr lang="en-US" altLang="zh-CN" dirty="0">
                <a:latin typeface="Times New Roman" panose="02020603050405020304" pitchFamily="18" charset="0"/>
                <a:ea typeface="宋体" panose="02010600030101010101" pitchFamily="2" charset="-122"/>
              </a:rPr>
              <a:t>JDK</a:t>
            </a:r>
            <a:r>
              <a:rPr lang="zh-CN" altLang="en-US" dirty="0">
                <a:latin typeface="Times New Roman" panose="02020603050405020304" pitchFamily="18" charset="0"/>
                <a:ea typeface="宋体" panose="02010600030101010101" pitchFamily="2" charset="-122"/>
              </a:rPr>
              <a:t>的下载和安装：</a:t>
            </a:r>
            <a:r>
              <a:rPr lang="en-US" altLang="zh-CN" dirty="0">
                <a:latin typeface="Times New Roman" panose="02020603050405020304" pitchFamily="18" charset="0"/>
                <a:ea typeface="宋体" panose="02010600030101010101" pitchFamily="2" charset="-122"/>
              </a:rPr>
              <a:t>https://www.oracle.com/technetwork/java/javase/downloads/index.html</a:t>
            </a:r>
            <a:endParaRPr lang="en-US" altLang="zh-CN" dirty="0">
              <a:latin typeface="Times New Roman" panose="02020603050405020304" pitchFamily="18" charset="0"/>
              <a:ea typeface="宋体" panose="02010600030101010101" pitchFamily="2" charset="-122"/>
            </a:endParaRPr>
          </a:p>
          <a:p>
            <a:pPr eaLnBrk="0" hangingPunct="0"/>
            <a:r>
              <a:rPr lang="en-US" altLang="zh-CN" dirty="0">
                <a:latin typeface="Times New Roman" panose="02020603050405020304" pitchFamily="18" charset="0"/>
                <a:ea typeface="宋体" panose="02010600030101010101" pitchFamily="2" charset="-122"/>
              </a:rPr>
              <a:t>IDEA:https://www.jetbrains.com/zh-cn/idea/</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文本框 1"/>
          <p:cNvSpPr txBox="1"/>
          <p:nvPr/>
        </p:nvSpPr>
        <p:spPr>
          <a:xfrm>
            <a:off x="869950" y="504825"/>
            <a:ext cx="7291388" cy="2676525"/>
          </a:xfrm>
          <a:prstGeom prst="rect">
            <a:avLst/>
          </a:prstGeom>
          <a:noFill/>
          <a:ln w="9525">
            <a:noFill/>
          </a:ln>
        </p:spPr>
        <p:txBody>
          <a:bodyPr wrap="square" anchor="t" anchorCtr="0">
            <a:spAutoFit/>
          </a:bodyPr>
          <a:lstStyle/>
          <a:p>
            <a:r>
              <a:rPr lang="en-US" altLang="zh-CN">
                <a:latin typeface="Times New Roman" panose="02020603050405020304" pitchFamily="18" charset="0"/>
                <a:ea typeface="宋体" panose="02010600030101010101" pitchFamily="2" charset="-122"/>
              </a:rPr>
              <a:t>JDK JRE JVM</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JDK（Java Development Kid，Java 开发开源工具包）：包括了 Java 运行环境 JRE、Java 工具和 Java 基础类库。</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JRE（Java Runtime Environment，Java 运行环境）：包含 JVM及 Java 核心类库。</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JVM（Java Virtual Machine，Java 虚拟机）</a:t>
            </a:r>
            <a:endParaRPr lang="zh-CN" altLang="en-US">
              <a:latin typeface="Times New Roman" panose="02020603050405020304" pitchFamily="18" charset="0"/>
              <a:ea typeface="宋体" panose="02010600030101010101" pitchFamily="2" charset="-122"/>
            </a:endParaRPr>
          </a:p>
        </p:txBody>
      </p:sp>
      <p:pic>
        <p:nvPicPr>
          <p:cNvPr id="38914" name="图片 99"/>
          <p:cNvPicPr/>
          <p:nvPr/>
        </p:nvPicPr>
        <p:blipFill>
          <a:blip r:embed="rId1"/>
          <a:stretch>
            <a:fillRect/>
          </a:stretch>
        </p:blipFill>
        <p:spPr>
          <a:xfrm>
            <a:off x="984250" y="3235325"/>
            <a:ext cx="6831013" cy="3273425"/>
          </a:xfrm>
          <a:prstGeom prst="rect">
            <a:avLst/>
          </a:prstGeom>
          <a:noFill/>
          <a:ln w="9525">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p:nvPr/>
        </p:nvSpPr>
        <p:spPr>
          <a:xfrm>
            <a:off x="1295400" y="457200"/>
            <a:ext cx="64770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1</a:t>
            </a:r>
            <a:r>
              <a:rPr lang="en-US" altLang="zh-CN" sz="3600" dirty="0">
                <a:solidFill>
                  <a:schemeClr val="tx2"/>
                </a:solidFill>
                <a:latin typeface="Times New Roman" panose="02020603050405020304" pitchFamily="18" charset="0"/>
                <a:ea typeface="宋体" panose="02010600030101010101" pitchFamily="2" charset="-122"/>
              </a:rPr>
              <a:t>: Introduction to Objects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9219" name="Text Box 3"/>
          <p:cNvSpPr txBox="1"/>
          <p:nvPr/>
        </p:nvSpPr>
        <p:spPr>
          <a:xfrm>
            <a:off x="533400" y="1600200"/>
            <a:ext cx="8077200" cy="19177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chapter is an overview of what object-oriented programming is all about, </a:t>
            </a:r>
            <a:r>
              <a:rPr lang="en-US" altLang="zh-CN" dirty="0">
                <a:solidFill>
                  <a:schemeClr val="tx2"/>
                </a:solidFill>
                <a:latin typeface="Times New Roman" panose="02020603050405020304" pitchFamily="18" charset="0"/>
                <a:ea typeface="宋体" panose="02010600030101010101" pitchFamily="2" charset="-122"/>
              </a:rPr>
              <a:t>including</a:t>
            </a:r>
            <a:r>
              <a:rPr lang="en-US" altLang="zh-CN" dirty="0">
                <a:latin typeface="Times New Roman" panose="02020603050405020304" pitchFamily="18" charset="0"/>
                <a:ea typeface="宋体" panose="02010600030101010101" pitchFamily="2" charset="-122"/>
              </a:rPr>
              <a:t> objects, interface vs. implementation, abstraction and encapsulation, messages and functions, inheritance and composition, and the all-important polymorphism.</a:t>
            </a:r>
            <a:endParaRPr lang="en-US" altLang="zh-CN" dirty="0">
              <a:latin typeface="Times New Roman" panose="02020603050405020304" pitchFamily="18" charset="0"/>
              <a:ea typeface="宋体" panose="02010600030101010101" pitchFamily="2" charset="-122"/>
            </a:endParaRPr>
          </a:p>
        </p:txBody>
      </p:sp>
      <p:sp>
        <p:nvSpPr>
          <p:cNvPr id="9220" name="Text Box 4"/>
          <p:cNvSpPr txBox="1"/>
          <p:nvPr/>
        </p:nvSpPr>
        <p:spPr>
          <a:xfrm>
            <a:off x="609600" y="4206875"/>
            <a:ext cx="73914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We’ll learn what makes Java special, why it’s been so successful, and about object-oriented analysis and design.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0-#ppt_w/2"/>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1+#ppt_w/2"/>
                                          </p:val>
                                        </p:tav>
                                        <p:tav tm="100000">
                                          <p:val>
                                            <p:strVal val="#ppt_x"/>
                                          </p:val>
                                        </p:tav>
                                      </p:tavLst>
                                    </p:anim>
                                    <p:anim calcmode="lin" valueType="num">
                                      <p:cBhvr additive="base">
                                        <p:cTn id="14" dur="500" fill="hold"/>
                                        <p:tgtEl>
                                          <p:spTgt spid="92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p:nvPr/>
        </p:nvSpPr>
        <p:spPr>
          <a:xfrm>
            <a:off x="1295400" y="457200"/>
            <a:ext cx="68580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2</a:t>
            </a:r>
            <a:r>
              <a:rPr lang="en-US" altLang="zh-CN" sz="3600" dirty="0">
                <a:solidFill>
                  <a:schemeClr val="tx2"/>
                </a:solidFill>
                <a:latin typeface="Times New Roman" panose="02020603050405020304" pitchFamily="18" charset="0"/>
                <a:ea typeface="宋体" panose="02010600030101010101" pitchFamily="2" charset="-122"/>
              </a:rPr>
              <a:t>: Everything is an Object</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0243" name="Text Box 3"/>
          <p:cNvSpPr txBox="1"/>
          <p:nvPr/>
        </p:nvSpPr>
        <p:spPr>
          <a:xfrm>
            <a:off x="381000" y="1524000"/>
            <a:ext cx="8458200" cy="19177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chapter gives an </a:t>
            </a:r>
            <a:r>
              <a:rPr lang="en-US" altLang="zh-CN" dirty="0">
                <a:solidFill>
                  <a:schemeClr val="folHlink"/>
                </a:solidFill>
                <a:latin typeface="Times New Roman" panose="02020603050405020304" pitchFamily="18" charset="0"/>
                <a:ea typeface="宋体" panose="02010600030101010101" pitchFamily="2" charset="-122"/>
              </a:rPr>
              <a:t>overview of the essentials</a:t>
            </a:r>
            <a:r>
              <a:rPr lang="en-US" altLang="zh-CN" dirty="0">
                <a:latin typeface="Times New Roman" panose="02020603050405020304" pitchFamily="18" charset="0"/>
                <a:ea typeface="宋体" panose="02010600030101010101" pitchFamily="2" charset="-122"/>
              </a:rPr>
              <a:t>, including the concept of a reference to an object; how to create an object; an introduction to primitive types and arrays; scoping and the way objects are destroyed by the garbage collector; how everything in Java is a new data type (class) and how to create our own classes.</a:t>
            </a:r>
            <a:endParaRPr lang="en-US" altLang="zh-CN" dirty="0">
              <a:latin typeface="Times New Roman" panose="02020603050405020304" pitchFamily="18" charset="0"/>
              <a:ea typeface="宋体" panose="02010600030101010101" pitchFamily="2" charset="-122"/>
            </a:endParaRPr>
          </a:p>
        </p:txBody>
      </p:sp>
      <p:sp>
        <p:nvSpPr>
          <p:cNvPr id="10244" name="Text Box 4"/>
          <p:cNvSpPr txBox="1"/>
          <p:nvPr/>
        </p:nvSpPr>
        <p:spPr>
          <a:xfrm>
            <a:off x="1143000" y="3841750"/>
            <a:ext cx="70866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3</a:t>
            </a:r>
            <a:r>
              <a:rPr lang="en-US" altLang="zh-CN" sz="3600" dirty="0">
                <a:solidFill>
                  <a:schemeClr val="tx2"/>
                </a:solidFill>
                <a:latin typeface="Times New Roman" panose="02020603050405020304" pitchFamily="18" charset="0"/>
                <a:ea typeface="宋体" panose="02010600030101010101" pitchFamily="2" charset="-122"/>
              </a:rPr>
              <a:t>: Controlling Program Flow</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0245" name="Text Box 5"/>
          <p:cNvSpPr txBox="1"/>
          <p:nvPr/>
        </p:nvSpPr>
        <p:spPr>
          <a:xfrm>
            <a:off x="457200" y="4756150"/>
            <a:ext cx="8229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chapter begins with all of the operators that come to Java from C and C++. In addition, we’ll discover common operator pitfalls, casting, promotion, and precedence.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additive="base">
                                        <p:cTn id="13" dur="500" fill="hold"/>
                                        <p:tgtEl>
                                          <p:spTgt spid="10243"/>
                                        </p:tgtEl>
                                        <p:attrNameLst>
                                          <p:attrName>ppt_x</p:attrName>
                                        </p:attrNameLst>
                                      </p:cBhvr>
                                      <p:tavLst>
                                        <p:tav tm="0">
                                          <p:val>
                                            <p:strVal val="1+#ppt_w/2"/>
                                          </p:val>
                                        </p:tav>
                                        <p:tav tm="100000">
                                          <p:val>
                                            <p:strVal val="#ppt_x"/>
                                          </p:val>
                                        </p:tav>
                                      </p:tavLst>
                                    </p:anim>
                                    <p:anim calcmode="lin" valueType="num">
                                      <p:cBhvr additive="base">
                                        <p:cTn id="14"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4"/>
                                        </p:tgtEl>
                                        <p:attrNameLst>
                                          <p:attrName>style.visibility</p:attrName>
                                        </p:attrNameLst>
                                      </p:cBhvr>
                                      <p:to>
                                        <p:strVal val="visible"/>
                                      </p:to>
                                    </p:set>
                                    <p:anim calcmode="lin" valueType="num">
                                      <p:cBhvr additive="base">
                                        <p:cTn id="19" dur="500" fill="hold"/>
                                        <p:tgtEl>
                                          <p:spTgt spid="10244"/>
                                        </p:tgtEl>
                                        <p:attrNameLst>
                                          <p:attrName>ppt_x</p:attrName>
                                        </p:attrNameLst>
                                      </p:cBhvr>
                                      <p:tavLst>
                                        <p:tav tm="0">
                                          <p:val>
                                            <p:strVal val="0-#ppt_w/2"/>
                                          </p:val>
                                        </p:tav>
                                        <p:tav tm="100000">
                                          <p:val>
                                            <p:strVal val="#ppt_x"/>
                                          </p:val>
                                        </p:tav>
                                      </p:tavLst>
                                    </p:anim>
                                    <p:anim calcmode="lin" valueType="num">
                                      <p:cBhvr additive="base">
                                        <p:cTn id="20"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245"/>
                                        </p:tgtEl>
                                        <p:attrNameLst>
                                          <p:attrName>style.visibility</p:attrName>
                                        </p:attrNameLst>
                                      </p:cBhvr>
                                      <p:to>
                                        <p:strVal val="visible"/>
                                      </p:to>
                                    </p:set>
                                    <p:anim calcmode="lin" valueType="num">
                                      <p:cBhvr additive="base">
                                        <p:cTn id="25" dur="500" fill="hold"/>
                                        <p:tgtEl>
                                          <p:spTgt spid="10245"/>
                                        </p:tgtEl>
                                        <p:attrNameLst>
                                          <p:attrName>ppt_x</p:attrName>
                                        </p:attrNameLst>
                                      </p:cBhvr>
                                      <p:tavLst>
                                        <p:tav tm="0">
                                          <p:val>
                                            <p:strVal val="1+#ppt_w/2"/>
                                          </p:val>
                                        </p:tav>
                                        <p:tav tm="100000">
                                          <p:val>
                                            <p:strVal val="#ppt_x"/>
                                          </p:val>
                                        </p:tav>
                                      </p:tavLst>
                                    </p:anim>
                                    <p:anim calcmode="lin" valueType="num">
                                      <p:cBhvr additive="base">
                                        <p:cTn id="26"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P spid="10244" grpId="0"/>
      <p:bldP spid="102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p:nvPr/>
        </p:nvSpPr>
        <p:spPr>
          <a:xfrm>
            <a:off x="457200" y="457200"/>
            <a:ext cx="80010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is followed by the basic control-flow. </a:t>
            </a:r>
            <a:r>
              <a:rPr lang="en-US" altLang="zh-CN" dirty="0">
                <a:solidFill>
                  <a:schemeClr val="folHlink"/>
                </a:solidFill>
                <a:latin typeface="Times New Roman" panose="02020603050405020304" pitchFamily="18" charset="0"/>
                <a:ea typeface="宋体" panose="02010600030101010101" pitchFamily="2" charset="-122"/>
              </a:rPr>
              <a:t>Note</a:t>
            </a:r>
            <a:r>
              <a:rPr lang="en-US" altLang="zh-CN" dirty="0">
                <a:latin typeface="Times New Roman" panose="02020603050405020304" pitchFamily="18" charset="0"/>
                <a:ea typeface="宋体" panose="02010600030101010101" pitchFamily="2" charset="-122"/>
              </a:rPr>
              <a:t> : Java’s labeled break and labeled continue (which account for the “missing goto” in Java).</a:t>
            </a:r>
            <a:endParaRPr lang="en-US" altLang="zh-CN" dirty="0">
              <a:latin typeface="Times New Roman" panose="02020603050405020304" pitchFamily="18" charset="0"/>
              <a:ea typeface="宋体" panose="02010600030101010101" pitchFamily="2" charset="-122"/>
            </a:endParaRPr>
          </a:p>
        </p:txBody>
      </p:sp>
      <p:sp>
        <p:nvSpPr>
          <p:cNvPr id="11267" name="Text Box 3"/>
          <p:cNvSpPr txBox="1"/>
          <p:nvPr/>
        </p:nvSpPr>
        <p:spPr>
          <a:xfrm>
            <a:off x="381000" y="21336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Although much of this material has common threads with C and C++ code, there are some </a:t>
            </a:r>
            <a:r>
              <a:rPr lang="en-US" altLang="zh-CN" dirty="0">
                <a:solidFill>
                  <a:schemeClr val="folHlink"/>
                </a:solidFill>
                <a:latin typeface="Times New Roman" panose="02020603050405020304" pitchFamily="18" charset="0"/>
                <a:ea typeface="宋体" panose="02010600030101010101" pitchFamily="2" charset="-122"/>
              </a:rPr>
              <a:t>differences</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11268" name="Text Box 4"/>
          <p:cNvSpPr txBox="1"/>
          <p:nvPr/>
        </p:nvSpPr>
        <p:spPr>
          <a:xfrm>
            <a:off x="914400" y="3276600"/>
            <a:ext cx="70866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4</a:t>
            </a:r>
            <a:r>
              <a:rPr lang="en-US" altLang="zh-CN" sz="3600" dirty="0">
                <a:solidFill>
                  <a:schemeClr val="tx2"/>
                </a:solidFill>
                <a:latin typeface="Times New Roman" panose="02020603050405020304" pitchFamily="18" charset="0"/>
                <a:ea typeface="宋体" panose="02010600030101010101" pitchFamily="2" charset="-122"/>
              </a:rPr>
              <a:t>: Initialization &amp; Cleanup</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1269" name="Text Box 5"/>
          <p:cNvSpPr txBox="1"/>
          <p:nvPr/>
        </p:nvSpPr>
        <p:spPr>
          <a:xfrm>
            <a:off x="457200" y="4191000"/>
            <a:ext cx="78486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chapter begins by introducing the </a:t>
            </a:r>
            <a:r>
              <a:rPr lang="en-US" altLang="zh-CN" dirty="0">
                <a:solidFill>
                  <a:schemeClr val="folHlink"/>
                </a:solidFill>
                <a:latin typeface="Times New Roman" panose="02020603050405020304" pitchFamily="18" charset="0"/>
                <a:ea typeface="宋体" panose="02010600030101010101" pitchFamily="2" charset="-122"/>
              </a:rPr>
              <a:t>constructor</a:t>
            </a:r>
            <a:r>
              <a:rPr lang="en-US" altLang="zh-CN" dirty="0">
                <a:latin typeface="Times New Roman" panose="02020603050405020304" pitchFamily="18" charset="0"/>
                <a:ea typeface="宋体" panose="02010600030101010101" pitchFamily="2" charset="-122"/>
              </a:rPr>
              <a:t>, which guarantees proper initialization.</a:t>
            </a:r>
            <a:endParaRPr lang="en-US" altLang="zh-CN" dirty="0">
              <a:latin typeface="Times New Roman" panose="02020603050405020304" pitchFamily="18" charset="0"/>
              <a:ea typeface="宋体" panose="02010600030101010101" pitchFamily="2" charset="-122"/>
            </a:endParaRPr>
          </a:p>
        </p:txBody>
      </p:sp>
      <p:sp>
        <p:nvSpPr>
          <p:cNvPr id="11270" name="Text Box 6"/>
          <p:cNvSpPr txBox="1"/>
          <p:nvPr/>
        </p:nvSpPr>
        <p:spPr>
          <a:xfrm>
            <a:off x="457200" y="5257800"/>
            <a:ext cx="77724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chapter also explores the </a:t>
            </a:r>
            <a:r>
              <a:rPr lang="en-US" altLang="zh-CN" dirty="0">
                <a:solidFill>
                  <a:schemeClr val="folHlink"/>
                </a:solidFill>
                <a:latin typeface="Times New Roman" panose="02020603050405020304" pitchFamily="18" charset="0"/>
                <a:ea typeface="宋体" panose="02010600030101010101" pitchFamily="2" charset="-122"/>
              </a:rPr>
              <a:t>garbage collector</a:t>
            </a:r>
            <a:r>
              <a:rPr lang="en-US" altLang="zh-CN" dirty="0">
                <a:latin typeface="Times New Roman" panose="02020603050405020304" pitchFamily="18" charset="0"/>
                <a:ea typeface="宋体" panose="02010600030101010101" pitchFamily="2" charset="-122"/>
              </a:rPr>
              <a:t> and some of its idiosyncrasies. And the chapter concludes with a closer look at how things are </a:t>
            </a:r>
            <a:r>
              <a:rPr lang="en-US" altLang="zh-CN" dirty="0">
                <a:solidFill>
                  <a:schemeClr val="folHlink"/>
                </a:solidFill>
                <a:latin typeface="Times New Roman" panose="02020603050405020304" pitchFamily="18" charset="0"/>
                <a:ea typeface="宋体" panose="02010600030101010101" pitchFamily="2" charset="-122"/>
              </a:rPr>
              <a:t>initialized</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 calcmode="lin" valueType="num">
                                      <p:cBhvr additive="base">
                                        <p:cTn id="13" dur="500" fill="hold"/>
                                        <p:tgtEl>
                                          <p:spTgt spid="11267"/>
                                        </p:tgtEl>
                                        <p:attrNameLst>
                                          <p:attrName>ppt_x</p:attrName>
                                        </p:attrNameLst>
                                      </p:cBhvr>
                                      <p:tavLst>
                                        <p:tav tm="0">
                                          <p:val>
                                            <p:strVal val="1+#ppt_w/2"/>
                                          </p:val>
                                        </p:tav>
                                        <p:tav tm="100000">
                                          <p:val>
                                            <p:strVal val="#ppt_x"/>
                                          </p:val>
                                        </p:tav>
                                      </p:tavLst>
                                    </p:anim>
                                    <p:anim calcmode="lin" valueType="num">
                                      <p:cBhvr additive="base">
                                        <p:cTn id="14"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dissolve">
                                      <p:cBhvr>
                                        <p:cTn id="19" dur="500"/>
                                        <p:tgtEl>
                                          <p:spTgt spid="1126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269"/>
                                        </p:tgtEl>
                                        <p:attrNameLst>
                                          <p:attrName>style.visibility</p:attrName>
                                        </p:attrNameLst>
                                      </p:cBhvr>
                                      <p:to>
                                        <p:strVal val="visible"/>
                                      </p:to>
                                    </p:set>
                                    <p:anim calcmode="lin" valueType="num">
                                      <p:cBhvr additive="base">
                                        <p:cTn id="24" dur="500" fill="hold"/>
                                        <p:tgtEl>
                                          <p:spTgt spid="11269"/>
                                        </p:tgtEl>
                                        <p:attrNameLst>
                                          <p:attrName>ppt_x</p:attrName>
                                        </p:attrNameLst>
                                      </p:cBhvr>
                                      <p:tavLst>
                                        <p:tav tm="0">
                                          <p:val>
                                            <p:strVal val="0-#ppt_w/2"/>
                                          </p:val>
                                        </p:tav>
                                        <p:tav tm="100000">
                                          <p:val>
                                            <p:strVal val="#ppt_x"/>
                                          </p:val>
                                        </p:tav>
                                      </p:tavLst>
                                    </p:anim>
                                    <p:anim calcmode="lin" valueType="num">
                                      <p:cBhvr additive="base">
                                        <p:cTn id="25"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1270"/>
                                        </p:tgtEl>
                                        <p:attrNameLst>
                                          <p:attrName>style.visibility</p:attrName>
                                        </p:attrNameLst>
                                      </p:cBhvr>
                                      <p:to>
                                        <p:strVal val="visible"/>
                                      </p:to>
                                    </p:set>
                                    <p:anim calcmode="lin" valueType="num">
                                      <p:cBhvr additive="base">
                                        <p:cTn id="30" dur="500" fill="hold"/>
                                        <p:tgtEl>
                                          <p:spTgt spid="11270"/>
                                        </p:tgtEl>
                                        <p:attrNameLst>
                                          <p:attrName>ppt_x</p:attrName>
                                        </p:attrNameLst>
                                      </p:cBhvr>
                                      <p:tavLst>
                                        <p:tav tm="0">
                                          <p:val>
                                            <p:strVal val="1+#ppt_w/2"/>
                                          </p:val>
                                        </p:tav>
                                        <p:tav tm="100000">
                                          <p:val>
                                            <p:strVal val="#ppt_x"/>
                                          </p:val>
                                        </p:tav>
                                      </p:tavLst>
                                    </p:anim>
                                    <p:anim calcmode="lin" valueType="num">
                                      <p:cBhvr additive="base">
                                        <p:cTn id="31"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P spid="11268" grpId="0"/>
      <p:bldP spid="11269" grpId="0"/>
      <p:bldP spid="112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2075" tIns="46038" rIns="92075" bIns="46038"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3314" name="内容占位符 2"/>
          <p:cNvSpPr>
            <a:spLocks noGrp="1"/>
          </p:cNvSpPr>
          <p:nvPr>
            <p:ph idx="1"/>
          </p:nvPr>
        </p:nvSpPr>
        <p:spPr/>
        <p:txBody>
          <a:bodyPr vert="horz" wrap="square" lIns="91440" tIns="45720" rIns="91440" bIns="45720" anchor="t" anchorCtr="0"/>
          <a:lstStyle/>
          <a:p>
            <a:pPr marL="0" indent="0">
              <a:buNone/>
            </a:pPr>
            <a:r>
              <a:rPr lang="zh-CN" altLang="en-US" dirty="0"/>
              <a:t>课程大纲：</a:t>
            </a:r>
            <a:r>
              <a:rPr lang="en-US" altLang="zh-CN" dirty="0"/>
              <a:t>24</a:t>
            </a:r>
            <a:r>
              <a:rPr lang="zh-CN" altLang="en-US" dirty="0"/>
              <a:t>理论</a:t>
            </a:r>
            <a:r>
              <a:rPr lang="en-US" altLang="zh-CN" dirty="0"/>
              <a:t>+8</a:t>
            </a:r>
            <a:r>
              <a:rPr lang="zh-CN" altLang="en-US" dirty="0"/>
              <a:t>节实验</a:t>
            </a:r>
            <a:endParaRPr lang="en-US" altLang="zh-CN" dirty="0"/>
          </a:p>
          <a:p>
            <a:pPr marL="0" indent="0">
              <a:buNone/>
            </a:pPr>
            <a:r>
              <a:rPr lang="en-US" altLang="zh-CN" dirty="0"/>
              <a:t>                    </a:t>
            </a:r>
            <a:r>
              <a:rPr lang="zh-CN" altLang="en-US" dirty="0"/>
              <a:t>见乐学网站</a:t>
            </a:r>
            <a:endParaRPr lang="en-US" altLang="zh-CN" dirty="0"/>
          </a:p>
          <a:p>
            <a:pPr marL="0" indent="0">
              <a:buNone/>
            </a:pPr>
            <a:r>
              <a:rPr lang="zh-CN" altLang="en-US" dirty="0"/>
              <a:t>成绩评定：</a:t>
            </a:r>
            <a:endParaRPr lang="en-US" altLang="zh-CN" dirty="0"/>
          </a:p>
          <a:p>
            <a:pPr marL="0" indent="0">
              <a:buNone/>
            </a:pPr>
            <a:r>
              <a:rPr lang="en-US" altLang="zh-CN" dirty="0"/>
              <a:t>                   60%</a:t>
            </a:r>
            <a:r>
              <a:rPr lang="zh-CN" altLang="en-US" dirty="0"/>
              <a:t>考试</a:t>
            </a:r>
            <a:r>
              <a:rPr lang="en-US" altLang="zh-CN" dirty="0"/>
              <a:t>+10%</a:t>
            </a:r>
            <a:r>
              <a:rPr lang="zh-CN" altLang="en-US" dirty="0"/>
              <a:t>考勤</a:t>
            </a:r>
            <a:r>
              <a:rPr lang="en-US" altLang="zh-CN" dirty="0"/>
              <a:t>+30%</a:t>
            </a:r>
            <a:r>
              <a:rPr lang="zh-CN" altLang="en-US" dirty="0"/>
              <a:t>实验</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p:nvPr/>
        </p:nvSpPr>
        <p:spPr>
          <a:xfrm>
            <a:off x="838200" y="685800"/>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5</a:t>
            </a:r>
            <a:r>
              <a:rPr lang="en-US" altLang="zh-CN" sz="3600" dirty="0">
                <a:solidFill>
                  <a:schemeClr val="tx2"/>
                </a:solidFill>
                <a:latin typeface="Times New Roman" panose="02020603050405020304" pitchFamily="18" charset="0"/>
                <a:ea typeface="宋体" panose="02010600030101010101" pitchFamily="2" charset="-122"/>
              </a:rPr>
              <a:t>: Hiding the Implementation</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2291" name="Text Box 3"/>
          <p:cNvSpPr txBox="1"/>
          <p:nvPr/>
        </p:nvSpPr>
        <p:spPr>
          <a:xfrm>
            <a:off x="533400" y="15240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chapter covers the way that code is </a:t>
            </a:r>
            <a:r>
              <a:rPr lang="en-US" altLang="zh-CN" dirty="0">
                <a:solidFill>
                  <a:schemeClr val="folHlink"/>
                </a:solidFill>
                <a:latin typeface="Times New Roman" panose="02020603050405020304" pitchFamily="18" charset="0"/>
                <a:ea typeface="宋体" panose="02010600030101010101" pitchFamily="2" charset="-122"/>
              </a:rPr>
              <a:t>packaged</a:t>
            </a:r>
            <a:r>
              <a:rPr lang="en-US" altLang="zh-CN" dirty="0">
                <a:latin typeface="Times New Roman" panose="02020603050405020304" pitchFamily="18" charset="0"/>
                <a:ea typeface="宋体" panose="02010600030101010101" pitchFamily="2" charset="-122"/>
              </a:rPr>
              <a:t> together, and </a:t>
            </a:r>
            <a:r>
              <a:rPr lang="en-US" altLang="zh-CN" dirty="0">
                <a:solidFill>
                  <a:schemeClr val="folHlink"/>
                </a:solidFill>
                <a:latin typeface="Times New Roman" panose="02020603050405020304" pitchFamily="18" charset="0"/>
                <a:ea typeface="宋体" panose="02010600030101010101" pitchFamily="2" charset="-122"/>
              </a:rPr>
              <a:t>why</a:t>
            </a:r>
            <a:r>
              <a:rPr lang="en-US" altLang="zh-CN" dirty="0">
                <a:latin typeface="Times New Roman" panose="02020603050405020304" pitchFamily="18" charset="0"/>
                <a:ea typeface="宋体" panose="02010600030101010101" pitchFamily="2" charset="-122"/>
              </a:rPr>
              <a:t> some parts of a library are exposed while other parts are hidden.</a:t>
            </a:r>
            <a:endParaRPr lang="en-US" altLang="zh-CN" dirty="0">
              <a:latin typeface="Times New Roman" panose="02020603050405020304" pitchFamily="18" charset="0"/>
              <a:ea typeface="宋体" panose="02010600030101010101" pitchFamily="2" charset="-122"/>
            </a:endParaRPr>
          </a:p>
        </p:txBody>
      </p:sp>
      <p:sp>
        <p:nvSpPr>
          <p:cNvPr id="12292" name="Text Box 4"/>
          <p:cNvSpPr txBox="1"/>
          <p:nvPr/>
        </p:nvSpPr>
        <p:spPr>
          <a:xfrm>
            <a:off x="533400" y="2971800"/>
            <a:ext cx="8077200" cy="822325"/>
          </a:xfrm>
          <a:prstGeom prst="rect">
            <a:avLst/>
          </a:prstGeom>
          <a:noFill/>
          <a:ln w="9525">
            <a:noFill/>
          </a:ln>
        </p:spPr>
        <p:txBody>
          <a:bodyPr anchor="t" anchorCtr="0">
            <a:spAutoFit/>
          </a:bodyPr>
          <a:lstStyle/>
          <a:p>
            <a:pPr>
              <a:spcBef>
                <a:spcPct val="50000"/>
              </a:spcBef>
            </a:pPr>
            <a:r>
              <a:rPr lang="en-US" altLang="zh-CN" dirty="0">
                <a:solidFill>
                  <a:schemeClr val="folHlink"/>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Keywords</a:t>
            </a:r>
            <a:r>
              <a:rPr lang="en-US" altLang="zh-CN" dirty="0">
                <a:solidFill>
                  <a:schemeClr val="folHlink"/>
                </a:solidFill>
                <a:latin typeface="Times New Roman" panose="02020603050405020304" pitchFamily="18" charset="0"/>
                <a:ea typeface="宋体" panose="02010600030101010101" pitchFamily="2" charset="-122"/>
              </a:rPr>
              <a:t> package</a:t>
            </a:r>
            <a:r>
              <a:rPr lang="en-US" altLang="zh-CN" dirty="0">
                <a:latin typeface="Times New Roman" panose="02020603050405020304" pitchFamily="18" charset="0"/>
                <a:ea typeface="宋体" panose="02010600030101010101" pitchFamily="2" charset="-122"/>
              </a:rPr>
              <a:t> and </a:t>
            </a:r>
            <a:r>
              <a:rPr lang="en-US" altLang="zh-CN" dirty="0">
                <a:solidFill>
                  <a:schemeClr val="folHlink"/>
                </a:solidFill>
                <a:latin typeface="Times New Roman" panose="02020603050405020304" pitchFamily="18" charset="0"/>
                <a:ea typeface="宋体" panose="02010600030101010101" pitchFamily="2" charset="-122"/>
              </a:rPr>
              <a:t>import</a:t>
            </a:r>
            <a:r>
              <a:rPr lang="en-US" altLang="zh-CN" dirty="0">
                <a:latin typeface="Times New Roman" panose="02020603050405020304" pitchFamily="18" charset="0"/>
                <a:ea typeface="宋体" panose="02010600030101010101" pitchFamily="2" charset="-122"/>
              </a:rPr>
              <a:t> perform file-level packaging and allow you to build libraries of classes. </a:t>
            </a:r>
            <a:endParaRPr lang="en-US" altLang="zh-CN" dirty="0">
              <a:latin typeface="Times New Roman" panose="02020603050405020304" pitchFamily="18" charset="0"/>
              <a:ea typeface="宋体" panose="02010600030101010101" pitchFamily="2" charset="-122"/>
            </a:endParaRPr>
          </a:p>
        </p:txBody>
      </p:sp>
      <p:sp>
        <p:nvSpPr>
          <p:cNvPr id="12293" name="Text Box 5"/>
          <p:cNvSpPr txBox="1"/>
          <p:nvPr/>
        </p:nvSpPr>
        <p:spPr>
          <a:xfrm>
            <a:off x="2195513" y="4149725"/>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6</a:t>
            </a:r>
            <a:r>
              <a:rPr lang="en-US" altLang="zh-CN" sz="3600" dirty="0">
                <a:solidFill>
                  <a:schemeClr val="tx2"/>
                </a:solidFill>
                <a:latin typeface="Times New Roman" panose="02020603050405020304" pitchFamily="18" charset="0"/>
                <a:ea typeface="宋体" panose="02010600030101010101" pitchFamily="2" charset="-122"/>
              </a:rPr>
              <a:t>: Reusing Classes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2294" name="Text Box 6"/>
          <p:cNvSpPr txBox="1"/>
          <p:nvPr/>
        </p:nvSpPr>
        <p:spPr>
          <a:xfrm>
            <a:off x="609600" y="5257800"/>
            <a:ext cx="76200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concept of </a:t>
            </a:r>
            <a:r>
              <a:rPr lang="en-US" altLang="zh-CN" dirty="0">
                <a:solidFill>
                  <a:schemeClr val="folHlink"/>
                </a:solidFill>
                <a:latin typeface="Times New Roman" panose="02020603050405020304" pitchFamily="18" charset="0"/>
                <a:ea typeface="宋体" panose="02010600030101010101" pitchFamily="2" charset="-122"/>
              </a:rPr>
              <a:t>inheritance</a:t>
            </a:r>
            <a:r>
              <a:rPr lang="en-US" altLang="zh-CN" dirty="0">
                <a:latin typeface="Times New Roman" panose="02020603050405020304" pitchFamily="18" charset="0"/>
                <a:ea typeface="宋体" panose="02010600030101010101" pitchFamily="2" charset="-122"/>
              </a:rPr>
              <a:t> is standard in virtually all OOP languages.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dissolv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 calcmode="lin" valueType="num">
                                      <p:cBhvr additive="base">
                                        <p:cTn id="12" dur="500" fill="hold"/>
                                        <p:tgtEl>
                                          <p:spTgt spid="12291"/>
                                        </p:tgtEl>
                                        <p:attrNameLst>
                                          <p:attrName>ppt_x</p:attrName>
                                        </p:attrNameLst>
                                      </p:cBhvr>
                                      <p:tavLst>
                                        <p:tav tm="0">
                                          <p:val>
                                            <p:strVal val="0-#ppt_w/2"/>
                                          </p:val>
                                        </p:tav>
                                        <p:tav tm="100000">
                                          <p:val>
                                            <p:strVal val="#ppt_x"/>
                                          </p:val>
                                        </p:tav>
                                      </p:tavLst>
                                    </p:anim>
                                    <p:anim calcmode="lin" valueType="num">
                                      <p:cBhvr additive="base">
                                        <p:cTn id="13" dur="500" fill="hold"/>
                                        <p:tgtEl>
                                          <p:spTgt spid="1229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 calcmode="lin" valueType="num">
                                      <p:cBhvr additive="base">
                                        <p:cTn id="18" dur="500" fill="hold"/>
                                        <p:tgtEl>
                                          <p:spTgt spid="12292"/>
                                        </p:tgtEl>
                                        <p:attrNameLst>
                                          <p:attrName>ppt_x</p:attrName>
                                        </p:attrNameLst>
                                      </p:cBhvr>
                                      <p:tavLst>
                                        <p:tav tm="0">
                                          <p:val>
                                            <p:strVal val="1+#ppt_w/2"/>
                                          </p:val>
                                        </p:tav>
                                        <p:tav tm="100000">
                                          <p:val>
                                            <p:strVal val="#ppt_x"/>
                                          </p:val>
                                        </p:tav>
                                      </p:tavLst>
                                    </p:anim>
                                    <p:anim calcmode="lin" valueType="num">
                                      <p:cBhvr additive="base">
                                        <p:cTn id="19" dur="500" fill="hold"/>
                                        <p:tgtEl>
                                          <p:spTgt spid="1229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293"/>
                                        </p:tgtEl>
                                        <p:attrNameLst>
                                          <p:attrName>style.visibility</p:attrName>
                                        </p:attrNameLst>
                                      </p:cBhvr>
                                      <p:to>
                                        <p:strVal val="visible"/>
                                      </p:to>
                                    </p:set>
                                    <p:animEffect transition="in" filter="dissolve">
                                      <p:cBhvr>
                                        <p:cTn id="24" dur="500"/>
                                        <p:tgtEl>
                                          <p:spTgt spid="1229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294"/>
                                        </p:tgtEl>
                                        <p:attrNameLst>
                                          <p:attrName>style.visibility</p:attrName>
                                        </p:attrNameLst>
                                      </p:cBhvr>
                                      <p:to>
                                        <p:strVal val="visible"/>
                                      </p:to>
                                    </p:set>
                                    <p:anim calcmode="lin" valueType="num">
                                      <p:cBhvr additive="base">
                                        <p:cTn id="29" dur="500" fill="hold"/>
                                        <p:tgtEl>
                                          <p:spTgt spid="12294"/>
                                        </p:tgtEl>
                                        <p:attrNameLst>
                                          <p:attrName>ppt_x</p:attrName>
                                        </p:attrNameLst>
                                      </p:cBhvr>
                                      <p:tavLst>
                                        <p:tav tm="0">
                                          <p:val>
                                            <p:strVal val="0-#ppt_w/2"/>
                                          </p:val>
                                        </p:tav>
                                        <p:tav tm="100000">
                                          <p:val>
                                            <p:strVal val="#ppt_x"/>
                                          </p:val>
                                        </p:tav>
                                      </p:tavLst>
                                    </p:anim>
                                    <p:anim calcmode="lin" valueType="num">
                                      <p:cBhvr additive="base">
                                        <p:cTn id="30"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P spid="12292" grpId="0"/>
      <p:bldP spid="12293" grpId="0"/>
      <p:bldP spid="122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533400" y="685800"/>
            <a:ext cx="80010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Inheritance is often a way to </a:t>
            </a:r>
            <a:r>
              <a:rPr lang="en-US" altLang="zh-CN" dirty="0">
                <a:solidFill>
                  <a:schemeClr val="folHlink"/>
                </a:solidFill>
                <a:latin typeface="Times New Roman" panose="02020603050405020304" pitchFamily="18" charset="0"/>
                <a:ea typeface="宋体" panose="02010600030101010101" pitchFamily="2" charset="-122"/>
              </a:rPr>
              <a:t>reuse code</a:t>
            </a:r>
            <a:r>
              <a:rPr lang="en-US" altLang="zh-CN" dirty="0">
                <a:latin typeface="Times New Roman" panose="02020603050405020304" pitchFamily="18" charset="0"/>
                <a:ea typeface="宋体" panose="02010600030101010101" pitchFamily="2" charset="-122"/>
              </a:rPr>
              <a:t> by leaving the “base class” the same, and just patching things here and there to produce what you want.</a:t>
            </a:r>
            <a:endParaRPr lang="en-US" altLang="zh-CN" dirty="0">
              <a:latin typeface="Times New Roman" panose="02020603050405020304" pitchFamily="18" charset="0"/>
              <a:ea typeface="宋体" panose="02010600030101010101" pitchFamily="2" charset="-122"/>
            </a:endParaRPr>
          </a:p>
        </p:txBody>
      </p:sp>
      <p:sp>
        <p:nvSpPr>
          <p:cNvPr id="13315" name="Text Box 3"/>
          <p:cNvSpPr txBox="1"/>
          <p:nvPr/>
        </p:nvSpPr>
        <p:spPr>
          <a:xfrm>
            <a:off x="533400" y="22098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However, inheritance isn’t the only way to make new classes from existing ones. You can also embed an object inside your new class with </a:t>
            </a:r>
            <a:r>
              <a:rPr lang="en-US" altLang="zh-CN" dirty="0">
                <a:solidFill>
                  <a:schemeClr val="folHlink"/>
                </a:solidFill>
                <a:latin typeface="Times New Roman" panose="02020603050405020304" pitchFamily="18" charset="0"/>
                <a:ea typeface="宋体" panose="02010600030101010101" pitchFamily="2" charset="-122"/>
              </a:rPr>
              <a:t>composition</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13316" name="Text Box 4"/>
          <p:cNvSpPr txBox="1"/>
          <p:nvPr/>
        </p:nvSpPr>
        <p:spPr>
          <a:xfrm>
            <a:off x="2195513" y="3724275"/>
            <a:ext cx="5635625"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7</a:t>
            </a:r>
            <a:r>
              <a:rPr lang="en-US" altLang="zh-CN" sz="3600" dirty="0">
                <a:solidFill>
                  <a:schemeClr val="tx2"/>
                </a:solidFill>
                <a:latin typeface="Times New Roman" panose="02020603050405020304" pitchFamily="18" charset="0"/>
                <a:ea typeface="宋体" panose="02010600030101010101" pitchFamily="2" charset="-122"/>
              </a:rPr>
              <a:t>: Polymorphism</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3317" name="Text Box 5"/>
          <p:cNvSpPr txBox="1"/>
          <p:nvPr/>
        </p:nvSpPr>
        <p:spPr>
          <a:xfrm>
            <a:off x="533400" y="4800600"/>
            <a:ext cx="8001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In this chapter we’ll see how to create </a:t>
            </a:r>
            <a:r>
              <a:rPr lang="en-US" altLang="zh-CN" dirty="0">
                <a:solidFill>
                  <a:schemeClr val="folHlink"/>
                </a:solidFill>
                <a:latin typeface="Times New Roman" panose="02020603050405020304" pitchFamily="18" charset="0"/>
                <a:ea typeface="宋体" panose="02010600030101010101" pitchFamily="2" charset="-122"/>
              </a:rPr>
              <a:t>a family of types</a:t>
            </a:r>
            <a:r>
              <a:rPr lang="en-US" altLang="zh-CN" dirty="0">
                <a:latin typeface="Times New Roman" panose="02020603050405020304" pitchFamily="18" charset="0"/>
                <a:ea typeface="宋体" panose="02010600030101010101" pitchFamily="2" charset="-122"/>
              </a:rPr>
              <a:t> with inheritance and manipulate objects in that family </a:t>
            </a:r>
            <a:r>
              <a:rPr lang="en-US" altLang="zh-CN" dirty="0">
                <a:solidFill>
                  <a:schemeClr val="folHlink"/>
                </a:solidFill>
                <a:latin typeface="Times New Roman" panose="02020603050405020304" pitchFamily="18" charset="0"/>
                <a:ea typeface="宋体" panose="02010600030101010101" pitchFamily="2" charset="-122"/>
              </a:rPr>
              <a:t>through</a:t>
            </a:r>
            <a:r>
              <a:rPr lang="en-US" altLang="zh-CN" dirty="0">
                <a:latin typeface="Times New Roman" panose="02020603050405020304" pitchFamily="18" charset="0"/>
                <a:ea typeface="宋体" panose="02010600030101010101" pitchFamily="2" charset="-122"/>
              </a:rPr>
              <a:t> their common </a:t>
            </a:r>
            <a:r>
              <a:rPr lang="en-US" altLang="zh-CN" dirty="0">
                <a:solidFill>
                  <a:schemeClr val="folHlink"/>
                </a:solidFill>
                <a:latin typeface="Times New Roman" panose="02020603050405020304" pitchFamily="18" charset="0"/>
                <a:ea typeface="宋体" panose="02010600030101010101" pitchFamily="2" charset="-122"/>
              </a:rPr>
              <a:t>base class</a:t>
            </a:r>
            <a:r>
              <a:rPr lang="en-US" altLang="zh-CN" dirty="0">
                <a:latin typeface="Times New Roman" panose="02020603050405020304" pitchFamily="18" charset="0"/>
                <a:ea typeface="宋体" panose="02010600030101010101" pitchFamily="2" charset="-122"/>
              </a:rPr>
              <a:t>. Java’s polymorphism allows us to treat all objects in this family </a:t>
            </a:r>
            <a:r>
              <a:rPr lang="en-US" altLang="zh-CN" dirty="0">
                <a:solidFill>
                  <a:schemeClr val="folHlink"/>
                </a:solidFill>
                <a:latin typeface="Times New Roman" panose="02020603050405020304" pitchFamily="18" charset="0"/>
                <a:ea typeface="宋体" panose="02010600030101010101" pitchFamily="2" charset="-122"/>
              </a:rPr>
              <a:t>generically</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315"/>
                                        </p:tgtEl>
                                        <p:attrNameLst>
                                          <p:attrName>style.visibility</p:attrName>
                                        </p:attrNameLst>
                                      </p:cBhvr>
                                      <p:to>
                                        <p:strVal val="visible"/>
                                      </p:to>
                                    </p:set>
                                    <p:anim calcmode="lin" valueType="num">
                                      <p:cBhvr additive="base">
                                        <p:cTn id="13" dur="500" fill="hold"/>
                                        <p:tgtEl>
                                          <p:spTgt spid="13315"/>
                                        </p:tgtEl>
                                        <p:attrNameLst>
                                          <p:attrName>ppt_x</p:attrName>
                                        </p:attrNameLst>
                                      </p:cBhvr>
                                      <p:tavLst>
                                        <p:tav tm="0">
                                          <p:val>
                                            <p:strVal val="1+#ppt_w/2"/>
                                          </p:val>
                                        </p:tav>
                                        <p:tav tm="100000">
                                          <p:val>
                                            <p:strVal val="#ppt_x"/>
                                          </p:val>
                                        </p:tav>
                                      </p:tavLst>
                                    </p:anim>
                                    <p:anim calcmode="lin" valueType="num">
                                      <p:cBhvr additive="base">
                                        <p:cTn id="14"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316"/>
                                        </p:tgtEl>
                                        <p:attrNameLst>
                                          <p:attrName>style.visibility</p:attrName>
                                        </p:attrNameLst>
                                      </p:cBhvr>
                                      <p:to>
                                        <p:strVal val="visible"/>
                                      </p:to>
                                    </p:set>
                                    <p:animEffect transition="in" filter="dissolve">
                                      <p:cBhvr>
                                        <p:cTn id="19" dur="500"/>
                                        <p:tgtEl>
                                          <p:spTgt spid="133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317"/>
                                        </p:tgtEl>
                                        <p:attrNameLst>
                                          <p:attrName>style.visibility</p:attrName>
                                        </p:attrNameLst>
                                      </p:cBhvr>
                                      <p:to>
                                        <p:strVal val="visible"/>
                                      </p:to>
                                    </p:set>
                                    <p:anim calcmode="lin" valueType="num">
                                      <p:cBhvr additive="base">
                                        <p:cTn id="24" dur="500" fill="hold"/>
                                        <p:tgtEl>
                                          <p:spTgt spid="13317"/>
                                        </p:tgtEl>
                                        <p:attrNameLst>
                                          <p:attrName>ppt_x</p:attrName>
                                        </p:attrNameLst>
                                      </p:cBhvr>
                                      <p:tavLst>
                                        <p:tav tm="0">
                                          <p:val>
                                            <p:strVal val="0-#ppt_w/2"/>
                                          </p:val>
                                        </p:tav>
                                        <p:tav tm="100000">
                                          <p:val>
                                            <p:strVal val="#ppt_x"/>
                                          </p:val>
                                        </p:tav>
                                      </p:tavLst>
                                    </p:anim>
                                    <p:anim calcmode="lin" valueType="num">
                                      <p:cBhvr additive="base">
                                        <p:cTn id="25"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13316" grpId="0"/>
      <p:bldP spid="133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2"/>
          <p:cNvSpPr txBox="1"/>
          <p:nvPr/>
        </p:nvSpPr>
        <p:spPr>
          <a:xfrm>
            <a:off x="1143000" y="533400"/>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8</a:t>
            </a:r>
            <a:r>
              <a:rPr lang="en-US" altLang="zh-CN" sz="3600" dirty="0">
                <a:solidFill>
                  <a:schemeClr val="tx2"/>
                </a:solidFill>
                <a:latin typeface="Times New Roman" panose="02020603050405020304" pitchFamily="18" charset="0"/>
                <a:ea typeface="宋体" panose="02010600030101010101" pitchFamily="2" charset="-122"/>
              </a:rPr>
              <a:t>: Interfaces &amp; Inner Classes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4339" name="Text Box 3"/>
          <p:cNvSpPr txBox="1"/>
          <p:nvPr/>
        </p:nvSpPr>
        <p:spPr>
          <a:xfrm>
            <a:off x="457200" y="1676400"/>
            <a:ext cx="82296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provides a third way to set up a reuse relationship --- the </a:t>
            </a:r>
            <a:r>
              <a:rPr lang="en-US" altLang="zh-CN" dirty="0">
                <a:solidFill>
                  <a:schemeClr val="folHlink"/>
                </a:solidFill>
                <a:latin typeface="Times New Roman" panose="02020603050405020304" pitchFamily="18" charset="0"/>
                <a:ea typeface="宋体" panose="02010600030101010101" pitchFamily="2" charset="-122"/>
              </a:rPr>
              <a:t>interface.</a:t>
            </a:r>
            <a:endParaRPr lang="en-US" altLang="zh-CN" dirty="0">
              <a:solidFill>
                <a:schemeClr val="folHlink"/>
              </a:solidFill>
              <a:latin typeface="Times New Roman" panose="02020603050405020304" pitchFamily="18" charset="0"/>
              <a:ea typeface="宋体" panose="02010600030101010101" pitchFamily="2" charset="-122"/>
            </a:endParaRPr>
          </a:p>
        </p:txBody>
      </p:sp>
      <p:sp>
        <p:nvSpPr>
          <p:cNvPr id="14340" name="Text Box 4"/>
          <p:cNvSpPr txBox="1"/>
          <p:nvPr/>
        </p:nvSpPr>
        <p:spPr>
          <a:xfrm>
            <a:off x="457200" y="2895600"/>
            <a:ext cx="8382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interface is </a:t>
            </a:r>
            <a:r>
              <a:rPr lang="en-US" altLang="zh-CN" i="1" dirty="0">
                <a:latin typeface="Times New Roman" panose="02020603050405020304" pitchFamily="18" charset="0"/>
                <a:ea typeface="宋体" panose="02010600030101010101" pitchFamily="2" charset="-122"/>
              </a:rPr>
              <a:t>more than</a:t>
            </a:r>
            <a:r>
              <a:rPr lang="en-US" altLang="zh-CN" dirty="0">
                <a:latin typeface="Times New Roman" panose="02020603050405020304" pitchFamily="18" charset="0"/>
                <a:ea typeface="宋体" panose="02010600030101010101" pitchFamily="2" charset="-122"/>
              </a:rPr>
              <a:t> just an abstract class taken to the extreme. It allows us to perform a variation on C++’s </a:t>
            </a:r>
            <a:r>
              <a:rPr lang="en-US" altLang="zh-CN" i="1" dirty="0">
                <a:latin typeface="Times New Roman" panose="02020603050405020304" pitchFamily="18" charset="0"/>
                <a:ea typeface="宋体" panose="02010600030101010101" pitchFamily="2" charset="-122"/>
              </a:rPr>
              <a:t>multiple inheritance</a:t>
            </a:r>
            <a:r>
              <a:rPr lang="en-US" altLang="zh-CN" dirty="0">
                <a:latin typeface="Times New Roman" panose="02020603050405020304" pitchFamily="18" charset="0"/>
                <a:ea typeface="宋体" panose="02010600030101010101" pitchFamily="2" charset="-122"/>
              </a:rPr>
              <a:t>, by creating a class that can be upcast to more than one base type.</a:t>
            </a:r>
            <a:endParaRPr lang="en-US" altLang="zh-CN" dirty="0">
              <a:latin typeface="Times New Roman" panose="02020603050405020304" pitchFamily="18" charset="0"/>
              <a:ea typeface="宋体" panose="02010600030101010101" pitchFamily="2" charset="-122"/>
            </a:endParaRPr>
          </a:p>
        </p:txBody>
      </p:sp>
      <p:sp>
        <p:nvSpPr>
          <p:cNvPr id="14341" name="Text Box 5"/>
          <p:cNvSpPr txBox="1"/>
          <p:nvPr/>
        </p:nvSpPr>
        <p:spPr>
          <a:xfrm>
            <a:off x="457200" y="4876800"/>
            <a:ext cx="85344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At first, inner classes look like a simple code hiding mechanism: we place classes inside other classes. However, the inner class does more than that—it </a:t>
            </a:r>
            <a:r>
              <a:rPr lang="en-US" altLang="zh-CN" dirty="0">
                <a:solidFill>
                  <a:schemeClr val="folHlink"/>
                </a:solidFill>
                <a:latin typeface="Times New Roman" panose="02020603050405020304" pitchFamily="18" charset="0"/>
                <a:ea typeface="宋体" panose="02010600030101010101" pitchFamily="2" charset="-122"/>
              </a:rPr>
              <a:t>knows about</a:t>
            </a:r>
            <a:r>
              <a:rPr lang="en-US" altLang="zh-CN" dirty="0">
                <a:latin typeface="Times New Roman" panose="02020603050405020304" pitchFamily="18" charset="0"/>
                <a:ea typeface="宋体" panose="02010600030101010101" pitchFamily="2" charset="-122"/>
              </a:rPr>
              <a:t> and </a:t>
            </a:r>
            <a:r>
              <a:rPr lang="en-US" altLang="zh-CN" dirty="0">
                <a:solidFill>
                  <a:schemeClr val="folHlink"/>
                </a:solidFill>
                <a:latin typeface="Times New Roman" panose="02020603050405020304" pitchFamily="18" charset="0"/>
                <a:ea typeface="宋体" panose="02010600030101010101" pitchFamily="2" charset="-122"/>
              </a:rPr>
              <a:t>can communicate with</a:t>
            </a:r>
            <a:r>
              <a:rPr lang="en-US" altLang="zh-CN" dirty="0">
                <a:latin typeface="Times New Roman" panose="02020603050405020304" pitchFamily="18" charset="0"/>
                <a:ea typeface="宋体" panose="02010600030101010101" pitchFamily="2" charset="-122"/>
              </a:rPr>
              <a:t> the surrounding class.</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340"/>
                                        </p:tgtEl>
                                        <p:attrNameLst>
                                          <p:attrName>style.visibility</p:attrName>
                                        </p:attrNameLst>
                                      </p:cBhvr>
                                      <p:to>
                                        <p:strVal val="visible"/>
                                      </p:to>
                                    </p:set>
                                    <p:animEffect transition="in" filter="blinds(horizontal)">
                                      <p:cBhvr>
                                        <p:cTn id="13" dur="500"/>
                                        <p:tgtEl>
                                          <p:spTgt spid="1434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anim calcmode="lin" valueType="num">
                                      <p:cBhvr additive="base">
                                        <p:cTn id="18" dur="500" fill="hold"/>
                                        <p:tgtEl>
                                          <p:spTgt spid="14341"/>
                                        </p:tgtEl>
                                        <p:attrNameLst>
                                          <p:attrName>ppt_x</p:attrName>
                                        </p:attrNameLst>
                                      </p:cBhvr>
                                      <p:tavLst>
                                        <p:tav tm="0">
                                          <p:val>
                                            <p:strVal val="1+#ppt_w/2"/>
                                          </p:val>
                                        </p:tav>
                                        <p:tav tm="100000">
                                          <p:val>
                                            <p:strVal val="#ppt_x"/>
                                          </p:val>
                                        </p:tav>
                                      </p:tavLst>
                                    </p:anim>
                                    <p:anim calcmode="lin" valueType="num">
                                      <p:cBhvr additive="base">
                                        <p:cTn id="19"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p:nvPr/>
        </p:nvSpPr>
        <p:spPr>
          <a:xfrm>
            <a:off x="1219200" y="152400"/>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9</a:t>
            </a:r>
            <a:r>
              <a:rPr lang="en-US" altLang="zh-CN" sz="3600" dirty="0">
                <a:solidFill>
                  <a:schemeClr val="tx2"/>
                </a:solidFill>
                <a:latin typeface="Times New Roman" panose="02020603050405020304" pitchFamily="18" charset="0"/>
                <a:ea typeface="宋体" panose="02010600030101010101" pitchFamily="2" charset="-122"/>
              </a:rPr>
              <a:t>: Holding our Objects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5363" name="Text Box 3"/>
          <p:cNvSpPr txBox="1"/>
          <p:nvPr/>
        </p:nvSpPr>
        <p:spPr>
          <a:xfrm>
            <a:off x="381000" y="1143000"/>
            <a:ext cx="8458200" cy="157003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To solve the general programming problem, you need to create </a:t>
            </a:r>
            <a:r>
              <a:rPr lang="en-US" altLang="zh-CN" dirty="0">
                <a:solidFill>
                  <a:schemeClr val="folHlink"/>
                </a:solidFill>
                <a:latin typeface="Times New Roman" panose="02020603050405020304" pitchFamily="18" charset="0"/>
                <a:ea typeface="宋体" panose="02010600030101010101" pitchFamily="2" charset="-122"/>
              </a:rPr>
              <a:t>any number</a:t>
            </a:r>
            <a:r>
              <a:rPr lang="en-US" altLang="zh-CN" dirty="0">
                <a:latin typeface="Times New Roman" panose="02020603050405020304" pitchFamily="18" charset="0"/>
                <a:ea typeface="宋体" panose="02010600030101010101" pitchFamily="2" charset="-122"/>
              </a:rPr>
              <a:t> of objects, </a:t>
            </a:r>
            <a:r>
              <a:rPr lang="en-US" altLang="zh-CN" dirty="0">
                <a:solidFill>
                  <a:schemeClr val="folHlink"/>
                </a:solidFill>
                <a:latin typeface="Times New Roman" panose="02020603050405020304" pitchFamily="18" charset="0"/>
                <a:ea typeface="宋体" panose="02010600030101010101" pitchFamily="2" charset="-122"/>
              </a:rPr>
              <a:t>anytime</a:t>
            </a:r>
            <a:r>
              <a:rPr lang="en-US" altLang="zh-CN" dirty="0">
                <a:latin typeface="Times New Roman" panose="02020603050405020304" pitchFamily="18" charset="0"/>
                <a:ea typeface="宋体" panose="02010600030101010101" pitchFamily="2" charset="-122"/>
              </a:rPr>
              <a:t>, </a:t>
            </a:r>
            <a:r>
              <a:rPr lang="en-US" altLang="zh-CN" dirty="0">
                <a:solidFill>
                  <a:schemeClr val="folHlink"/>
                </a:solidFill>
                <a:latin typeface="Times New Roman" panose="02020603050405020304" pitchFamily="18" charset="0"/>
                <a:ea typeface="宋体" panose="02010600030101010101" pitchFamily="2" charset="-122"/>
              </a:rPr>
              <a:t>anywhere</a:t>
            </a:r>
            <a:r>
              <a:rPr lang="en-US" altLang="zh-CN" dirty="0">
                <a:latin typeface="Times New Roman" panose="02020603050405020304" pitchFamily="18" charset="0"/>
                <a:ea typeface="宋体" panose="02010600030101010101" pitchFamily="2" charset="-122"/>
              </a:rPr>
              <a:t>. This chapter explores in depth the </a:t>
            </a:r>
            <a:r>
              <a:rPr lang="en-US" altLang="zh-CN" dirty="0">
                <a:solidFill>
                  <a:schemeClr val="tx2"/>
                </a:solidFill>
                <a:latin typeface="Times New Roman" panose="02020603050405020304" pitchFamily="18" charset="0"/>
                <a:ea typeface="宋体" panose="02010600030101010101" pitchFamily="2" charset="-122"/>
              </a:rPr>
              <a:t>container library</a:t>
            </a:r>
            <a:r>
              <a:rPr lang="en-US" altLang="zh-CN" dirty="0">
                <a:latin typeface="Times New Roman" panose="02020603050405020304" pitchFamily="18" charset="0"/>
                <a:ea typeface="宋体" panose="02010600030101010101" pitchFamily="2" charset="-122"/>
              </a:rPr>
              <a:t> that Java supplies to hold objects while you’re working with them.</a:t>
            </a:r>
            <a:endParaRPr lang="en-US" altLang="zh-CN" dirty="0">
              <a:latin typeface="Times New Roman" panose="02020603050405020304" pitchFamily="18" charset="0"/>
              <a:ea typeface="宋体" panose="02010600030101010101" pitchFamily="2" charset="-122"/>
            </a:endParaRPr>
          </a:p>
        </p:txBody>
      </p:sp>
      <p:sp>
        <p:nvSpPr>
          <p:cNvPr id="15364" name="Text Box 4"/>
          <p:cNvSpPr txBox="1"/>
          <p:nvPr/>
        </p:nvSpPr>
        <p:spPr>
          <a:xfrm>
            <a:off x="381000" y="3048000"/>
            <a:ext cx="8458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10</a:t>
            </a:r>
            <a:r>
              <a:rPr lang="en-US" altLang="zh-CN" sz="3600" dirty="0">
                <a:solidFill>
                  <a:schemeClr val="tx2"/>
                </a:solidFill>
                <a:latin typeface="Times New Roman" panose="02020603050405020304" pitchFamily="18" charset="0"/>
                <a:ea typeface="宋体" panose="02010600030101010101" pitchFamily="2" charset="-122"/>
              </a:rPr>
              <a:t>: Error Handling with Exceptions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5365" name="Text Box 5"/>
          <p:cNvSpPr txBox="1"/>
          <p:nvPr/>
        </p:nvSpPr>
        <p:spPr>
          <a:xfrm>
            <a:off x="457200" y="38862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basic philosophy of Java is that </a:t>
            </a:r>
            <a:r>
              <a:rPr lang="en-US" altLang="zh-CN" dirty="0">
                <a:solidFill>
                  <a:schemeClr val="folHlink"/>
                </a:solidFill>
                <a:latin typeface="Times New Roman" panose="02020603050405020304" pitchFamily="18" charset="0"/>
                <a:ea typeface="宋体" panose="02010600030101010101" pitchFamily="2" charset="-122"/>
              </a:rPr>
              <a:t>badly-formed code will not be run</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15366" name="Text Box 6"/>
          <p:cNvSpPr txBox="1"/>
          <p:nvPr/>
        </p:nvSpPr>
        <p:spPr>
          <a:xfrm>
            <a:off x="457200" y="4800600"/>
            <a:ext cx="76962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has exception handling to deal with any problems that arise while the program is running. </a:t>
            </a:r>
            <a:endParaRPr lang="en-US" altLang="zh-CN" dirty="0">
              <a:latin typeface="Times New Roman" panose="02020603050405020304" pitchFamily="18" charset="0"/>
              <a:ea typeface="宋体" panose="02010600030101010101" pitchFamily="2" charset="-122"/>
            </a:endParaRPr>
          </a:p>
        </p:txBody>
      </p:sp>
      <p:sp>
        <p:nvSpPr>
          <p:cNvPr id="15367" name="Text Box 7"/>
          <p:cNvSpPr txBox="1"/>
          <p:nvPr/>
        </p:nvSpPr>
        <p:spPr>
          <a:xfrm>
            <a:off x="381000" y="5867400"/>
            <a:ext cx="80010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chapter examines </a:t>
            </a:r>
            <a:r>
              <a:rPr lang="en-US" altLang="zh-CN" dirty="0">
                <a:solidFill>
                  <a:schemeClr val="folHlink"/>
                </a:solidFill>
                <a:latin typeface="Times New Roman" panose="02020603050405020304" pitchFamily="18" charset="0"/>
                <a:ea typeface="宋体" panose="02010600030101010101" pitchFamily="2" charset="-122"/>
              </a:rPr>
              <a:t>when</a:t>
            </a:r>
            <a:r>
              <a:rPr lang="en-US" altLang="zh-CN" dirty="0">
                <a:latin typeface="Times New Roman" panose="02020603050405020304" pitchFamily="18" charset="0"/>
                <a:ea typeface="宋体" panose="02010600030101010101" pitchFamily="2" charset="-122"/>
              </a:rPr>
              <a:t> we should throw exceptions and </a:t>
            </a:r>
            <a:r>
              <a:rPr lang="en-US" altLang="zh-CN" dirty="0">
                <a:solidFill>
                  <a:schemeClr val="folHlink"/>
                </a:solidFill>
                <a:latin typeface="Times New Roman" panose="02020603050405020304" pitchFamily="18" charset="0"/>
                <a:ea typeface="宋体" panose="02010600030101010101" pitchFamily="2" charset="-122"/>
              </a:rPr>
              <a:t>what to do</a:t>
            </a:r>
            <a:r>
              <a:rPr lang="en-US" altLang="zh-CN" dirty="0">
                <a:latin typeface="Times New Roman" panose="02020603050405020304" pitchFamily="18" charset="0"/>
                <a:ea typeface="宋体" panose="02010600030101010101" pitchFamily="2" charset="-122"/>
              </a:rPr>
              <a:t> when we catch them.</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363"/>
                                        </p:tgtEl>
                                        <p:attrNameLst>
                                          <p:attrName>style.visibility</p:attrName>
                                        </p:attrNameLst>
                                      </p:cBhvr>
                                      <p:to>
                                        <p:strVal val="visible"/>
                                      </p:to>
                                    </p:set>
                                    <p:animEffect transition="in" filter="blinds(horizontal)">
                                      <p:cBhvr>
                                        <p:cTn id="13" dur="500"/>
                                        <p:tgtEl>
                                          <p:spTgt spid="1536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364"/>
                                        </p:tgtEl>
                                        <p:attrNameLst>
                                          <p:attrName>style.visibility</p:attrName>
                                        </p:attrNameLst>
                                      </p:cBhvr>
                                      <p:to>
                                        <p:strVal val="visible"/>
                                      </p:to>
                                    </p:set>
                                    <p:anim calcmode="lin" valueType="num">
                                      <p:cBhvr additive="base">
                                        <p:cTn id="18" dur="500" fill="hold"/>
                                        <p:tgtEl>
                                          <p:spTgt spid="15364"/>
                                        </p:tgtEl>
                                        <p:attrNameLst>
                                          <p:attrName>ppt_x</p:attrName>
                                        </p:attrNameLst>
                                      </p:cBhvr>
                                      <p:tavLst>
                                        <p:tav tm="0">
                                          <p:val>
                                            <p:strVal val="0-#ppt_w/2"/>
                                          </p:val>
                                        </p:tav>
                                        <p:tav tm="100000">
                                          <p:val>
                                            <p:strVal val="#ppt_x"/>
                                          </p:val>
                                        </p:tav>
                                      </p:tavLst>
                                    </p:anim>
                                    <p:anim calcmode="lin" valueType="num">
                                      <p:cBhvr additive="base">
                                        <p:cTn id="19"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365"/>
                                        </p:tgtEl>
                                        <p:attrNameLst>
                                          <p:attrName>style.visibility</p:attrName>
                                        </p:attrNameLst>
                                      </p:cBhvr>
                                      <p:to>
                                        <p:strVal val="visible"/>
                                      </p:to>
                                    </p:set>
                                    <p:anim calcmode="lin" valueType="num">
                                      <p:cBhvr additive="base">
                                        <p:cTn id="24" dur="500" fill="hold"/>
                                        <p:tgtEl>
                                          <p:spTgt spid="15365"/>
                                        </p:tgtEl>
                                        <p:attrNameLst>
                                          <p:attrName>ppt_x</p:attrName>
                                        </p:attrNameLst>
                                      </p:cBhvr>
                                      <p:tavLst>
                                        <p:tav tm="0">
                                          <p:val>
                                            <p:strVal val="#ppt_x"/>
                                          </p:val>
                                        </p:tav>
                                        <p:tav tm="100000">
                                          <p:val>
                                            <p:strVal val="#ppt_x"/>
                                          </p:val>
                                        </p:tav>
                                      </p:tavLst>
                                    </p:anim>
                                    <p:anim calcmode="lin" valueType="num">
                                      <p:cBhvr additive="base">
                                        <p:cTn id="25"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5366"/>
                                        </p:tgtEl>
                                        <p:attrNameLst>
                                          <p:attrName>style.visibility</p:attrName>
                                        </p:attrNameLst>
                                      </p:cBhvr>
                                      <p:to>
                                        <p:strVal val="visible"/>
                                      </p:to>
                                    </p:set>
                                    <p:anim calcmode="lin" valueType="num">
                                      <p:cBhvr additive="base">
                                        <p:cTn id="30" dur="500" fill="hold"/>
                                        <p:tgtEl>
                                          <p:spTgt spid="15366"/>
                                        </p:tgtEl>
                                        <p:attrNameLst>
                                          <p:attrName>ppt_x</p:attrName>
                                        </p:attrNameLst>
                                      </p:cBhvr>
                                      <p:tavLst>
                                        <p:tav tm="0">
                                          <p:val>
                                            <p:strVal val="#ppt_x"/>
                                          </p:val>
                                        </p:tav>
                                        <p:tav tm="100000">
                                          <p:val>
                                            <p:strVal val="#ppt_x"/>
                                          </p:val>
                                        </p:tav>
                                      </p:tavLst>
                                    </p:anim>
                                    <p:anim calcmode="lin" valueType="num">
                                      <p:cBhvr additive="base">
                                        <p:cTn id="31" dur="500" fill="hold"/>
                                        <p:tgtEl>
                                          <p:spTgt spid="15366"/>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P spid="15365" grpId="0"/>
      <p:bldP spid="15366" grpId="0"/>
      <p:bldP spid="1536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p:nvPr/>
        </p:nvSpPr>
        <p:spPr>
          <a:xfrm>
            <a:off x="1219200" y="152400"/>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11</a:t>
            </a:r>
            <a:r>
              <a:rPr lang="en-US" altLang="zh-CN" sz="3600" dirty="0">
                <a:solidFill>
                  <a:schemeClr val="tx2"/>
                </a:solidFill>
                <a:latin typeface="Times New Roman" panose="02020603050405020304" pitchFamily="18" charset="0"/>
                <a:ea typeface="宋体" panose="02010600030101010101" pitchFamily="2" charset="-122"/>
              </a:rPr>
              <a:t>: The Java I/O System </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6387" name="Text Box 3"/>
          <p:cNvSpPr txBox="1"/>
          <p:nvPr/>
        </p:nvSpPr>
        <p:spPr>
          <a:xfrm>
            <a:off x="381000" y="990600"/>
            <a:ext cx="83058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Theoretically, you can divide any program into three parts: </a:t>
            </a:r>
            <a:r>
              <a:rPr lang="en-US" altLang="zh-CN" dirty="0">
                <a:solidFill>
                  <a:schemeClr val="folHlink"/>
                </a:solidFill>
                <a:latin typeface="Times New Roman" panose="02020603050405020304" pitchFamily="18" charset="0"/>
                <a:ea typeface="宋体" panose="02010600030101010101" pitchFamily="2" charset="-122"/>
              </a:rPr>
              <a:t>input</a:t>
            </a:r>
            <a:r>
              <a:rPr lang="en-US" altLang="zh-CN" dirty="0">
                <a:latin typeface="Times New Roman" panose="02020603050405020304" pitchFamily="18" charset="0"/>
                <a:ea typeface="宋体" panose="02010600030101010101" pitchFamily="2" charset="-122"/>
              </a:rPr>
              <a:t>, process, and </a:t>
            </a:r>
            <a:r>
              <a:rPr lang="en-US" altLang="zh-CN" dirty="0">
                <a:solidFill>
                  <a:schemeClr val="folHlink"/>
                </a:solidFill>
                <a:latin typeface="Times New Roman" panose="02020603050405020304" pitchFamily="18" charset="0"/>
                <a:ea typeface="宋体" panose="02010600030101010101" pitchFamily="2" charset="-122"/>
              </a:rPr>
              <a:t>output</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16388" name="Text Box 4"/>
          <p:cNvSpPr txBox="1"/>
          <p:nvPr/>
        </p:nvSpPr>
        <p:spPr>
          <a:xfrm>
            <a:off x="457200" y="1905000"/>
            <a:ext cx="7696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In this chapter we’ll learn about the different </a:t>
            </a:r>
            <a:r>
              <a:rPr lang="en-US" altLang="zh-CN" dirty="0">
                <a:solidFill>
                  <a:schemeClr val="folHlink"/>
                </a:solidFill>
                <a:latin typeface="Times New Roman" panose="02020603050405020304" pitchFamily="18" charset="0"/>
                <a:ea typeface="宋体" panose="02010600030101010101" pitchFamily="2" charset="-122"/>
              </a:rPr>
              <a:t>classes</a:t>
            </a:r>
            <a:r>
              <a:rPr lang="en-US" altLang="zh-CN" dirty="0">
                <a:latin typeface="Times New Roman" panose="02020603050405020304" pitchFamily="18" charset="0"/>
                <a:ea typeface="宋体" panose="02010600030101010101" pitchFamily="2" charset="-122"/>
              </a:rPr>
              <a:t> that Java provides for reading and writing files, blocks of memory, and the console. </a:t>
            </a:r>
            <a:endParaRPr lang="en-US" altLang="zh-CN" dirty="0">
              <a:latin typeface="Times New Roman" panose="02020603050405020304" pitchFamily="18" charset="0"/>
              <a:ea typeface="宋体" panose="02010600030101010101" pitchFamily="2" charset="-122"/>
            </a:endParaRPr>
          </a:p>
        </p:txBody>
      </p:sp>
      <p:sp>
        <p:nvSpPr>
          <p:cNvPr id="16389" name="Text Box 5"/>
          <p:cNvSpPr txBox="1"/>
          <p:nvPr/>
        </p:nvSpPr>
        <p:spPr>
          <a:xfrm>
            <a:off x="2916238" y="3357563"/>
            <a:ext cx="56388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Java’s </a:t>
            </a:r>
            <a:r>
              <a:rPr lang="en-US" altLang="zh-CN" dirty="0">
                <a:solidFill>
                  <a:schemeClr val="folHlink"/>
                </a:solidFill>
                <a:latin typeface="Times New Roman" panose="02020603050405020304" pitchFamily="18" charset="0"/>
                <a:ea typeface="宋体" panose="02010600030101010101" pitchFamily="2" charset="-122"/>
              </a:rPr>
              <a:t>object serialization</a:t>
            </a:r>
            <a:endParaRPr lang="en-US" altLang="zh-CN" dirty="0">
              <a:solidFill>
                <a:schemeClr val="folHlink"/>
              </a:solidFill>
              <a:latin typeface="Times New Roman" panose="02020603050405020304" pitchFamily="18" charset="0"/>
              <a:ea typeface="宋体" panose="02010600030101010101" pitchFamily="2" charset="-122"/>
            </a:endParaRPr>
          </a:p>
        </p:txBody>
      </p:sp>
      <p:sp>
        <p:nvSpPr>
          <p:cNvPr id="16390" name="Text Box 6"/>
          <p:cNvSpPr txBox="1"/>
          <p:nvPr/>
        </p:nvSpPr>
        <p:spPr>
          <a:xfrm>
            <a:off x="533400" y="4038600"/>
            <a:ext cx="81534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12</a:t>
            </a:r>
            <a:r>
              <a:rPr lang="en-US" altLang="zh-CN" sz="3600" dirty="0">
                <a:solidFill>
                  <a:schemeClr val="tx2"/>
                </a:solidFill>
                <a:latin typeface="Times New Roman" panose="02020603050405020304" pitchFamily="18" charset="0"/>
                <a:ea typeface="宋体" panose="02010600030101010101" pitchFamily="2" charset="-122"/>
              </a:rPr>
              <a:t>: Run-Time Type Identification</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6391" name="Text Box 7"/>
          <p:cNvSpPr txBox="1"/>
          <p:nvPr/>
        </p:nvSpPr>
        <p:spPr>
          <a:xfrm>
            <a:off x="609600" y="5105400"/>
            <a:ext cx="76200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run-time type identification (RTTI) lets us find the </a:t>
            </a:r>
            <a:r>
              <a:rPr lang="en-US" altLang="zh-CN" dirty="0">
                <a:solidFill>
                  <a:schemeClr val="folHlink"/>
                </a:solidFill>
                <a:latin typeface="Times New Roman" panose="02020603050405020304" pitchFamily="18" charset="0"/>
                <a:ea typeface="宋体" panose="02010600030101010101" pitchFamily="2" charset="-122"/>
              </a:rPr>
              <a:t>exact type</a:t>
            </a:r>
            <a:r>
              <a:rPr lang="en-US" altLang="zh-CN" dirty="0">
                <a:latin typeface="Times New Roman" panose="02020603050405020304" pitchFamily="18" charset="0"/>
                <a:ea typeface="宋体" panose="02010600030101010101" pitchFamily="2" charset="-122"/>
              </a:rPr>
              <a:t> of an object when we have a reference to only the base type.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gtEl>
                                        <p:attrNameLst>
                                          <p:attrName>style.visibility</p:attrName>
                                        </p:attrNameLst>
                                      </p:cBhvr>
                                      <p:to>
                                        <p:strVal val="visible"/>
                                      </p:to>
                                    </p:set>
                                    <p:anim calcmode="lin" valueType="num">
                                      <p:cBhvr additive="base">
                                        <p:cTn id="13" dur="500" fill="hold"/>
                                        <p:tgtEl>
                                          <p:spTgt spid="16387"/>
                                        </p:tgtEl>
                                        <p:attrNameLst>
                                          <p:attrName>ppt_x</p:attrName>
                                        </p:attrNameLst>
                                      </p:cBhvr>
                                      <p:tavLst>
                                        <p:tav tm="0">
                                          <p:val>
                                            <p:strVal val="#ppt_x"/>
                                          </p:val>
                                        </p:tav>
                                        <p:tav tm="100000">
                                          <p:val>
                                            <p:strVal val="#ppt_x"/>
                                          </p:val>
                                        </p:tav>
                                      </p:tavLst>
                                    </p:anim>
                                    <p:anim calcmode="lin" valueType="num">
                                      <p:cBhvr additive="base">
                                        <p:cTn id="14"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88"/>
                                        </p:tgtEl>
                                        <p:attrNameLst>
                                          <p:attrName>style.visibility</p:attrName>
                                        </p:attrNameLst>
                                      </p:cBhvr>
                                      <p:to>
                                        <p:strVal val="visible"/>
                                      </p:to>
                                    </p:set>
                                    <p:anim calcmode="lin" valueType="num">
                                      <p:cBhvr additive="base">
                                        <p:cTn id="19" dur="500" fill="hold"/>
                                        <p:tgtEl>
                                          <p:spTgt spid="16388"/>
                                        </p:tgtEl>
                                        <p:attrNameLst>
                                          <p:attrName>ppt_x</p:attrName>
                                        </p:attrNameLst>
                                      </p:cBhvr>
                                      <p:tavLst>
                                        <p:tav tm="0">
                                          <p:val>
                                            <p:strVal val="1+#ppt_w/2"/>
                                          </p:val>
                                        </p:tav>
                                        <p:tav tm="100000">
                                          <p:val>
                                            <p:strVal val="#ppt_x"/>
                                          </p:val>
                                        </p:tav>
                                      </p:tavLst>
                                    </p:anim>
                                    <p:anim calcmode="lin" valueType="num">
                                      <p:cBhvr additive="base">
                                        <p:cTn id="20"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6389"/>
                                        </p:tgtEl>
                                        <p:attrNameLst>
                                          <p:attrName>style.visibility</p:attrName>
                                        </p:attrNameLst>
                                      </p:cBhvr>
                                      <p:to>
                                        <p:strVal val="visible"/>
                                      </p:to>
                                    </p:set>
                                    <p:animEffect transition="in" filter="dissolve">
                                      <p:cBhvr>
                                        <p:cTn id="25" dur="500"/>
                                        <p:tgtEl>
                                          <p:spTgt spid="1638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390"/>
                                        </p:tgtEl>
                                        <p:attrNameLst>
                                          <p:attrName>style.visibility</p:attrName>
                                        </p:attrNameLst>
                                      </p:cBhvr>
                                      <p:to>
                                        <p:strVal val="visible"/>
                                      </p:to>
                                    </p:set>
                                    <p:anim calcmode="lin" valueType="num">
                                      <p:cBhvr additive="base">
                                        <p:cTn id="30" dur="500" fill="hold"/>
                                        <p:tgtEl>
                                          <p:spTgt spid="16390"/>
                                        </p:tgtEl>
                                        <p:attrNameLst>
                                          <p:attrName>ppt_x</p:attrName>
                                        </p:attrNameLst>
                                      </p:cBhvr>
                                      <p:tavLst>
                                        <p:tav tm="0">
                                          <p:val>
                                            <p:strVal val="0-#ppt_w/2"/>
                                          </p:val>
                                        </p:tav>
                                        <p:tav tm="100000">
                                          <p:val>
                                            <p:strVal val="#ppt_x"/>
                                          </p:val>
                                        </p:tav>
                                      </p:tavLst>
                                    </p:anim>
                                    <p:anim calcmode="lin" valueType="num">
                                      <p:cBhvr additive="base">
                                        <p:cTn id="31"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6391"/>
                                        </p:tgtEl>
                                        <p:attrNameLst>
                                          <p:attrName>style.visibility</p:attrName>
                                        </p:attrNameLst>
                                      </p:cBhvr>
                                      <p:to>
                                        <p:strVal val="visible"/>
                                      </p:to>
                                    </p:set>
                                    <p:anim calcmode="lin" valueType="num">
                                      <p:cBhvr additive="base">
                                        <p:cTn id="36" dur="500" fill="hold"/>
                                        <p:tgtEl>
                                          <p:spTgt spid="16391"/>
                                        </p:tgtEl>
                                        <p:attrNameLst>
                                          <p:attrName>ppt_x</p:attrName>
                                        </p:attrNameLst>
                                      </p:cBhvr>
                                      <p:tavLst>
                                        <p:tav tm="0">
                                          <p:val>
                                            <p:strVal val="1+#ppt_w/2"/>
                                          </p:val>
                                        </p:tav>
                                        <p:tav tm="100000">
                                          <p:val>
                                            <p:strVal val="#ppt_x"/>
                                          </p:val>
                                        </p:tav>
                                      </p:tavLst>
                                    </p:anim>
                                    <p:anim calcmode="lin" valueType="num">
                                      <p:cBhvr additive="base">
                                        <p:cTn id="37"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88" grpId="0"/>
      <p:bldP spid="16389" grpId="0"/>
      <p:bldP spid="16390" grpId="0"/>
      <p:bldP spid="1639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p:nvPr/>
        </p:nvSpPr>
        <p:spPr>
          <a:xfrm>
            <a:off x="381000" y="625475"/>
            <a:ext cx="81534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chapter explains what RTTI is for, how to use it, and how to get rid of it when it doesn’t belong there. </a:t>
            </a:r>
            <a:endParaRPr lang="en-US" altLang="zh-CN" dirty="0">
              <a:latin typeface="Times New Roman" panose="02020603050405020304" pitchFamily="18" charset="0"/>
              <a:ea typeface="宋体" panose="02010600030101010101" pitchFamily="2" charset="-122"/>
            </a:endParaRPr>
          </a:p>
        </p:txBody>
      </p:sp>
      <p:sp>
        <p:nvSpPr>
          <p:cNvPr id="17411" name="Text Box 3"/>
          <p:cNvSpPr txBox="1"/>
          <p:nvPr/>
        </p:nvSpPr>
        <p:spPr>
          <a:xfrm>
            <a:off x="381000" y="1981200"/>
            <a:ext cx="85344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13</a:t>
            </a:r>
            <a:r>
              <a:rPr lang="en-US" altLang="zh-CN" sz="3600" dirty="0">
                <a:solidFill>
                  <a:schemeClr val="tx2"/>
                </a:solidFill>
                <a:latin typeface="Times New Roman" panose="02020603050405020304" pitchFamily="18" charset="0"/>
                <a:ea typeface="宋体" panose="02010600030101010101" pitchFamily="2" charset="-122"/>
              </a:rPr>
              <a:t>: Creating Windows and Applets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7412" name="Text Box 4"/>
          <p:cNvSpPr txBox="1"/>
          <p:nvPr/>
        </p:nvSpPr>
        <p:spPr>
          <a:xfrm>
            <a:off x="457200" y="3124200"/>
            <a:ext cx="78486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comes with the “Swing” GUI library, which is a set of classes that handle windowing in a portable fashion. </a:t>
            </a:r>
            <a:endParaRPr lang="en-US" altLang="zh-CN" dirty="0">
              <a:latin typeface="Times New Roman" panose="02020603050405020304" pitchFamily="18" charset="0"/>
              <a:ea typeface="宋体" panose="02010600030101010101" pitchFamily="2" charset="-122"/>
            </a:endParaRPr>
          </a:p>
        </p:txBody>
      </p:sp>
      <p:sp>
        <p:nvSpPr>
          <p:cNvPr id="17413" name="Text Box 5"/>
          <p:cNvSpPr txBox="1"/>
          <p:nvPr/>
        </p:nvSpPr>
        <p:spPr>
          <a:xfrm>
            <a:off x="457200" y="4191000"/>
            <a:ext cx="78486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These windowed programs can either be </a:t>
            </a:r>
            <a:r>
              <a:rPr lang="en-US" altLang="zh-CN" dirty="0">
                <a:solidFill>
                  <a:schemeClr val="folHlink"/>
                </a:solidFill>
                <a:latin typeface="Times New Roman" panose="02020603050405020304" pitchFamily="18" charset="0"/>
                <a:ea typeface="宋体" panose="02010600030101010101" pitchFamily="2" charset="-122"/>
              </a:rPr>
              <a:t>applets</a:t>
            </a:r>
            <a:r>
              <a:rPr lang="en-US" altLang="zh-CN" dirty="0">
                <a:latin typeface="Times New Roman" panose="02020603050405020304" pitchFamily="18" charset="0"/>
                <a:ea typeface="宋体" panose="02010600030101010101" pitchFamily="2" charset="-122"/>
              </a:rPr>
              <a:t> or stand-alone </a:t>
            </a:r>
            <a:r>
              <a:rPr lang="en-US" altLang="zh-CN" dirty="0">
                <a:solidFill>
                  <a:schemeClr val="folHlink"/>
                </a:solidFill>
                <a:latin typeface="Times New Roman" panose="02020603050405020304" pitchFamily="18" charset="0"/>
                <a:ea typeface="宋体" panose="02010600030101010101" pitchFamily="2" charset="-122"/>
              </a:rPr>
              <a:t>applications</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17414" name="Text Box 6"/>
          <p:cNvSpPr txBox="1"/>
          <p:nvPr/>
        </p:nvSpPr>
        <p:spPr>
          <a:xfrm>
            <a:off x="2286000" y="5410200"/>
            <a:ext cx="60960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“JavaBeans” technology</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 calcmode="lin" valueType="num">
                                      <p:cBhvr additive="base">
                                        <p:cTn id="12" dur="500" fill="hold"/>
                                        <p:tgtEl>
                                          <p:spTgt spid="17411"/>
                                        </p:tgtEl>
                                        <p:attrNameLst>
                                          <p:attrName>ppt_x</p:attrName>
                                        </p:attrNameLst>
                                      </p:cBhvr>
                                      <p:tavLst>
                                        <p:tav tm="0">
                                          <p:val>
                                            <p:strVal val="0-#ppt_w/2"/>
                                          </p:val>
                                        </p:tav>
                                        <p:tav tm="100000">
                                          <p:val>
                                            <p:strVal val="#ppt_x"/>
                                          </p:val>
                                        </p:tav>
                                      </p:tavLst>
                                    </p:anim>
                                    <p:anim calcmode="lin" valueType="num">
                                      <p:cBhvr additive="base">
                                        <p:cTn id="13"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412"/>
                                        </p:tgtEl>
                                        <p:attrNameLst>
                                          <p:attrName>style.visibility</p:attrName>
                                        </p:attrNameLst>
                                      </p:cBhvr>
                                      <p:to>
                                        <p:strVal val="visible"/>
                                      </p:to>
                                    </p:set>
                                    <p:anim calcmode="lin" valueType="num">
                                      <p:cBhvr additive="base">
                                        <p:cTn id="18" dur="500" fill="hold"/>
                                        <p:tgtEl>
                                          <p:spTgt spid="17412"/>
                                        </p:tgtEl>
                                        <p:attrNameLst>
                                          <p:attrName>ppt_x</p:attrName>
                                        </p:attrNameLst>
                                      </p:cBhvr>
                                      <p:tavLst>
                                        <p:tav tm="0">
                                          <p:val>
                                            <p:strVal val="#ppt_x"/>
                                          </p:val>
                                        </p:tav>
                                        <p:tav tm="100000">
                                          <p:val>
                                            <p:strVal val="#ppt_x"/>
                                          </p:val>
                                        </p:tav>
                                      </p:tavLst>
                                    </p:anim>
                                    <p:anim calcmode="lin" valueType="num">
                                      <p:cBhvr additive="base">
                                        <p:cTn id="19"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7413"/>
                                        </p:tgtEl>
                                        <p:attrNameLst>
                                          <p:attrName>style.visibility</p:attrName>
                                        </p:attrNameLst>
                                      </p:cBhvr>
                                      <p:to>
                                        <p:strVal val="visible"/>
                                      </p:to>
                                    </p:set>
                                    <p:anim calcmode="lin" valueType="num">
                                      <p:cBhvr additive="base">
                                        <p:cTn id="24" dur="500" fill="hold"/>
                                        <p:tgtEl>
                                          <p:spTgt spid="17413"/>
                                        </p:tgtEl>
                                        <p:attrNameLst>
                                          <p:attrName>ppt_x</p:attrName>
                                        </p:attrNameLst>
                                      </p:cBhvr>
                                      <p:tavLst>
                                        <p:tav tm="0">
                                          <p:val>
                                            <p:strVal val="#ppt_x"/>
                                          </p:val>
                                        </p:tav>
                                        <p:tav tm="100000">
                                          <p:val>
                                            <p:strVal val="#ppt_x"/>
                                          </p:val>
                                        </p:tav>
                                      </p:tavLst>
                                    </p:anim>
                                    <p:anim calcmode="lin" valueType="num">
                                      <p:cBhvr additive="base">
                                        <p:cTn id="25" dur="500" fill="hold"/>
                                        <p:tgtEl>
                                          <p:spTgt spid="17413"/>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7414"/>
                                        </p:tgtEl>
                                        <p:attrNameLst>
                                          <p:attrName>style.visibility</p:attrName>
                                        </p:attrNameLst>
                                      </p:cBhvr>
                                      <p:to>
                                        <p:strVal val="visible"/>
                                      </p:to>
                                    </p:set>
                                    <p:anim calcmode="lin" valueType="num">
                                      <p:cBhvr additive="base">
                                        <p:cTn id="30" dur="500" fill="hold"/>
                                        <p:tgtEl>
                                          <p:spTgt spid="17414"/>
                                        </p:tgtEl>
                                        <p:attrNameLst>
                                          <p:attrName>ppt_x</p:attrName>
                                        </p:attrNameLst>
                                      </p:cBhvr>
                                      <p:tavLst>
                                        <p:tav tm="0">
                                          <p:val>
                                            <p:strVal val="1+#ppt_w/2"/>
                                          </p:val>
                                        </p:tav>
                                        <p:tav tm="100000">
                                          <p:val>
                                            <p:strVal val="#ppt_x"/>
                                          </p:val>
                                        </p:tav>
                                      </p:tavLst>
                                    </p:anim>
                                    <p:anim calcmode="lin" valueType="num">
                                      <p:cBhvr additive="base">
                                        <p:cTn id="31"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p:bldP spid="17412" grpId="0"/>
      <p:bldP spid="17413" grpId="0"/>
      <p:bldP spid="174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p:nvPr/>
        </p:nvSpPr>
        <p:spPr>
          <a:xfrm>
            <a:off x="1447800" y="457200"/>
            <a:ext cx="85344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14</a:t>
            </a:r>
            <a:r>
              <a:rPr lang="en-US" altLang="zh-CN" sz="3600" dirty="0">
                <a:solidFill>
                  <a:schemeClr val="tx2"/>
                </a:solidFill>
                <a:latin typeface="Times New Roman" panose="02020603050405020304" pitchFamily="18" charset="0"/>
                <a:ea typeface="宋体" panose="02010600030101010101" pitchFamily="2" charset="-122"/>
              </a:rPr>
              <a:t>: Multiple Threads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08547" name="Text Box 3"/>
          <p:cNvSpPr txBox="1"/>
          <p:nvPr/>
        </p:nvSpPr>
        <p:spPr>
          <a:xfrm>
            <a:off x="381000" y="14478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provides a built-in facility to support </a:t>
            </a:r>
            <a:r>
              <a:rPr lang="en-US" altLang="zh-CN" dirty="0">
                <a:solidFill>
                  <a:schemeClr val="folHlink"/>
                </a:solidFill>
                <a:latin typeface="Times New Roman" panose="02020603050405020304" pitchFamily="18" charset="0"/>
                <a:ea typeface="宋体" panose="02010600030101010101" pitchFamily="2" charset="-122"/>
              </a:rPr>
              <a:t>multiple concurrent</a:t>
            </a:r>
            <a:r>
              <a:rPr lang="en-US" altLang="zh-CN" dirty="0">
                <a:latin typeface="Times New Roman" panose="02020603050405020304" pitchFamily="18" charset="0"/>
                <a:ea typeface="宋体" panose="02010600030101010101" pitchFamily="2" charset="-122"/>
              </a:rPr>
              <a:t> subtasks, called threads, running within a single program.</a:t>
            </a:r>
            <a:endParaRPr lang="en-US" altLang="zh-CN" dirty="0">
              <a:latin typeface="Times New Roman" panose="02020603050405020304" pitchFamily="18" charset="0"/>
              <a:ea typeface="宋体" panose="02010600030101010101" pitchFamily="2" charset="-122"/>
            </a:endParaRPr>
          </a:p>
        </p:txBody>
      </p:sp>
      <p:sp>
        <p:nvSpPr>
          <p:cNvPr id="108548" name="Text Box 4"/>
          <p:cNvSpPr txBox="1"/>
          <p:nvPr/>
        </p:nvSpPr>
        <p:spPr>
          <a:xfrm>
            <a:off x="457200" y="25908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Threads are most apparent when trying to create </a:t>
            </a:r>
            <a:r>
              <a:rPr lang="en-US" altLang="zh-CN" dirty="0">
                <a:solidFill>
                  <a:schemeClr val="folHlink"/>
                </a:solidFill>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 </a:t>
            </a:r>
            <a:r>
              <a:rPr lang="en-US" altLang="zh-CN" dirty="0">
                <a:solidFill>
                  <a:schemeClr val="folHlink"/>
                </a:solidFill>
                <a:latin typeface="Times New Roman" panose="02020603050405020304" pitchFamily="18" charset="0"/>
                <a:ea typeface="宋体" panose="02010600030101010101" pitchFamily="2" charset="-122"/>
              </a:rPr>
              <a:t>responsive user interface.</a:t>
            </a:r>
            <a:endParaRPr lang="en-US" altLang="zh-CN" dirty="0">
              <a:solidFill>
                <a:schemeClr val="folHlink"/>
              </a:solidFill>
              <a:latin typeface="Times New Roman" panose="02020603050405020304" pitchFamily="18" charset="0"/>
              <a:ea typeface="宋体" panose="02010600030101010101" pitchFamily="2" charset="-122"/>
            </a:endParaRPr>
          </a:p>
        </p:txBody>
      </p:sp>
      <p:sp>
        <p:nvSpPr>
          <p:cNvPr id="108549" name="Text Box 5"/>
          <p:cNvSpPr txBox="1"/>
          <p:nvPr/>
        </p:nvSpPr>
        <p:spPr>
          <a:xfrm>
            <a:off x="395288" y="3940175"/>
            <a:ext cx="85344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Chapter </a:t>
            </a:r>
            <a:r>
              <a:rPr lang="en-US" altLang="zh-CN" sz="3600" dirty="0">
                <a:solidFill>
                  <a:schemeClr val="hlink"/>
                </a:solidFill>
                <a:latin typeface="Times New Roman" panose="02020603050405020304" pitchFamily="18" charset="0"/>
                <a:ea typeface="宋体" panose="02010600030101010101" pitchFamily="2" charset="-122"/>
              </a:rPr>
              <a:t>15</a:t>
            </a:r>
            <a:r>
              <a:rPr lang="en-US" altLang="zh-CN" sz="3600" dirty="0">
                <a:solidFill>
                  <a:schemeClr val="tx2"/>
                </a:solidFill>
                <a:latin typeface="Times New Roman" panose="02020603050405020304" pitchFamily="18" charset="0"/>
                <a:ea typeface="宋体" panose="02010600030101010101" pitchFamily="2" charset="-122"/>
              </a:rPr>
              <a:t>: Building Java EE Applications </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08551" name="Text Box 7"/>
          <p:cNvSpPr txBox="1"/>
          <p:nvPr/>
        </p:nvSpPr>
        <p:spPr>
          <a:xfrm>
            <a:off x="468313" y="4987925"/>
            <a:ext cx="80772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Servlets and JSPs, JDBC, Tomcat, Struts, Spring, Hibernate</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0-#ppt_w/2"/>
                                          </p:val>
                                        </p:tav>
                                        <p:tav tm="100000">
                                          <p:val>
                                            <p:strVal val="#ppt_x"/>
                                          </p:val>
                                        </p:tav>
                                      </p:tavLst>
                                    </p:anim>
                                    <p:anim calcmode="lin" valueType="num">
                                      <p:cBhvr additive="base">
                                        <p:cTn id="8" dur="500" fill="hold"/>
                                        <p:tgtEl>
                                          <p:spTgt spid="1085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47"/>
                                        </p:tgtEl>
                                        <p:attrNameLst>
                                          <p:attrName>style.visibility</p:attrName>
                                        </p:attrNameLst>
                                      </p:cBhvr>
                                      <p:to>
                                        <p:strVal val="visible"/>
                                      </p:to>
                                    </p:set>
                                    <p:anim calcmode="lin" valueType="num">
                                      <p:cBhvr additive="base">
                                        <p:cTn id="13" dur="500" fill="hold"/>
                                        <p:tgtEl>
                                          <p:spTgt spid="108547"/>
                                        </p:tgtEl>
                                        <p:attrNameLst>
                                          <p:attrName>ppt_x</p:attrName>
                                        </p:attrNameLst>
                                      </p:cBhvr>
                                      <p:tavLst>
                                        <p:tav tm="0">
                                          <p:val>
                                            <p:strVal val="#ppt_x"/>
                                          </p:val>
                                        </p:tav>
                                        <p:tav tm="100000">
                                          <p:val>
                                            <p:strVal val="#ppt_x"/>
                                          </p:val>
                                        </p:tav>
                                      </p:tavLst>
                                    </p:anim>
                                    <p:anim calcmode="lin" valueType="num">
                                      <p:cBhvr additive="base">
                                        <p:cTn id="14" dur="500" fill="hold"/>
                                        <p:tgtEl>
                                          <p:spTgt spid="1085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8548"/>
                                        </p:tgtEl>
                                        <p:attrNameLst>
                                          <p:attrName>style.visibility</p:attrName>
                                        </p:attrNameLst>
                                      </p:cBhvr>
                                      <p:to>
                                        <p:strVal val="visible"/>
                                      </p:to>
                                    </p:set>
                                    <p:anim calcmode="lin" valueType="num">
                                      <p:cBhvr additive="base">
                                        <p:cTn id="19" dur="500" fill="hold"/>
                                        <p:tgtEl>
                                          <p:spTgt spid="108548"/>
                                        </p:tgtEl>
                                        <p:attrNameLst>
                                          <p:attrName>ppt_x</p:attrName>
                                        </p:attrNameLst>
                                      </p:cBhvr>
                                      <p:tavLst>
                                        <p:tav tm="0">
                                          <p:val>
                                            <p:strVal val="#ppt_x"/>
                                          </p:val>
                                        </p:tav>
                                        <p:tav tm="100000">
                                          <p:val>
                                            <p:strVal val="#ppt_x"/>
                                          </p:val>
                                        </p:tav>
                                      </p:tavLst>
                                    </p:anim>
                                    <p:anim calcmode="lin" valueType="num">
                                      <p:cBhvr additive="base">
                                        <p:cTn id="20" dur="500" fill="hold"/>
                                        <p:tgtEl>
                                          <p:spTgt spid="10854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49"/>
                                        </p:tgtEl>
                                        <p:attrNameLst>
                                          <p:attrName>style.visibility</p:attrName>
                                        </p:attrNameLst>
                                      </p:cBhvr>
                                      <p:to>
                                        <p:strVal val="visible"/>
                                      </p:to>
                                    </p:set>
                                    <p:anim calcmode="lin" valueType="num">
                                      <p:cBhvr additive="base">
                                        <p:cTn id="25" dur="500" fill="hold"/>
                                        <p:tgtEl>
                                          <p:spTgt spid="108549"/>
                                        </p:tgtEl>
                                        <p:attrNameLst>
                                          <p:attrName>ppt_x</p:attrName>
                                        </p:attrNameLst>
                                      </p:cBhvr>
                                      <p:tavLst>
                                        <p:tav tm="0">
                                          <p:val>
                                            <p:strVal val="0-#ppt_w/2"/>
                                          </p:val>
                                        </p:tav>
                                        <p:tav tm="100000">
                                          <p:val>
                                            <p:strVal val="#ppt_x"/>
                                          </p:val>
                                        </p:tav>
                                      </p:tavLst>
                                    </p:anim>
                                    <p:anim calcmode="lin" valueType="num">
                                      <p:cBhvr additive="base">
                                        <p:cTn id="26" dur="500" fill="hold"/>
                                        <p:tgtEl>
                                          <p:spTgt spid="1085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8551"/>
                                        </p:tgtEl>
                                        <p:attrNameLst>
                                          <p:attrName>style.visibility</p:attrName>
                                        </p:attrNameLst>
                                      </p:cBhvr>
                                      <p:to>
                                        <p:strVal val="visible"/>
                                      </p:to>
                                    </p:set>
                                    <p:anim calcmode="lin" valueType="num">
                                      <p:cBhvr additive="base">
                                        <p:cTn id="31" dur="500" fill="hold"/>
                                        <p:tgtEl>
                                          <p:spTgt spid="108551"/>
                                        </p:tgtEl>
                                        <p:attrNameLst>
                                          <p:attrName>ppt_x</p:attrName>
                                        </p:attrNameLst>
                                      </p:cBhvr>
                                      <p:tavLst>
                                        <p:tav tm="0">
                                          <p:val>
                                            <p:strVal val="#ppt_x"/>
                                          </p:val>
                                        </p:tav>
                                        <p:tav tm="100000">
                                          <p:val>
                                            <p:strVal val="#ppt_x"/>
                                          </p:val>
                                        </p:tav>
                                      </p:tavLst>
                                    </p:anim>
                                    <p:anim calcmode="lin" valueType="num">
                                      <p:cBhvr additive="base">
                                        <p:cTn id="32" dur="500" fill="hold"/>
                                        <p:tgtEl>
                                          <p:spTgt spid="1085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8547" grpId="0"/>
      <p:bldP spid="108548" grpId="0"/>
      <p:bldP spid="108549" grpId="0"/>
      <p:bldP spid="1085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2"/>
          <p:cNvSpPr txBox="1"/>
          <p:nvPr/>
        </p:nvSpPr>
        <p:spPr>
          <a:xfrm>
            <a:off x="762000" y="457200"/>
            <a:ext cx="7620000" cy="701675"/>
          </a:xfrm>
          <a:prstGeom prst="rect">
            <a:avLst/>
          </a:prstGeom>
          <a:noFill/>
          <a:ln w="9525">
            <a:noFill/>
          </a:ln>
        </p:spPr>
        <p:txBody>
          <a:bodyPr anchor="t" anchorCtr="0">
            <a:spAutoFit/>
          </a:bodyPr>
          <a:lstStyle/>
          <a:p>
            <a:pPr>
              <a:spcBef>
                <a:spcPct val="50000"/>
              </a:spcBef>
            </a:pPr>
            <a:r>
              <a:rPr lang="en-US" altLang="zh-CN" sz="4000" dirty="0">
                <a:solidFill>
                  <a:schemeClr val="tx2"/>
                </a:solidFill>
                <a:latin typeface="Times New Roman" panose="02020603050405020304" pitchFamily="18" charset="0"/>
                <a:ea typeface="宋体" panose="02010600030101010101" pitchFamily="2" charset="-122"/>
              </a:rPr>
              <a:t>Chapter 1: Introduction to Objects</a:t>
            </a:r>
            <a:endParaRPr lang="en-US" altLang="zh-CN" sz="4000" dirty="0">
              <a:solidFill>
                <a:schemeClr val="tx2"/>
              </a:solidFill>
              <a:latin typeface="Times New Roman" panose="02020603050405020304" pitchFamily="18" charset="0"/>
              <a:ea typeface="宋体" panose="02010600030101010101" pitchFamily="2" charset="-122"/>
            </a:endParaRPr>
          </a:p>
        </p:txBody>
      </p:sp>
      <p:sp>
        <p:nvSpPr>
          <p:cNvPr id="19459" name="Text Box 3"/>
          <p:cNvSpPr txBox="1"/>
          <p:nvPr/>
        </p:nvSpPr>
        <p:spPr>
          <a:xfrm>
            <a:off x="152400" y="1447800"/>
            <a:ext cx="87630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This chapter will introduce us to the basic concepts of OOP, including an overview of development methods. </a:t>
            </a:r>
            <a:endParaRPr lang="en-US" altLang="zh-CN" dirty="0">
              <a:latin typeface="Times New Roman" panose="02020603050405020304" pitchFamily="18" charset="0"/>
              <a:ea typeface="宋体" panose="02010600030101010101" pitchFamily="2" charset="-122"/>
            </a:endParaRPr>
          </a:p>
        </p:txBody>
      </p:sp>
      <p:sp>
        <p:nvSpPr>
          <p:cNvPr id="19460" name="Text Box 4"/>
          <p:cNvSpPr txBox="1"/>
          <p:nvPr/>
        </p:nvSpPr>
        <p:spPr>
          <a:xfrm>
            <a:off x="1143000" y="2590800"/>
            <a:ext cx="6477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1.1  The progress of abstraction</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9461" name="Text Box 5"/>
          <p:cNvSpPr txBox="1"/>
          <p:nvPr/>
        </p:nvSpPr>
        <p:spPr>
          <a:xfrm>
            <a:off x="228600" y="3657600"/>
            <a:ext cx="8077200" cy="173513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All programming languages provide abstractions. It can be argued that the </a:t>
            </a:r>
            <a:r>
              <a:rPr lang="en-US" altLang="zh-CN" dirty="0">
                <a:solidFill>
                  <a:schemeClr val="folHlink"/>
                </a:solidFill>
                <a:latin typeface="Times New Roman" panose="02020603050405020304" pitchFamily="18" charset="0"/>
                <a:ea typeface="宋体" panose="02010600030101010101" pitchFamily="2" charset="-122"/>
              </a:rPr>
              <a:t>complexity</a:t>
            </a:r>
            <a:r>
              <a:rPr lang="en-US" altLang="zh-CN" dirty="0">
                <a:latin typeface="Times New Roman" panose="02020603050405020304" pitchFamily="18" charset="0"/>
                <a:ea typeface="宋体" panose="02010600030101010101" pitchFamily="2" charset="-122"/>
              </a:rPr>
              <a:t> of the problems we’re able to solve is directly related to the kind and quality of abstraction.</a:t>
            </a:r>
            <a:endParaRPr lang="en-US" altLang="zh-CN" dirty="0">
              <a:latin typeface="Times New Roman" panose="02020603050405020304" pitchFamily="18" charset="0"/>
              <a:ea typeface="宋体" panose="02010600030101010101" pitchFamily="2" charset="-122"/>
            </a:endParaRPr>
          </a:p>
          <a:p>
            <a:pPr>
              <a:spcBef>
                <a:spcPct val="50000"/>
              </a:spcBef>
            </a:pPr>
            <a:endParaRPr lang="en-US" altLang="zh-CN" dirty="0">
              <a:latin typeface="Times New Roman" panose="02020603050405020304" pitchFamily="18" charset="0"/>
              <a:ea typeface="宋体" panose="02010600030101010101" pitchFamily="2" charset="-122"/>
            </a:endParaRPr>
          </a:p>
        </p:txBody>
      </p:sp>
      <p:sp>
        <p:nvSpPr>
          <p:cNvPr id="19463" name="Oval 7"/>
          <p:cNvSpPr/>
          <p:nvPr/>
        </p:nvSpPr>
        <p:spPr>
          <a:xfrm>
            <a:off x="762000" y="5029200"/>
            <a:ext cx="2895600" cy="1447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000" dirty="0">
                <a:solidFill>
                  <a:schemeClr val="bg1"/>
                </a:solidFill>
                <a:latin typeface="Times New Roman" panose="02020603050405020304" pitchFamily="18" charset="0"/>
                <a:ea typeface="宋体" panose="02010600030101010101" pitchFamily="2" charset="-122"/>
              </a:rPr>
              <a:t>the machine model</a:t>
            </a:r>
            <a:endParaRPr lang="en-US" altLang="zh-CN" sz="2000" dirty="0">
              <a:solidFill>
                <a:schemeClr val="bg1"/>
              </a:solidFill>
              <a:latin typeface="Times New Roman" panose="02020603050405020304" pitchFamily="18" charset="0"/>
              <a:ea typeface="宋体" panose="02010600030101010101" pitchFamily="2" charset="-122"/>
            </a:endParaRPr>
          </a:p>
          <a:p>
            <a:pPr algn="ctr"/>
            <a:r>
              <a:rPr lang="en-US" altLang="zh-CN" sz="2000" dirty="0">
                <a:solidFill>
                  <a:schemeClr val="bg1"/>
                </a:solidFill>
                <a:latin typeface="Times New Roman" panose="02020603050405020304" pitchFamily="18" charset="0"/>
                <a:ea typeface="宋体" panose="02010600030101010101" pitchFamily="2" charset="-122"/>
              </a:rPr>
              <a:t>(in the “solution space” )</a:t>
            </a:r>
            <a:endParaRPr lang="en-US" altLang="zh-CN" sz="2000" dirty="0">
              <a:solidFill>
                <a:schemeClr val="bg1"/>
              </a:solidFill>
              <a:latin typeface="Times New Roman" panose="02020603050405020304" pitchFamily="18" charset="0"/>
              <a:ea typeface="宋体" panose="02010600030101010101" pitchFamily="2" charset="-122"/>
            </a:endParaRPr>
          </a:p>
        </p:txBody>
      </p:sp>
      <p:sp>
        <p:nvSpPr>
          <p:cNvPr id="19464" name="Oval 8"/>
          <p:cNvSpPr/>
          <p:nvPr/>
        </p:nvSpPr>
        <p:spPr>
          <a:xfrm>
            <a:off x="4648200" y="5029200"/>
            <a:ext cx="2895600" cy="1447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000" dirty="0">
                <a:solidFill>
                  <a:schemeClr val="bg1"/>
                </a:solidFill>
                <a:latin typeface="Times New Roman" panose="02020603050405020304" pitchFamily="18" charset="0"/>
                <a:ea typeface="宋体" panose="02010600030101010101" pitchFamily="2" charset="-122"/>
              </a:rPr>
              <a:t>the model of the problem</a:t>
            </a:r>
            <a:endParaRPr lang="en-US" altLang="zh-CN" sz="2000" dirty="0">
              <a:solidFill>
                <a:schemeClr val="bg1"/>
              </a:solidFill>
              <a:latin typeface="Times New Roman" panose="02020603050405020304" pitchFamily="18" charset="0"/>
              <a:ea typeface="宋体" panose="02010600030101010101" pitchFamily="2" charset="-122"/>
            </a:endParaRPr>
          </a:p>
          <a:p>
            <a:pPr algn="ctr"/>
            <a:r>
              <a:rPr lang="en-US" altLang="zh-CN" sz="2000" dirty="0">
                <a:solidFill>
                  <a:schemeClr val="bg1"/>
                </a:solidFill>
                <a:latin typeface="Times New Roman" panose="02020603050405020304" pitchFamily="18" charset="0"/>
                <a:ea typeface="宋体" panose="02010600030101010101" pitchFamily="2" charset="-122"/>
              </a:rPr>
              <a:t>(in the “problem space”)</a:t>
            </a:r>
            <a:endParaRPr lang="en-US" altLang="zh-CN" sz="2000" dirty="0">
              <a:solidFill>
                <a:schemeClr val="bg1"/>
              </a:solidFill>
              <a:latin typeface="Times New Roman" panose="02020603050405020304" pitchFamily="18" charset="0"/>
              <a:ea typeface="宋体" panose="02010600030101010101" pitchFamily="2" charset="-122"/>
            </a:endParaRPr>
          </a:p>
        </p:txBody>
      </p:sp>
      <p:sp>
        <p:nvSpPr>
          <p:cNvPr id="19465" name="Line 9"/>
          <p:cNvSpPr/>
          <p:nvPr/>
        </p:nvSpPr>
        <p:spPr>
          <a:xfrm>
            <a:off x="3657600" y="5715000"/>
            <a:ext cx="990600" cy="0"/>
          </a:xfrm>
          <a:prstGeom prst="line">
            <a:avLst/>
          </a:prstGeom>
          <a:ln w="9525" cap="flat" cmpd="sng">
            <a:solidFill>
              <a:schemeClr val="tx1"/>
            </a:solidFill>
            <a:prstDash val="solid"/>
            <a:roun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460"/>
                                        </p:tgtEl>
                                        <p:attrNameLst>
                                          <p:attrName>style.visibility</p:attrName>
                                        </p:attrNameLst>
                                      </p:cBhvr>
                                      <p:to>
                                        <p:strVal val="visible"/>
                                      </p:to>
                                    </p:set>
                                    <p:anim calcmode="lin" valueType="num">
                                      <p:cBhvr additive="base">
                                        <p:cTn id="13" dur="500" fill="hold"/>
                                        <p:tgtEl>
                                          <p:spTgt spid="19460"/>
                                        </p:tgtEl>
                                        <p:attrNameLst>
                                          <p:attrName>ppt_x</p:attrName>
                                        </p:attrNameLst>
                                      </p:cBhvr>
                                      <p:tavLst>
                                        <p:tav tm="0">
                                          <p:val>
                                            <p:strVal val="1+#ppt_w/2"/>
                                          </p:val>
                                        </p:tav>
                                        <p:tav tm="100000">
                                          <p:val>
                                            <p:strVal val="#ppt_x"/>
                                          </p:val>
                                        </p:tav>
                                      </p:tavLst>
                                    </p:anim>
                                    <p:anim calcmode="lin" valueType="num">
                                      <p:cBhvr additive="base">
                                        <p:cTn id="14"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9461"/>
                                        </p:tgtEl>
                                        <p:attrNameLst>
                                          <p:attrName>style.visibility</p:attrName>
                                        </p:attrNameLst>
                                      </p:cBhvr>
                                      <p:to>
                                        <p:strVal val="visible"/>
                                      </p:to>
                                    </p:set>
                                    <p:anim calcmode="lin" valueType="num">
                                      <p:cBhvr additive="base">
                                        <p:cTn id="19" dur="500" fill="hold"/>
                                        <p:tgtEl>
                                          <p:spTgt spid="19461"/>
                                        </p:tgtEl>
                                        <p:attrNameLst>
                                          <p:attrName>ppt_x</p:attrName>
                                        </p:attrNameLst>
                                      </p:cBhvr>
                                      <p:tavLst>
                                        <p:tav tm="0">
                                          <p:val>
                                            <p:strVal val="#ppt_x"/>
                                          </p:val>
                                        </p:tav>
                                        <p:tav tm="100000">
                                          <p:val>
                                            <p:strVal val="#ppt_x"/>
                                          </p:val>
                                        </p:tav>
                                      </p:tavLst>
                                    </p:anim>
                                    <p:anim calcmode="lin" valueType="num">
                                      <p:cBhvr additive="base">
                                        <p:cTn id="20" dur="500" fill="hold"/>
                                        <p:tgtEl>
                                          <p:spTgt spid="1946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63"/>
                                        </p:tgtEl>
                                        <p:attrNameLst>
                                          <p:attrName>style.visibility</p:attrName>
                                        </p:attrNameLst>
                                      </p:cBhvr>
                                      <p:to>
                                        <p:strVal val="visible"/>
                                      </p:to>
                                    </p:set>
                                    <p:anim calcmode="lin" valueType="num">
                                      <p:cBhvr additive="base">
                                        <p:cTn id="25" dur="500" fill="hold"/>
                                        <p:tgtEl>
                                          <p:spTgt spid="19463"/>
                                        </p:tgtEl>
                                        <p:attrNameLst>
                                          <p:attrName>ppt_x</p:attrName>
                                        </p:attrNameLst>
                                      </p:cBhvr>
                                      <p:tavLst>
                                        <p:tav tm="0">
                                          <p:val>
                                            <p:strVal val="0-#ppt_w/2"/>
                                          </p:val>
                                        </p:tav>
                                        <p:tav tm="100000">
                                          <p:val>
                                            <p:strVal val="#ppt_x"/>
                                          </p:val>
                                        </p:tav>
                                      </p:tavLst>
                                    </p:anim>
                                    <p:anim calcmode="lin" valueType="num">
                                      <p:cBhvr additive="base">
                                        <p:cTn id="26"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464"/>
                                        </p:tgtEl>
                                        <p:attrNameLst>
                                          <p:attrName>style.visibility</p:attrName>
                                        </p:attrNameLst>
                                      </p:cBhvr>
                                      <p:to>
                                        <p:strVal val="visible"/>
                                      </p:to>
                                    </p:set>
                                    <p:anim calcmode="lin" valueType="num">
                                      <p:cBhvr additive="base">
                                        <p:cTn id="31" dur="500" fill="hold"/>
                                        <p:tgtEl>
                                          <p:spTgt spid="19464"/>
                                        </p:tgtEl>
                                        <p:attrNameLst>
                                          <p:attrName>ppt_x</p:attrName>
                                        </p:attrNameLst>
                                      </p:cBhvr>
                                      <p:tavLst>
                                        <p:tav tm="0">
                                          <p:val>
                                            <p:strVal val="1+#ppt_w/2"/>
                                          </p:val>
                                        </p:tav>
                                        <p:tav tm="100000">
                                          <p:val>
                                            <p:strVal val="#ppt_x"/>
                                          </p:val>
                                        </p:tav>
                                      </p:tavLst>
                                    </p:anim>
                                    <p:anim calcmode="lin" valueType="num">
                                      <p:cBhvr additive="base">
                                        <p:cTn id="32"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9465"/>
                                        </p:tgtEl>
                                        <p:attrNameLst>
                                          <p:attrName>style.visibility</p:attrName>
                                        </p:attrNameLst>
                                      </p:cBhvr>
                                      <p:to>
                                        <p:strVal val="visible"/>
                                      </p:to>
                                    </p:set>
                                    <p:anim calcmode="lin" valueType="num">
                                      <p:cBhvr additive="base">
                                        <p:cTn id="37" dur="500" fill="hold"/>
                                        <p:tgtEl>
                                          <p:spTgt spid="19465"/>
                                        </p:tgtEl>
                                        <p:attrNameLst>
                                          <p:attrName>ppt_x</p:attrName>
                                        </p:attrNameLst>
                                      </p:cBhvr>
                                      <p:tavLst>
                                        <p:tav tm="0">
                                          <p:val>
                                            <p:strVal val="#ppt_x"/>
                                          </p:val>
                                        </p:tav>
                                        <p:tav tm="100000">
                                          <p:val>
                                            <p:strVal val="#ppt_x"/>
                                          </p:val>
                                        </p:tav>
                                      </p:tavLst>
                                    </p:anim>
                                    <p:anim calcmode="lin" valueType="num">
                                      <p:cBhvr additive="base">
                                        <p:cTn id="38" dur="500" fill="hold"/>
                                        <p:tgtEl>
                                          <p:spTgt spid="194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1" grpId="0"/>
      <p:bldP spid="19463" grpId="0" animBg="1"/>
      <p:bldP spid="1946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p:nvPr/>
        </p:nvSpPr>
        <p:spPr>
          <a:xfrm>
            <a:off x="304800" y="381000"/>
            <a:ext cx="8382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alternative to modeling the machine is to model the </a:t>
            </a:r>
            <a:r>
              <a:rPr lang="en-US" altLang="zh-CN" dirty="0">
                <a:solidFill>
                  <a:schemeClr val="folHlink"/>
                </a:solidFill>
                <a:latin typeface="Times New Roman" panose="02020603050405020304" pitchFamily="18" charset="0"/>
                <a:ea typeface="宋体" panose="02010600030101010101" pitchFamily="2" charset="-122"/>
              </a:rPr>
              <a:t>problem</a:t>
            </a:r>
            <a:r>
              <a:rPr lang="en-US" altLang="zh-CN" dirty="0">
                <a:latin typeface="Times New Roman" panose="02020603050405020304" pitchFamily="18" charset="0"/>
                <a:ea typeface="宋体" panose="02010600030101010101" pitchFamily="2" charset="-122"/>
              </a:rPr>
              <a:t> we’re trying to solve. Each of these approaches is a good solution to the particular class of problem, but when we step outside of that domain they become awkward. </a:t>
            </a:r>
            <a:endParaRPr lang="en-US" altLang="zh-CN" dirty="0">
              <a:latin typeface="Times New Roman" panose="02020603050405020304" pitchFamily="18" charset="0"/>
              <a:ea typeface="宋体" panose="02010600030101010101" pitchFamily="2" charset="-122"/>
            </a:endParaRPr>
          </a:p>
        </p:txBody>
      </p:sp>
      <p:sp>
        <p:nvSpPr>
          <p:cNvPr id="20483" name="Text Box 3"/>
          <p:cNvSpPr txBox="1"/>
          <p:nvPr/>
        </p:nvSpPr>
        <p:spPr>
          <a:xfrm>
            <a:off x="381000" y="2362200"/>
            <a:ext cx="83058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a:t>
            </a:r>
            <a:r>
              <a:rPr lang="en-US" altLang="zh-CN" dirty="0">
                <a:solidFill>
                  <a:schemeClr val="hlink"/>
                </a:solidFill>
                <a:latin typeface="Times New Roman" panose="02020603050405020304" pitchFamily="18" charset="0"/>
                <a:ea typeface="宋体" panose="02010600030101010101" pitchFamily="2" charset="-122"/>
              </a:rPr>
              <a:t>object-oriented approach</a:t>
            </a:r>
            <a:r>
              <a:rPr lang="en-US" altLang="zh-CN" dirty="0">
                <a:latin typeface="Times New Roman" panose="02020603050405020304" pitchFamily="18" charset="0"/>
                <a:ea typeface="宋体" panose="02010600030101010101" pitchFamily="2" charset="-122"/>
              </a:rPr>
              <a:t> goes a step further by providing tools for the programmer to represent elements in the problem space. </a:t>
            </a:r>
            <a:endParaRPr lang="en-US" altLang="zh-CN" dirty="0">
              <a:latin typeface="Times New Roman" panose="02020603050405020304" pitchFamily="18" charset="0"/>
              <a:ea typeface="宋体" panose="02010600030101010101" pitchFamily="2" charset="-122"/>
            </a:endParaRPr>
          </a:p>
        </p:txBody>
      </p:sp>
      <p:sp>
        <p:nvSpPr>
          <p:cNvPr id="20484" name="Text Box 4"/>
          <p:cNvSpPr txBox="1"/>
          <p:nvPr/>
        </p:nvSpPr>
        <p:spPr>
          <a:xfrm>
            <a:off x="381000" y="3962400"/>
            <a:ext cx="8153400" cy="246538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idea is that the program is allowed to adapt itself to the lingo of the problem by adding new types of objects, so when you read the code describing the solution, you’re reading words expressing the problem. OOP allows us to </a:t>
            </a:r>
            <a:r>
              <a:rPr lang="en-US" altLang="zh-CN" dirty="0">
                <a:solidFill>
                  <a:schemeClr val="folHlink"/>
                </a:solidFill>
                <a:latin typeface="Times New Roman" panose="02020603050405020304" pitchFamily="18" charset="0"/>
                <a:ea typeface="宋体" panose="02010600030101010101" pitchFamily="2" charset="-122"/>
              </a:rPr>
              <a:t>describe the problem in terms of the problem</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spcBef>
                <a:spcPct val="50000"/>
              </a:spcBef>
            </a:pP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0-#ppt_w/2"/>
                                          </p:val>
                                        </p:tav>
                                        <p:tav tm="100000">
                                          <p:val>
                                            <p:strVal val="#ppt_x"/>
                                          </p:val>
                                        </p:tav>
                                      </p:tavLst>
                                    </p:anim>
                                    <p:anim calcmode="lin" valueType="num">
                                      <p:cBhvr additive="base">
                                        <p:cTn id="8" dur="500" fill="hold"/>
                                        <p:tgtEl>
                                          <p:spTgt spid="204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483"/>
                                        </p:tgtEl>
                                        <p:attrNameLst>
                                          <p:attrName>style.visibility</p:attrName>
                                        </p:attrNameLst>
                                      </p:cBhvr>
                                      <p:to>
                                        <p:strVal val="visible"/>
                                      </p:to>
                                    </p:set>
                                    <p:animEffect transition="in" filter="dissolve">
                                      <p:cBhvr>
                                        <p:cTn id="13" dur="500"/>
                                        <p:tgtEl>
                                          <p:spTgt spid="2048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0484"/>
                                        </p:tgtEl>
                                        <p:attrNameLst>
                                          <p:attrName>style.visibility</p:attrName>
                                        </p:attrNameLst>
                                      </p:cBhvr>
                                      <p:to>
                                        <p:strVal val="visible"/>
                                      </p:to>
                                    </p:set>
                                    <p:anim calcmode="lin" valueType="num">
                                      <p:cBhvr additive="base">
                                        <p:cTn id="18" dur="500" fill="hold"/>
                                        <p:tgtEl>
                                          <p:spTgt spid="20484"/>
                                        </p:tgtEl>
                                        <p:attrNameLst>
                                          <p:attrName>ppt_x</p:attrName>
                                        </p:attrNameLst>
                                      </p:cBhvr>
                                      <p:tavLst>
                                        <p:tav tm="0">
                                          <p:val>
                                            <p:strVal val="1+#ppt_w/2"/>
                                          </p:val>
                                        </p:tav>
                                        <p:tav tm="100000">
                                          <p:val>
                                            <p:strVal val="#ppt_x"/>
                                          </p:val>
                                        </p:tav>
                                      </p:tavLst>
                                    </p:anim>
                                    <p:anim calcmode="lin" valueType="num">
                                      <p:cBhvr additive="base">
                                        <p:cTn id="19"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p:nvPr/>
        </p:nvSpPr>
        <p:spPr>
          <a:xfrm>
            <a:off x="304800" y="701675"/>
            <a:ext cx="82296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following characteristics represent a </a:t>
            </a:r>
            <a:r>
              <a:rPr lang="en-US" altLang="zh-CN" dirty="0">
                <a:solidFill>
                  <a:schemeClr val="folHlink"/>
                </a:solidFill>
                <a:latin typeface="Times New Roman" panose="02020603050405020304" pitchFamily="18" charset="0"/>
                <a:ea typeface="宋体" panose="02010600030101010101" pitchFamily="2" charset="-122"/>
              </a:rPr>
              <a:t>pure</a:t>
            </a:r>
            <a:r>
              <a:rPr lang="en-US" altLang="zh-CN" dirty="0">
                <a:latin typeface="Times New Roman" panose="02020603050405020304" pitchFamily="18" charset="0"/>
                <a:ea typeface="宋体" panose="02010600030101010101" pitchFamily="2" charset="-122"/>
              </a:rPr>
              <a:t> approach to object-oriented programming:</a:t>
            </a:r>
            <a:endParaRPr lang="en-US" altLang="zh-CN" dirty="0">
              <a:latin typeface="Times New Roman" panose="02020603050405020304" pitchFamily="18" charset="0"/>
              <a:ea typeface="宋体" panose="02010600030101010101" pitchFamily="2" charset="-122"/>
            </a:endParaRPr>
          </a:p>
        </p:txBody>
      </p:sp>
      <p:sp>
        <p:nvSpPr>
          <p:cNvPr id="21507" name="Text Box 3"/>
          <p:cNvSpPr txBox="1"/>
          <p:nvPr/>
        </p:nvSpPr>
        <p:spPr>
          <a:xfrm>
            <a:off x="457200" y="1920875"/>
            <a:ext cx="75438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1. Everything is an object.</a:t>
            </a:r>
            <a:endParaRPr lang="en-US" altLang="zh-CN" dirty="0">
              <a:latin typeface="Times New Roman" panose="02020603050405020304" pitchFamily="18" charset="0"/>
              <a:ea typeface="宋体" panose="02010600030101010101" pitchFamily="2" charset="-122"/>
            </a:endParaRPr>
          </a:p>
        </p:txBody>
      </p:sp>
      <p:sp>
        <p:nvSpPr>
          <p:cNvPr id="21508" name="Text Box 4"/>
          <p:cNvSpPr txBox="1"/>
          <p:nvPr/>
        </p:nvSpPr>
        <p:spPr>
          <a:xfrm>
            <a:off x="500063" y="2606675"/>
            <a:ext cx="77724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2. A program is a bunch of objects telling each other what to do by sending messages. </a:t>
            </a:r>
            <a:endParaRPr lang="en-US" altLang="zh-CN" dirty="0">
              <a:latin typeface="Times New Roman" panose="02020603050405020304" pitchFamily="18" charset="0"/>
              <a:ea typeface="宋体" panose="02010600030101010101" pitchFamily="2" charset="-122"/>
            </a:endParaRPr>
          </a:p>
        </p:txBody>
      </p:sp>
      <p:sp>
        <p:nvSpPr>
          <p:cNvPr id="21509" name="Text Box 5"/>
          <p:cNvSpPr txBox="1"/>
          <p:nvPr/>
        </p:nvSpPr>
        <p:spPr>
          <a:xfrm>
            <a:off x="457200" y="3597275"/>
            <a:ext cx="82296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3. Each object has its own memory made up of other objects.</a:t>
            </a:r>
            <a:endParaRPr lang="en-US" altLang="zh-CN" dirty="0">
              <a:latin typeface="Times New Roman" panose="02020603050405020304" pitchFamily="18" charset="0"/>
              <a:ea typeface="宋体" panose="02010600030101010101" pitchFamily="2" charset="-122"/>
            </a:endParaRPr>
          </a:p>
        </p:txBody>
      </p:sp>
      <p:sp>
        <p:nvSpPr>
          <p:cNvPr id="21510" name="Text Box 6"/>
          <p:cNvSpPr txBox="1"/>
          <p:nvPr/>
        </p:nvSpPr>
        <p:spPr>
          <a:xfrm>
            <a:off x="519113" y="4283075"/>
            <a:ext cx="76200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4. Every object has a type. </a:t>
            </a:r>
            <a:endParaRPr lang="en-US" altLang="zh-CN" dirty="0">
              <a:latin typeface="Times New Roman" panose="02020603050405020304" pitchFamily="18" charset="0"/>
              <a:ea typeface="宋体" panose="02010600030101010101" pitchFamily="2" charset="-122"/>
            </a:endParaRPr>
          </a:p>
        </p:txBody>
      </p:sp>
      <p:sp>
        <p:nvSpPr>
          <p:cNvPr id="21511" name="Text Box 7"/>
          <p:cNvSpPr txBox="1"/>
          <p:nvPr/>
        </p:nvSpPr>
        <p:spPr>
          <a:xfrm>
            <a:off x="609600" y="4968875"/>
            <a:ext cx="75438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5. All objects of a particular type can receive the same messages.</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dissolve">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 calcmode="lin" valueType="num">
                                      <p:cBhvr additive="base">
                                        <p:cTn id="12" dur="500" fill="hold"/>
                                        <p:tgtEl>
                                          <p:spTgt spid="21507"/>
                                        </p:tgtEl>
                                        <p:attrNameLst>
                                          <p:attrName>ppt_x</p:attrName>
                                        </p:attrNameLst>
                                      </p:cBhvr>
                                      <p:tavLst>
                                        <p:tav tm="0">
                                          <p:val>
                                            <p:strVal val="0-#ppt_w/2"/>
                                          </p:val>
                                        </p:tav>
                                        <p:tav tm="100000">
                                          <p:val>
                                            <p:strVal val="#ppt_x"/>
                                          </p:val>
                                        </p:tav>
                                      </p:tavLst>
                                    </p:anim>
                                    <p:anim calcmode="lin" valueType="num">
                                      <p:cBhvr additive="base">
                                        <p:cTn id="13" dur="500" fill="hold"/>
                                        <p:tgtEl>
                                          <p:spTgt spid="2150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1508"/>
                                        </p:tgtEl>
                                        <p:attrNameLst>
                                          <p:attrName>style.visibility</p:attrName>
                                        </p:attrNameLst>
                                      </p:cBhvr>
                                      <p:to>
                                        <p:strVal val="visible"/>
                                      </p:to>
                                    </p:set>
                                    <p:anim calcmode="lin" valueType="num">
                                      <p:cBhvr additive="base">
                                        <p:cTn id="18" dur="500" fill="hold"/>
                                        <p:tgtEl>
                                          <p:spTgt spid="21508"/>
                                        </p:tgtEl>
                                        <p:attrNameLst>
                                          <p:attrName>ppt_x</p:attrName>
                                        </p:attrNameLst>
                                      </p:cBhvr>
                                      <p:tavLst>
                                        <p:tav tm="0">
                                          <p:val>
                                            <p:strVal val="#ppt_x"/>
                                          </p:val>
                                        </p:tav>
                                        <p:tav tm="100000">
                                          <p:val>
                                            <p:strVal val="#ppt_x"/>
                                          </p:val>
                                        </p:tav>
                                      </p:tavLst>
                                    </p:anim>
                                    <p:anim calcmode="lin" valueType="num">
                                      <p:cBhvr additive="base">
                                        <p:cTn id="19"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21509"/>
                                        </p:tgtEl>
                                        <p:attrNameLst>
                                          <p:attrName>style.visibility</p:attrName>
                                        </p:attrNameLst>
                                      </p:cBhvr>
                                      <p:to>
                                        <p:strVal val="visible"/>
                                      </p:to>
                                    </p:set>
                                    <p:anim calcmode="lin" valueType="num">
                                      <p:cBhvr additive="base">
                                        <p:cTn id="24" dur="500" fill="hold"/>
                                        <p:tgtEl>
                                          <p:spTgt spid="21509"/>
                                        </p:tgtEl>
                                        <p:attrNameLst>
                                          <p:attrName>ppt_x</p:attrName>
                                        </p:attrNameLst>
                                      </p:cBhvr>
                                      <p:tavLst>
                                        <p:tav tm="0">
                                          <p:val>
                                            <p:strVal val="#ppt_x"/>
                                          </p:val>
                                        </p:tav>
                                        <p:tav tm="100000">
                                          <p:val>
                                            <p:strVal val="#ppt_x"/>
                                          </p:val>
                                        </p:tav>
                                      </p:tavLst>
                                    </p:anim>
                                    <p:anim calcmode="lin" valueType="num">
                                      <p:cBhvr additive="base">
                                        <p:cTn id="25" dur="500" fill="hold"/>
                                        <p:tgtEl>
                                          <p:spTgt spid="21509"/>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1510"/>
                                        </p:tgtEl>
                                        <p:attrNameLst>
                                          <p:attrName>style.visibility</p:attrName>
                                        </p:attrNameLst>
                                      </p:cBhvr>
                                      <p:to>
                                        <p:strVal val="visible"/>
                                      </p:to>
                                    </p:set>
                                    <p:anim calcmode="lin" valueType="num">
                                      <p:cBhvr additive="base">
                                        <p:cTn id="30" dur="500" fill="hold"/>
                                        <p:tgtEl>
                                          <p:spTgt spid="21510"/>
                                        </p:tgtEl>
                                        <p:attrNameLst>
                                          <p:attrName>ppt_x</p:attrName>
                                        </p:attrNameLst>
                                      </p:cBhvr>
                                      <p:tavLst>
                                        <p:tav tm="0">
                                          <p:val>
                                            <p:strVal val="1+#ppt_w/2"/>
                                          </p:val>
                                        </p:tav>
                                        <p:tav tm="100000">
                                          <p:val>
                                            <p:strVal val="#ppt_x"/>
                                          </p:val>
                                        </p:tav>
                                      </p:tavLst>
                                    </p:anim>
                                    <p:anim calcmode="lin" valueType="num">
                                      <p:cBhvr additive="base">
                                        <p:cTn id="31"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1511"/>
                                        </p:tgtEl>
                                        <p:attrNameLst>
                                          <p:attrName>style.visibility</p:attrName>
                                        </p:attrNameLst>
                                      </p:cBhvr>
                                      <p:to>
                                        <p:strVal val="visible"/>
                                      </p:to>
                                    </p:set>
                                    <p:animEffect transition="in" filter="box(in)">
                                      <p:cBhvr>
                                        <p:cTn id="36"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p:bldP spid="21508" grpId="0"/>
      <p:bldP spid="21509" grpId="0"/>
      <p:bldP spid="21510" grpId="0"/>
      <p:bldP spid="215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2075" tIns="46038" rIns="92075" bIns="46038"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前言：面向对象</a:t>
            </a: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vs</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面向过程</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15362" name="内容占位符 3"/>
          <p:cNvPicPr>
            <a:picLocks noGrp="1" noChangeAspect="1"/>
          </p:cNvPicPr>
          <p:nvPr>
            <p:ph idx="1"/>
          </p:nvPr>
        </p:nvPicPr>
        <p:blipFill>
          <a:blip r:embed="rId1"/>
          <a:stretch>
            <a:fillRect/>
          </a:stretch>
        </p:blipFill>
        <p:spPr>
          <a:xfrm>
            <a:off x="323850" y="2205038"/>
            <a:ext cx="3921125" cy="2952750"/>
          </a:xfrm>
        </p:spPr>
      </p:pic>
      <p:sp>
        <p:nvSpPr>
          <p:cNvPr id="15363" name="文本框 4"/>
          <p:cNvSpPr txBox="1"/>
          <p:nvPr/>
        </p:nvSpPr>
        <p:spPr>
          <a:xfrm>
            <a:off x="4714875" y="1752600"/>
            <a:ext cx="4044950" cy="1384300"/>
          </a:xfrm>
          <a:prstGeom prst="rect">
            <a:avLst/>
          </a:prstGeom>
          <a:noFill/>
          <a:ln w="9525">
            <a:noFill/>
          </a:ln>
        </p:spPr>
        <p:txBody>
          <a:bodyPr wrap="square" anchor="t" anchorCtr="0">
            <a:spAutoFit/>
          </a:bodyPr>
          <a:lstStyle/>
          <a:p>
            <a:pPr eaLnBrk="0" hangingPunct="0"/>
            <a:r>
              <a:rPr lang="zh-CN" altLang="en-US" sz="2800" dirty="0">
                <a:latin typeface="Times New Roman" panose="02020603050405020304" pitchFamily="18" charset="0"/>
                <a:ea typeface="宋体" panose="02010600030101010101" pitchFamily="2" charset="-122"/>
              </a:rPr>
              <a:t>面向过程：首先分析问题的步骤，按步骤实现</a:t>
            </a:r>
            <a:endParaRPr lang="zh-CN" altLang="en-US" sz="2800" dirty="0">
              <a:latin typeface="Times New Roman" panose="02020603050405020304" pitchFamily="18" charset="0"/>
              <a:ea typeface="宋体" panose="02010600030101010101" pitchFamily="2" charset="-122"/>
            </a:endParaRPr>
          </a:p>
          <a:p>
            <a:pPr eaLnBrk="0" hangingPunct="0"/>
            <a:r>
              <a:rPr lang="zh-CN" altLang="en-US" sz="2800" dirty="0">
                <a:latin typeface="Times New Roman" panose="02020603050405020304" pitchFamily="18" charset="0"/>
                <a:ea typeface="宋体" panose="02010600030101010101" pitchFamily="2" charset="-122"/>
              </a:rPr>
              <a:t>程序=算法+数据结构</a:t>
            </a:r>
            <a:endParaRPr lang="zh-CN" altLang="en-US" dirty="0">
              <a:solidFill>
                <a:srgbClr val="FFFFFF"/>
              </a:solidFill>
              <a:latin typeface="Times New Roman" panose="02020603050405020304" pitchFamily="18" charset="0"/>
              <a:ea typeface="宋体" panose="02010600030101010101" pitchFamily="2" charset="-122"/>
            </a:endParaRPr>
          </a:p>
        </p:txBody>
      </p:sp>
      <p:sp>
        <p:nvSpPr>
          <p:cNvPr id="15364" name="文本框 6"/>
          <p:cNvSpPr txBox="1"/>
          <p:nvPr/>
        </p:nvSpPr>
        <p:spPr>
          <a:xfrm>
            <a:off x="4799013" y="3378200"/>
            <a:ext cx="4030662" cy="3108325"/>
          </a:xfrm>
          <a:prstGeom prst="rect">
            <a:avLst/>
          </a:prstGeom>
          <a:noFill/>
          <a:ln w="9525">
            <a:noFill/>
          </a:ln>
        </p:spPr>
        <p:txBody>
          <a:bodyPr wrap="square" anchor="t" anchorCtr="0">
            <a:spAutoFit/>
          </a:bodyPr>
          <a:lstStyle/>
          <a:p>
            <a:pPr eaLnBrk="0" hangingPunct="0">
              <a:spcBef>
                <a:spcPct val="20000"/>
              </a:spcBef>
              <a:buClr>
                <a:schemeClr val="accent2"/>
              </a:buClr>
              <a:buSzPct val="80000"/>
              <a:buFont typeface="Wingdings" panose="05000000000000000000" pitchFamily="2" charset="2"/>
            </a:pPr>
            <a:r>
              <a:rPr lang="zh-CN" altLang="en-US" sz="2800" dirty="0">
                <a:latin typeface="Times New Roman" panose="02020603050405020304" pitchFamily="18" charset="0"/>
                <a:ea typeface="宋体" panose="02010600030101010101" pitchFamily="2" charset="-122"/>
              </a:rPr>
              <a:t>面向对象：将客观事物看作具有状态和行为的</a:t>
            </a:r>
            <a:r>
              <a:rPr lang="zh-CN" altLang="en-US" sz="2800" dirty="0">
                <a:solidFill>
                  <a:srgbClr val="FF0000"/>
                </a:solidFill>
                <a:latin typeface="Times New Roman" panose="02020603050405020304" pitchFamily="18" charset="0"/>
                <a:ea typeface="宋体" panose="02010600030101010101" pitchFamily="2" charset="-122"/>
              </a:rPr>
              <a:t>对象</a:t>
            </a:r>
            <a:r>
              <a:rPr lang="zh-CN" altLang="en-US" sz="2800" dirty="0">
                <a:latin typeface="Times New Roman" panose="02020603050405020304" pitchFamily="18" charset="0"/>
                <a:ea typeface="宋体" panose="02010600030101010101" pitchFamily="2" charset="-122"/>
              </a:rPr>
              <a:t>，通过抽象找出同一类对象的共同状态和行为，构成</a:t>
            </a:r>
            <a:r>
              <a:rPr lang="zh-CN" altLang="en-US" sz="2800" dirty="0">
                <a:solidFill>
                  <a:srgbClr val="FF0000"/>
                </a:solidFill>
                <a:latin typeface="Times New Roman" panose="02020603050405020304" pitchFamily="18" charset="0"/>
                <a:ea typeface="宋体" panose="02010600030101010101" pitchFamily="2" charset="-122"/>
              </a:rPr>
              <a:t>类</a:t>
            </a:r>
            <a:r>
              <a:rPr lang="zh-CN" altLang="en-US" sz="2800" dirty="0">
                <a:latin typeface="Times New Roman" panose="02020603050405020304" pitchFamily="18" charset="0"/>
                <a:ea typeface="宋体" panose="02010600030101010101" pitchFamily="2" charset="-122"/>
              </a:rPr>
              <a:t>。可以提高程序的复用性和可扩展性。</a:t>
            </a:r>
            <a:endParaRPr lang="zh-CN" altLang="en-US" dirty="0">
              <a:solidFill>
                <a:srgbClr val="FFFFFF"/>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3"/>
          <p:cNvSpPr txBox="1"/>
          <p:nvPr/>
        </p:nvSpPr>
        <p:spPr>
          <a:xfrm>
            <a:off x="1143000" y="457200"/>
            <a:ext cx="6477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1.2  An object has an interface</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22532" name="Text Box 4"/>
          <p:cNvSpPr txBox="1"/>
          <p:nvPr/>
        </p:nvSpPr>
        <p:spPr>
          <a:xfrm>
            <a:off x="304800" y="1600200"/>
            <a:ext cx="84582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Creating abstract data types (</a:t>
            </a:r>
            <a:r>
              <a:rPr lang="en-US" altLang="zh-CN" dirty="0">
                <a:solidFill>
                  <a:schemeClr val="folHlink"/>
                </a:solidFill>
                <a:latin typeface="Times New Roman" panose="02020603050405020304" pitchFamily="18" charset="0"/>
                <a:ea typeface="宋体" panose="02010600030101010101" pitchFamily="2" charset="-122"/>
              </a:rPr>
              <a:t>classes</a:t>
            </a:r>
            <a:r>
              <a:rPr lang="en-US" altLang="zh-CN" dirty="0">
                <a:latin typeface="Times New Roman" panose="02020603050405020304" pitchFamily="18" charset="0"/>
                <a:ea typeface="宋体" panose="02010600030101010101" pitchFamily="2" charset="-122"/>
              </a:rPr>
              <a:t>) is a fundamental concept in object-oriented programming. </a:t>
            </a:r>
            <a:endParaRPr lang="en-US" altLang="zh-CN" dirty="0">
              <a:latin typeface="Times New Roman" panose="02020603050405020304" pitchFamily="18" charset="0"/>
              <a:ea typeface="宋体" panose="02010600030101010101" pitchFamily="2" charset="-122"/>
            </a:endParaRPr>
          </a:p>
        </p:txBody>
      </p:sp>
      <p:sp>
        <p:nvSpPr>
          <p:cNvPr id="22533" name="Text Box 5"/>
          <p:cNvSpPr txBox="1"/>
          <p:nvPr/>
        </p:nvSpPr>
        <p:spPr>
          <a:xfrm>
            <a:off x="304800" y="2667000"/>
            <a:ext cx="85344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Each object belongs to a particular class that defines its characteristics and behaviors.</a:t>
            </a:r>
            <a:endParaRPr lang="en-US" altLang="zh-CN" dirty="0">
              <a:latin typeface="Times New Roman" panose="02020603050405020304" pitchFamily="18" charset="0"/>
              <a:ea typeface="宋体" panose="02010600030101010101" pitchFamily="2" charset="-122"/>
            </a:endParaRPr>
          </a:p>
        </p:txBody>
      </p:sp>
      <p:sp>
        <p:nvSpPr>
          <p:cNvPr id="22534" name="Oval 6"/>
          <p:cNvSpPr/>
          <p:nvPr/>
        </p:nvSpPr>
        <p:spPr>
          <a:xfrm>
            <a:off x="914400" y="3886200"/>
            <a:ext cx="2590800" cy="12192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603050405020304" pitchFamily="18" charset="0"/>
                <a:ea typeface="宋体" panose="02010600030101010101" pitchFamily="2" charset="-122"/>
              </a:rPr>
              <a:t>type</a:t>
            </a:r>
            <a:endParaRPr lang="en-US" altLang="zh-CN" dirty="0">
              <a:solidFill>
                <a:schemeClr val="bg1"/>
              </a:solidFill>
              <a:latin typeface="Times New Roman" panose="02020603050405020304" pitchFamily="18" charset="0"/>
              <a:ea typeface="宋体" panose="02010600030101010101" pitchFamily="2" charset="-122"/>
            </a:endParaRPr>
          </a:p>
        </p:txBody>
      </p:sp>
      <p:sp>
        <p:nvSpPr>
          <p:cNvPr id="22535" name="Oval 7"/>
          <p:cNvSpPr/>
          <p:nvPr/>
        </p:nvSpPr>
        <p:spPr>
          <a:xfrm>
            <a:off x="4572000" y="3886200"/>
            <a:ext cx="2590800" cy="12192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603050405020304" pitchFamily="18" charset="0"/>
                <a:ea typeface="宋体" panose="02010600030101010101" pitchFamily="2" charset="-122"/>
              </a:rPr>
              <a:t>class</a:t>
            </a:r>
            <a:endParaRPr lang="en-US" altLang="zh-CN" dirty="0">
              <a:solidFill>
                <a:schemeClr val="bg1"/>
              </a:solidFill>
              <a:latin typeface="Times New Roman" panose="02020603050405020304" pitchFamily="18" charset="0"/>
              <a:ea typeface="宋体" panose="02010600030101010101" pitchFamily="2" charset="-122"/>
            </a:endParaRPr>
          </a:p>
        </p:txBody>
      </p:sp>
      <p:sp>
        <p:nvSpPr>
          <p:cNvPr id="22536" name="Line 8"/>
          <p:cNvSpPr/>
          <p:nvPr/>
        </p:nvSpPr>
        <p:spPr>
          <a:xfrm>
            <a:off x="3505200" y="4495800"/>
            <a:ext cx="1143000" cy="0"/>
          </a:xfrm>
          <a:prstGeom prst="line">
            <a:avLst/>
          </a:prstGeom>
          <a:ln w="9525" cap="flat" cmpd="sng">
            <a:solidFill>
              <a:schemeClr val="tx1"/>
            </a:solidFill>
            <a:prstDash val="solid"/>
            <a:round/>
            <a:headEnd type="triangle" w="med" len="med"/>
            <a:tailEnd type="triangle" w="med" len="med"/>
          </a:ln>
        </p:spPr>
      </p:sp>
      <p:sp>
        <p:nvSpPr>
          <p:cNvPr id="22537" name="Text Box 9"/>
          <p:cNvSpPr txBox="1"/>
          <p:nvPr/>
        </p:nvSpPr>
        <p:spPr>
          <a:xfrm>
            <a:off x="381000" y="54102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Once a class is established, you can make as many objects of that class as you like.</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0-#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33"/>
                                        </p:tgtEl>
                                        <p:attrNameLst>
                                          <p:attrName>style.visibility</p:attrName>
                                        </p:attrNameLst>
                                      </p:cBhvr>
                                      <p:to>
                                        <p:strVal val="visible"/>
                                      </p:to>
                                    </p:set>
                                    <p:anim calcmode="lin" valueType="num">
                                      <p:cBhvr additive="base">
                                        <p:cTn id="13" dur="500" fill="hold"/>
                                        <p:tgtEl>
                                          <p:spTgt spid="22533"/>
                                        </p:tgtEl>
                                        <p:attrNameLst>
                                          <p:attrName>ppt_x</p:attrName>
                                        </p:attrNameLst>
                                      </p:cBhvr>
                                      <p:tavLst>
                                        <p:tav tm="0">
                                          <p:val>
                                            <p:strVal val="1+#ppt_w/2"/>
                                          </p:val>
                                        </p:tav>
                                        <p:tav tm="100000">
                                          <p:val>
                                            <p:strVal val="#ppt_x"/>
                                          </p:val>
                                        </p:tav>
                                      </p:tavLst>
                                    </p:anim>
                                    <p:anim calcmode="lin" valueType="num">
                                      <p:cBhvr additive="base">
                                        <p:cTn id="14"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34"/>
                                        </p:tgtEl>
                                        <p:attrNameLst>
                                          <p:attrName>style.visibility</p:attrName>
                                        </p:attrNameLst>
                                      </p:cBhvr>
                                      <p:to>
                                        <p:strVal val="visible"/>
                                      </p:to>
                                    </p:set>
                                    <p:anim calcmode="lin" valueType="num">
                                      <p:cBhvr additive="base">
                                        <p:cTn id="19" dur="500" fill="hold"/>
                                        <p:tgtEl>
                                          <p:spTgt spid="22534"/>
                                        </p:tgtEl>
                                        <p:attrNameLst>
                                          <p:attrName>ppt_x</p:attrName>
                                        </p:attrNameLst>
                                      </p:cBhvr>
                                      <p:tavLst>
                                        <p:tav tm="0">
                                          <p:val>
                                            <p:strVal val="0-#ppt_w/2"/>
                                          </p:val>
                                        </p:tav>
                                        <p:tav tm="100000">
                                          <p:val>
                                            <p:strVal val="#ppt_x"/>
                                          </p:val>
                                        </p:tav>
                                      </p:tavLst>
                                    </p:anim>
                                    <p:anim calcmode="lin" valueType="num">
                                      <p:cBhvr additive="base">
                                        <p:cTn id="20"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535"/>
                                        </p:tgtEl>
                                        <p:attrNameLst>
                                          <p:attrName>style.visibility</p:attrName>
                                        </p:attrNameLst>
                                      </p:cBhvr>
                                      <p:to>
                                        <p:strVal val="visible"/>
                                      </p:to>
                                    </p:set>
                                    <p:anim calcmode="lin" valueType="num">
                                      <p:cBhvr additive="base">
                                        <p:cTn id="25" dur="500" fill="hold"/>
                                        <p:tgtEl>
                                          <p:spTgt spid="22535"/>
                                        </p:tgtEl>
                                        <p:attrNameLst>
                                          <p:attrName>ppt_x</p:attrName>
                                        </p:attrNameLst>
                                      </p:cBhvr>
                                      <p:tavLst>
                                        <p:tav tm="0">
                                          <p:val>
                                            <p:strVal val="1+#ppt_w/2"/>
                                          </p:val>
                                        </p:tav>
                                        <p:tav tm="100000">
                                          <p:val>
                                            <p:strVal val="#ppt_x"/>
                                          </p:val>
                                        </p:tav>
                                      </p:tavLst>
                                    </p:anim>
                                    <p:anim calcmode="lin" valueType="num">
                                      <p:cBhvr additive="base">
                                        <p:cTn id="26" dur="500" fill="hold"/>
                                        <p:tgtEl>
                                          <p:spTgt spid="225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22536"/>
                                        </p:tgtEl>
                                        <p:attrNameLst>
                                          <p:attrName>style.visibility</p:attrName>
                                        </p:attrNameLst>
                                      </p:cBhvr>
                                      <p:to>
                                        <p:strVal val="visible"/>
                                      </p:to>
                                    </p:set>
                                    <p:anim calcmode="lin" valueType="num">
                                      <p:cBhvr additive="base">
                                        <p:cTn id="31" dur="500" fill="hold"/>
                                        <p:tgtEl>
                                          <p:spTgt spid="22536"/>
                                        </p:tgtEl>
                                        <p:attrNameLst>
                                          <p:attrName>ppt_x</p:attrName>
                                        </p:attrNameLst>
                                      </p:cBhvr>
                                      <p:tavLst>
                                        <p:tav tm="0">
                                          <p:val>
                                            <p:strVal val="#ppt_x"/>
                                          </p:val>
                                        </p:tav>
                                        <p:tav tm="100000">
                                          <p:val>
                                            <p:strVal val="#ppt_x"/>
                                          </p:val>
                                        </p:tav>
                                      </p:tavLst>
                                    </p:anim>
                                    <p:anim calcmode="lin" valueType="num">
                                      <p:cBhvr additive="base">
                                        <p:cTn id="32" dur="500" fill="hold"/>
                                        <p:tgtEl>
                                          <p:spTgt spid="2253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537"/>
                                        </p:tgtEl>
                                        <p:attrNameLst>
                                          <p:attrName>style.visibility</p:attrName>
                                        </p:attrNameLst>
                                      </p:cBhvr>
                                      <p:to>
                                        <p:strVal val="visible"/>
                                      </p:to>
                                    </p:set>
                                    <p:animEffect transition="in" filter="dissolve">
                                      <p:cBhvr>
                                        <p:cTn id="37"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3" grpId="0"/>
      <p:bldP spid="22534" grpId="0" animBg="1"/>
      <p:bldP spid="22535" grpId="0" animBg="1"/>
      <p:bldP spid="225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p:nvPr/>
        </p:nvSpPr>
        <p:spPr>
          <a:xfrm>
            <a:off x="457200" y="457200"/>
            <a:ext cx="79248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a:t>
            </a:r>
            <a:r>
              <a:rPr lang="en-US" altLang="zh-CN" dirty="0">
                <a:solidFill>
                  <a:schemeClr val="folHlink"/>
                </a:solidFill>
                <a:latin typeface="Times New Roman" panose="02020603050405020304" pitchFamily="18" charset="0"/>
                <a:ea typeface="宋体" panose="02010600030101010101" pitchFamily="2" charset="-122"/>
              </a:rPr>
              <a:t>interface</a:t>
            </a:r>
            <a:r>
              <a:rPr lang="en-US" altLang="zh-CN" dirty="0">
                <a:latin typeface="Times New Roman" panose="02020603050405020304" pitchFamily="18" charset="0"/>
                <a:ea typeface="宋体" panose="02010600030101010101" pitchFamily="2" charset="-122"/>
              </a:rPr>
              <a:t> establishes what requests you can make for a particular object. A type has a function associated with each possible request, and when you make a particular request to an object, that function is called. </a:t>
            </a:r>
            <a:endParaRPr lang="en-US" altLang="zh-CN" dirty="0">
              <a:latin typeface="Times New Roman" panose="02020603050405020304" pitchFamily="18" charset="0"/>
              <a:ea typeface="宋体" panose="02010600030101010101" pitchFamily="2" charset="-122"/>
            </a:endParaRPr>
          </a:p>
        </p:txBody>
      </p:sp>
      <p:pic>
        <p:nvPicPr>
          <p:cNvPr id="23555" name="Picture 3" descr="class"/>
          <p:cNvPicPr>
            <a:picLocks noChangeAspect="1"/>
          </p:cNvPicPr>
          <p:nvPr/>
        </p:nvPicPr>
        <p:blipFill>
          <a:blip r:embed="rId1"/>
          <a:stretch>
            <a:fillRect/>
          </a:stretch>
        </p:blipFill>
        <p:spPr>
          <a:xfrm>
            <a:off x="3276600" y="2438400"/>
            <a:ext cx="2525713" cy="1622425"/>
          </a:xfrm>
          <a:prstGeom prst="rect">
            <a:avLst/>
          </a:prstGeom>
          <a:noFill/>
          <a:ln w="9525">
            <a:noFill/>
          </a:ln>
        </p:spPr>
      </p:pic>
      <p:sp>
        <p:nvSpPr>
          <p:cNvPr id="23556" name="Text Box 4"/>
          <p:cNvSpPr txBox="1"/>
          <p:nvPr/>
        </p:nvSpPr>
        <p:spPr>
          <a:xfrm>
            <a:off x="1066800" y="4495800"/>
            <a:ext cx="6477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1.3  The hidden implementation</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23557" name="Text Box 5"/>
          <p:cNvSpPr txBox="1"/>
          <p:nvPr/>
        </p:nvSpPr>
        <p:spPr>
          <a:xfrm>
            <a:off x="533400" y="5305425"/>
            <a:ext cx="80010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It is helpful to break up the playing field into </a:t>
            </a:r>
            <a:r>
              <a:rPr lang="en-US" altLang="zh-CN" dirty="0">
                <a:solidFill>
                  <a:schemeClr val="folHlink"/>
                </a:solidFill>
                <a:latin typeface="Times New Roman" panose="02020603050405020304" pitchFamily="18" charset="0"/>
                <a:ea typeface="宋体" panose="02010600030101010101" pitchFamily="2" charset="-122"/>
              </a:rPr>
              <a:t>class creators</a:t>
            </a:r>
            <a:r>
              <a:rPr lang="en-US" altLang="zh-CN" dirty="0">
                <a:latin typeface="Times New Roman" panose="02020603050405020304" pitchFamily="18" charset="0"/>
                <a:ea typeface="宋体" panose="02010600030101010101" pitchFamily="2" charset="-122"/>
              </a:rPr>
              <a:t> and </a:t>
            </a:r>
            <a:r>
              <a:rPr lang="en-US" altLang="zh-CN" dirty="0">
                <a:solidFill>
                  <a:schemeClr val="folHlink"/>
                </a:solidFill>
                <a:latin typeface="Times New Roman" panose="02020603050405020304" pitchFamily="18" charset="0"/>
                <a:ea typeface="宋体" panose="02010600030101010101" pitchFamily="2" charset="-122"/>
              </a:rPr>
              <a:t>client programmers</a:t>
            </a:r>
            <a:r>
              <a:rPr lang="en-US" altLang="zh-CN" dirty="0">
                <a:latin typeface="Times New Roman" panose="02020603050405020304" pitchFamily="18" charset="0"/>
                <a:ea typeface="宋体" panose="02010600030101010101" pitchFamily="2" charset="-122"/>
              </a:rPr>
              <a:t>(the class consumers).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0-#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3555"/>
                                        </p:tgtEl>
                                        <p:attrNameLst>
                                          <p:attrName>style.visibility</p:attrName>
                                        </p:attrNameLst>
                                      </p:cBhvr>
                                      <p:to>
                                        <p:strVal val="visible"/>
                                      </p:to>
                                    </p:set>
                                    <p:anim calcmode="lin" valueType="num">
                                      <p:cBhvr>
                                        <p:cTn id="13" dur="500" fill="hold"/>
                                        <p:tgtEl>
                                          <p:spTgt spid="23555"/>
                                        </p:tgtEl>
                                        <p:attrNameLst>
                                          <p:attrName>ppt_w</p:attrName>
                                        </p:attrNameLst>
                                      </p:cBhvr>
                                      <p:tavLst>
                                        <p:tav tm="0">
                                          <p:val>
                                            <p:fltVal val="0"/>
                                          </p:val>
                                        </p:tav>
                                        <p:tav tm="100000">
                                          <p:val>
                                            <p:strVal val="#ppt_w"/>
                                          </p:val>
                                        </p:tav>
                                      </p:tavLst>
                                    </p:anim>
                                    <p:anim calcmode="lin" valueType="num">
                                      <p:cBhvr>
                                        <p:cTn id="14" dur="500" fill="hold"/>
                                        <p:tgtEl>
                                          <p:spTgt spid="2355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6"/>
                                        </p:tgtEl>
                                        <p:attrNameLst>
                                          <p:attrName>style.visibility</p:attrName>
                                        </p:attrNameLst>
                                      </p:cBhvr>
                                      <p:to>
                                        <p:strVal val="visible"/>
                                      </p:to>
                                    </p:set>
                                    <p:anim calcmode="lin" valueType="num">
                                      <p:cBhvr additive="base">
                                        <p:cTn id="19" dur="500" fill="hold"/>
                                        <p:tgtEl>
                                          <p:spTgt spid="23556"/>
                                        </p:tgtEl>
                                        <p:attrNameLst>
                                          <p:attrName>ppt_x</p:attrName>
                                        </p:attrNameLst>
                                      </p:cBhvr>
                                      <p:tavLst>
                                        <p:tav tm="0">
                                          <p:val>
                                            <p:strVal val="0-#ppt_w/2"/>
                                          </p:val>
                                        </p:tav>
                                        <p:tav tm="100000">
                                          <p:val>
                                            <p:strVal val="#ppt_x"/>
                                          </p:val>
                                        </p:tav>
                                      </p:tavLst>
                                    </p:anim>
                                    <p:anim calcmode="lin" valueType="num">
                                      <p:cBhvr additive="base">
                                        <p:cTn id="20"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557"/>
                                        </p:tgtEl>
                                        <p:attrNameLst>
                                          <p:attrName>style.visibility</p:attrName>
                                        </p:attrNameLst>
                                      </p:cBhvr>
                                      <p:to>
                                        <p:strVal val="visible"/>
                                      </p:to>
                                    </p:set>
                                    <p:anim calcmode="lin" valueType="num">
                                      <p:cBhvr additive="base">
                                        <p:cTn id="25" dur="500" fill="hold"/>
                                        <p:tgtEl>
                                          <p:spTgt spid="23557"/>
                                        </p:tgtEl>
                                        <p:attrNameLst>
                                          <p:attrName>ppt_x</p:attrName>
                                        </p:attrNameLst>
                                      </p:cBhvr>
                                      <p:tavLst>
                                        <p:tav tm="0">
                                          <p:val>
                                            <p:strVal val="1+#ppt_w/2"/>
                                          </p:val>
                                        </p:tav>
                                        <p:tav tm="100000">
                                          <p:val>
                                            <p:strVal val="#ppt_x"/>
                                          </p:val>
                                        </p:tav>
                                      </p:tavLst>
                                    </p:anim>
                                    <p:anim calcmode="lin" valueType="num">
                                      <p:cBhvr additive="base">
                                        <p:cTn id="26" dur="500" fill="hold"/>
                                        <p:tgtEl>
                                          <p:spTgt spid="23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p:bldP spid="2355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p:nvPr/>
        </p:nvSpPr>
        <p:spPr>
          <a:xfrm>
            <a:off x="381000" y="533400"/>
            <a:ext cx="82296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hidden portion usually represents the </a:t>
            </a:r>
            <a:r>
              <a:rPr lang="en-US" altLang="zh-CN" dirty="0">
                <a:solidFill>
                  <a:schemeClr val="folHlink"/>
                </a:solidFill>
                <a:latin typeface="Times New Roman" panose="02020603050405020304" pitchFamily="18" charset="0"/>
                <a:ea typeface="宋体" panose="02010600030101010101" pitchFamily="2" charset="-122"/>
              </a:rPr>
              <a:t>tender</a:t>
            </a:r>
            <a:r>
              <a:rPr lang="en-US" altLang="zh-CN" dirty="0">
                <a:latin typeface="Times New Roman" panose="02020603050405020304" pitchFamily="18" charset="0"/>
                <a:ea typeface="宋体" panose="02010600030101010101" pitchFamily="2" charset="-122"/>
              </a:rPr>
              <a:t> insides of an object. So hiding the implementation reduces program bugs. </a:t>
            </a:r>
            <a:endParaRPr lang="en-US" altLang="zh-CN" dirty="0">
              <a:latin typeface="Times New Roman" panose="02020603050405020304" pitchFamily="18" charset="0"/>
              <a:ea typeface="宋体" panose="02010600030101010101" pitchFamily="2" charset="-122"/>
            </a:endParaRPr>
          </a:p>
        </p:txBody>
      </p:sp>
      <p:sp>
        <p:nvSpPr>
          <p:cNvPr id="24579" name="Text Box 3"/>
          <p:cNvSpPr txBox="1"/>
          <p:nvPr/>
        </p:nvSpPr>
        <p:spPr>
          <a:xfrm>
            <a:off x="381000" y="1676400"/>
            <a:ext cx="8534400" cy="19177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first reason for </a:t>
            </a:r>
            <a:r>
              <a:rPr lang="en-US" altLang="zh-CN" dirty="0">
                <a:solidFill>
                  <a:schemeClr val="folHlink"/>
                </a:solidFill>
                <a:latin typeface="Times New Roman" panose="02020603050405020304" pitchFamily="18" charset="0"/>
                <a:ea typeface="宋体" panose="02010600030101010101" pitchFamily="2" charset="-122"/>
              </a:rPr>
              <a:t>access control</a:t>
            </a:r>
            <a:r>
              <a:rPr lang="en-US" altLang="zh-CN" dirty="0">
                <a:latin typeface="Times New Roman" panose="02020603050405020304" pitchFamily="18" charset="0"/>
                <a:ea typeface="宋体" panose="02010600030101010101" pitchFamily="2" charset="-122"/>
              </a:rPr>
              <a:t> is to keep client programmers’ hands off portions they shouldn’t touch. The second reason is to allow the library designer to change the internal workings of the class without worrying about how it will affect the client programmer. </a:t>
            </a:r>
            <a:endParaRPr lang="en-US" altLang="zh-CN" dirty="0">
              <a:latin typeface="Times New Roman" panose="02020603050405020304" pitchFamily="18" charset="0"/>
              <a:ea typeface="宋体" panose="02010600030101010101" pitchFamily="2" charset="-122"/>
            </a:endParaRPr>
          </a:p>
        </p:txBody>
      </p:sp>
      <p:sp>
        <p:nvSpPr>
          <p:cNvPr id="24580" name="Text Box 4"/>
          <p:cNvSpPr txBox="1"/>
          <p:nvPr/>
        </p:nvSpPr>
        <p:spPr>
          <a:xfrm>
            <a:off x="381000" y="4114800"/>
            <a:ext cx="83820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In Java: </a:t>
            </a:r>
            <a:r>
              <a:rPr lang="en-US" altLang="zh-CN" dirty="0">
                <a:solidFill>
                  <a:schemeClr val="folHlink"/>
                </a:solidFill>
                <a:latin typeface="Times New Roman" panose="02020603050405020304" pitchFamily="18" charset="0"/>
                <a:ea typeface="宋体" panose="02010600030101010101" pitchFamily="2" charset="-122"/>
              </a:rPr>
              <a:t>public , private , protected</a:t>
            </a:r>
            <a:endParaRPr lang="en-US" altLang="zh-CN" dirty="0">
              <a:solidFill>
                <a:schemeClr val="folHlink"/>
              </a:solidFill>
              <a:latin typeface="Times New Roman" panose="02020603050405020304" pitchFamily="18" charset="0"/>
              <a:ea typeface="宋体" panose="02010600030101010101" pitchFamily="2" charset="-122"/>
            </a:endParaRPr>
          </a:p>
        </p:txBody>
      </p:sp>
      <p:sp>
        <p:nvSpPr>
          <p:cNvPr id="24581" name="Text Box 5"/>
          <p:cNvSpPr txBox="1"/>
          <p:nvPr/>
        </p:nvSpPr>
        <p:spPr>
          <a:xfrm>
            <a:off x="304800" y="4953000"/>
            <a:ext cx="8305800" cy="173513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also has a “</a:t>
            </a:r>
            <a:r>
              <a:rPr lang="en-US" altLang="zh-CN" dirty="0">
                <a:solidFill>
                  <a:schemeClr val="folHlink"/>
                </a:solidFill>
                <a:latin typeface="Times New Roman" panose="02020603050405020304" pitchFamily="18" charset="0"/>
                <a:ea typeface="宋体" panose="02010600030101010101" pitchFamily="2" charset="-122"/>
              </a:rPr>
              <a:t>default</a:t>
            </a:r>
            <a:r>
              <a:rPr lang="en-US" altLang="zh-CN" dirty="0">
                <a:latin typeface="Times New Roman" panose="02020603050405020304" pitchFamily="18" charset="0"/>
                <a:ea typeface="宋体" panose="02010600030101010101" pitchFamily="2" charset="-122"/>
              </a:rPr>
              <a:t>” access --- “friendly” access </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    Classes </a:t>
            </a:r>
            <a:r>
              <a:rPr lang="en-US" altLang="zh-CN" dirty="0">
                <a:solidFill>
                  <a:schemeClr val="folHlink"/>
                </a:solidFill>
                <a:latin typeface="Times New Roman" panose="02020603050405020304" pitchFamily="18" charset="0"/>
                <a:ea typeface="宋体" panose="02010600030101010101" pitchFamily="2" charset="-122"/>
              </a:rPr>
              <a:t>can access</a:t>
            </a:r>
            <a:r>
              <a:rPr lang="en-US" altLang="zh-CN" dirty="0">
                <a:latin typeface="Times New Roman" panose="02020603050405020304" pitchFamily="18" charset="0"/>
                <a:ea typeface="宋体" panose="02010600030101010101" pitchFamily="2" charset="-122"/>
              </a:rPr>
              <a:t> the friendly members of other classes in the </a:t>
            </a:r>
            <a:r>
              <a:rPr lang="en-US" altLang="zh-CN" dirty="0">
                <a:solidFill>
                  <a:schemeClr val="tx2"/>
                </a:solidFill>
                <a:latin typeface="Times New Roman" panose="02020603050405020304" pitchFamily="18" charset="0"/>
                <a:ea typeface="宋体" panose="02010600030101010101" pitchFamily="2" charset="-122"/>
              </a:rPr>
              <a:t>same package</a:t>
            </a:r>
            <a:r>
              <a:rPr lang="en-US" altLang="zh-CN" dirty="0">
                <a:latin typeface="Times New Roman" panose="02020603050405020304" pitchFamily="18" charset="0"/>
                <a:ea typeface="宋体" panose="02010600030101010101" pitchFamily="2" charset="-122"/>
              </a:rPr>
              <a:t>, but </a:t>
            </a:r>
            <a:r>
              <a:rPr lang="en-US" altLang="zh-CN" dirty="0">
                <a:solidFill>
                  <a:schemeClr val="tx2"/>
                </a:solidFill>
                <a:latin typeface="Times New Roman" panose="02020603050405020304" pitchFamily="18" charset="0"/>
                <a:ea typeface="宋体" panose="02010600030101010101" pitchFamily="2" charset="-122"/>
              </a:rPr>
              <a:t>outside</a:t>
            </a:r>
            <a:r>
              <a:rPr lang="en-US" altLang="zh-CN" dirty="0">
                <a:latin typeface="Times New Roman" panose="02020603050405020304" pitchFamily="18" charset="0"/>
                <a:ea typeface="宋体" panose="02010600030101010101" pitchFamily="2" charset="-122"/>
              </a:rPr>
              <a:t> of the package those same friendly members appear to be </a:t>
            </a:r>
            <a:r>
              <a:rPr lang="en-US" altLang="zh-CN" dirty="0">
                <a:solidFill>
                  <a:schemeClr val="folHlink"/>
                </a:solidFill>
                <a:latin typeface="Times New Roman" panose="02020603050405020304" pitchFamily="18" charset="0"/>
                <a:ea typeface="宋体" panose="02010600030101010101" pitchFamily="2" charset="-122"/>
              </a:rPr>
              <a:t>private</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4580"/>
                                        </p:tgtEl>
                                        <p:attrNameLst>
                                          <p:attrName>style.visibility</p:attrName>
                                        </p:attrNameLst>
                                      </p:cBhvr>
                                      <p:to>
                                        <p:strVal val="visible"/>
                                      </p:to>
                                    </p:set>
                                    <p:anim calcmode="lin" valueType="num">
                                      <p:cBhvr additive="base">
                                        <p:cTn id="19" dur="500" fill="hold"/>
                                        <p:tgtEl>
                                          <p:spTgt spid="24580"/>
                                        </p:tgtEl>
                                        <p:attrNameLst>
                                          <p:attrName>ppt_x</p:attrName>
                                        </p:attrNameLst>
                                      </p:cBhvr>
                                      <p:tavLst>
                                        <p:tav tm="0">
                                          <p:val>
                                            <p:strVal val="#ppt_x"/>
                                          </p:val>
                                        </p:tav>
                                        <p:tav tm="100000">
                                          <p:val>
                                            <p:strVal val="#ppt_x"/>
                                          </p:val>
                                        </p:tav>
                                      </p:tavLst>
                                    </p:anim>
                                    <p:anim calcmode="lin" valueType="num">
                                      <p:cBhvr additive="base">
                                        <p:cTn id="20" dur="500" fill="hold"/>
                                        <p:tgtEl>
                                          <p:spTgt spid="2458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581"/>
                                        </p:tgtEl>
                                        <p:attrNameLst>
                                          <p:attrName>style.visibility</p:attrName>
                                        </p:attrNameLst>
                                      </p:cBhvr>
                                      <p:to>
                                        <p:strVal val="visible"/>
                                      </p:to>
                                    </p:set>
                                    <p:anim calcmode="lin" valueType="num">
                                      <p:cBhvr additive="base">
                                        <p:cTn id="25" dur="500" fill="hold"/>
                                        <p:tgtEl>
                                          <p:spTgt spid="24581"/>
                                        </p:tgtEl>
                                        <p:attrNameLst>
                                          <p:attrName>ppt_x</p:attrName>
                                        </p:attrNameLst>
                                      </p:cBhvr>
                                      <p:tavLst>
                                        <p:tav tm="0">
                                          <p:val>
                                            <p:strVal val="1+#ppt_w/2"/>
                                          </p:val>
                                        </p:tav>
                                        <p:tav tm="100000">
                                          <p:val>
                                            <p:strVal val="#ppt_x"/>
                                          </p:val>
                                        </p:tav>
                                      </p:tavLst>
                                    </p:anim>
                                    <p:anim calcmode="lin" valueType="num">
                                      <p:cBhvr additive="base">
                                        <p:cTn id="26" dur="500" fill="hold"/>
                                        <p:tgtEl>
                                          <p:spTgt spid="24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P spid="2458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2"/>
          <p:cNvSpPr txBox="1"/>
          <p:nvPr/>
        </p:nvSpPr>
        <p:spPr>
          <a:xfrm>
            <a:off x="990600" y="685800"/>
            <a:ext cx="6477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1.4  </a:t>
            </a:r>
            <a:r>
              <a:rPr lang="en-US" altLang="zh-CN" sz="3600" b="1" dirty="0">
                <a:solidFill>
                  <a:schemeClr val="tx2"/>
                </a:solidFill>
                <a:latin typeface="Times New Roman" panose="02020603050405020304" pitchFamily="18" charset="0"/>
                <a:ea typeface="宋体" panose="02010600030101010101" pitchFamily="2" charset="-122"/>
              </a:rPr>
              <a:t>Reusing the implementation</a:t>
            </a:r>
            <a:endParaRPr lang="en-US" altLang="zh-CN" sz="3600" b="1" dirty="0">
              <a:solidFill>
                <a:schemeClr val="tx2"/>
              </a:solidFill>
              <a:latin typeface="Times New Roman" panose="02020603050405020304" pitchFamily="18" charset="0"/>
              <a:ea typeface="宋体" panose="02010600030101010101" pitchFamily="2" charset="-122"/>
            </a:endParaRPr>
          </a:p>
        </p:txBody>
      </p:sp>
      <p:sp>
        <p:nvSpPr>
          <p:cNvPr id="25603" name="Text Box 3"/>
          <p:cNvSpPr txBox="1"/>
          <p:nvPr/>
        </p:nvSpPr>
        <p:spPr>
          <a:xfrm>
            <a:off x="381000" y="1676400"/>
            <a:ext cx="77724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Code reuse is one of the </a:t>
            </a:r>
            <a:r>
              <a:rPr lang="en-US" altLang="zh-CN" dirty="0">
                <a:solidFill>
                  <a:schemeClr val="folHlink"/>
                </a:solidFill>
                <a:latin typeface="Times New Roman" panose="02020603050405020304" pitchFamily="18" charset="0"/>
                <a:ea typeface="宋体" panose="02010600030101010101" pitchFamily="2" charset="-122"/>
              </a:rPr>
              <a:t>greatest advantages</a:t>
            </a:r>
            <a:r>
              <a:rPr lang="en-US" altLang="zh-CN" dirty="0">
                <a:latin typeface="Times New Roman" panose="02020603050405020304" pitchFamily="18" charset="0"/>
                <a:ea typeface="宋体" panose="02010600030101010101" pitchFamily="2" charset="-122"/>
              </a:rPr>
              <a:t> that object-oriented programming languages provide.</a:t>
            </a:r>
            <a:endParaRPr lang="en-US" altLang="zh-CN" dirty="0">
              <a:latin typeface="Times New Roman" panose="02020603050405020304" pitchFamily="18" charset="0"/>
              <a:ea typeface="宋体" panose="02010600030101010101" pitchFamily="2" charset="-122"/>
            </a:endParaRPr>
          </a:p>
        </p:txBody>
      </p:sp>
      <p:sp>
        <p:nvSpPr>
          <p:cNvPr id="25604" name="Text Box 4"/>
          <p:cNvSpPr txBox="1"/>
          <p:nvPr/>
        </p:nvSpPr>
        <p:spPr>
          <a:xfrm>
            <a:off x="381000" y="30480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simplest way to reuse a class is to just use an object of that class directly, but you can also place an object of that class inside a new class.</a:t>
            </a:r>
            <a:endParaRPr lang="en-US" altLang="zh-CN" dirty="0">
              <a:latin typeface="Times New Roman" panose="02020603050405020304" pitchFamily="18" charset="0"/>
              <a:ea typeface="宋体" panose="02010600030101010101" pitchFamily="2" charset="-122"/>
            </a:endParaRPr>
          </a:p>
        </p:txBody>
      </p:sp>
      <p:sp>
        <p:nvSpPr>
          <p:cNvPr id="25605" name="Text Box 5"/>
          <p:cNvSpPr txBox="1"/>
          <p:nvPr/>
        </p:nvSpPr>
        <p:spPr>
          <a:xfrm>
            <a:off x="381000" y="4648200"/>
            <a:ext cx="8077200" cy="1735138"/>
          </a:xfrm>
          <a:prstGeom prst="rect">
            <a:avLst/>
          </a:prstGeom>
          <a:noFill/>
          <a:ln w="9525">
            <a:noFill/>
          </a:ln>
        </p:spPr>
        <p:txBody>
          <a:bodyPr anchor="t" anchorCtr="0">
            <a:spAutoFit/>
          </a:bodyPr>
          <a:lstStyle/>
          <a:p>
            <a:pPr>
              <a:spcBef>
                <a:spcPct val="50000"/>
              </a:spcBef>
            </a:pPr>
            <a:r>
              <a:rPr lang="en-US" altLang="zh-CN" dirty="0">
                <a:latin typeface="Georgia" panose="02040502050405020303" pitchFamily="18" charset="0"/>
                <a:ea typeface="宋体" panose="02010600030101010101" pitchFamily="2" charset="-122"/>
              </a:rPr>
              <a:t>    </a:t>
            </a:r>
            <a:r>
              <a:rPr lang="en-US" altLang="zh-CN" dirty="0">
                <a:solidFill>
                  <a:schemeClr val="folHlink"/>
                </a:solidFill>
                <a:latin typeface="Times New Roman" panose="02020603050405020304" pitchFamily="18" charset="0"/>
                <a:ea typeface="宋体" panose="02010600030101010101" pitchFamily="2" charset="-122"/>
              </a:rPr>
              <a:t>Inheritance</a:t>
            </a:r>
            <a:r>
              <a:rPr lang="en-US" altLang="zh-CN" dirty="0">
                <a:latin typeface="Times New Roman" panose="02020603050405020304" pitchFamily="18" charset="0"/>
                <a:ea typeface="宋体" panose="02010600030101010101" pitchFamily="2" charset="-122"/>
              </a:rPr>
              <a:t> is often highly emphasized. We should first look to </a:t>
            </a:r>
            <a:r>
              <a:rPr lang="en-US" altLang="zh-CN" dirty="0">
                <a:solidFill>
                  <a:schemeClr val="folHlink"/>
                </a:solidFill>
                <a:latin typeface="Times New Roman" panose="02020603050405020304" pitchFamily="18" charset="0"/>
                <a:ea typeface="宋体" panose="02010600030101010101" pitchFamily="2" charset="-122"/>
              </a:rPr>
              <a:t>composition</a:t>
            </a:r>
            <a:r>
              <a:rPr lang="en-US" altLang="zh-CN" dirty="0">
                <a:latin typeface="Times New Roman" panose="02020603050405020304" pitchFamily="18" charset="0"/>
                <a:ea typeface="宋体" panose="02010600030101010101" pitchFamily="2" charset="-122"/>
              </a:rPr>
              <a:t> when creating new classes, since it is simpler and more flexible.</a:t>
            </a:r>
            <a:endParaRPr lang="en-US" altLang="zh-CN" dirty="0">
              <a:latin typeface="Times New Roman" panose="02020603050405020304" pitchFamily="18" charset="0"/>
              <a:ea typeface="宋体" panose="02010600030101010101" pitchFamily="2" charset="-122"/>
            </a:endParaRPr>
          </a:p>
          <a:p>
            <a:pPr>
              <a:spcBef>
                <a:spcPct val="50000"/>
              </a:spcBef>
            </a:pP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ppt_x"/>
                                          </p:val>
                                        </p:tav>
                                        <p:tav tm="100000">
                                          <p:val>
                                            <p:strVal val="#ppt_x"/>
                                          </p:val>
                                        </p:tav>
                                      </p:tavLst>
                                    </p:anim>
                                    <p:anim calcmode="lin" valueType="num">
                                      <p:cBhvr additive="base">
                                        <p:cTn id="8" dur="500" fill="hold"/>
                                        <p:tgtEl>
                                          <p:spTgt spid="2560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0-#ppt_w/2"/>
                                          </p:val>
                                        </p:tav>
                                        <p:tav tm="100000">
                                          <p:val>
                                            <p:strVal val="#ppt_x"/>
                                          </p:val>
                                        </p:tav>
                                      </p:tavLst>
                                    </p:anim>
                                    <p:anim calcmode="lin" valueType="num">
                                      <p:cBhvr additive="base">
                                        <p:cTn id="14"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605"/>
                                        </p:tgtEl>
                                        <p:attrNameLst>
                                          <p:attrName>style.visibility</p:attrName>
                                        </p:attrNameLst>
                                      </p:cBhvr>
                                      <p:to>
                                        <p:strVal val="visible"/>
                                      </p:to>
                                    </p:set>
                                    <p:anim calcmode="lin" valueType="num">
                                      <p:cBhvr additive="base">
                                        <p:cTn id="19" dur="500" fill="hold"/>
                                        <p:tgtEl>
                                          <p:spTgt spid="25605"/>
                                        </p:tgtEl>
                                        <p:attrNameLst>
                                          <p:attrName>ppt_x</p:attrName>
                                        </p:attrNameLst>
                                      </p:cBhvr>
                                      <p:tavLst>
                                        <p:tav tm="0">
                                          <p:val>
                                            <p:strVal val="1+#ppt_w/2"/>
                                          </p:val>
                                        </p:tav>
                                        <p:tav tm="100000">
                                          <p:val>
                                            <p:strVal val="#ppt_x"/>
                                          </p:val>
                                        </p:tav>
                                      </p:tavLst>
                                    </p:anim>
                                    <p:anim calcmode="lin" valueType="num">
                                      <p:cBhvr additive="base">
                                        <p:cTn id="20"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p:bldP spid="2560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2"/>
          <p:cNvSpPr txBox="1"/>
          <p:nvPr/>
        </p:nvSpPr>
        <p:spPr>
          <a:xfrm>
            <a:off x="381000" y="685800"/>
            <a:ext cx="77724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1.5  </a:t>
            </a:r>
            <a:r>
              <a:rPr lang="en-US" altLang="zh-CN" sz="3600" b="1" dirty="0">
                <a:solidFill>
                  <a:schemeClr val="tx2"/>
                </a:solidFill>
                <a:latin typeface="Times New Roman" panose="02020603050405020304" pitchFamily="18" charset="0"/>
                <a:ea typeface="宋体" panose="02010600030101010101" pitchFamily="2" charset="-122"/>
              </a:rPr>
              <a:t>Inheritance: reusing the interface</a:t>
            </a:r>
            <a:endParaRPr lang="en-US" altLang="zh-CN" sz="3600" b="1" dirty="0">
              <a:solidFill>
                <a:schemeClr val="tx2"/>
              </a:solidFill>
              <a:latin typeface="Times New Roman" panose="02020603050405020304" pitchFamily="18" charset="0"/>
              <a:ea typeface="宋体" panose="02010600030101010101" pitchFamily="2" charset="-122"/>
            </a:endParaRPr>
          </a:p>
        </p:txBody>
      </p:sp>
      <p:sp>
        <p:nvSpPr>
          <p:cNvPr id="26627" name="Text Box 3"/>
          <p:cNvSpPr txBox="1"/>
          <p:nvPr/>
        </p:nvSpPr>
        <p:spPr>
          <a:xfrm>
            <a:off x="228600" y="1828800"/>
            <a:ext cx="82296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 base type contains all of the characteristics and behaviors that are shared among the types derived from it. From the base type, you </a:t>
            </a:r>
            <a:r>
              <a:rPr lang="en-US" altLang="zh-CN" dirty="0">
                <a:solidFill>
                  <a:schemeClr val="folHlink"/>
                </a:solidFill>
                <a:latin typeface="Times New Roman" panose="02020603050405020304" pitchFamily="18" charset="0"/>
                <a:ea typeface="宋体" panose="02010600030101010101" pitchFamily="2" charset="-122"/>
              </a:rPr>
              <a:t>derive</a:t>
            </a:r>
            <a:r>
              <a:rPr lang="en-US" altLang="zh-CN" dirty="0">
                <a:latin typeface="Times New Roman" panose="02020603050405020304" pitchFamily="18" charset="0"/>
                <a:ea typeface="宋体" panose="02010600030101010101" pitchFamily="2" charset="-122"/>
              </a:rPr>
              <a:t> other types to express the different ways that the core ideas can be realized.</a:t>
            </a:r>
            <a:endParaRPr lang="en-US" altLang="zh-CN" dirty="0">
              <a:latin typeface="Times New Roman" panose="02020603050405020304" pitchFamily="18" charset="0"/>
              <a:ea typeface="宋体" panose="02010600030101010101" pitchFamily="2" charset="-122"/>
            </a:endParaRPr>
          </a:p>
        </p:txBody>
      </p:sp>
      <p:sp>
        <p:nvSpPr>
          <p:cNvPr id="26628" name="Text Box 4"/>
          <p:cNvSpPr txBox="1"/>
          <p:nvPr/>
        </p:nvSpPr>
        <p:spPr>
          <a:xfrm>
            <a:off x="228600" y="3962400"/>
            <a:ext cx="78486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derived type contains not only all the members of the existing type, but more important, it duplicates the </a:t>
            </a:r>
            <a:r>
              <a:rPr lang="en-US" altLang="zh-CN" dirty="0">
                <a:solidFill>
                  <a:schemeClr val="folHlink"/>
                </a:solidFill>
                <a:latin typeface="Times New Roman" panose="02020603050405020304" pitchFamily="18" charset="0"/>
                <a:ea typeface="宋体" panose="02010600030101010101" pitchFamily="2" charset="-122"/>
              </a:rPr>
              <a:t>interface </a:t>
            </a:r>
            <a:r>
              <a:rPr lang="en-US" altLang="zh-CN" dirty="0">
                <a:latin typeface="Times New Roman" panose="02020603050405020304" pitchFamily="18" charset="0"/>
                <a:ea typeface="宋体" panose="02010600030101010101" pitchFamily="2" charset="-122"/>
              </a:rPr>
              <a:t>of the base class. </a:t>
            </a:r>
            <a:r>
              <a:rPr lang="en-US" altLang="zh-CN" dirty="0">
                <a:solidFill>
                  <a:schemeClr val="folHlink"/>
                </a:solidFill>
                <a:latin typeface="Times New Roman" panose="02020603050405020304" pitchFamily="18" charset="0"/>
                <a:ea typeface="宋体" panose="02010600030101010101" pitchFamily="2" charset="-122"/>
              </a:rPr>
              <a:t>All</a:t>
            </a:r>
            <a:r>
              <a:rPr lang="en-US" altLang="zh-CN" dirty="0">
                <a:latin typeface="Times New Roman" panose="02020603050405020304" pitchFamily="18" charset="0"/>
                <a:ea typeface="宋体" panose="02010600030101010101" pitchFamily="2" charset="-122"/>
              </a:rPr>
              <a:t> the messages you can send to objects of the base class can also be sent to objects of the derived class.</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1+#ppt_w/2"/>
                                          </p:val>
                                        </p:tav>
                                        <p:tav tm="100000">
                                          <p:val>
                                            <p:strVal val="#ppt_x"/>
                                          </p:val>
                                        </p:tav>
                                      </p:tavLst>
                                    </p:anim>
                                    <p:anim calcmode="lin" valueType="num">
                                      <p:cBhvr additive="base">
                                        <p:cTn id="14"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p:nvPr/>
        </p:nvSpPr>
        <p:spPr>
          <a:xfrm>
            <a:off x="304800" y="381000"/>
            <a:ext cx="85344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We have </a:t>
            </a:r>
            <a:r>
              <a:rPr lang="en-US" altLang="zh-CN" dirty="0">
                <a:solidFill>
                  <a:schemeClr val="folHlink"/>
                </a:solidFill>
                <a:latin typeface="Times New Roman" panose="02020603050405020304" pitchFamily="18" charset="0"/>
                <a:ea typeface="宋体" panose="02010600030101010101" pitchFamily="2" charset="-122"/>
              </a:rPr>
              <a:t>two</a:t>
            </a:r>
            <a:r>
              <a:rPr lang="en-US" altLang="zh-CN" dirty="0">
                <a:latin typeface="Times New Roman" panose="02020603050405020304" pitchFamily="18" charset="0"/>
                <a:ea typeface="宋体" panose="02010600030101010101" pitchFamily="2" charset="-122"/>
              </a:rPr>
              <a:t> ways to differentiate the derived class from the original base class. </a:t>
            </a:r>
            <a:r>
              <a:rPr lang="en-US" altLang="zh-CN" dirty="0">
                <a:solidFill>
                  <a:schemeClr val="hlink"/>
                </a:solidFill>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a:t>
            </a:r>
            <a:r>
              <a:rPr lang="en-US" altLang="zh-CN" dirty="0">
                <a:solidFill>
                  <a:schemeClr val="folHlink"/>
                </a:solidFill>
                <a:latin typeface="Times New Roman" panose="02020603050405020304" pitchFamily="18" charset="0"/>
                <a:ea typeface="宋体" panose="02010600030101010101" pitchFamily="2" charset="-122"/>
              </a:rPr>
              <a:t>Add</a:t>
            </a:r>
            <a:r>
              <a:rPr lang="en-US" altLang="zh-CN" dirty="0">
                <a:latin typeface="Times New Roman" panose="02020603050405020304" pitchFamily="18" charset="0"/>
                <a:ea typeface="宋体" panose="02010600030101010101" pitchFamily="2" charset="-122"/>
              </a:rPr>
              <a:t> brand new functions to the derived class. </a:t>
            </a:r>
            <a:r>
              <a:rPr lang="en-US" altLang="zh-CN" dirty="0">
                <a:solidFill>
                  <a:schemeClr val="hlink"/>
                </a:solidFill>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(more important) </a:t>
            </a:r>
            <a:r>
              <a:rPr lang="en-US" altLang="zh-CN" dirty="0">
                <a:solidFill>
                  <a:schemeClr val="folHlink"/>
                </a:solidFill>
                <a:latin typeface="Times New Roman" panose="02020603050405020304" pitchFamily="18" charset="0"/>
                <a:ea typeface="宋体" panose="02010600030101010101" pitchFamily="2" charset="-122"/>
              </a:rPr>
              <a:t>Change</a:t>
            </a:r>
            <a:r>
              <a:rPr lang="en-US" altLang="zh-CN" dirty="0">
                <a:latin typeface="Times New Roman" panose="02020603050405020304" pitchFamily="18" charset="0"/>
                <a:ea typeface="宋体" panose="02010600030101010101" pitchFamily="2" charset="-122"/>
              </a:rPr>
              <a:t> the behavior of an existing base-class function. ---- </a:t>
            </a:r>
            <a:r>
              <a:rPr lang="en-US" altLang="zh-CN" dirty="0">
                <a:solidFill>
                  <a:schemeClr val="folHlink"/>
                </a:solidFill>
                <a:latin typeface="Times New Roman" panose="02020603050405020304" pitchFamily="18" charset="0"/>
                <a:ea typeface="宋体" panose="02010600030101010101" pitchFamily="2" charset="-122"/>
              </a:rPr>
              <a:t>Overriding</a:t>
            </a:r>
            <a:endParaRPr lang="en-US" altLang="zh-CN" dirty="0">
              <a:latin typeface="Times New Roman" panose="02020603050405020304" pitchFamily="18" charset="0"/>
              <a:ea typeface="宋体" panose="02010600030101010101" pitchFamily="2" charset="-122"/>
            </a:endParaRPr>
          </a:p>
        </p:txBody>
      </p:sp>
      <p:sp>
        <p:nvSpPr>
          <p:cNvPr id="27651" name="Oval 3"/>
          <p:cNvSpPr/>
          <p:nvPr/>
        </p:nvSpPr>
        <p:spPr>
          <a:xfrm>
            <a:off x="762000" y="2209800"/>
            <a:ext cx="3048000" cy="1447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hlink"/>
                </a:solidFill>
                <a:latin typeface="Times New Roman" panose="02020603050405020304" pitchFamily="18" charset="0"/>
                <a:ea typeface="宋体" panose="02010600030101010101" pitchFamily="2" charset="-122"/>
              </a:rPr>
              <a:t>Pure substitution</a:t>
            </a:r>
            <a:endParaRPr lang="en-US" altLang="zh-CN" dirty="0">
              <a:solidFill>
                <a:schemeClr val="hlink"/>
              </a:solidFill>
              <a:latin typeface="Times New Roman" panose="02020603050405020304" pitchFamily="18" charset="0"/>
              <a:ea typeface="宋体" panose="02010600030101010101" pitchFamily="2" charset="-122"/>
            </a:endParaRPr>
          </a:p>
          <a:p>
            <a:pPr algn="ctr"/>
            <a:r>
              <a:rPr lang="en-US" altLang="zh-CN" dirty="0">
                <a:solidFill>
                  <a:schemeClr val="bg1"/>
                </a:solidFill>
                <a:latin typeface="Times New Roman" panose="02020603050405020304" pitchFamily="18" charset="0"/>
                <a:ea typeface="宋体" panose="02010600030101010101" pitchFamily="2" charset="-122"/>
              </a:rPr>
              <a:t>is - a</a:t>
            </a:r>
            <a:endParaRPr lang="en-US" altLang="zh-CN" dirty="0">
              <a:solidFill>
                <a:schemeClr val="bg1"/>
              </a:solidFill>
              <a:latin typeface="Times New Roman" panose="02020603050405020304" pitchFamily="18" charset="0"/>
              <a:ea typeface="宋体" panose="02010600030101010101" pitchFamily="2" charset="-122"/>
            </a:endParaRPr>
          </a:p>
        </p:txBody>
      </p:sp>
      <p:sp>
        <p:nvSpPr>
          <p:cNvPr id="27652" name="Oval 4"/>
          <p:cNvSpPr/>
          <p:nvPr/>
        </p:nvSpPr>
        <p:spPr>
          <a:xfrm>
            <a:off x="4724400" y="2209800"/>
            <a:ext cx="3048000" cy="1447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603050405020304" pitchFamily="18" charset="0"/>
                <a:ea typeface="宋体" panose="02010600030101010101" pitchFamily="2" charset="-122"/>
              </a:rPr>
              <a:t>is – like - a</a:t>
            </a:r>
            <a:endParaRPr lang="en-US" altLang="zh-CN" dirty="0">
              <a:solidFill>
                <a:schemeClr val="bg1"/>
              </a:solidFill>
              <a:latin typeface="Times New Roman" panose="02020603050405020304" pitchFamily="18" charset="0"/>
              <a:ea typeface="宋体" panose="02010600030101010101" pitchFamily="2" charset="-122"/>
            </a:endParaRPr>
          </a:p>
        </p:txBody>
      </p:sp>
      <p:sp>
        <p:nvSpPr>
          <p:cNvPr id="27653" name="Line 5"/>
          <p:cNvSpPr/>
          <p:nvPr/>
        </p:nvSpPr>
        <p:spPr>
          <a:xfrm>
            <a:off x="3733800" y="2895600"/>
            <a:ext cx="1066800" cy="0"/>
          </a:xfrm>
          <a:prstGeom prst="line">
            <a:avLst/>
          </a:prstGeom>
          <a:ln w="9525" cap="flat" cmpd="sng">
            <a:solidFill>
              <a:schemeClr val="tx1"/>
            </a:solidFill>
            <a:prstDash val="solid"/>
            <a:round/>
            <a:headEnd type="none" w="med" len="med"/>
            <a:tailEnd type="none" w="med" len="med"/>
          </a:ln>
        </p:spPr>
      </p:sp>
      <p:pic>
        <p:nvPicPr>
          <p:cNvPr id="27654" name="Picture 6" descr="pure substitution"/>
          <p:cNvPicPr>
            <a:picLocks noChangeAspect="1"/>
          </p:cNvPicPr>
          <p:nvPr/>
        </p:nvPicPr>
        <p:blipFill>
          <a:blip r:embed="rId1"/>
          <a:stretch>
            <a:fillRect/>
          </a:stretch>
        </p:blipFill>
        <p:spPr>
          <a:xfrm>
            <a:off x="2895600" y="4114800"/>
            <a:ext cx="3200400" cy="24384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0-#ppt_w/2"/>
                                          </p:val>
                                        </p:tav>
                                        <p:tav tm="100000">
                                          <p:val>
                                            <p:strVal val="#ppt_x"/>
                                          </p:val>
                                        </p:tav>
                                      </p:tavLst>
                                    </p:anim>
                                    <p:anim calcmode="lin" valueType="num">
                                      <p:cBhvr additive="base">
                                        <p:cTn id="8" dur="500" fill="hold"/>
                                        <p:tgtEl>
                                          <p:spTgt spid="276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gtEl>
                                        <p:attrNameLst>
                                          <p:attrName>style.visibility</p:attrName>
                                        </p:attrNameLst>
                                      </p:cBhvr>
                                      <p:to>
                                        <p:strVal val="visible"/>
                                      </p:to>
                                    </p:set>
                                    <p:anim calcmode="lin" valueType="num">
                                      <p:cBhvr additive="base">
                                        <p:cTn id="13" dur="500" fill="hold"/>
                                        <p:tgtEl>
                                          <p:spTgt spid="27651"/>
                                        </p:tgtEl>
                                        <p:attrNameLst>
                                          <p:attrName>ppt_x</p:attrName>
                                        </p:attrNameLst>
                                      </p:cBhvr>
                                      <p:tavLst>
                                        <p:tav tm="0">
                                          <p:val>
                                            <p:strVal val="0-#ppt_w/2"/>
                                          </p:val>
                                        </p:tav>
                                        <p:tav tm="100000">
                                          <p:val>
                                            <p:strVal val="#ppt_x"/>
                                          </p:val>
                                        </p:tav>
                                      </p:tavLst>
                                    </p:anim>
                                    <p:anim calcmode="lin" valueType="num">
                                      <p:cBhvr additive="base">
                                        <p:cTn id="14" dur="500" fill="hold"/>
                                        <p:tgtEl>
                                          <p:spTgt spid="276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2"/>
                                        </p:tgtEl>
                                        <p:attrNameLst>
                                          <p:attrName>style.visibility</p:attrName>
                                        </p:attrNameLst>
                                      </p:cBhvr>
                                      <p:to>
                                        <p:strVal val="visible"/>
                                      </p:to>
                                    </p:set>
                                    <p:anim calcmode="lin" valueType="num">
                                      <p:cBhvr additive="base">
                                        <p:cTn id="19" dur="500" fill="hold"/>
                                        <p:tgtEl>
                                          <p:spTgt spid="27652"/>
                                        </p:tgtEl>
                                        <p:attrNameLst>
                                          <p:attrName>ppt_x</p:attrName>
                                        </p:attrNameLst>
                                      </p:cBhvr>
                                      <p:tavLst>
                                        <p:tav tm="0">
                                          <p:val>
                                            <p:strVal val="0-#ppt_w/2"/>
                                          </p:val>
                                        </p:tav>
                                        <p:tav tm="100000">
                                          <p:val>
                                            <p:strVal val="#ppt_x"/>
                                          </p:val>
                                        </p:tav>
                                      </p:tavLst>
                                    </p:anim>
                                    <p:anim calcmode="lin" valueType="num">
                                      <p:cBhvr additive="base">
                                        <p:cTn id="20"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27653"/>
                                        </p:tgtEl>
                                        <p:attrNameLst>
                                          <p:attrName>style.visibility</p:attrName>
                                        </p:attrNameLst>
                                      </p:cBhvr>
                                      <p:to>
                                        <p:strVal val="visible"/>
                                      </p:to>
                                    </p:set>
                                    <p:anim calcmode="lin" valueType="num">
                                      <p:cBhvr additive="base">
                                        <p:cTn id="25" dur="500" fill="hold"/>
                                        <p:tgtEl>
                                          <p:spTgt spid="27653"/>
                                        </p:tgtEl>
                                        <p:attrNameLst>
                                          <p:attrName>ppt_x</p:attrName>
                                        </p:attrNameLst>
                                      </p:cBhvr>
                                      <p:tavLst>
                                        <p:tav tm="0">
                                          <p:val>
                                            <p:strVal val="#ppt_x"/>
                                          </p:val>
                                        </p:tav>
                                        <p:tav tm="100000">
                                          <p:val>
                                            <p:strVal val="#ppt_x"/>
                                          </p:val>
                                        </p:tav>
                                      </p:tavLst>
                                    </p:anim>
                                    <p:anim calcmode="lin" valueType="num">
                                      <p:cBhvr additive="base">
                                        <p:cTn id="26" dur="500" fill="hold"/>
                                        <p:tgtEl>
                                          <p:spTgt spid="2765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27654"/>
                                        </p:tgtEl>
                                        <p:attrNameLst>
                                          <p:attrName>style.visibility</p:attrName>
                                        </p:attrNameLst>
                                      </p:cBhvr>
                                      <p:to>
                                        <p:strVal val="visible"/>
                                      </p:to>
                                    </p:set>
                                    <p:anim calcmode="lin" valueType="num">
                                      <p:cBhvr>
                                        <p:cTn id="31" dur="500" fill="hold"/>
                                        <p:tgtEl>
                                          <p:spTgt spid="27654"/>
                                        </p:tgtEl>
                                        <p:attrNameLst>
                                          <p:attrName>ppt_w</p:attrName>
                                        </p:attrNameLst>
                                      </p:cBhvr>
                                      <p:tavLst>
                                        <p:tav tm="0">
                                          <p:val>
                                            <p:fltVal val="0"/>
                                          </p:val>
                                        </p:tav>
                                        <p:tav tm="100000">
                                          <p:val>
                                            <p:strVal val="#ppt_w"/>
                                          </p:val>
                                        </p:tav>
                                      </p:tavLst>
                                    </p:anim>
                                    <p:anim calcmode="lin" valueType="num">
                                      <p:cBhvr>
                                        <p:cTn id="32" dur="500" fill="hold"/>
                                        <p:tgtEl>
                                          <p:spTgt spid="276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animBg="1"/>
      <p:bldP spid="276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2"/>
          <p:cNvSpPr txBox="1"/>
          <p:nvPr/>
        </p:nvSpPr>
        <p:spPr>
          <a:xfrm>
            <a:off x="1600200" y="228600"/>
            <a:ext cx="6629400" cy="1190625"/>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1.6  </a:t>
            </a:r>
            <a:r>
              <a:rPr lang="en-US" altLang="zh-CN" sz="3600" b="1" dirty="0">
                <a:solidFill>
                  <a:schemeClr val="tx2"/>
                </a:solidFill>
                <a:latin typeface="Times New Roman" panose="02020603050405020304" pitchFamily="18" charset="0"/>
                <a:ea typeface="宋体" panose="02010600030101010101" pitchFamily="2" charset="-122"/>
              </a:rPr>
              <a:t>Interchangeable objects </a:t>
            </a:r>
            <a:endParaRPr lang="en-US" altLang="zh-CN" sz="3600" b="1" dirty="0">
              <a:solidFill>
                <a:schemeClr val="tx2"/>
              </a:solidFill>
              <a:latin typeface="Times New Roman" panose="02020603050405020304" pitchFamily="18" charset="0"/>
              <a:ea typeface="宋体" panose="02010600030101010101" pitchFamily="2" charset="-122"/>
            </a:endParaRPr>
          </a:p>
          <a:p>
            <a:pPr eaLnBrk="0" hangingPunct="0"/>
            <a:r>
              <a:rPr lang="en-US" altLang="zh-CN" sz="3600" b="1" dirty="0">
                <a:solidFill>
                  <a:schemeClr val="tx2"/>
                </a:solidFill>
                <a:latin typeface="Times New Roman" panose="02020603050405020304" pitchFamily="18" charset="0"/>
                <a:ea typeface="宋体" panose="02010600030101010101" pitchFamily="2" charset="-122"/>
              </a:rPr>
              <a:t>with polymorphism</a:t>
            </a:r>
            <a:endParaRPr lang="en-US" altLang="zh-CN" sz="3600" b="1" dirty="0">
              <a:solidFill>
                <a:schemeClr val="tx2"/>
              </a:solidFill>
              <a:latin typeface="Times New Roman" panose="02020603050405020304" pitchFamily="18" charset="0"/>
              <a:ea typeface="宋体" panose="02010600030101010101" pitchFamily="2" charset="-122"/>
            </a:endParaRPr>
          </a:p>
        </p:txBody>
      </p:sp>
      <p:sp>
        <p:nvSpPr>
          <p:cNvPr id="28675" name="Text Box 3"/>
          <p:cNvSpPr txBox="1"/>
          <p:nvPr/>
        </p:nvSpPr>
        <p:spPr>
          <a:xfrm>
            <a:off x="609600" y="1752600"/>
            <a:ext cx="79248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When dealing with type hierarchies, we often want to treat an object </a:t>
            </a:r>
            <a:r>
              <a:rPr lang="en-US" altLang="zh-CN" dirty="0">
                <a:solidFill>
                  <a:schemeClr val="tx2"/>
                </a:solidFill>
                <a:latin typeface="Times New Roman" panose="02020603050405020304" pitchFamily="18" charset="0"/>
                <a:ea typeface="宋体" panose="02010600030101010101" pitchFamily="2" charset="-122"/>
              </a:rPr>
              <a:t>not</a:t>
            </a:r>
            <a:r>
              <a:rPr lang="en-US" altLang="zh-CN" dirty="0">
                <a:latin typeface="Times New Roman" panose="02020603050405020304" pitchFamily="18" charset="0"/>
                <a:ea typeface="宋体" panose="02010600030101010101" pitchFamily="2" charset="-122"/>
              </a:rPr>
              <a:t> as the </a:t>
            </a:r>
            <a:r>
              <a:rPr lang="en-US" altLang="zh-CN" dirty="0">
                <a:solidFill>
                  <a:schemeClr val="tx2"/>
                </a:solidFill>
                <a:latin typeface="Times New Roman" panose="02020603050405020304" pitchFamily="18" charset="0"/>
                <a:ea typeface="宋体" panose="02010600030101010101" pitchFamily="2" charset="-122"/>
              </a:rPr>
              <a:t>specific</a:t>
            </a:r>
            <a:r>
              <a:rPr lang="en-US" altLang="zh-CN" dirty="0">
                <a:latin typeface="Times New Roman" panose="02020603050405020304" pitchFamily="18" charset="0"/>
                <a:ea typeface="宋体" panose="02010600030101010101" pitchFamily="2" charset="-122"/>
              </a:rPr>
              <a:t> type, but instead as its </a:t>
            </a:r>
            <a:r>
              <a:rPr lang="en-US" altLang="zh-CN" dirty="0">
                <a:solidFill>
                  <a:schemeClr val="folHlink"/>
                </a:solidFill>
                <a:latin typeface="Times New Roman" panose="02020603050405020304" pitchFamily="18" charset="0"/>
                <a:ea typeface="宋体" panose="02010600030101010101" pitchFamily="2" charset="-122"/>
              </a:rPr>
              <a:t>base</a:t>
            </a:r>
            <a:r>
              <a:rPr lang="en-US" altLang="zh-CN" dirty="0">
                <a:latin typeface="Times New Roman" panose="02020603050405020304" pitchFamily="18" charset="0"/>
                <a:ea typeface="宋体" panose="02010600030101010101" pitchFamily="2" charset="-122"/>
              </a:rPr>
              <a:t> type. This allows us to write code that doesn’t depend on specific types. </a:t>
            </a:r>
            <a:endParaRPr lang="en-US" altLang="zh-CN" dirty="0">
              <a:latin typeface="Times New Roman" panose="02020603050405020304" pitchFamily="18" charset="0"/>
              <a:ea typeface="宋体" panose="02010600030101010101" pitchFamily="2" charset="-122"/>
            </a:endParaRPr>
          </a:p>
        </p:txBody>
      </p:sp>
      <p:sp>
        <p:nvSpPr>
          <p:cNvPr id="28676" name="Text Box 4"/>
          <p:cNvSpPr txBox="1"/>
          <p:nvPr/>
        </p:nvSpPr>
        <p:spPr>
          <a:xfrm>
            <a:off x="609600" y="3505200"/>
            <a:ext cx="78486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function call generated by a </a:t>
            </a:r>
            <a:r>
              <a:rPr lang="en-US" altLang="zh-CN" dirty="0">
                <a:solidFill>
                  <a:schemeClr val="folHlink"/>
                </a:solidFill>
                <a:latin typeface="Times New Roman" panose="02020603050405020304" pitchFamily="18" charset="0"/>
                <a:ea typeface="宋体" panose="02010600030101010101" pitchFamily="2" charset="-122"/>
              </a:rPr>
              <a:t>non-OOP</a:t>
            </a:r>
            <a:r>
              <a:rPr lang="en-US" altLang="zh-CN" dirty="0">
                <a:latin typeface="Times New Roman" panose="02020603050405020304" pitchFamily="18" charset="0"/>
                <a:ea typeface="宋体" panose="02010600030101010101" pitchFamily="2" charset="-122"/>
              </a:rPr>
              <a:t> compiler causes </a:t>
            </a:r>
            <a:r>
              <a:rPr lang="en-US" altLang="zh-CN" dirty="0">
                <a:solidFill>
                  <a:schemeClr val="folHlink"/>
                </a:solidFill>
                <a:latin typeface="Times New Roman" panose="02020603050405020304" pitchFamily="18" charset="0"/>
                <a:ea typeface="宋体" panose="02010600030101010101" pitchFamily="2" charset="-122"/>
              </a:rPr>
              <a:t>early binding</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28677" name="Oval 5"/>
          <p:cNvSpPr/>
          <p:nvPr/>
        </p:nvSpPr>
        <p:spPr>
          <a:xfrm>
            <a:off x="1676400" y="4495800"/>
            <a:ext cx="19050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603050405020304" pitchFamily="18" charset="0"/>
                <a:ea typeface="宋体" panose="02010600030101010101" pitchFamily="2" charset="-122"/>
              </a:rPr>
              <a:t>Compiler</a:t>
            </a:r>
            <a:endParaRPr lang="en-US" altLang="zh-CN" dirty="0">
              <a:solidFill>
                <a:schemeClr val="bg1"/>
              </a:solidFill>
              <a:latin typeface="Times New Roman" panose="02020603050405020304" pitchFamily="18" charset="0"/>
              <a:ea typeface="宋体" panose="02010600030101010101" pitchFamily="2" charset="-122"/>
            </a:endParaRPr>
          </a:p>
        </p:txBody>
      </p:sp>
      <p:sp>
        <p:nvSpPr>
          <p:cNvPr id="28678" name="Rectangle 6"/>
          <p:cNvSpPr/>
          <p:nvPr/>
        </p:nvSpPr>
        <p:spPr>
          <a:xfrm>
            <a:off x="1219200" y="5867400"/>
            <a:ext cx="29718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solidFill>
                  <a:schemeClr val="bg2"/>
                </a:solidFill>
                <a:latin typeface="Times New Roman" panose="02020603050405020304" pitchFamily="18" charset="0"/>
                <a:ea typeface="宋体" panose="02010600030101010101" pitchFamily="2" charset="-122"/>
              </a:rPr>
              <a:t>specific function name</a:t>
            </a:r>
            <a:endParaRPr lang="en-US" altLang="zh-CN" dirty="0">
              <a:solidFill>
                <a:schemeClr val="bg2"/>
              </a:solidFill>
              <a:latin typeface="Times New Roman" panose="02020603050405020304" pitchFamily="18" charset="0"/>
              <a:ea typeface="宋体" panose="02010600030101010101" pitchFamily="2" charset="-122"/>
            </a:endParaRPr>
          </a:p>
        </p:txBody>
      </p:sp>
      <p:sp>
        <p:nvSpPr>
          <p:cNvPr id="28679" name="Oval 7"/>
          <p:cNvSpPr/>
          <p:nvPr/>
        </p:nvSpPr>
        <p:spPr>
          <a:xfrm>
            <a:off x="5638800" y="4419600"/>
            <a:ext cx="19050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603050405020304" pitchFamily="18" charset="0"/>
                <a:ea typeface="宋体" panose="02010600030101010101" pitchFamily="2" charset="-122"/>
              </a:rPr>
              <a:t>linker</a:t>
            </a:r>
            <a:endParaRPr lang="en-US" altLang="zh-CN" dirty="0">
              <a:solidFill>
                <a:schemeClr val="bg1"/>
              </a:solidFill>
              <a:latin typeface="Times New Roman" panose="02020603050405020304" pitchFamily="18" charset="0"/>
              <a:ea typeface="宋体" panose="02010600030101010101" pitchFamily="2" charset="-122"/>
            </a:endParaRPr>
          </a:p>
        </p:txBody>
      </p:sp>
      <p:sp>
        <p:nvSpPr>
          <p:cNvPr id="28680" name="Rectangle 8"/>
          <p:cNvSpPr/>
          <p:nvPr/>
        </p:nvSpPr>
        <p:spPr>
          <a:xfrm>
            <a:off x="5334000" y="5791200"/>
            <a:ext cx="29718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solidFill>
                  <a:schemeClr val="hlink"/>
                </a:solidFill>
                <a:latin typeface="Times New Roman" panose="02020603050405020304" pitchFamily="18" charset="0"/>
                <a:ea typeface="宋体" panose="02010600030101010101" pitchFamily="2" charset="-122"/>
              </a:rPr>
              <a:t>absolute code address</a:t>
            </a: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28681" name="Line 9"/>
          <p:cNvSpPr/>
          <p:nvPr/>
        </p:nvSpPr>
        <p:spPr>
          <a:xfrm>
            <a:off x="2667000" y="5410200"/>
            <a:ext cx="0" cy="457200"/>
          </a:xfrm>
          <a:prstGeom prst="line">
            <a:avLst/>
          </a:prstGeom>
          <a:ln w="9525" cap="flat" cmpd="sng">
            <a:solidFill>
              <a:schemeClr val="tx1"/>
            </a:solidFill>
            <a:prstDash val="solid"/>
            <a:round/>
            <a:headEnd type="none" w="med" len="med"/>
            <a:tailEnd type="triangle" w="med" len="med"/>
          </a:ln>
        </p:spPr>
      </p:sp>
      <p:sp>
        <p:nvSpPr>
          <p:cNvPr id="28682" name="Line 10"/>
          <p:cNvSpPr/>
          <p:nvPr/>
        </p:nvSpPr>
        <p:spPr>
          <a:xfrm flipV="1">
            <a:off x="3352800" y="5105400"/>
            <a:ext cx="2362200" cy="762000"/>
          </a:xfrm>
          <a:prstGeom prst="line">
            <a:avLst/>
          </a:prstGeom>
          <a:ln w="9525" cap="flat" cmpd="sng">
            <a:solidFill>
              <a:schemeClr val="tx1"/>
            </a:solidFill>
            <a:prstDash val="solid"/>
            <a:round/>
            <a:headEnd type="none" w="med" len="med"/>
            <a:tailEnd type="triangle" w="med" len="med"/>
          </a:ln>
        </p:spPr>
      </p:sp>
      <p:sp>
        <p:nvSpPr>
          <p:cNvPr id="28683" name="Line 11"/>
          <p:cNvSpPr/>
          <p:nvPr/>
        </p:nvSpPr>
        <p:spPr>
          <a:xfrm>
            <a:off x="6629400" y="5334000"/>
            <a:ext cx="0" cy="457200"/>
          </a:xfrm>
          <a:prstGeom prst="line">
            <a:avLst/>
          </a:prstGeom>
          <a:ln w="9525" cap="flat" cmpd="sng">
            <a:solidFill>
              <a:schemeClr val="tx1"/>
            </a:solidFill>
            <a:prstDash val="solid"/>
            <a:roun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 calcmode="lin" valueType="num">
                                      <p:cBhvr additive="base">
                                        <p:cTn id="13" dur="500" fill="hold"/>
                                        <p:tgtEl>
                                          <p:spTgt spid="28676"/>
                                        </p:tgtEl>
                                        <p:attrNameLst>
                                          <p:attrName>ppt_x</p:attrName>
                                        </p:attrNameLst>
                                      </p:cBhvr>
                                      <p:tavLst>
                                        <p:tav tm="0">
                                          <p:val>
                                            <p:strVal val="0-#ppt_w/2"/>
                                          </p:val>
                                        </p:tav>
                                        <p:tav tm="100000">
                                          <p:val>
                                            <p:strVal val="#ppt_x"/>
                                          </p:val>
                                        </p:tav>
                                      </p:tavLst>
                                    </p:anim>
                                    <p:anim calcmode="lin" valueType="num">
                                      <p:cBhvr additive="base">
                                        <p:cTn id="14"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677"/>
                                        </p:tgtEl>
                                        <p:attrNameLst>
                                          <p:attrName>style.visibility</p:attrName>
                                        </p:attrNameLst>
                                      </p:cBhvr>
                                      <p:to>
                                        <p:strVal val="visible"/>
                                      </p:to>
                                    </p:set>
                                    <p:anim calcmode="lin" valueType="num">
                                      <p:cBhvr additive="base">
                                        <p:cTn id="19" dur="500" fill="hold"/>
                                        <p:tgtEl>
                                          <p:spTgt spid="28677"/>
                                        </p:tgtEl>
                                        <p:attrNameLst>
                                          <p:attrName>ppt_x</p:attrName>
                                        </p:attrNameLst>
                                      </p:cBhvr>
                                      <p:tavLst>
                                        <p:tav tm="0">
                                          <p:val>
                                            <p:strVal val="#ppt_x"/>
                                          </p:val>
                                        </p:tav>
                                        <p:tav tm="100000">
                                          <p:val>
                                            <p:strVal val="#ppt_x"/>
                                          </p:val>
                                        </p:tav>
                                      </p:tavLst>
                                    </p:anim>
                                    <p:anim calcmode="lin" valueType="num">
                                      <p:cBhvr additive="base">
                                        <p:cTn id="20" dur="500" fill="hold"/>
                                        <p:tgtEl>
                                          <p:spTgt spid="2867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8"/>
                                        </p:tgtEl>
                                        <p:attrNameLst>
                                          <p:attrName>style.visibility</p:attrName>
                                        </p:attrNameLst>
                                      </p:cBhvr>
                                      <p:to>
                                        <p:strVal val="visible"/>
                                      </p:to>
                                    </p:set>
                                    <p:anim calcmode="lin" valueType="num">
                                      <p:cBhvr additive="base">
                                        <p:cTn id="25" dur="500" fill="hold"/>
                                        <p:tgtEl>
                                          <p:spTgt spid="28678"/>
                                        </p:tgtEl>
                                        <p:attrNameLst>
                                          <p:attrName>ppt_x</p:attrName>
                                        </p:attrNameLst>
                                      </p:cBhvr>
                                      <p:tavLst>
                                        <p:tav tm="0">
                                          <p:val>
                                            <p:strVal val="0-#ppt_w/2"/>
                                          </p:val>
                                        </p:tav>
                                        <p:tav tm="100000">
                                          <p:val>
                                            <p:strVal val="#ppt_x"/>
                                          </p:val>
                                        </p:tav>
                                      </p:tavLst>
                                    </p:anim>
                                    <p:anim calcmode="lin" valueType="num">
                                      <p:cBhvr additive="base">
                                        <p:cTn id="26"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8681"/>
                                        </p:tgtEl>
                                        <p:attrNameLst>
                                          <p:attrName>style.visibility</p:attrName>
                                        </p:attrNameLst>
                                      </p:cBhvr>
                                      <p:to>
                                        <p:strVal val="visible"/>
                                      </p:to>
                                    </p:set>
                                    <p:anim calcmode="lin" valueType="num">
                                      <p:cBhvr additive="base">
                                        <p:cTn id="31" dur="500" fill="hold"/>
                                        <p:tgtEl>
                                          <p:spTgt spid="28681"/>
                                        </p:tgtEl>
                                        <p:attrNameLst>
                                          <p:attrName>ppt_x</p:attrName>
                                        </p:attrNameLst>
                                      </p:cBhvr>
                                      <p:tavLst>
                                        <p:tav tm="0">
                                          <p:val>
                                            <p:strVal val="0-#ppt_w/2"/>
                                          </p:val>
                                        </p:tav>
                                        <p:tav tm="100000">
                                          <p:val>
                                            <p:strVal val="#ppt_x"/>
                                          </p:val>
                                        </p:tav>
                                      </p:tavLst>
                                    </p:anim>
                                    <p:anim calcmode="lin" valueType="num">
                                      <p:cBhvr additive="base">
                                        <p:cTn id="32" dur="500" fill="hold"/>
                                        <p:tgtEl>
                                          <p:spTgt spid="2868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8679"/>
                                        </p:tgtEl>
                                        <p:attrNameLst>
                                          <p:attrName>style.visibility</p:attrName>
                                        </p:attrNameLst>
                                      </p:cBhvr>
                                      <p:to>
                                        <p:strVal val="visible"/>
                                      </p:to>
                                    </p:set>
                                    <p:anim calcmode="lin" valueType="num">
                                      <p:cBhvr additive="base">
                                        <p:cTn id="37" dur="500" fill="hold"/>
                                        <p:tgtEl>
                                          <p:spTgt spid="28679"/>
                                        </p:tgtEl>
                                        <p:attrNameLst>
                                          <p:attrName>ppt_x</p:attrName>
                                        </p:attrNameLst>
                                      </p:cBhvr>
                                      <p:tavLst>
                                        <p:tav tm="0">
                                          <p:val>
                                            <p:strVal val="#ppt_x"/>
                                          </p:val>
                                        </p:tav>
                                        <p:tav tm="100000">
                                          <p:val>
                                            <p:strVal val="#ppt_x"/>
                                          </p:val>
                                        </p:tav>
                                      </p:tavLst>
                                    </p:anim>
                                    <p:anim calcmode="lin" valueType="num">
                                      <p:cBhvr additive="base">
                                        <p:cTn id="38" dur="500" fill="hold"/>
                                        <p:tgtEl>
                                          <p:spTgt spid="2867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8682"/>
                                        </p:tgtEl>
                                        <p:attrNameLst>
                                          <p:attrName>style.visibility</p:attrName>
                                        </p:attrNameLst>
                                      </p:cBhvr>
                                      <p:to>
                                        <p:strVal val="visible"/>
                                      </p:to>
                                    </p:set>
                                    <p:anim calcmode="lin" valueType="num">
                                      <p:cBhvr additive="base">
                                        <p:cTn id="43" dur="500" fill="hold"/>
                                        <p:tgtEl>
                                          <p:spTgt spid="28682"/>
                                        </p:tgtEl>
                                        <p:attrNameLst>
                                          <p:attrName>ppt_x</p:attrName>
                                        </p:attrNameLst>
                                      </p:cBhvr>
                                      <p:tavLst>
                                        <p:tav tm="0">
                                          <p:val>
                                            <p:strVal val="0-#ppt_w/2"/>
                                          </p:val>
                                        </p:tav>
                                        <p:tav tm="100000">
                                          <p:val>
                                            <p:strVal val="#ppt_x"/>
                                          </p:val>
                                        </p:tav>
                                      </p:tavLst>
                                    </p:anim>
                                    <p:anim calcmode="lin" valueType="num">
                                      <p:cBhvr additive="base">
                                        <p:cTn id="44" dur="500" fill="hold"/>
                                        <p:tgtEl>
                                          <p:spTgt spid="2868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8680"/>
                                        </p:tgtEl>
                                        <p:attrNameLst>
                                          <p:attrName>style.visibility</p:attrName>
                                        </p:attrNameLst>
                                      </p:cBhvr>
                                      <p:to>
                                        <p:strVal val="visible"/>
                                      </p:to>
                                    </p:set>
                                    <p:animEffect transition="in" filter="dissolve">
                                      <p:cBhvr>
                                        <p:cTn id="49" dur="500"/>
                                        <p:tgtEl>
                                          <p:spTgt spid="2868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3" fill="hold" nodeType="clickEffect">
                                  <p:stCondLst>
                                    <p:cond delay="0"/>
                                  </p:stCondLst>
                                  <p:childTnLst>
                                    <p:set>
                                      <p:cBhvr>
                                        <p:cTn id="53" dur="1" fill="hold">
                                          <p:stCondLst>
                                            <p:cond delay="0"/>
                                          </p:stCondLst>
                                        </p:cTn>
                                        <p:tgtEl>
                                          <p:spTgt spid="28683"/>
                                        </p:tgtEl>
                                        <p:attrNameLst>
                                          <p:attrName>style.visibility</p:attrName>
                                        </p:attrNameLst>
                                      </p:cBhvr>
                                      <p:to>
                                        <p:strVal val="visible"/>
                                      </p:to>
                                    </p:set>
                                    <p:anim calcmode="lin" valueType="num">
                                      <p:cBhvr additive="base">
                                        <p:cTn id="54" dur="500" fill="hold"/>
                                        <p:tgtEl>
                                          <p:spTgt spid="28683"/>
                                        </p:tgtEl>
                                        <p:attrNameLst>
                                          <p:attrName>ppt_x</p:attrName>
                                        </p:attrNameLst>
                                      </p:cBhvr>
                                      <p:tavLst>
                                        <p:tav tm="0">
                                          <p:val>
                                            <p:strVal val="1+#ppt_w/2"/>
                                          </p:val>
                                        </p:tav>
                                        <p:tav tm="100000">
                                          <p:val>
                                            <p:strVal val="#ppt_x"/>
                                          </p:val>
                                        </p:tav>
                                      </p:tavLst>
                                    </p:anim>
                                    <p:anim calcmode="lin" valueType="num">
                                      <p:cBhvr additive="base">
                                        <p:cTn id="55" dur="500" fill="hold"/>
                                        <p:tgtEl>
                                          <p:spTgt spid="286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6" grpId="0"/>
      <p:bldP spid="28677" grpId="0" animBg="1"/>
      <p:bldP spid="28678" grpId="0" animBg="1"/>
      <p:bldP spid="28679" grpId="0" animBg="1"/>
      <p:bldP spid="286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p:nvPr/>
        </p:nvSpPr>
        <p:spPr>
          <a:xfrm>
            <a:off x="457200" y="533400"/>
            <a:ext cx="75438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t>
            </a:r>
            <a:r>
              <a:rPr lang="en-US" altLang="zh-CN" dirty="0">
                <a:solidFill>
                  <a:schemeClr val="folHlink"/>
                </a:solidFill>
                <a:latin typeface="Times New Roman" panose="02020603050405020304" pitchFamily="18" charset="0"/>
                <a:ea typeface="宋体" panose="02010600030101010101" pitchFamily="2" charset="-122"/>
              </a:rPr>
              <a:t>Object-oriented</a:t>
            </a:r>
            <a:r>
              <a:rPr lang="en-US" altLang="zh-CN" dirty="0">
                <a:latin typeface="Times New Roman" panose="02020603050405020304" pitchFamily="18" charset="0"/>
                <a:ea typeface="宋体" panose="02010600030101010101" pitchFamily="2" charset="-122"/>
              </a:rPr>
              <a:t> languages use the concept of </a:t>
            </a:r>
            <a:r>
              <a:rPr lang="en-US" altLang="zh-CN" dirty="0">
                <a:solidFill>
                  <a:schemeClr val="folHlink"/>
                </a:solidFill>
                <a:latin typeface="Times New Roman" panose="02020603050405020304" pitchFamily="18" charset="0"/>
                <a:ea typeface="宋体" panose="02010600030101010101" pitchFamily="2" charset="-122"/>
              </a:rPr>
              <a:t>late binding</a:t>
            </a:r>
            <a:r>
              <a:rPr lang="en-US" altLang="zh-CN" dirty="0">
                <a:latin typeface="Times New Roman" panose="02020603050405020304" pitchFamily="18" charset="0"/>
                <a:ea typeface="宋体" panose="02010600030101010101" pitchFamily="2" charset="-122"/>
              </a:rPr>
              <a:t>. When we send a message to an object, the code being called isn’t determined until </a:t>
            </a:r>
            <a:r>
              <a:rPr lang="en-US" altLang="zh-CN" dirty="0">
                <a:solidFill>
                  <a:schemeClr val="tx2"/>
                </a:solidFill>
                <a:latin typeface="Times New Roman" panose="02020603050405020304" pitchFamily="18" charset="0"/>
                <a:ea typeface="宋体" panose="02010600030101010101" pitchFamily="2" charset="-122"/>
              </a:rPr>
              <a:t>run-time</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29699" name="Text Box 3"/>
          <p:cNvSpPr txBox="1"/>
          <p:nvPr/>
        </p:nvSpPr>
        <p:spPr>
          <a:xfrm>
            <a:off x="457200" y="2209800"/>
            <a:ext cx="77724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To perform late binding, Java uses a special bit of code instead of the absolute call.  In Java dynamic binding is the </a:t>
            </a:r>
            <a:r>
              <a:rPr lang="en-US" altLang="zh-CN" dirty="0">
                <a:solidFill>
                  <a:schemeClr val="folHlink"/>
                </a:solidFill>
                <a:latin typeface="Times New Roman" panose="02020603050405020304" pitchFamily="18" charset="0"/>
                <a:ea typeface="宋体" panose="02010600030101010101" pitchFamily="2" charset="-122"/>
              </a:rPr>
              <a:t>default. </a:t>
            </a:r>
            <a:r>
              <a:rPr lang="en-US" altLang="zh-CN" dirty="0">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no</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virtual</a:t>
            </a:r>
            <a:endParaRPr lang="en-US" altLang="zh-CN" i="1" dirty="0">
              <a:latin typeface="Times New Roman" panose="02020603050405020304" pitchFamily="18" charset="0"/>
              <a:ea typeface="宋体" panose="02010600030101010101" pitchFamily="2" charset="-122"/>
            </a:endParaRPr>
          </a:p>
        </p:txBody>
      </p:sp>
      <p:sp>
        <p:nvSpPr>
          <p:cNvPr id="29700" name="Text Box 4"/>
          <p:cNvSpPr txBox="1"/>
          <p:nvPr/>
        </p:nvSpPr>
        <p:spPr>
          <a:xfrm>
            <a:off x="533400" y="4114800"/>
            <a:ext cx="7467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Using polymorphism, the code we write is </a:t>
            </a:r>
            <a:r>
              <a:rPr lang="en-US" altLang="zh-CN" dirty="0">
                <a:solidFill>
                  <a:schemeClr val="folHlink"/>
                </a:solidFill>
                <a:latin typeface="Times New Roman" panose="02020603050405020304" pitchFamily="18" charset="0"/>
                <a:ea typeface="宋体" panose="02010600030101010101" pitchFamily="2" charset="-122"/>
              </a:rPr>
              <a:t>decoupled</a:t>
            </a:r>
            <a:r>
              <a:rPr lang="en-US" altLang="zh-CN" dirty="0">
                <a:latin typeface="Times New Roman" panose="02020603050405020304" pitchFamily="18" charset="0"/>
                <a:ea typeface="宋体" panose="02010600030101010101" pitchFamily="2" charset="-122"/>
              </a:rPr>
              <a:t> from type-specific information, and is simpler to write and easier to understand. Thus, the program is </a:t>
            </a:r>
            <a:r>
              <a:rPr lang="en-US" altLang="zh-CN" dirty="0">
                <a:solidFill>
                  <a:schemeClr val="folHlink"/>
                </a:solidFill>
                <a:latin typeface="Times New Roman" panose="02020603050405020304" pitchFamily="18" charset="0"/>
                <a:ea typeface="宋体" panose="02010600030101010101" pitchFamily="2" charset="-122"/>
              </a:rPr>
              <a:t>extensible</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0-#ppt_w/2"/>
                                          </p:val>
                                        </p:tav>
                                        <p:tav tm="100000">
                                          <p:val>
                                            <p:strVal val="#ppt_x"/>
                                          </p:val>
                                        </p:tav>
                                      </p:tavLst>
                                    </p:anim>
                                    <p:anim calcmode="lin" valueType="num">
                                      <p:cBhvr additive="base">
                                        <p:cTn id="8"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additive="base">
                                        <p:cTn id="13" dur="500" fill="hold"/>
                                        <p:tgtEl>
                                          <p:spTgt spid="29699"/>
                                        </p:tgtEl>
                                        <p:attrNameLst>
                                          <p:attrName>ppt_x</p:attrName>
                                        </p:attrNameLst>
                                      </p:cBhvr>
                                      <p:tavLst>
                                        <p:tav tm="0">
                                          <p:val>
                                            <p:strVal val="1+#ppt_w/2"/>
                                          </p:val>
                                        </p:tav>
                                        <p:tav tm="100000">
                                          <p:val>
                                            <p:strVal val="#ppt_x"/>
                                          </p:val>
                                        </p:tav>
                                      </p:tavLst>
                                    </p:anim>
                                    <p:anim calcmode="lin" valueType="num">
                                      <p:cBhvr additive="base">
                                        <p:cTn id="14"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anim calcmode="lin" valueType="num">
                                      <p:cBhvr additive="base">
                                        <p:cTn id="19" dur="500" fill="hold"/>
                                        <p:tgtEl>
                                          <p:spTgt spid="29700"/>
                                        </p:tgtEl>
                                        <p:attrNameLst>
                                          <p:attrName>ppt_x</p:attrName>
                                        </p:attrNameLst>
                                      </p:cBhvr>
                                      <p:tavLst>
                                        <p:tav tm="0">
                                          <p:val>
                                            <p:strVal val="#ppt_x"/>
                                          </p:val>
                                        </p:tav>
                                        <p:tav tm="100000">
                                          <p:val>
                                            <p:strVal val="#ppt_x"/>
                                          </p:val>
                                        </p:tav>
                                      </p:tavLst>
                                    </p:anim>
                                    <p:anim calcmode="lin" valueType="num">
                                      <p:cBhvr additive="base">
                                        <p:cTn id="20" dur="500" fill="hold"/>
                                        <p:tgtEl>
                                          <p:spTgt spid="297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p:bldP spid="2970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p:nvPr/>
        </p:nvSpPr>
        <p:spPr>
          <a:xfrm>
            <a:off x="457200" y="609600"/>
            <a:ext cx="80010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We call the process of treating a derived type as though it were its base type </a:t>
            </a:r>
            <a:r>
              <a:rPr lang="en-US" altLang="zh-CN" dirty="0">
                <a:solidFill>
                  <a:schemeClr val="folHlink"/>
                </a:solidFill>
                <a:latin typeface="Times New Roman" panose="02020603050405020304" pitchFamily="18" charset="0"/>
                <a:ea typeface="宋体" panose="02010600030101010101" pitchFamily="2" charset="-122"/>
              </a:rPr>
              <a:t>upcasting</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pic>
        <p:nvPicPr>
          <p:cNvPr id="30723" name="Picture 3" descr="upcasting"/>
          <p:cNvPicPr>
            <a:picLocks noChangeAspect="1"/>
          </p:cNvPicPr>
          <p:nvPr/>
        </p:nvPicPr>
        <p:blipFill>
          <a:blip r:embed="rId1"/>
          <a:stretch>
            <a:fillRect/>
          </a:stretch>
        </p:blipFill>
        <p:spPr>
          <a:xfrm>
            <a:off x="2286000" y="1905000"/>
            <a:ext cx="4308475" cy="2206625"/>
          </a:xfrm>
          <a:prstGeom prst="rect">
            <a:avLst/>
          </a:prstGeom>
          <a:noFill/>
          <a:ln w="9525">
            <a:noFill/>
          </a:ln>
        </p:spPr>
      </p:pic>
      <p:sp>
        <p:nvSpPr>
          <p:cNvPr id="30724" name="Text Box 4"/>
          <p:cNvSpPr txBox="1"/>
          <p:nvPr/>
        </p:nvSpPr>
        <p:spPr>
          <a:xfrm>
            <a:off x="457200" y="4572000"/>
            <a:ext cx="7924800" cy="1370013"/>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You don’t want to create an object of the base class, only to upcast to it so that its </a:t>
            </a:r>
            <a:r>
              <a:rPr lang="en-US" altLang="zh-CN" dirty="0">
                <a:solidFill>
                  <a:schemeClr val="folHlink"/>
                </a:solidFill>
                <a:latin typeface="Times New Roman" panose="02020603050405020304" pitchFamily="18" charset="0"/>
                <a:ea typeface="宋体" panose="02010600030101010101" pitchFamily="2" charset="-122"/>
              </a:rPr>
              <a:t>interface</a:t>
            </a:r>
            <a:r>
              <a:rPr lang="en-US" altLang="zh-CN" dirty="0">
                <a:latin typeface="Times New Roman" panose="02020603050405020304" pitchFamily="18" charset="0"/>
                <a:ea typeface="宋体" panose="02010600030101010101" pitchFamily="2" charset="-122"/>
              </a:rPr>
              <a:t> can be used. </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 </a:t>
            </a:r>
            <a:r>
              <a:rPr lang="en-US" altLang="zh-CN" dirty="0">
                <a:solidFill>
                  <a:schemeClr val="tx2"/>
                </a:solidFill>
                <a:latin typeface="Times New Roman" panose="02020603050405020304" pitchFamily="18" charset="0"/>
                <a:ea typeface="宋体" panose="02010600030101010101" pitchFamily="2" charset="-122"/>
              </a:rPr>
              <a:t>abstract class</a:t>
            </a:r>
            <a:endParaRPr lang="en-US" altLang="zh-CN"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fill="hold"/>
                                        <p:tgtEl>
                                          <p:spTgt spid="30722"/>
                                        </p:tgtEl>
                                        <p:attrNameLst>
                                          <p:attrName>ppt_x</p:attrName>
                                        </p:attrNameLst>
                                      </p:cBhvr>
                                      <p:tavLst>
                                        <p:tav tm="0">
                                          <p:val>
                                            <p:strVal val="0-#ppt_w/2"/>
                                          </p:val>
                                        </p:tav>
                                        <p:tav tm="100000">
                                          <p:val>
                                            <p:strVal val="#ppt_x"/>
                                          </p:val>
                                        </p:tav>
                                      </p:tavLst>
                                    </p:anim>
                                    <p:anim calcmode="lin" valueType="num">
                                      <p:cBhvr additive="base">
                                        <p:cTn id="8"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0723"/>
                                        </p:tgtEl>
                                        <p:attrNameLst>
                                          <p:attrName>style.visibility</p:attrName>
                                        </p:attrNameLst>
                                      </p:cBhvr>
                                      <p:to>
                                        <p:strVal val="visible"/>
                                      </p:to>
                                    </p:set>
                                    <p:animEffect transition="in" filter="dissolve">
                                      <p:cBhvr>
                                        <p:cTn id="13" dur="500"/>
                                        <p:tgtEl>
                                          <p:spTgt spid="307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500" fill="hold"/>
                                        <p:tgtEl>
                                          <p:spTgt spid="30724"/>
                                        </p:tgtEl>
                                        <p:attrNameLst>
                                          <p:attrName>ppt_x</p:attrName>
                                        </p:attrNameLst>
                                      </p:cBhvr>
                                      <p:tavLst>
                                        <p:tav tm="0">
                                          <p:val>
                                            <p:strVal val="1+#ppt_w/2"/>
                                          </p:val>
                                        </p:tav>
                                        <p:tav tm="100000">
                                          <p:val>
                                            <p:strVal val="#ppt_x"/>
                                          </p:val>
                                        </p:tav>
                                      </p:tavLst>
                                    </p:anim>
                                    <p:anim calcmode="lin" valueType="num">
                                      <p:cBhvr additive="base">
                                        <p:cTn id="19"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p:nvPr/>
        </p:nvSpPr>
        <p:spPr>
          <a:xfrm>
            <a:off x="457200" y="838200"/>
            <a:ext cx="7848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An </a:t>
            </a:r>
            <a:r>
              <a:rPr lang="en-US" altLang="zh-CN" dirty="0">
                <a:solidFill>
                  <a:schemeClr val="folHlink"/>
                </a:solidFill>
                <a:latin typeface="Times New Roman" panose="02020603050405020304" pitchFamily="18" charset="0"/>
                <a:ea typeface="宋体" panose="02010600030101010101" pitchFamily="2" charset="-122"/>
              </a:rPr>
              <a:t>abstract method</a:t>
            </a:r>
            <a:r>
              <a:rPr lang="en-US" altLang="zh-CN" dirty="0">
                <a:latin typeface="Times New Roman" panose="02020603050405020304" pitchFamily="18" charset="0"/>
                <a:ea typeface="宋体" panose="02010600030101010101" pitchFamily="2" charset="-122"/>
              </a:rPr>
              <a:t> may be created only inside an abstract class. When the class is inherited, that method </a:t>
            </a:r>
            <a:r>
              <a:rPr lang="en-US" altLang="zh-CN" dirty="0">
                <a:solidFill>
                  <a:schemeClr val="accent1"/>
                </a:solidFill>
                <a:latin typeface="Times New Roman" panose="02020603050405020304" pitchFamily="18" charset="0"/>
                <a:ea typeface="宋体" panose="02010600030101010101" pitchFamily="2" charset="-122"/>
              </a:rPr>
              <a:t>must be</a:t>
            </a:r>
            <a:r>
              <a:rPr lang="en-US" altLang="zh-CN" dirty="0">
                <a:latin typeface="Times New Roman" panose="02020603050405020304" pitchFamily="18" charset="0"/>
                <a:ea typeface="宋体" panose="02010600030101010101" pitchFamily="2" charset="-122"/>
              </a:rPr>
              <a:t> implemented, or the inheriting class becomes abstract as well.</a:t>
            </a:r>
            <a:endParaRPr lang="en-US" altLang="zh-CN" dirty="0">
              <a:latin typeface="Times New Roman" panose="02020603050405020304" pitchFamily="18" charset="0"/>
              <a:ea typeface="宋体" panose="02010600030101010101" pitchFamily="2" charset="-122"/>
            </a:endParaRPr>
          </a:p>
        </p:txBody>
      </p:sp>
      <p:sp>
        <p:nvSpPr>
          <p:cNvPr id="31747" name="Text Box 3"/>
          <p:cNvSpPr txBox="1"/>
          <p:nvPr/>
        </p:nvSpPr>
        <p:spPr>
          <a:xfrm>
            <a:off x="533400" y="2819400"/>
            <a:ext cx="7467600" cy="173513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a:t>
            </a:r>
            <a:r>
              <a:rPr lang="en-US" altLang="zh-CN" dirty="0">
                <a:solidFill>
                  <a:schemeClr val="folHlink"/>
                </a:solidFill>
                <a:latin typeface="Times New Roman" panose="02020603050405020304" pitchFamily="18" charset="0"/>
                <a:ea typeface="宋体" panose="02010600030101010101" pitchFamily="2" charset="-122"/>
              </a:rPr>
              <a:t>interface</a:t>
            </a:r>
            <a:r>
              <a:rPr lang="en-US" altLang="zh-CN" dirty="0">
                <a:latin typeface="Times New Roman" panose="02020603050405020304" pitchFamily="18" charset="0"/>
                <a:ea typeface="宋体" panose="02010600030101010101" pitchFamily="2" charset="-122"/>
              </a:rPr>
              <a:t> keyword </a:t>
            </a:r>
            <a:r>
              <a:rPr lang="en-US" altLang="zh-CN" dirty="0">
                <a:solidFill>
                  <a:schemeClr val="accent1"/>
                </a:solidFill>
                <a:latin typeface="Times New Roman" panose="02020603050405020304" pitchFamily="18" charset="0"/>
                <a:ea typeface="宋体" panose="02010600030101010101" pitchFamily="2" charset="-122"/>
              </a:rPr>
              <a:t>prevent any</a:t>
            </a:r>
            <a:r>
              <a:rPr lang="en-US" altLang="zh-CN" dirty="0">
                <a:latin typeface="Times New Roman" panose="02020603050405020304" pitchFamily="18" charset="0"/>
                <a:ea typeface="宋体" panose="02010600030101010101" pitchFamily="2" charset="-122"/>
              </a:rPr>
              <a:t> function definitions at all. ---- one step further  </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    It provides the </a:t>
            </a:r>
            <a:r>
              <a:rPr lang="en-US" altLang="zh-CN" dirty="0">
                <a:solidFill>
                  <a:schemeClr val="folHlink"/>
                </a:solidFill>
                <a:latin typeface="Times New Roman" panose="02020603050405020304" pitchFamily="18" charset="0"/>
                <a:ea typeface="宋体" panose="02010600030101010101" pitchFamily="2" charset="-122"/>
              </a:rPr>
              <a:t>perfect separation of interface and implementation</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747"/>
                                        </p:tgtEl>
                                        <p:attrNameLst>
                                          <p:attrName>style.visibility</p:attrName>
                                        </p:attrNameLst>
                                      </p:cBhvr>
                                      <p:to>
                                        <p:strVal val="visible"/>
                                      </p:to>
                                    </p:set>
                                    <p:animEffect transition="in" filter="dissolve">
                                      <p:cBhvr>
                                        <p:cTn id="13"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2075" tIns="46038" rIns="92075" bIns="46038"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1</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a:t>
            </a: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java</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的跨平台性</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5363" name="内容占位符 2"/>
          <p:cNvSpPr>
            <a:spLocks noGrp="1"/>
          </p:cNvSpPr>
          <p:nvPr>
            <p:ph idx="1"/>
          </p:nvPr>
        </p:nvSpPr>
        <p:spPr/>
        <p:txBody>
          <a:bodyPr vert="horz" wrap="square" lIns="91440" tIns="45720" rIns="91440" bIns="45720" anchor="t" anchorCtr="0"/>
          <a:lstStyle/>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1" lang="en-US" altLang="zh-CN" sz="3200" b="0" i="0" u="none" strike="noStrike" kern="0" cap="none" spc="0" normalizeH="0" baseline="0" noProof="1">
                <a:solidFill>
                  <a:schemeClr val="tx1"/>
                </a:solidFill>
                <a:latin typeface="+mn-lt"/>
                <a:ea typeface="+mn-ea"/>
                <a:cs typeface="+mn-cs"/>
              </a:rPr>
              <a:t>C++ Build process</a:t>
            </a:r>
            <a:endParaRPr kumimoji="1" lang="en-US" altLang="zh-CN"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1" lang="en-US" altLang="zh-CN"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1" lang="en-US" altLang="zh-CN" sz="3200" b="0" i="0" u="none" strike="noStrike" kern="0" cap="none" spc="0" normalizeH="0" baseline="0" noProof="1">
                <a:solidFill>
                  <a:schemeClr val="tx1"/>
                </a:solidFill>
                <a:latin typeface="+mn-lt"/>
                <a:ea typeface="+mn-ea"/>
                <a:cs typeface="+mn-cs"/>
              </a:rPr>
              <a:t>Java Build process</a:t>
            </a:r>
            <a:endParaRPr kumimoji="1" lang="en-US" altLang="zh-CN"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1" lang="en-US" altLang="zh-CN"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1" lang="en-US" altLang="zh-CN" sz="3200" b="1" i="0" u="none" strike="noStrike" kern="0" cap="none" spc="0" normalizeH="0" baseline="0" noProof="1">
                <a:solidFill>
                  <a:srgbClr val="FF0000"/>
                </a:solidFill>
                <a:latin typeface="+mn-lt"/>
                <a:ea typeface="+mn-ea"/>
                <a:cs typeface="+mn-cs"/>
              </a:rPr>
              <a:t>Write once ,Run  everywhere</a:t>
            </a:r>
            <a:endParaRPr kumimoji="1" lang="en-US" altLang="zh-CN" sz="3200" b="1" i="0" u="none" strike="noStrike" kern="0" cap="none" spc="0" normalizeH="0" baseline="0" noProof="1">
              <a:solidFill>
                <a:srgbClr val="FF0000"/>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一次编写 处处运行</a:t>
            </a:r>
            <a:endParaRPr kumimoji="1"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p:nvPr/>
        </p:nvSpPr>
        <p:spPr>
          <a:xfrm>
            <a:off x="457200" y="1124585"/>
            <a:ext cx="8001000" cy="4603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 1.</a:t>
            </a:r>
            <a:r>
              <a:rPr lang="en-US" altLang="zh-CN" dirty="0">
                <a:latin typeface="Times New Roman" panose="02020603050405020304" pitchFamily="18" charset="0"/>
                <a:ea typeface="宋体" panose="02010600030101010101" pitchFamily="2" charset="-122"/>
              </a:rPr>
              <a:t>The way</a:t>
            </a:r>
            <a:r>
              <a:rPr lang="en-US" altLang="zh-CN" dirty="0">
                <a:solidFill>
                  <a:schemeClr val="folHlink"/>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objects are</a:t>
            </a:r>
            <a:r>
              <a:rPr lang="en-US" altLang="zh-CN" dirty="0">
                <a:solidFill>
                  <a:schemeClr val="folHlink"/>
                </a:solidFill>
                <a:latin typeface="Times New Roman" panose="02020603050405020304" pitchFamily="18" charset="0"/>
                <a:ea typeface="宋体" panose="02010600030101010101" pitchFamily="2" charset="-122"/>
              </a:rPr>
              <a:t> created and destroyed</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32771" name="Text Box 3"/>
          <p:cNvSpPr txBox="1"/>
          <p:nvPr/>
        </p:nvSpPr>
        <p:spPr>
          <a:xfrm>
            <a:off x="609600" y="3733800"/>
            <a:ext cx="8229600" cy="246538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We can also create objects dynamically in the </a:t>
            </a:r>
            <a:r>
              <a:rPr lang="en-US" altLang="zh-CN" dirty="0">
                <a:solidFill>
                  <a:schemeClr val="folHlink"/>
                </a:solidFill>
                <a:latin typeface="Times New Roman" panose="02020603050405020304" pitchFamily="18" charset="0"/>
                <a:ea typeface="宋体" panose="02010600030101010101" pitchFamily="2" charset="-122"/>
              </a:rPr>
              <a:t>heap</a:t>
            </a:r>
            <a:r>
              <a:rPr lang="en-US" altLang="zh-CN" dirty="0">
                <a:latin typeface="Times New Roman" panose="02020603050405020304" pitchFamily="18" charset="0"/>
                <a:ea typeface="宋体" panose="02010600030101010101" pitchFamily="2" charset="-122"/>
              </a:rPr>
              <a:t>. You can simply make an object on the heap when you need it. ---- </a:t>
            </a:r>
            <a:r>
              <a:rPr lang="en-US" altLang="zh-CN" dirty="0">
                <a:solidFill>
                  <a:schemeClr val="folHlink"/>
                </a:solidFill>
                <a:latin typeface="Times New Roman" panose="02020603050405020304" pitchFamily="18" charset="0"/>
                <a:ea typeface="宋体" panose="02010600030101010101" pitchFamily="2" charset="-122"/>
              </a:rPr>
              <a:t>The greater flexibility</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    The general </a:t>
            </a:r>
            <a:r>
              <a:rPr lang="en-US" altLang="zh-CN" dirty="0">
                <a:solidFill>
                  <a:schemeClr val="hlink"/>
                </a:solidFill>
                <a:latin typeface="Times New Roman" panose="02020603050405020304" pitchFamily="18" charset="0"/>
                <a:ea typeface="宋体" panose="02010600030101010101" pitchFamily="2" charset="-122"/>
              </a:rPr>
              <a:t>assumption</a:t>
            </a:r>
            <a:r>
              <a:rPr lang="en-US" altLang="zh-CN" dirty="0">
                <a:solidFill>
                  <a:schemeClr val="folHlink"/>
                </a:solidFill>
                <a:latin typeface="Times New Roman" panose="02020603050405020304" pitchFamily="18" charset="0"/>
                <a:ea typeface="宋体" panose="02010600030101010101" pitchFamily="2" charset="-122"/>
              </a:rPr>
              <a:t> : </a:t>
            </a:r>
            <a:r>
              <a:rPr lang="en-US" altLang="zh-CN" dirty="0">
                <a:latin typeface="Times New Roman" panose="02020603050405020304" pitchFamily="18" charset="0"/>
                <a:ea typeface="宋体" panose="02010600030101010101" pitchFamily="2" charset="-122"/>
              </a:rPr>
              <a:t>Objects tend to be</a:t>
            </a:r>
            <a:r>
              <a:rPr lang="en-US" altLang="zh-CN" dirty="0">
                <a:solidFill>
                  <a:schemeClr val="folHlink"/>
                </a:solidFill>
                <a:latin typeface="Times New Roman" panose="02020603050405020304" pitchFamily="18" charset="0"/>
                <a:ea typeface="宋体" panose="02010600030101010101" pitchFamily="2" charset="-122"/>
              </a:rPr>
              <a:t> complicated, </a:t>
            </a:r>
            <a:r>
              <a:rPr lang="en-US" altLang="zh-CN" dirty="0">
                <a:latin typeface="Times New Roman" panose="02020603050405020304" pitchFamily="18" charset="0"/>
                <a:ea typeface="宋体" panose="02010600030101010101" pitchFamily="2" charset="-122"/>
              </a:rPr>
              <a:t>so</a:t>
            </a:r>
            <a:r>
              <a:rPr lang="en-US" altLang="zh-CN" dirty="0">
                <a:solidFill>
                  <a:schemeClr val="folHlink"/>
                </a:solidFill>
                <a:latin typeface="Times New Roman" panose="02020603050405020304" pitchFamily="18" charset="0"/>
                <a:ea typeface="宋体" panose="02010600030101010101" pitchFamily="2" charset="-122"/>
              </a:rPr>
              <a:t> the extra overhead of finding</a:t>
            </a:r>
            <a:r>
              <a:rPr lang="en-US" altLang="zh-CN" dirty="0">
                <a:latin typeface="Times New Roman" panose="02020603050405020304" pitchFamily="18" charset="0"/>
                <a:ea typeface="宋体" panose="02010600030101010101" pitchFamily="2" charset="-122"/>
              </a:rPr>
              <a:t> </a:t>
            </a:r>
            <a:r>
              <a:rPr lang="en-US" altLang="zh-CN" dirty="0">
                <a:solidFill>
                  <a:schemeClr val="folHlink"/>
                </a:solidFill>
                <a:latin typeface="Times New Roman" panose="02020603050405020304" pitchFamily="18" charset="0"/>
                <a:ea typeface="宋体" panose="02010600030101010101" pitchFamily="2" charset="-122"/>
              </a:rPr>
              <a:t>and releasing</a:t>
            </a:r>
            <a:r>
              <a:rPr lang="en-US" altLang="zh-CN" dirty="0">
                <a:latin typeface="Times New Roman" panose="02020603050405020304" pitchFamily="18" charset="0"/>
                <a:ea typeface="宋体" panose="02010600030101010101" pitchFamily="2" charset="-122"/>
              </a:rPr>
              <a:t> the storage will not affect the creation of an object heavily. </a:t>
            </a:r>
            <a:endParaRPr lang="en-US" altLang="zh-CN" dirty="0">
              <a:latin typeface="Times New Roman" panose="02020603050405020304" pitchFamily="18" charset="0"/>
              <a:ea typeface="宋体" panose="02010600030101010101" pitchFamily="2" charset="-122"/>
            </a:endParaRPr>
          </a:p>
        </p:txBody>
      </p:sp>
      <p:sp>
        <p:nvSpPr>
          <p:cNvPr id="32772" name="Text Box 4"/>
          <p:cNvSpPr txBox="1"/>
          <p:nvPr/>
        </p:nvSpPr>
        <p:spPr>
          <a:xfrm>
            <a:off x="533400" y="1557338"/>
            <a:ext cx="8001000" cy="2282825"/>
          </a:xfrm>
          <a:prstGeom prst="rect">
            <a:avLst/>
          </a:prstGeom>
          <a:noFill/>
          <a:ln w="9525">
            <a:noFill/>
          </a:ln>
        </p:spPr>
        <p:txBody>
          <a:bodyPr anchor="t" anchorCtr="0">
            <a:spAutoFit/>
          </a:bodyPr>
          <a:lstStyle/>
          <a:p>
            <a:pPr>
              <a:spcBef>
                <a:spcPct val="50000"/>
              </a:spcBef>
            </a:pPr>
            <a:r>
              <a:rPr lang="en-US" altLang="zh-CN" dirty="0">
                <a:solidFill>
                  <a:schemeClr val="folHlink"/>
                </a:solidFill>
                <a:latin typeface="Times New Roman" panose="02020603050405020304" pitchFamily="18" charset="0"/>
                <a:ea typeface="宋体" panose="02010600030101010101" pitchFamily="2" charset="-122"/>
              </a:rPr>
              <a:t>     C++:</a:t>
            </a:r>
            <a:r>
              <a:rPr lang="en-US" altLang="zh-CN" dirty="0">
                <a:latin typeface="Times New Roman" panose="02020603050405020304" pitchFamily="18" charset="0"/>
                <a:ea typeface="宋体" panose="02010600030101010101" pitchFamily="2" charset="-122"/>
              </a:rPr>
              <a:t> For efficiency, it gives the programmer a choice. </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     Placing the objects on the </a:t>
            </a:r>
            <a:r>
              <a:rPr lang="en-US" altLang="zh-CN" dirty="0">
                <a:solidFill>
                  <a:schemeClr val="folHlink"/>
                </a:solidFill>
                <a:latin typeface="Times New Roman" panose="02020603050405020304" pitchFamily="18" charset="0"/>
                <a:ea typeface="宋体" panose="02010600030101010101" pitchFamily="2" charset="-122"/>
              </a:rPr>
              <a:t>stack</a:t>
            </a:r>
            <a:r>
              <a:rPr lang="en-US" altLang="zh-CN" dirty="0">
                <a:latin typeface="Times New Roman" panose="02020603050405020304" pitchFamily="18" charset="0"/>
                <a:ea typeface="宋体" panose="02010600030101010101" pitchFamily="2" charset="-122"/>
              </a:rPr>
              <a:t> or in the </a:t>
            </a:r>
            <a:r>
              <a:rPr lang="en-US" altLang="zh-CN" dirty="0">
                <a:solidFill>
                  <a:schemeClr val="folHlink"/>
                </a:solidFill>
                <a:latin typeface="Times New Roman" panose="02020603050405020304" pitchFamily="18" charset="0"/>
                <a:ea typeface="宋体" panose="02010600030101010101" pitchFamily="2" charset="-122"/>
              </a:rPr>
              <a:t>static storage</a:t>
            </a:r>
            <a:r>
              <a:rPr lang="en-US" altLang="zh-CN" dirty="0">
                <a:latin typeface="Times New Roman" panose="02020603050405020304" pitchFamily="18" charset="0"/>
                <a:ea typeface="宋体" panose="02010600030101010101" pitchFamily="2" charset="-122"/>
              </a:rPr>
              <a:t> area can get the maximum run-time </a:t>
            </a:r>
            <a:r>
              <a:rPr lang="en-US" altLang="zh-CN" dirty="0">
                <a:solidFill>
                  <a:schemeClr val="accent1"/>
                </a:solidFill>
                <a:latin typeface="Times New Roman" panose="02020603050405020304" pitchFamily="18" charset="0"/>
                <a:ea typeface="宋体" panose="02010600030101010101" pitchFamily="2" charset="-122"/>
              </a:rPr>
              <a:t>speed</a:t>
            </a:r>
            <a:r>
              <a:rPr lang="en-US" altLang="zh-CN" dirty="0">
                <a:latin typeface="Times New Roman" panose="02020603050405020304" pitchFamily="18" charset="0"/>
                <a:ea typeface="宋体" panose="02010600030101010101" pitchFamily="2" charset="-122"/>
              </a:rPr>
              <a:t>. However, you </a:t>
            </a:r>
            <a:r>
              <a:rPr lang="en-US" altLang="zh-CN" dirty="0">
                <a:solidFill>
                  <a:schemeClr val="accent1"/>
                </a:solidFill>
                <a:latin typeface="Times New Roman" panose="02020603050405020304" pitchFamily="18" charset="0"/>
                <a:ea typeface="宋体" panose="02010600030101010101" pitchFamily="2" charset="-122"/>
              </a:rPr>
              <a:t>sacrifice flexibility</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spcBef>
                <a:spcPct val="50000"/>
              </a:spcBef>
            </a:pPr>
            <a:endParaRPr lang="en-US" altLang="zh-CN" dirty="0">
              <a:latin typeface="Times New Roman" panose="02020603050405020304" pitchFamily="18" charset="0"/>
              <a:ea typeface="宋体" panose="02010600030101010101" pitchFamily="2" charset="-122"/>
            </a:endParaRPr>
          </a:p>
        </p:txBody>
      </p:sp>
      <p:sp>
        <p:nvSpPr>
          <p:cNvPr id="31748" name="Text Box 4"/>
          <p:cNvSpPr txBox="1"/>
          <p:nvPr>
            <p:custDataLst>
              <p:tags r:id="rId1"/>
            </p:custDataLst>
          </p:nvPr>
        </p:nvSpPr>
        <p:spPr>
          <a:xfrm>
            <a:off x="838200" y="332740"/>
            <a:ext cx="7239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1.7  Object landscapes and lifetimes</a:t>
            </a:r>
            <a:endParaRPr lang="en-US" altLang="zh-CN" sz="360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0"/>
                                        </p:tgtEl>
                                        <p:attrNameLst>
                                          <p:attrName>style.visibility</p:attrName>
                                        </p:attrNameLst>
                                      </p:cBhvr>
                                      <p:to>
                                        <p:strVal val="visible"/>
                                      </p:to>
                                    </p:set>
                                    <p:anim calcmode="lin" valueType="num">
                                      <p:cBhvr additive="base">
                                        <p:cTn id="13" dur="500" fill="hold"/>
                                        <p:tgtEl>
                                          <p:spTgt spid="32770"/>
                                        </p:tgtEl>
                                        <p:attrNameLst>
                                          <p:attrName>ppt_x</p:attrName>
                                        </p:attrNameLst>
                                      </p:cBhvr>
                                      <p:tavLst>
                                        <p:tav tm="0">
                                          <p:val>
                                            <p:strVal val="0-#ppt_w/2"/>
                                          </p:val>
                                        </p:tav>
                                        <p:tav tm="100000">
                                          <p:val>
                                            <p:strVal val="#ppt_x"/>
                                          </p:val>
                                        </p:tav>
                                      </p:tavLst>
                                    </p:anim>
                                    <p:anim calcmode="lin" valueType="num">
                                      <p:cBhvr additive="base">
                                        <p:cTn id="14"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anim calcmode="lin" valueType="num">
                                      <p:cBhvr additive="base">
                                        <p:cTn id="19" dur="500" fill="hold"/>
                                        <p:tgtEl>
                                          <p:spTgt spid="32772"/>
                                        </p:tgtEl>
                                        <p:attrNameLst>
                                          <p:attrName>ppt_x</p:attrName>
                                        </p:attrNameLst>
                                      </p:cBhvr>
                                      <p:tavLst>
                                        <p:tav tm="0">
                                          <p:val>
                                            <p:strVal val="#ppt_x"/>
                                          </p:val>
                                        </p:tav>
                                        <p:tav tm="100000">
                                          <p:val>
                                            <p:strVal val="#ppt_x"/>
                                          </p:val>
                                        </p:tav>
                                      </p:tavLst>
                                    </p:anim>
                                    <p:anim calcmode="lin" valueType="num">
                                      <p:cBhvr additive="base">
                                        <p:cTn id="20"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ppt_x"/>
                                          </p:val>
                                        </p:tav>
                                        <p:tav tm="100000">
                                          <p:val>
                                            <p:strVal val="#ppt_x"/>
                                          </p:val>
                                        </p:tav>
                                      </p:tavLst>
                                    </p:anim>
                                    <p:anim calcmode="lin" valueType="num">
                                      <p:cBhvr additive="base">
                                        <p:cTn id="26" dur="500" fill="hold"/>
                                        <p:tgtEl>
                                          <p:spTgt spid="327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p:bldP spid="32772" grpId="0"/>
      <p:bldP spid="317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p:nvPr/>
        </p:nvSpPr>
        <p:spPr>
          <a:xfrm>
            <a:off x="381000" y="304800"/>
            <a:ext cx="81534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uses the </a:t>
            </a:r>
            <a:r>
              <a:rPr lang="en-US" altLang="zh-CN" dirty="0">
                <a:solidFill>
                  <a:schemeClr val="folHlink"/>
                </a:solidFill>
                <a:latin typeface="Times New Roman" panose="02020603050405020304" pitchFamily="18" charset="0"/>
                <a:ea typeface="宋体" panose="02010600030101010101" pitchFamily="2" charset="-122"/>
              </a:rPr>
              <a:t>second</a:t>
            </a:r>
            <a:r>
              <a:rPr lang="en-US" altLang="zh-CN" dirty="0">
                <a:latin typeface="Times New Roman" panose="02020603050405020304" pitchFamily="18" charset="0"/>
                <a:ea typeface="宋体" panose="02010600030101010101" pitchFamily="2" charset="-122"/>
              </a:rPr>
              <a:t> approach, exclusively. ---- use the </a:t>
            </a:r>
            <a:r>
              <a:rPr lang="en-US" altLang="zh-CN" i="1" dirty="0">
                <a:solidFill>
                  <a:schemeClr val="tx2"/>
                </a:solidFill>
                <a:latin typeface="Times New Roman" panose="02020603050405020304" pitchFamily="18" charset="0"/>
                <a:ea typeface="宋体" panose="02010600030101010101" pitchFamily="2" charset="-122"/>
              </a:rPr>
              <a:t>new</a:t>
            </a:r>
            <a:r>
              <a:rPr lang="en-US" altLang="zh-CN" dirty="0">
                <a:latin typeface="Times New Roman" panose="02020603050405020304" pitchFamily="18" charset="0"/>
                <a:ea typeface="宋体" panose="02010600030101010101" pitchFamily="2" charset="-122"/>
              </a:rPr>
              <a:t> keyword to build a dynamic instance of an object.</a:t>
            </a:r>
            <a:endParaRPr lang="en-US" altLang="zh-CN" dirty="0">
              <a:latin typeface="Times New Roman" panose="02020603050405020304" pitchFamily="18" charset="0"/>
              <a:ea typeface="宋体" panose="02010600030101010101" pitchFamily="2" charset="-122"/>
            </a:endParaRPr>
          </a:p>
        </p:txBody>
      </p:sp>
      <p:sp>
        <p:nvSpPr>
          <p:cNvPr id="33795" name="Text Box 3"/>
          <p:cNvSpPr txBox="1"/>
          <p:nvPr/>
        </p:nvSpPr>
        <p:spPr>
          <a:xfrm>
            <a:off x="381000" y="1371600"/>
            <a:ext cx="7924800" cy="26479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The </a:t>
            </a:r>
            <a:r>
              <a:rPr lang="en-US" altLang="zh-CN" dirty="0">
                <a:solidFill>
                  <a:schemeClr val="folHlink"/>
                </a:solidFill>
                <a:latin typeface="Times New Roman" panose="02020603050405020304" pitchFamily="18" charset="0"/>
                <a:ea typeface="宋体" panose="02010600030101010101" pitchFamily="2" charset="-122"/>
              </a:rPr>
              <a:t>lifetime</a:t>
            </a:r>
            <a:r>
              <a:rPr lang="en-US" altLang="zh-CN" dirty="0">
                <a:latin typeface="Times New Roman" panose="02020603050405020304" pitchFamily="18" charset="0"/>
                <a:ea typeface="宋体" panose="02010600030101010101" pitchFamily="2" charset="-122"/>
              </a:rPr>
              <a:t> of an object.</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     In </a:t>
            </a:r>
            <a:r>
              <a:rPr lang="en-US" altLang="zh-CN" dirty="0">
                <a:solidFill>
                  <a:schemeClr val="folHlink"/>
                </a:solidFill>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you must determine </a:t>
            </a:r>
            <a:r>
              <a:rPr lang="en-US" altLang="zh-CN" dirty="0">
                <a:solidFill>
                  <a:schemeClr val="accent1"/>
                </a:solidFill>
                <a:latin typeface="Times New Roman" panose="02020603050405020304" pitchFamily="18" charset="0"/>
                <a:ea typeface="宋体" panose="02010600030101010101" pitchFamily="2" charset="-122"/>
              </a:rPr>
              <a:t>programmatically</a:t>
            </a:r>
            <a:r>
              <a:rPr lang="en-US" altLang="zh-CN" dirty="0">
                <a:latin typeface="Times New Roman" panose="02020603050405020304" pitchFamily="18" charset="0"/>
                <a:ea typeface="宋体" panose="02010600030101010101" pitchFamily="2" charset="-122"/>
              </a:rPr>
              <a:t> when to destroy the object, which can lead to memory leaks if you don’t do it correctly. </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    </a:t>
            </a:r>
            <a:r>
              <a:rPr lang="en-US" altLang="zh-CN" dirty="0">
                <a:solidFill>
                  <a:schemeClr val="folHlink"/>
                </a:solidFill>
                <a:latin typeface="Times New Roman" panose="02020603050405020304" pitchFamily="18" charset="0"/>
                <a:ea typeface="宋体" panose="02010600030101010101" pitchFamily="2" charset="-122"/>
              </a:rPr>
              <a:t>Java</a:t>
            </a:r>
            <a:r>
              <a:rPr lang="en-US" altLang="zh-CN" dirty="0">
                <a:latin typeface="Times New Roman" panose="02020603050405020304" pitchFamily="18" charset="0"/>
                <a:ea typeface="宋体" panose="02010600030101010101" pitchFamily="2" charset="-122"/>
              </a:rPr>
              <a:t> provides a </a:t>
            </a:r>
            <a:r>
              <a:rPr lang="en-US" altLang="zh-CN" dirty="0">
                <a:solidFill>
                  <a:schemeClr val="accent1"/>
                </a:solidFill>
                <a:latin typeface="Times New Roman" panose="02020603050405020304" pitchFamily="18" charset="0"/>
                <a:ea typeface="宋体" panose="02010600030101010101" pitchFamily="2" charset="-122"/>
              </a:rPr>
              <a:t>garbage collector</a:t>
            </a:r>
            <a:r>
              <a:rPr lang="en-US" altLang="zh-CN" dirty="0">
                <a:latin typeface="Times New Roman" panose="02020603050405020304" pitchFamily="18" charset="0"/>
                <a:ea typeface="宋体" panose="02010600030101010101" pitchFamily="2" charset="-122"/>
              </a:rPr>
              <a:t> that automatically discovers when an object is no longer in use and destroys it.</a:t>
            </a:r>
            <a:endParaRPr lang="en-US" altLang="zh-CN" dirty="0">
              <a:latin typeface="Times New Roman" panose="02020603050405020304" pitchFamily="18" charset="0"/>
              <a:ea typeface="宋体" panose="02010600030101010101" pitchFamily="2" charset="-122"/>
            </a:endParaRPr>
          </a:p>
        </p:txBody>
      </p:sp>
      <p:sp>
        <p:nvSpPr>
          <p:cNvPr id="33796" name="Text Box 4"/>
          <p:cNvSpPr txBox="1"/>
          <p:nvPr/>
        </p:nvSpPr>
        <p:spPr>
          <a:xfrm>
            <a:off x="1371600" y="4114800"/>
            <a:ext cx="7239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 Collections and iterators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33797" name="Text Box 5"/>
          <p:cNvSpPr txBox="1"/>
          <p:nvPr/>
        </p:nvSpPr>
        <p:spPr>
          <a:xfrm>
            <a:off x="381000" y="4940300"/>
            <a:ext cx="7924800" cy="173513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We create another type of object. The new type of object holds references to other objects. ---- </a:t>
            </a:r>
            <a:r>
              <a:rPr lang="en-US" altLang="zh-CN" dirty="0">
                <a:solidFill>
                  <a:schemeClr val="tx2"/>
                </a:solidFill>
                <a:latin typeface="Times New Roman" panose="02020603050405020304" pitchFamily="18" charset="0"/>
                <a:ea typeface="宋体" panose="02010600030101010101" pitchFamily="2" charset="-122"/>
              </a:rPr>
              <a:t>Container</a:t>
            </a:r>
            <a:r>
              <a:rPr lang="en-US" altLang="zh-CN" dirty="0">
                <a:solidFill>
                  <a:schemeClr val="folHlink"/>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(or collection)  </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    It will </a:t>
            </a:r>
            <a:r>
              <a:rPr lang="en-US" altLang="zh-CN" dirty="0">
                <a:solidFill>
                  <a:schemeClr val="folHlink"/>
                </a:solidFill>
                <a:latin typeface="Times New Roman" panose="02020603050405020304" pitchFamily="18" charset="0"/>
                <a:ea typeface="宋体" panose="02010600030101010101" pitchFamily="2" charset="-122"/>
              </a:rPr>
              <a:t>expand</a:t>
            </a:r>
            <a:r>
              <a:rPr lang="en-US" altLang="zh-CN" dirty="0">
                <a:latin typeface="Times New Roman" panose="02020603050405020304" pitchFamily="18" charset="0"/>
                <a:ea typeface="宋体" panose="02010600030101010101" pitchFamily="2" charset="-122"/>
              </a:rPr>
              <a:t> itself whenever necessary to accommodate everything you place inside it.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0-#ppt_w/2"/>
                                          </p:val>
                                        </p:tav>
                                        <p:tav tm="100000">
                                          <p:val>
                                            <p:strVal val="#ppt_x"/>
                                          </p:val>
                                        </p:tav>
                                      </p:tavLst>
                                    </p:anim>
                                    <p:anim calcmode="lin" valueType="num">
                                      <p:cBhvr additive="base">
                                        <p:cTn id="8"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795"/>
                                        </p:tgtEl>
                                        <p:attrNameLst>
                                          <p:attrName>style.visibility</p:attrName>
                                        </p:attrNameLst>
                                      </p:cBhvr>
                                      <p:to>
                                        <p:strVal val="visible"/>
                                      </p:to>
                                    </p:set>
                                    <p:anim calcmode="lin" valueType="num">
                                      <p:cBhvr additive="base">
                                        <p:cTn id="13" dur="500" fill="hold"/>
                                        <p:tgtEl>
                                          <p:spTgt spid="33795"/>
                                        </p:tgtEl>
                                        <p:attrNameLst>
                                          <p:attrName>ppt_x</p:attrName>
                                        </p:attrNameLst>
                                      </p:cBhvr>
                                      <p:tavLst>
                                        <p:tav tm="0">
                                          <p:val>
                                            <p:strVal val="1+#ppt_w/2"/>
                                          </p:val>
                                        </p:tav>
                                        <p:tav tm="100000">
                                          <p:val>
                                            <p:strVal val="#ppt_x"/>
                                          </p:val>
                                        </p:tav>
                                      </p:tavLst>
                                    </p:anim>
                                    <p:anim calcmode="lin" valueType="num">
                                      <p:cBhvr additive="base">
                                        <p:cTn id="14" dur="500" fill="hold"/>
                                        <p:tgtEl>
                                          <p:spTgt spid="337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3796"/>
                                        </p:tgtEl>
                                        <p:attrNameLst>
                                          <p:attrName>style.visibility</p:attrName>
                                        </p:attrNameLst>
                                      </p:cBhvr>
                                      <p:to>
                                        <p:strVal val="visible"/>
                                      </p:to>
                                    </p:set>
                                    <p:animEffect transition="in" filter="dissolve">
                                      <p:cBhvr>
                                        <p:cTn id="19" dur="500"/>
                                        <p:tgtEl>
                                          <p:spTgt spid="3379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3797"/>
                                        </p:tgtEl>
                                        <p:attrNameLst>
                                          <p:attrName>style.visibility</p:attrName>
                                        </p:attrNameLst>
                                      </p:cBhvr>
                                      <p:to>
                                        <p:strVal val="visible"/>
                                      </p:to>
                                    </p:set>
                                    <p:anim calcmode="lin" valueType="num">
                                      <p:cBhvr additive="base">
                                        <p:cTn id="24" dur="500" fill="hold"/>
                                        <p:tgtEl>
                                          <p:spTgt spid="33797"/>
                                        </p:tgtEl>
                                        <p:attrNameLst>
                                          <p:attrName>ppt_x</p:attrName>
                                        </p:attrNameLst>
                                      </p:cBhvr>
                                      <p:tavLst>
                                        <p:tav tm="0">
                                          <p:val>
                                            <p:strVal val="0-#ppt_w/2"/>
                                          </p:val>
                                        </p:tav>
                                        <p:tav tm="100000">
                                          <p:val>
                                            <p:strVal val="#ppt_x"/>
                                          </p:val>
                                        </p:tav>
                                      </p:tavLst>
                                    </p:anim>
                                    <p:anim calcmode="lin" valueType="num">
                                      <p:cBhvr additive="base">
                                        <p:cTn id="25" dur="500" fill="hold"/>
                                        <p:tgtEl>
                                          <p:spTgt spid="337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33796" grpId="0"/>
      <p:bldP spid="3379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p:nvPr/>
        </p:nvSpPr>
        <p:spPr>
          <a:xfrm>
            <a:off x="685800" y="914400"/>
            <a:ext cx="80772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Java also has containers in its </a:t>
            </a:r>
            <a:r>
              <a:rPr lang="en-US" altLang="zh-CN" dirty="0">
                <a:solidFill>
                  <a:schemeClr val="tx2"/>
                </a:solidFill>
                <a:latin typeface="Times New Roman" panose="02020603050405020304" pitchFamily="18" charset="0"/>
                <a:ea typeface="宋体" panose="02010600030101010101" pitchFamily="2" charset="-122"/>
              </a:rPr>
              <a:t>standard library</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34819" name="Text Box 3"/>
          <p:cNvSpPr txBox="1"/>
          <p:nvPr/>
        </p:nvSpPr>
        <p:spPr>
          <a:xfrm>
            <a:off x="381000" y="2133600"/>
            <a:ext cx="8001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container, via the </a:t>
            </a:r>
            <a:r>
              <a:rPr lang="en-US" altLang="zh-CN" dirty="0">
                <a:solidFill>
                  <a:schemeClr val="folHlink"/>
                </a:solidFill>
                <a:latin typeface="Times New Roman" panose="02020603050405020304" pitchFamily="18" charset="0"/>
                <a:ea typeface="宋体" panose="02010600030101010101" pitchFamily="2" charset="-122"/>
              </a:rPr>
              <a:t>iterator</a:t>
            </a:r>
            <a:r>
              <a:rPr lang="en-US" altLang="zh-CN" dirty="0">
                <a:latin typeface="Times New Roman" panose="02020603050405020304" pitchFamily="18" charset="0"/>
                <a:ea typeface="宋体" panose="02010600030101010101" pitchFamily="2" charset="-122"/>
              </a:rPr>
              <a:t>, is abstracted to be simply a sequence. The iterator allows you to traverse that sequence without worrying about the underlying structure—an ArrayList, a LinkedList, a Stack, or something else. </a:t>
            </a:r>
            <a:endParaRPr lang="en-US" altLang="zh-CN" dirty="0">
              <a:latin typeface="Times New Roman" panose="02020603050405020304" pitchFamily="18" charset="0"/>
              <a:ea typeface="宋体" panose="02010600030101010101" pitchFamily="2" charset="-122"/>
            </a:endParaRPr>
          </a:p>
        </p:txBody>
      </p:sp>
      <p:sp>
        <p:nvSpPr>
          <p:cNvPr id="34820" name="Text Box 4"/>
          <p:cNvSpPr txBox="1"/>
          <p:nvPr/>
        </p:nvSpPr>
        <p:spPr>
          <a:xfrm>
            <a:off x="381000" y="44958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To </a:t>
            </a:r>
            <a:r>
              <a:rPr lang="en-US" altLang="zh-CN" dirty="0">
                <a:solidFill>
                  <a:schemeClr val="tx2"/>
                </a:solidFill>
                <a:latin typeface="Times New Roman" panose="02020603050405020304" pitchFamily="18" charset="0"/>
                <a:ea typeface="宋体" panose="02010600030101010101" pitchFamily="2" charset="-122"/>
              </a:rPr>
              <a:t>choose</a:t>
            </a:r>
            <a:r>
              <a:rPr lang="en-US" altLang="zh-CN" dirty="0">
                <a:solidFill>
                  <a:schemeClr val="folHlink"/>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 container: </a:t>
            </a:r>
            <a:r>
              <a:rPr lang="en-US" altLang="zh-CN" dirty="0">
                <a:solidFill>
                  <a:schemeClr val="folHlink"/>
                </a:solidFill>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Containers provide different types of interfaces and external behavior. </a:t>
            </a:r>
            <a:r>
              <a:rPr lang="en-US" altLang="zh-CN" dirty="0">
                <a:solidFill>
                  <a:schemeClr val="folHlink"/>
                </a:solidFill>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Different containers have different efficiencies for certain operations.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4819"/>
                                        </p:tgtEl>
                                        <p:attrNameLst>
                                          <p:attrName>style.visibility</p:attrName>
                                        </p:attrNameLst>
                                      </p:cBhvr>
                                      <p:to>
                                        <p:strVal val="visible"/>
                                      </p:to>
                                    </p:set>
                                    <p:animEffect transition="in" filter="dissolve">
                                      <p:cBhvr>
                                        <p:cTn id="13" dur="500"/>
                                        <p:tgtEl>
                                          <p:spTgt spid="3481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4820"/>
                                        </p:tgtEl>
                                        <p:attrNameLst>
                                          <p:attrName>style.visibility</p:attrName>
                                        </p:attrNameLst>
                                      </p:cBhvr>
                                      <p:to>
                                        <p:strVal val="visible"/>
                                      </p:to>
                                    </p:set>
                                    <p:anim calcmode="lin" valueType="num">
                                      <p:cBhvr additive="base">
                                        <p:cTn id="18" dur="500" fill="hold"/>
                                        <p:tgtEl>
                                          <p:spTgt spid="34820"/>
                                        </p:tgtEl>
                                        <p:attrNameLst>
                                          <p:attrName>ppt_x</p:attrName>
                                        </p:attrNameLst>
                                      </p:cBhvr>
                                      <p:tavLst>
                                        <p:tav tm="0">
                                          <p:val>
                                            <p:strVal val="1+#ppt_w/2"/>
                                          </p:val>
                                        </p:tav>
                                        <p:tav tm="100000">
                                          <p:val>
                                            <p:strVal val="#ppt_x"/>
                                          </p:val>
                                        </p:tav>
                                      </p:tavLst>
                                    </p:anim>
                                    <p:anim calcmode="lin" valueType="num">
                                      <p:cBhvr additive="base">
                                        <p:cTn id="19"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p:nvPr/>
        </p:nvSpPr>
        <p:spPr>
          <a:xfrm>
            <a:off x="1219200" y="457200"/>
            <a:ext cx="7239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(2) The singly rooted hierarchy</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35843" name="Text Box 3"/>
          <p:cNvSpPr txBox="1"/>
          <p:nvPr/>
        </p:nvSpPr>
        <p:spPr>
          <a:xfrm>
            <a:off x="304800" y="1295400"/>
            <a:ext cx="83820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All objects in a singly rooted hierarchy have an interface in common, so they are all ultimately the same type.</a:t>
            </a:r>
            <a:endParaRPr lang="en-US" altLang="zh-CN" dirty="0">
              <a:latin typeface="Times New Roman" panose="02020603050405020304" pitchFamily="18" charset="0"/>
              <a:ea typeface="宋体" panose="02010600030101010101" pitchFamily="2" charset="-122"/>
            </a:endParaRPr>
          </a:p>
        </p:txBody>
      </p:sp>
      <p:sp>
        <p:nvSpPr>
          <p:cNvPr id="35844" name="Text Box 4"/>
          <p:cNvSpPr txBox="1"/>
          <p:nvPr/>
        </p:nvSpPr>
        <p:spPr>
          <a:xfrm>
            <a:off x="304800" y="2590800"/>
            <a:ext cx="85344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All objects in a singly rooted hierarchy can be guaranteed to have certain functionality.</a:t>
            </a: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p:txBody>
      </p:sp>
      <p:sp>
        <p:nvSpPr>
          <p:cNvPr id="35845" name="Text Box 5"/>
          <p:cNvSpPr txBox="1"/>
          <p:nvPr/>
        </p:nvSpPr>
        <p:spPr>
          <a:xfrm>
            <a:off x="304800" y="3886200"/>
            <a:ext cx="86106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 singly rooted hierarchy makes it much easier to implement a garbage collector (which is conveniently built into Java).</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0-#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gtEl>
                                        <p:attrNameLst>
                                          <p:attrName>style.visibility</p:attrName>
                                        </p:attrNameLst>
                                      </p:cBhvr>
                                      <p:to>
                                        <p:strVal val="visible"/>
                                      </p:to>
                                    </p:set>
                                    <p:anim calcmode="lin" valueType="num">
                                      <p:cBhvr additive="base">
                                        <p:cTn id="13" dur="500" fill="hold"/>
                                        <p:tgtEl>
                                          <p:spTgt spid="35843"/>
                                        </p:tgtEl>
                                        <p:attrNameLst>
                                          <p:attrName>ppt_x</p:attrName>
                                        </p:attrNameLst>
                                      </p:cBhvr>
                                      <p:tavLst>
                                        <p:tav tm="0">
                                          <p:val>
                                            <p:strVal val="#ppt_x"/>
                                          </p:val>
                                        </p:tav>
                                        <p:tav tm="100000">
                                          <p:val>
                                            <p:strVal val="#ppt_x"/>
                                          </p:val>
                                        </p:tav>
                                      </p:tavLst>
                                    </p:anim>
                                    <p:anim calcmode="lin" valueType="num">
                                      <p:cBhvr additive="base">
                                        <p:cTn id="14"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5844"/>
                                        </p:tgtEl>
                                        <p:attrNameLst>
                                          <p:attrName>style.visibility</p:attrName>
                                        </p:attrNameLst>
                                      </p:cBhvr>
                                      <p:to>
                                        <p:strVal val="visible"/>
                                      </p:to>
                                    </p:set>
                                    <p:anim calcmode="lin" valueType="num">
                                      <p:cBhvr additive="base">
                                        <p:cTn id="19" dur="500" fill="hold"/>
                                        <p:tgtEl>
                                          <p:spTgt spid="35844"/>
                                        </p:tgtEl>
                                        <p:attrNameLst>
                                          <p:attrName>ppt_x</p:attrName>
                                        </p:attrNameLst>
                                      </p:cBhvr>
                                      <p:tavLst>
                                        <p:tav tm="0">
                                          <p:val>
                                            <p:strVal val="#ppt_x"/>
                                          </p:val>
                                        </p:tav>
                                        <p:tav tm="100000">
                                          <p:val>
                                            <p:strVal val="#ppt_x"/>
                                          </p:val>
                                        </p:tav>
                                      </p:tavLst>
                                    </p:anim>
                                    <p:anim calcmode="lin" valueType="num">
                                      <p:cBhvr additive="base">
                                        <p:cTn id="20" dur="500" fill="hold"/>
                                        <p:tgtEl>
                                          <p:spTgt spid="3584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845"/>
                                        </p:tgtEl>
                                        <p:attrNameLst>
                                          <p:attrName>style.visibility</p:attrName>
                                        </p:attrNameLst>
                                      </p:cBhvr>
                                      <p:to>
                                        <p:strVal val="visible"/>
                                      </p:to>
                                    </p:set>
                                    <p:anim calcmode="lin" valueType="num">
                                      <p:cBhvr additive="base">
                                        <p:cTn id="25" dur="500" fill="hold"/>
                                        <p:tgtEl>
                                          <p:spTgt spid="35845"/>
                                        </p:tgtEl>
                                        <p:attrNameLst>
                                          <p:attrName>ppt_x</p:attrName>
                                        </p:attrNameLst>
                                      </p:cBhvr>
                                      <p:tavLst>
                                        <p:tav tm="0">
                                          <p:val>
                                            <p:strVal val="1+#ppt_w/2"/>
                                          </p:val>
                                        </p:tav>
                                        <p:tav tm="100000">
                                          <p:val>
                                            <p:strVal val="#ppt_x"/>
                                          </p:val>
                                        </p:tav>
                                      </p:tavLst>
                                    </p:anim>
                                    <p:anim calcmode="lin" valueType="num">
                                      <p:cBhvr additive="base">
                                        <p:cTn id="26"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P spid="35844" grpId="0"/>
      <p:bldP spid="358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p:nvPr/>
        </p:nvSpPr>
        <p:spPr>
          <a:xfrm>
            <a:off x="323850" y="1985010"/>
            <a:ext cx="81534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It’s not completely dangerous because if you downcast to the wrong thing you’ll get an </a:t>
            </a:r>
            <a:r>
              <a:rPr lang="en-US" altLang="zh-CN" dirty="0">
                <a:solidFill>
                  <a:schemeClr val="folHlink"/>
                </a:solidFill>
                <a:latin typeface="Times New Roman" panose="02020603050405020304" pitchFamily="18" charset="0"/>
                <a:ea typeface="宋体" panose="02010600030101010101" pitchFamily="2" charset="-122"/>
              </a:rPr>
              <a:t>exception</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36867" name="Text Box 3"/>
          <p:cNvSpPr txBox="1"/>
          <p:nvPr/>
        </p:nvSpPr>
        <p:spPr>
          <a:xfrm>
            <a:off x="247650" y="3237230"/>
            <a:ext cx="8229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solution is </a:t>
            </a:r>
            <a:r>
              <a:rPr lang="en-US" altLang="zh-CN" dirty="0">
                <a:solidFill>
                  <a:schemeClr val="folHlink"/>
                </a:solidFill>
                <a:latin typeface="Times New Roman" panose="02020603050405020304" pitchFamily="18" charset="0"/>
                <a:ea typeface="宋体" panose="02010600030101010101" pitchFamily="2" charset="-122"/>
              </a:rPr>
              <a:t>parameterized types</a:t>
            </a:r>
            <a:r>
              <a:rPr lang="en-US" altLang="zh-CN" dirty="0">
                <a:latin typeface="Times New Roman" panose="02020603050405020304" pitchFamily="18" charset="0"/>
                <a:ea typeface="宋体" panose="02010600030101010101" pitchFamily="2" charset="-122"/>
              </a:rPr>
              <a:t>, which are classes that the compiler can automatically customize to work with particular types. </a:t>
            </a:r>
            <a:endParaRPr lang="en-US" altLang="zh-CN" dirty="0">
              <a:latin typeface="Times New Roman" panose="02020603050405020304" pitchFamily="18" charset="0"/>
              <a:ea typeface="宋体" panose="02010600030101010101" pitchFamily="2" charset="-122"/>
            </a:endParaRPr>
          </a:p>
        </p:txBody>
      </p:sp>
      <p:sp>
        <p:nvSpPr>
          <p:cNvPr id="36868" name="Text Box 4"/>
          <p:cNvSpPr txBox="1"/>
          <p:nvPr/>
        </p:nvSpPr>
        <p:spPr>
          <a:xfrm>
            <a:off x="323850" y="4761230"/>
            <a:ext cx="83058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Parameterized types are an important part of </a:t>
            </a:r>
            <a:r>
              <a:rPr lang="en-US" altLang="zh-CN" dirty="0">
                <a:solidFill>
                  <a:schemeClr val="folHlink"/>
                </a:solidFill>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partly because C++ has no singly rooted hierarchy. Java currently has no parameterized types.</a:t>
            </a:r>
            <a:endParaRPr lang="en-US" altLang="zh-CN" dirty="0">
              <a:latin typeface="Times New Roman" panose="02020603050405020304" pitchFamily="18" charset="0"/>
              <a:ea typeface="宋体" panose="02010600030101010101" pitchFamily="2" charset="-122"/>
            </a:endParaRPr>
          </a:p>
        </p:txBody>
      </p:sp>
      <p:sp>
        <p:nvSpPr>
          <p:cNvPr id="35846" name="Text Box 6"/>
          <p:cNvSpPr txBox="1"/>
          <p:nvPr>
            <p:custDataLst>
              <p:tags r:id="rId1"/>
            </p:custDataLst>
          </p:nvPr>
        </p:nvSpPr>
        <p:spPr>
          <a:xfrm>
            <a:off x="476250" y="764540"/>
            <a:ext cx="8001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(3) Downcasting vs. templates/generics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5" name="文本框 4"/>
          <p:cNvSpPr txBox="1"/>
          <p:nvPr/>
        </p:nvSpPr>
        <p:spPr>
          <a:xfrm>
            <a:off x="755650" y="6093460"/>
            <a:ext cx="7513955" cy="460375"/>
          </a:xfrm>
          <a:prstGeom prst="rect">
            <a:avLst/>
          </a:prstGeom>
          <a:noFill/>
        </p:spPr>
        <p:txBody>
          <a:bodyPr wrap="square" rtlCol="0">
            <a:spAutoFit/>
          </a:bodyPr>
          <a:lstStyle/>
          <a:p>
            <a:r>
              <a:rPr lang="en-US" altLang="zh-CN"/>
              <a:t>ArrayList &lt;Shape&gt; shapes = new </a:t>
            </a:r>
            <a:r>
              <a:rPr lang="en-US" altLang="zh-CN">
                <a:sym typeface="+mn-ea"/>
              </a:rPr>
              <a:t>ArrayList &lt;Shape&gt;();</a:t>
            </a:r>
            <a:r>
              <a:rPr lang="en-US" altLang="zh-CN"/>
              <a:t>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0-#ppt_w/2"/>
                                          </p:val>
                                        </p:tav>
                                        <p:tav tm="100000">
                                          <p:val>
                                            <p:strVal val="#ppt_x"/>
                                          </p:val>
                                        </p:tav>
                                      </p:tavLst>
                                    </p:anim>
                                    <p:anim calcmode="lin" valueType="num">
                                      <p:cBhvr additive="base">
                                        <p:cTn id="8"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gtEl>
                                        <p:attrNameLst>
                                          <p:attrName>style.visibility</p:attrName>
                                        </p:attrNameLst>
                                      </p:cBhvr>
                                      <p:to>
                                        <p:strVal val="visible"/>
                                      </p:to>
                                    </p:set>
                                    <p:anim calcmode="lin" valueType="num">
                                      <p:cBhvr additive="base">
                                        <p:cTn id="13" dur="500" fill="hold"/>
                                        <p:tgtEl>
                                          <p:spTgt spid="36866"/>
                                        </p:tgtEl>
                                        <p:attrNameLst>
                                          <p:attrName>ppt_x</p:attrName>
                                        </p:attrNameLst>
                                      </p:cBhvr>
                                      <p:tavLst>
                                        <p:tav tm="0">
                                          <p:val>
                                            <p:strVal val="0-#ppt_w/2"/>
                                          </p:val>
                                        </p:tav>
                                        <p:tav tm="100000">
                                          <p:val>
                                            <p:strVal val="#ppt_x"/>
                                          </p:val>
                                        </p:tav>
                                      </p:tavLst>
                                    </p:anim>
                                    <p:anim calcmode="lin" valueType="num">
                                      <p:cBhvr additive="base">
                                        <p:cTn id="14" dur="500" fill="hold"/>
                                        <p:tgtEl>
                                          <p:spTgt spid="368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gtEl>
                                        <p:attrNameLst>
                                          <p:attrName>style.visibility</p:attrName>
                                        </p:attrNameLst>
                                      </p:cBhvr>
                                      <p:to>
                                        <p:strVal val="visible"/>
                                      </p:to>
                                    </p:set>
                                    <p:anim calcmode="lin" valueType="num">
                                      <p:cBhvr additive="base">
                                        <p:cTn id="19" dur="500" fill="hold"/>
                                        <p:tgtEl>
                                          <p:spTgt spid="36867"/>
                                        </p:tgtEl>
                                        <p:attrNameLst>
                                          <p:attrName>ppt_x</p:attrName>
                                        </p:attrNameLst>
                                      </p:cBhvr>
                                      <p:tavLst>
                                        <p:tav tm="0">
                                          <p:val>
                                            <p:strVal val="#ppt_x"/>
                                          </p:val>
                                        </p:tav>
                                        <p:tav tm="100000">
                                          <p:val>
                                            <p:strVal val="#ppt_x"/>
                                          </p:val>
                                        </p:tav>
                                      </p:tavLst>
                                    </p:anim>
                                    <p:anim calcmode="lin" valueType="num">
                                      <p:cBhvr additive="base">
                                        <p:cTn id="20"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6868"/>
                                        </p:tgtEl>
                                        <p:attrNameLst>
                                          <p:attrName>style.visibility</p:attrName>
                                        </p:attrNameLst>
                                      </p:cBhvr>
                                      <p:to>
                                        <p:strVal val="visible"/>
                                      </p:to>
                                    </p:set>
                                    <p:anim calcmode="lin" valueType="num">
                                      <p:cBhvr additive="base">
                                        <p:cTn id="25" dur="500" fill="hold"/>
                                        <p:tgtEl>
                                          <p:spTgt spid="36868"/>
                                        </p:tgtEl>
                                        <p:attrNameLst>
                                          <p:attrName>ppt_x</p:attrName>
                                        </p:attrNameLst>
                                      </p:cBhvr>
                                      <p:tavLst>
                                        <p:tav tm="0">
                                          <p:val>
                                            <p:strVal val="1+#ppt_w/2"/>
                                          </p:val>
                                        </p:tav>
                                        <p:tav tm="100000">
                                          <p:val>
                                            <p:strVal val="#ppt_x"/>
                                          </p:val>
                                        </p:tav>
                                      </p:tavLst>
                                    </p:anim>
                                    <p:anim calcmode="lin" valueType="num">
                                      <p:cBhvr additive="base">
                                        <p:cTn id="26" dur="500" fill="hold"/>
                                        <p:tgtEl>
                                          <p:spTgt spid="36868"/>
                                        </p:tgtEl>
                                        <p:attrNameLst>
                                          <p:attrName>ppt_y</p:attrName>
                                        </p:attrNameLst>
                                      </p:cBhvr>
                                      <p:tavLst>
                                        <p:tav tm="0">
                                          <p:val>
                                            <p:strVal val="#ppt_y"/>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P spid="36868" grpId="0"/>
      <p:bldP spid="35846"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 Box 2"/>
          <p:cNvSpPr txBox="1"/>
          <p:nvPr/>
        </p:nvSpPr>
        <p:spPr>
          <a:xfrm>
            <a:off x="533400" y="1772920"/>
            <a:ext cx="8153400" cy="19177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The garbage collector is a particular problem because you never quite know when it’s going to start up or how long it will take. This means that there’s an</a:t>
            </a:r>
            <a:r>
              <a:rPr lang="en-US" altLang="zh-CN" dirty="0">
                <a:solidFill>
                  <a:schemeClr val="folHlink"/>
                </a:solidFill>
                <a:latin typeface="Times New Roman" panose="02020603050405020304" pitchFamily="18" charset="0"/>
                <a:ea typeface="宋体" panose="02010600030101010101" pitchFamily="2" charset="-122"/>
              </a:rPr>
              <a:t> inconsistency</a:t>
            </a:r>
            <a:r>
              <a:rPr lang="en-US" altLang="zh-CN" dirty="0">
                <a:latin typeface="Times New Roman" panose="02020603050405020304" pitchFamily="18" charset="0"/>
                <a:ea typeface="宋体" panose="02010600030101010101" pitchFamily="2" charset="-122"/>
              </a:rPr>
              <a:t> in the rate of execution of a Java program, so you can’t use it </a:t>
            </a:r>
            <a:r>
              <a:rPr lang="en-US" altLang="zh-CN" dirty="0">
                <a:solidFill>
                  <a:schemeClr val="folHlink"/>
                </a:solidFill>
                <a:latin typeface="Times New Roman" panose="02020603050405020304" pitchFamily="18" charset="0"/>
                <a:ea typeface="宋体" panose="02010600030101010101" pitchFamily="2" charset="-122"/>
              </a:rPr>
              <a:t>in real time programs.</a:t>
            </a:r>
            <a:endParaRPr lang="en-US" altLang="zh-CN" dirty="0">
              <a:solidFill>
                <a:schemeClr val="folHlink"/>
              </a:solidFill>
              <a:latin typeface="Times New Roman" panose="02020603050405020304" pitchFamily="18" charset="0"/>
              <a:ea typeface="宋体" panose="02010600030101010101" pitchFamily="2" charset="-122"/>
            </a:endParaRPr>
          </a:p>
        </p:txBody>
      </p:sp>
      <p:sp>
        <p:nvSpPr>
          <p:cNvPr id="98306" name="Text Box 3"/>
          <p:cNvSpPr txBox="1"/>
          <p:nvPr/>
        </p:nvSpPr>
        <p:spPr>
          <a:xfrm>
            <a:off x="609600" y="3765550"/>
            <a:ext cx="7924800" cy="118745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 is </a:t>
            </a:r>
            <a:r>
              <a:rPr lang="en-US" altLang="zh-CN" dirty="0">
                <a:solidFill>
                  <a:schemeClr val="folHlink"/>
                </a:solidFill>
                <a:latin typeface="Times New Roman" panose="02020603050405020304" pitchFamily="18" charset="0"/>
                <a:ea typeface="宋体" panose="02010600030101010101" pitchFamily="2" charset="-122"/>
              </a:rPr>
              <a:t>simpler</a:t>
            </a:r>
            <a:r>
              <a:rPr lang="en-US" altLang="zh-CN" dirty="0">
                <a:latin typeface="Times New Roman" panose="02020603050405020304" pitchFamily="18" charset="0"/>
                <a:ea typeface="宋体" panose="02010600030101010101" pitchFamily="2" charset="-122"/>
              </a:rPr>
              <a:t> than C++, but the </a:t>
            </a:r>
            <a:r>
              <a:rPr lang="en-US" altLang="zh-CN" dirty="0">
                <a:solidFill>
                  <a:schemeClr val="folHlink"/>
                </a:solidFill>
                <a:latin typeface="Times New Roman" panose="02020603050405020304" pitchFamily="18" charset="0"/>
                <a:ea typeface="宋体" panose="02010600030101010101" pitchFamily="2" charset="-122"/>
              </a:rPr>
              <a:t>trade-off</a:t>
            </a:r>
            <a:r>
              <a:rPr lang="en-US" altLang="zh-CN" dirty="0">
                <a:latin typeface="Times New Roman" panose="02020603050405020304" pitchFamily="18" charset="0"/>
                <a:ea typeface="宋体" panose="02010600030101010101" pitchFamily="2" charset="-122"/>
              </a:rPr>
              <a:t> is in efficiency and sometimes applicability. For a significant portion of programming problems, however, Java is the superior choice.</a:t>
            </a:r>
            <a:endParaRPr lang="en-US" altLang="zh-CN" dirty="0">
              <a:latin typeface="Times New Roman" panose="02020603050405020304" pitchFamily="18" charset="0"/>
              <a:ea typeface="宋体" panose="02010600030101010101" pitchFamily="2" charset="-122"/>
            </a:endParaRPr>
          </a:p>
        </p:txBody>
      </p:sp>
      <p:sp>
        <p:nvSpPr>
          <p:cNvPr id="36869" name="Text Box 5"/>
          <p:cNvSpPr txBox="1"/>
          <p:nvPr>
            <p:custDataLst>
              <p:tags r:id="rId1"/>
            </p:custDataLst>
          </p:nvPr>
        </p:nvSpPr>
        <p:spPr>
          <a:xfrm>
            <a:off x="755650" y="260350"/>
            <a:ext cx="7924800" cy="1190625"/>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(4) Garbage collectors vs. efficiency and flexibility</a:t>
            </a:r>
            <a:endParaRPr lang="en-US" altLang="zh-CN" sz="360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2"/>
          <p:cNvSpPr txBox="1"/>
          <p:nvPr/>
        </p:nvSpPr>
        <p:spPr>
          <a:xfrm>
            <a:off x="395605" y="609600"/>
            <a:ext cx="8514715" cy="645160"/>
          </a:xfrm>
          <a:prstGeom prst="rect">
            <a:avLst/>
          </a:prstGeom>
          <a:noFill/>
          <a:ln w="9525">
            <a:noFill/>
          </a:ln>
        </p:spPr>
        <p:txBody>
          <a:bodyPr wrap="square"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1.8  Exception handling: dealing with errors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38915" name="Text Box 3"/>
          <p:cNvSpPr txBox="1"/>
          <p:nvPr/>
        </p:nvSpPr>
        <p:spPr>
          <a:xfrm>
            <a:off x="395605" y="1700530"/>
            <a:ext cx="8382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An exception is an </a:t>
            </a:r>
            <a:r>
              <a:rPr lang="en-US" altLang="zh-CN" dirty="0">
                <a:solidFill>
                  <a:schemeClr val="folHlink"/>
                </a:solidFill>
                <a:latin typeface="Times New Roman" panose="02020603050405020304" pitchFamily="18" charset="0"/>
                <a:ea typeface="宋体" panose="02010600030101010101" pitchFamily="2" charset="-122"/>
              </a:rPr>
              <a:t>object</a:t>
            </a:r>
            <a:r>
              <a:rPr lang="en-US" altLang="zh-CN" dirty="0">
                <a:latin typeface="Times New Roman" panose="02020603050405020304" pitchFamily="18" charset="0"/>
                <a:ea typeface="宋体" panose="02010600030101010101" pitchFamily="2" charset="-122"/>
              </a:rPr>
              <a:t> that is “thrown” from the site of the error and can be “caught” by an appropriate exception handler. It’s as if exception handling is a different, </a:t>
            </a:r>
            <a:r>
              <a:rPr lang="en-US" altLang="zh-CN" dirty="0">
                <a:solidFill>
                  <a:schemeClr val="folHlink"/>
                </a:solidFill>
                <a:latin typeface="Times New Roman" panose="02020603050405020304" pitchFamily="18" charset="0"/>
                <a:ea typeface="宋体" panose="02010600030101010101" pitchFamily="2" charset="-122"/>
              </a:rPr>
              <a:t>parallel path</a:t>
            </a:r>
            <a:r>
              <a:rPr lang="en-US" altLang="zh-CN" dirty="0">
                <a:latin typeface="Times New Roman" panose="02020603050405020304" pitchFamily="18" charset="0"/>
                <a:ea typeface="宋体" panose="02010600030101010101" pitchFamily="2" charset="-122"/>
              </a:rPr>
              <a:t> of execution that can be taken when things go wrong. </a:t>
            </a:r>
            <a:endParaRPr lang="en-US" altLang="zh-CN" dirty="0">
              <a:latin typeface="Times New Roman" panose="02020603050405020304" pitchFamily="18" charset="0"/>
              <a:ea typeface="宋体" panose="02010600030101010101" pitchFamily="2" charset="-122"/>
            </a:endParaRPr>
          </a:p>
        </p:txBody>
      </p:sp>
      <p:sp>
        <p:nvSpPr>
          <p:cNvPr id="38916" name="Text Box 4"/>
          <p:cNvSpPr txBox="1"/>
          <p:nvPr/>
        </p:nvSpPr>
        <p:spPr>
          <a:xfrm>
            <a:off x="395605" y="3698875"/>
            <a:ext cx="8382000" cy="8223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In Java, exception handling was wired in from the beginning and you’re </a:t>
            </a:r>
            <a:r>
              <a:rPr lang="en-US" altLang="zh-CN" dirty="0">
                <a:solidFill>
                  <a:schemeClr val="folHlink"/>
                </a:solidFill>
                <a:latin typeface="Times New Roman" panose="02020603050405020304" pitchFamily="18" charset="0"/>
                <a:ea typeface="宋体" panose="02010600030101010101" pitchFamily="2" charset="-122"/>
              </a:rPr>
              <a:t>forced</a:t>
            </a:r>
            <a:r>
              <a:rPr lang="en-US" altLang="zh-CN" dirty="0">
                <a:latin typeface="Times New Roman" panose="02020603050405020304" pitchFamily="18" charset="0"/>
                <a:ea typeface="宋体" panose="02010600030101010101" pitchFamily="2" charset="-122"/>
              </a:rPr>
              <a:t> to use it.</a:t>
            </a:r>
            <a:endParaRPr lang="en-US" altLang="zh-CN" dirty="0">
              <a:latin typeface="Times New Roman" panose="02020603050405020304" pitchFamily="18" charset="0"/>
              <a:ea typeface="宋体" panose="02010600030101010101" pitchFamily="2" charset="-122"/>
            </a:endParaRPr>
          </a:p>
        </p:txBody>
      </p:sp>
      <p:sp>
        <p:nvSpPr>
          <p:cNvPr id="38917" name="Text Box 5"/>
          <p:cNvSpPr txBox="1"/>
          <p:nvPr/>
        </p:nvSpPr>
        <p:spPr>
          <a:xfrm>
            <a:off x="467995" y="5300980"/>
            <a:ext cx="83058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t>
            </a:r>
            <a:r>
              <a:rPr lang="en-US" altLang="zh-CN" dirty="0">
                <a:solidFill>
                  <a:schemeClr val="tx2"/>
                </a:solidFill>
                <a:latin typeface="Times New Roman" panose="02020603050405020304" pitchFamily="18" charset="0"/>
                <a:ea typeface="宋体" panose="02010600030101010101" pitchFamily="2" charset="-122"/>
              </a:rPr>
              <a:t>Note </a:t>
            </a:r>
            <a:r>
              <a:rPr lang="en-US" altLang="zh-CN" dirty="0">
                <a:latin typeface="Times New Roman" panose="02020603050405020304" pitchFamily="18" charset="0"/>
                <a:ea typeface="宋体" panose="02010600030101010101" pitchFamily="2" charset="-122"/>
              </a:rPr>
              <a:t>: Exception handling isn’t an object-oriented feature.</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0-#ppt_w/2"/>
                                          </p:val>
                                        </p:tav>
                                        <p:tav tm="100000">
                                          <p:val>
                                            <p:strVal val="#ppt_x"/>
                                          </p:val>
                                        </p:tav>
                                      </p:tavLst>
                                    </p:anim>
                                    <p:anim calcmode="lin" valueType="num">
                                      <p:cBhvr additive="base">
                                        <p:cTn id="8"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500" fill="hold"/>
                                        <p:tgtEl>
                                          <p:spTgt spid="38916"/>
                                        </p:tgtEl>
                                        <p:attrNameLst>
                                          <p:attrName>ppt_x</p:attrName>
                                        </p:attrNameLst>
                                      </p:cBhvr>
                                      <p:tavLst>
                                        <p:tav tm="0">
                                          <p:val>
                                            <p:strVal val="1+#ppt_w/2"/>
                                          </p:val>
                                        </p:tav>
                                        <p:tav tm="100000">
                                          <p:val>
                                            <p:strVal val="#ppt_x"/>
                                          </p:val>
                                        </p:tav>
                                      </p:tavLst>
                                    </p:anim>
                                    <p:anim calcmode="lin" valueType="num">
                                      <p:cBhvr additive="base">
                                        <p:cTn id="14"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8917"/>
                                        </p:tgtEl>
                                        <p:attrNameLst>
                                          <p:attrName>style.visibility</p:attrName>
                                        </p:attrNameLst>
                                      </p:cBhvr>
                                      <p:to>
                                        <p:strVal val="visible"/>
                                      </p:to>
                                    </p:set>
                                    <p:animEffect transition="in" filter="dissolve">
                                      <p:cBhvr>
                                        <p:cTn id="19"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p:bldP spid="389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p:nvPr/>
        </p:nvSpPr>
        <p:spPr>
          <a:xfrm>
            <a:off x="2133600" y="5334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1.9  Multithreading</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39940" name="Text Box 4"/>
          <p:cNvSpPr txBox="1"/>
          <p:nvPr/>
        </p:nvSpPr>
        <p:spPr>
          <a:xfrm>
            <a:off x="457200" y="1752600"/>
            <a:ext cx="7848600" cy="228282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Java’s threading is built into the language. The threading is supported on an </a:t>
            </a:r>
            <a:r>
              <a:rPr lang="en-US" altLang="zh-CN" dirty="0">
                <a:solidFill>
                  <a:schemeClr val="folHlink"/>
                </a:solidFill>
                <a:latin typeface="Times New Roman" panose="02020603050405020304" pitchFamily="18" charset="0"/>
                <a:ea typeface="宋体" panose="02010600030101010101" pitchFamily="2" charset="-122"/>
              </a:rPr>
              <a:t>object level.</a:t>
            </a:r>
            <a:endParaRPr lang="en-US" altLang="zh-CN" dirty="0">
              <a:solidFill>
                <a:schemeClr val="folHlink"/>
              </a:solidFill>
              <a:latin typeface="Times New Roman" panose="02020603050405020304" pitchFamily="18" charset="0"/>
              <a:ea typeface="宋体" panose="02010600030101010101" pitchFamily="2" charset="-122"/>
            </a:endParaRPr>
          </a:p>
          <a:p>
            <a:pPr>
              <a:spcBef>
                <a:spcPct val="50000"/>
              </a:spcBef>
            </a:pPr>
            <a:r>
              <a:rPr lang="en-US" altLang="zh-CN" dirty="0">
                <a:solidFill>
                  <a:schemeClr val="folHlink"/>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It can lock the memory of any object. --- </a:t>
            </a:r>
            <a:r>
              <a:rPr lang="en-US" altLang="zh-CN" i="1" dirty="0">
                <a:latin typeface="Times New Roman" panose="02020603050405020304" pitchFamily="18" charset="0"/>
                <a:ea typeface="宋体" panose="02010600030101010101" pitchFamily="2" charset="-122"/>
              </a:rPr>
              <a:t>synchronized</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dirty="0">
                <a:latin typeface="Times New Roman" panose="02020603050405020304" pitchFamily="18" charset="0"/>
                <a:ea typeface="宋体" panose="02010600030101010101" pitchFamily="2" charset="-122"/>
              </a:rPr>
              <a:t>    Other types of resources must be locked </a:t>
            </a:r>
            <a:r>
              <a:rPr lang="en-US" altLang="zh-CN" dirty="0">
                <a:solidFill>
                  <a:schemeClr val="folHlink"/>
                </a:solidFill>
                <a:latin typeface="Times New Roman" panose="02020603050405020304" pitchFamily="18" charset="0"/>
                <a:ea typeface="宋体" panose="02010600030101010101" pitchFamily="2" charset="-122"/>
              </a:rPr>
              <a:t>explicitly</a:t>
            </a:r>
            <a:r>
              <a:rPr lang="en-US" altLang="zh-CN" dirty="0">
                <a:latin typeface="Times New Roman" panose="02020603050405020304" pitchFamily="18" charset="0"/>
                <a:ea typeface="宋体" panose="02010600030101010101" pitchFamily="2" charset="-122"/>
              </a:rPr>
              <a:t> by the programmer.</a:t>
            </a:r>
            <a:endParaRPr lang="en-US" altLang="zh-CN" dirty="0">
              <a:latin typeface="Times New Roman" panose="02020603050405020304" pitchFamily="18" charset="0"/>
              <a:ea typeface="宋体" panose="02010600030101010101" pitchFamily="2" charset="-122"/>
            </a:endParaRPr>
          </a:p>
        </p:txBody>
      </p:sp>
      <p:sp>
        <p:nvSpPr>
          <p:cNvPr id="39941" name="Text Box 5"/>
          <p:cNvSpPr txBox="1"/>
          <p:nvPr/>
        </p:nvSpPr>
        <p:spPr>
          <a:xfrm>
            <a:off x="2286000" y="43434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1.10  Persistence</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39942" name="Text Box 6"/>
          <p:cNvSpPr txBox="1"/>
          <p:nvPr/>
        </p:nvSpPr>
        <p:spPr>
          <a:xfrm>
            <a:off x="838200" y="5410200"/>
            <a:ext cx="73914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Java provides support for </a:t>
            </a:r>
            <a:r>
              <a:rPr lang="en-US" altLang="zh-CN" i="1" dirty="0">
                <a:latin typeface="Times New Roman" panose="02020603050405020304" pitchFamily="18" charset="0"/>
                <a:ea typeface="宋体" panose="02010600030101010101" pitchFamily="2" charset="-122"/>
              </a:rPr>
              <a:t>lightweight persistence.</a:t>
            </a:r>
            <a:endParaRPr lang="en-US" altLang="zh-CN" i="1"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1+#ppt_w/2"/>
                                          </p:val>
                                        </p:tav>
                                        <p:tav tm="100000">
                                          <p:val>
                                            <p:strVal val="#ppt_x"/>
                                          </p:val>
                                        </p:tav>
                                      </p:tavLst>
                                    </p:anim>
                                    <p:anim calcmode="lin" valueType="num">
                                      <p:cBhvr additive="base">
                                        <p:cTn id="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0"/>
                                        </p:tgtEl>
                                        <p:attrNameLst>
                                          <p:attrName>style.visibility</p:attrName>
                                        </p:attrNameLst>
                                      </p:cBhvr>
                                      <p:to>
                                        <p:strVal val="visible"/>
                                      </p:to>
                                    </p:set>
                                    <p:anim calcmode="lin" valueType="num">
                                      <p:cBhvr additive="base">
                                        <p:cTn id="13" dur="500" fill="hold"/>
                                        <p:tgtEl>
                                          <p:spTgt spid="39940"/>
                                        </p:tgtEl>
                                        <p:attrNameLst>
                                          <p:attrName>ppt_x</p:attrName>
                                        </p:attrNameLst>
                                      </p:cBhvr>
                                      <p:tavLst>
                                        <p:tav tm="0">
                                          <p:val>
                                            <p:strVal val="0-#ppt_w/2"/>
                                          </p:val>
                                        </p:tav>
                                        <p:tav tm="100000">
                                          <p:val>
                                            <p:strVal val="#ppt_x"/>
                                          </p:val>
                                        </p:tav>
                                      </p:tavLst>
                                    </p:anim>
                                    <p:anim calcmode="lin" valueType="num">
                                      <p:cBhvr additive="base">
                                        <p:cTn id="14" dur="500" fill="hold"/>
                                        <p:tgtEl>
                                          <p:spTgt spid="399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1"/>
                                        </p:tgtEl>
                                        <p:attrNameLst>
                                          <p:attrName>style.visibility</p:attrName>
                                        </p:attrNameLst>
                                      </p:cBhvr>
                                      <p:to>
                                        <p:strVal val="visible"/>
                                      </p:to>
                                    </p:set>
                                    <p:anim calcmode="lin" valueType="num">
                                      <p:cBhvr additive="base">
                                        <p:cTn id="19" dur="500" fill="hold"/>
                                        <p:tgtEl>
                                          <p:spTgt spid="39941"/>
                                        </p:tgtEl>
                                        <p:attrNameLst>
                                          <p:attrName>ppt_x</p:attrName>
                                        </p:attrNameLst>
                                      </p:cBhvr>
                                      <p:tavLst>
                                        <p:tav tm="0">
                                          <p:val>
                                            <p:strVal val="0-#ppt_w/2"/>
                                          </p:val>
                                        </p:tav>
                                        <p:tav tm="100000">
                                          <p:val>
                                            <p:strVal val="#ppt_x"/>
                                          </p:val>
                                        </p:tav>
                                      </p:tavLst>
                                    </p:anim>
                                    <p:anim calcmode="lin" valueType="num">
                                      <p:cBhvr additive="base">
                                        <p:cTn id="20"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9942"/>
                                        </p:tgtEl>
                                        <p:attrNameLst>
                                          <p:attrName>style.visibility</p:attrName>
                                        </p:attrNameLst>
                                      </p:cBhvr>
                                      <p:to>
                                        <p:strVal val="visible"/>
                                      </p:to>
                                    </p:set>
                                    <p:anim calcmode="lin" valueType="num">
                                      <p:cBhvr additive="base">
                                        <p:cTn id="25" dur="500" fill="hold"/>
                                        <p:tgtEl>
                                          <p:spTgt spid="39942"/>
                                        </p:tgtEl>
                                        <p:attrNameLst>
                                          <p:attrName>ppt_x</p:attrName>
                                        </p:attrNameLst>
                                      </p:cBhvr>
                                      <p:tavLst>
                                        <p:tav tm="0">
                                          <p:val>
                                            <p:strVal val="1+#ppt_w/2"/>
                                          </p:val>
                                        </p:tav>
                                        <p:tav tm="100000">
                                          <p:val>
                                            <p:strVal val="#ppt_x"/>
                                          </p:val>
                                        </p:tav>
                                      </p:tavLst>
                                    </p:anim>
                                    <p:anim calcmode="lin" valueType="num">
                                      <p:cBhvr additive="base">
                                        <p:cTn id="26"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0" grpId="0"/>
      <p:bldP spid="39941" grpId="0"/>
      <p:bldP spid="399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ext Box 2"/>
          <p:cNvSpPr txBox="1"/>
          <p:nvPr/>
        </p:nvSpPr>
        <p:spPr>
          <a:xfrm>
            <a:off x="1752600" y="4572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1.11  Java and the Internet</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40963" name="Text Box 3"/>
          <p:cNvSpPr txBox="1"/>
          <p:nvPr/>
        </p:nvSpPr>
        <p:spPr>
          <a:xfrm>
            <a:off x="1752600" y="15240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 Client/Server computing</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40968" name="Rectangle 8"/>
          <p:cNvSpPr/>
          <p:nvPr/>
        </p:nvSpPr>
        <p:spPr>
          <a:xfrm>
            <a:off x="0" y="2470150"/>
            <a:ext cx="9144000" cy="155257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 key to the client/server concept is that the repository of information is </a:t>
            </a:r>
            <a:r>
              <a:rPr lang="en-US" altLang="zh-CN" dirty="0">
                <a:solidFill>
                  <a:schemeClr val="folHlink"/>
                </a:solidFill>
                <a:latin typeface="Times New Roman" panose="02020603050405020304" pitchFamily="18" charset="0"/>
                <a:ea typeface="宋体" panose="02010600030101010101" pitchFamily="2" charset="-122"/>
              </a:rPr>
              <a:t>centrally located</a:t>
            </a:r>
            <a:r>
              <a:rPr lang="en-US" altLang="zh-CN" dirty="0">
                <a:latin typeface="Times New Roman" panose="02020603050405020304" pitchFamily="18" charset="0"/>
                <a:ea typeface="宋体" panose="02010600030101010101" pitchFamily="2" charset="-122"/>
              </a:rPr>
              <a:t> so that it can be changed and those changes will propagate out to the information consumers.</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0969" name="Rectangle 9"/>
          <p:cNvSpPr/>
          <p:nvPr/>
        </p:nvSpPr>
        <p:spPr>
          <a:xfrm>
            <a:off x="0" y="3810000"/>
            <a:ext cx="9144000" cy="155257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The information repository, the software that distributes the information, and the machine(s) where the information and software reside is called the</a:t>
            </a:r>
            <a:r>
              <a:rPr lang="en-US" altLang="zh-CN" i="1" dirty="0">
                <a:solidFill>
                  <a:schemeClr val="folHlink"/>
                </a:solidFill>
                <a:latin typeface="Times New Roman" panose="02020603050405020304" pitchFamily="18" charset="0"/>
                <a:ea typeface="宋体" panose="02010600030101010101" pitchFamily="2" charset="-122"/>
              </a:rPr>
              <a:t> server</a:t>
            </a:r>
            <a:r>
              <a:rPr lang="en-US" altLang="zh-CN" dirty="0">
                <a:latin typeface="Times New Roman" panose="02020603050405020304" pitchFamily="18" charset="0"/>
                <a:ea typeface="宋体" panose="02010600030101010101" pitchFamily="2" charset="-122"/>
              </a:rPr>
              <a:t>.</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0970" name="Rectangle 10"/>
          <p:cNvSpPr/>
          <p:nvPr/>
        </p:nvSpPr>
        <p:spPr>
          <a:xfrm>
            <a:off x="0" y="5181600"/>
            <a:ext cx="9144000" cy="82232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The software that resides on the remote machine and communicates with the server is called the </a:t>
            </a:r>
            <a:r>
              <a:rPr lang="en-US" altLang="zh-CN" i="1" dirty="0">
                <a:solidFill>
                  <a:schemeClr val="folHlink"/>
                </a:solidFill>
                <a:latin typeface="Times New Roman" panose="02020603050405020304" pitchFamily="18" charset="0"/>
                <a:ea typeface="宋体" panose="02010600030101010101" pitchFamily="2" charset="-122"/>
              </a:rPr>
              <a:t>client.</a:t>
            </a:r>
            <a:endParaRPr lang="en-US" altLang="zh-CN"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dissolve">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968"/>
                                        </p:tgtEl>
                                        <p:attrNameLst>
                                          <p:attrName>style.visibility</p:attrName>
                                        </p:attrNameLst>
                                      </p:cBhvr>
                                      <p:to>
                                        <p:strVal val="visible"/>
                                      </p:to>
                                    </p:set>
                                    <p:anim calcmode="lin" valueType="num">
                                      <p:cBhvr additive="base">
                                        <p:cTn id="12" dur="500" fill="hold"/>
                                        <p:tgtEl>
                                          <p:spTgt spid="40968"/>
                                        </p:tgtEl>
                                        <p:attrNameLst>
                                          <p:attrName>ppt_x</p:attrName>
                                        </p:attrNameLst>
                                      </p:cBhvr>
                                      <p:tavLst>
                                        <p:tav tm="0">
                                          <p:val>
                                            <p:strVal val="0-#ppt_w/2"/>
                                          </p:val>
                                        </p:tav>
                                        <p:tav tm="100000">
                                          <p:val>
                                            <p:strVal val="#ppt_x"/>
                                          </p:val>
                                        </p:tav>
                                      </p:tavLst>
                                    </p:anim>
                                    <p:anim calcmode="lin" valueType="num">
                                      <p:cBhvr additive="base">
                                        <p:cTn id="13" dur="500" fill="hold"/>
                                        <p:tgtEl>
                                          <p:spTgt spid="4096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40969"/>
                                        </p:tgtEl>
                                        <p:attrNameLst>
                                          <p:attrName>style.visibility</p:attrName>
                                        </p:attrNameLst>
                                      </p:cBhvr>
                                      <p:to>
                                        <p:strVal val="visible"/>
                                      </p:to>
                                    </p:set>
                                    <p:anim calcmode="lin" valueType="num">
                                      <p:cBhvr additive="base">
                                        <p:cTn id="18" dur="500" fill="hold"/>
                                        <p:tgtEl>
                                          <p:spTgt spid="40969"/>
                                        </p:tgtEl>
                                        <p:attrNameLst>
                                          <p:attrName>ppt_x</p:attrName>
                                        </p:attrNameLst>
                                      </p:cBhvr>
                                      <p:tavLst>
                                        <p:tav tm="0">
                                          <p:val>
                                            <p:strVal val="#ppt_x"/>
                                          </p:val>
                                        </p:tav>
                                        <p:tav tm="100000">
                                          <p:val>
                                            <p:strVal val="#ppt_x"/>
                                          </p:val>
                                        </p:tav>
                                      </p:tavLst>
                                    </p:anim>
                                    <p:anim calcmode="lin" valueType="num">
                                      <p:cBhvr additive="base">
                                        <p:cTn id="19" dur="500" fill="hold"/>
                                        <p:tgtEl>
                                          <p:spTgt spid="4096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0970"/>
                                        </p:tgtEl>
                                        <p:attrNameLst>
                                          <p:attrName>style.visibility</p:attrName>
                                        </p:attrNameLst>
                                      </p:cBhvr>
                                      <p:to>
                                        <p:strVal val="visible"/>
                                      </p:to>
                                    </p:set>
                                    <p:anim calcmode="lin" valueType="num">
                                      <p:cBhvr additive="base">
                                        <p:cTn id="24" dur="500" fill="hold"/>
                                        <p:tgtEl>
                                          <p:spTgt spid="40970"/>
                                        </p:tgtEl>
                                        <p:attrNameLst>
                                          <p:attrName>ppt_x</p:attrName>
                                        </p:attrNameLst>
                                      </p:cBhvr>
                                      <p:tavLst>
                                        <p:tav tm="0">
                                          <p:val>
                                            <p:strVal val="1+#ppt_w/2"/>
                                          </p:val>
                                        </p:tav>
                                        <p:tav tm="100000">
                                          <p:val>
                                            <p:strVal val="#ppt_x"/>
                                          </p:val>
                                        </p:tav>
                                      </p:tavLst>
                                    </p:anim>
                                    <p:anim calcmode="lin" valueType="num">
                                      <p:cBhvr additive="base">
                                        <p:cTn id="25" dur="500" fill="hold"/>
                                        <p:tgtEl>
                                          <p:spTgt spid="40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8" grpId="0"/>
      <p:bldP spid="40969" grpId="0"/>
      <p:bldP spid="4097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ext Box 2"/>
          <p:cNvSpPr txBox="1"/>
          <p:nvPr/>
        </p:nvSpPr>
        <p:spPr>
          <a:xfrm>
            <a:off x="3276600" y="620713"/>
            <a:ext cx="3048000" cy="457200"/>
          </a:xfrm>
          <a:prstGeom prst="rect">
            <a:avLst/>
          </a:prstGeom>
          <a:noFill/>
          <a:ln w="9525">
            <a:noFill/>
          </a:ln>
        </p:spPr>
        <p:txBody>
          <a:bodyPr anchor="t" anchorCtr="0">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Disadvantages:</a:t>
            </a:r>
            <a:endParaRPr lang="en-US" altLang="zh-CN" dirty="0">
              <a:solidFill>
                <a:schemeClr val="accent1"/>
              </a:solidFill>
              <a:latin typeface="Times New Roman" panose="02020603050405020304" pitchFamily="18" charset="0"/>
              <a:ea typeface="宋体" panose="02010600030101010101" pitchFamily="2" charset="-122"/>
            </a:endParaRPr>
          </a:p>
        </p:txBody>
      </p:sp>
      <p:sp>
        <p:nvSpPr>
          <p:cNvPr id="41987" name="Rectangle 3"/>
          <p:cNvSpPr/>
          <p:nvPr/>
        </p:nvSpPr>
        <p:spPr>
          <a:xfrm>
            <a:off x="0" y="1447800"/>
            <a:ext cx="9144000" cy="1187450"/>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1. As client software changes, it must be built, debugged, and installed on </a:t>
            </a:r>
            <a:r>
              <a:rPr lang="en-US" altLang="zh-CN" dirty="0">
                <a:solidFill>
                  <a:schemeClr val="folHlink"/>
                </a:solidFill>
                <a:latin typeface="Times New Roman" panose="02020603050405020304" pitchFamily="18" charset="0"/>
                <a:ea typeface="宋体" panose="02010600030101010101" pitchFamily="2" charset="-122"/>
              </a:rPr>
              <a:t>each</a:t>
            </a:r>
            <a:r>
              <a:rPr lang="en-US" altLang="zh-CN" dirty="0">
                <a:latin typeface="Times New Roman" panose="02020603050405020304" pitchFamily="18" charset="0"/>
                <a:ea typeface="宋体" panose="02010600030101010101" pitchFamily="2" charset="-122"/>
              </a:rPr>
              <a:t> client machine.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1988" name="Rectangle 4"/>
          <p:cNvSpPr/>
          <p:nvPr/>
        </p:nvSpPr>
        <p:spPr>
          <a:xfrm>
            <a:off x="0" y="2743200"/>
            <a:ext cx="9144000" cy="1187450"/>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2. It’s especially problematic to support </a:t>
            </a:r>
            <a:r>
              <a:rPr lang="en-US" altLang="zh-CN" dirty="0">
                <a:solidFill>
                  <a:schemeClr val="folHlink"/>
                </a:solidFill>
                <a:latin typeface="Times New Roman" panose="02020603050405020304" pitchFamily="18" charset="0"/>
                <a:ea typeface="宋体" panose="02010600030101010101" pitchFamily="2" charset="-122"/>
              </a:rPr>
              <a:t>multiple types</a:t>
            </a:r>
            <a:r>
              <a:rPr lang="en-US" altLang="zh-CN" dirty="0">
                <a:latin typeface="Times New Roman" panose="02020603050405020304" pitchFamily="18" charset="0"/>
                <a:ea typeface="宋体" panose="02010600030101010101" pitchFamily="2" charset="-122"/>
              </a:rPr>
              <a:t> of computers and operating systems.</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1989" name="Rectangle 5"/>
          <p:cNvSpPr/>
          <p:nvPr/>
        </p:nvSpPr>
        <p:spPr>
          <a:xfrm>
            <a:off x="0" y="3886200"/>
            <a:ext cx="9144000" cy="82232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3. The all-important </a:t>
            </a:r>
            <a:r>
              <a:rPr lang="en-US" altLang="zh-CN" dirty="0">
                <a:solidFill>
                  <a:schemeClr val="folHlink"/>
                </a:solidFill>
                <a:latin typeface="Times New Roman" panose="02020603050405020304" pitchFamily="18" charset="0"/>
                <a:ea typeface="宋体" panose="02010600030101010101" pitchFamily="2" charset="-122"/>
              </a:rPr>
              <a:t>performance</a:t>
            </a:r>
            <a:r>
              <a:rPr lang="en-US" altLang="zh-CN" dirty="0">
                <a:latin typeface="Times New Roman" panose="02020603050405020304" pitchFamily="18" charset="0"/>
                <a:ea typeface="宋体" panose="02010600030101010101" pitchFamily="2" charset="-122"/>
              </a:rPr>
              <a:t> issue.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1990" name="Rectangle 6"/>
          <p:cNvSpPr/>
          <p:nvPr/>
        </p:nvSpPr>
        <p:spPr>
          <a:xfrm>
            <a:off x="304800" y="4756150"/>
            <a:ext cx="9144000" cy="1187450"/>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The entire client/server problem needs to be solved in a big way.</a:t>
            </a:r>
            <a:br>
              <a:rPr lang="en-US" altLang="zh-CN" dirty="0">
                <a:latin typeface="Times New Roman" panose="02020603050405020304" pitchFamily="18" charset="0"/>
                <a:ea typeface="宋体" panose="02010600030101010101" pitchFamily="2" charset="-122"/>
              </a:rPr>
            </a:b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8"/>
                                        </p:tgtEl>
                                        <p:attrNameLst>
                                          <p:attrName>style.visibility</p:attrName>
                                        </p:attrNameLst>
                                      </p:cBhvr>
                                      <p:to>
                                        <p:strVal val="visible"/>
                                      </p:to>
                                    </p:set>
                                    <p:anim calcmode="lin" valueType="num">
                                      <p:cBhvr additive="base">
                                        <p:cTn id="13" dur="500" fill="hold"/>
                                        <p:tgtEl>
                                          <p:spTgt spid="41988"/>
                                        </p:tgtEl>
                                        <p:attrNameLst>
                                          <p:attrName>ppt_x</p:attrName>
                                        </p:attrNameLst>
                                      </p:cBhvr>
                                      <p:tavLst>
                                        <p:tav tm="0">
                                          <p:val>
                                            <p:strVal val="#ppt_x"/>
                                          </p:val>
                                        </p:tav>
                                        <p:tav tm="100000">
                                          <p:val>
                                            <p:strVal val="#ppt_x"/>
                                          </p:val>
                                        </p:tav>
                                      </p:tavLst>
                                    </p:anim>
                                    <p:anim calcmode="lin" valueType="num">
                                      <p:cBhvr additive="base">
                                        <p:cTn id="14"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1989"/>
                                        </p:tgtEl>
                                        <p:attrNameLst>
                                          <p:attrName>style.visibility</p:attrName>
                                        </p:attrNameLst>
                                      </p:cBhvr>
                                      <p:to>
                                        <p:strVal val="visible"/>
                                      </p:to>
                                    </p:set>
                                    <p:anim calcmode="lin" valueType="num">
                                      <p:cBhvr additive="base">
                                        <p:cTn id="19" dur="500" fill="hold"/>
                                        <p:tgtEl>
                                          <p:spTgt spid="41989"/>
                                        </p:tgtEl>
                                        <p:attrNameLst>
                                          <p:attrName>ppt_x</p:attrName>
                                        </p:attrNameLst>
                                      </p:cBhvr>
                                      <p:tavLst>
                                        <p:tav tm="0">
                                          <p:val>
                                            <p:strVal val="#ppt_x"/>
                                          </p:val>
                                        </p:tav>
                                        <p:tav tm="100000">
                                          <p:val>
                                            <p:strVal val="#ppt_x"/>
                                          </p:val>
                                        </p:tav>
                                      </p:tavLst>
                                    </p:anim>
                                    <p:anim calcmode="lin" valueType="num">
                                      <p:cBhvr additive="base">
                                        <p:cTn id="20" dur="500" fill="hold"/>
                                        <p:tgtEl>
                                          <p:spTgt spid="4198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1990"/>
                                        </p:tgtEl>
                                        <p:attrNameLst>
                                          <p:attrName>style.visibility</p:attrName>
                                        </p:attrNameLst>
                                      </p:cBhvr>
                                      <p:to>
                                        <p:strVal val="visible"/>
                                      </p:to>
                                    </p:set>
                                    <p:anim calcmode="lin" valueType="num">
                                      <p:cBhvr additive="base">
                                        <p:cTn id="25" dur="500" fill="hold"/>
                                        <p:tgtEl>
                                          <p:spTgt spid="41990"/>
                                        </p:tgtEl>
                                        <p:attrNameLst>
                                          <p:attrName>ppt_x</p:attrName>
                                        </p:attrNameLst>
                                      </p:cBhvr>
                                      <p:tavLst>
                                        <p:tav tm="0">
                                          <p:val>
                                            <p:strVal val="1+#ppt_w/2"/>
                                          </p:val>
                                        </p:tav>
                                        <p:tav tm="100000">
                                          <p:val>
                                            <p:strVal val="#ppt_x"/>
                                          </p:val>
                                        </p:tav>
                                      </p:tavLst>
                                    </p:anim>
                                    <p:anim calcmode="lin" valueType="num">
                                      <p:cBhvr additive="base">
                                        <p:cTn id="26"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8" grpId="0"/>
      <p:bldP spid="41989" grpId="0"/>
      <p:bldP spid="419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4"/>
          <p:cNvSpPr txBox="1"/>
          <p:nvPr/>
        </p:nvSpPr>
        <p:spPr>
          <a:xfrm>
            <a:off x="1187450" y="188913"/>
            <a:ext cx="7416800" cy="701675"/>
          </a:xfrm>
          <a:prstGeom prst="rect">
            <a:avLst/>
          </a:prstGeom>
          <a:noFill/>
          <a:ln w="9525">
            <a:noFill/>
          </a:ln>
        </p:spPr>
        <p:txBody>
          <a:bodyPr anchor="t" anchorCtr="0">
            <a:spAutoFit/>
          </a:bodyPr>
          <a:lstStyle/>
          <a:p>
            <a:pPr>
              <a:spcBef>
                <a:spcPct val="50000"/>
              </a:spcBef>
            </a:pPr>
            <a:r>
              <a:rPr lang="en-US" altLang="zh-CN" sz="4000" dirty="0">
                <a:solidFill>
                  <a:schemeClr val="folHlink"/>
                </a:solidFill>
                <a:latin typeface="Times New Roman" panose="02020603050405020304" pitchFamily="18" charset="0"/>
                <a:ea typeface="宋体" panose="02010600030101010101" pitchFamily="2" charset="-122"/>
              </a:rPr>
              <a:t>C++ </a:t>
            </a:r>
            <a:r>
              <a:rPr lang="en-US" altLang="zh-CN" sz="4000" dirty="0">
                <a:solidFill>
                  <a:srgbClr val="FF9900"/>
                </a:solidFill>
                <a:latin typeface="Times New Roman" panose="02020603050405020304" pitchFamily="18" charset="0"/>
                <a:ea typeface="宋体" panose="02010600030101010101" pitchFamily="2" charset="-122"/>
              </a:rPr>
              <a:t> Application  Build  Process</a:t>
            </a:r>
            <a:endParaRPr lang="en-US" altLang="zh-CN" sz="4000" dirty="0">
              <a:solidFill>
                <a:srgbClr val="FF9900"/>
              </a:solidFill>
              <a:latin typeface="Times New Roman" panose="02020603050405020304" pitchFamily="18" charset="0"/>
              <a:ea typeface="宋体" panose="02010600030101010101" pitchFamily="2" charset="-122"/>
            </a:endParaRPr>
          </a:p>
        </p:txBody>
      </p:sp>
      <p:sp>
        <p:nvSpPr>
          <p:cNvPr id="52229" name="Rectangle 5"/>
          <p:cNvSpPr/>
          <p:nvPr/>
        </p:nvSpPr>
        <p:spPr>
          <a:xfrm>
            <a:off x="5219700" y="1052513"/>
            <a:ext cx="2087563" cy="1081087"/>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603050405020304" pitchFamily="18" charset="0"/>
                <a:ea typeface="宋体" panose="02010600030101010101" pitchFamily="2" charset="-122"/>
              </a:rPr>
              <a:t>Source files</a:t>
            </a:r>
            <a:endParaRPr lang="en-US" altLang="zh-CN" sz="3200" dirty="0">
              <a:solidFill>
                <a:srgbClr val="0000CC"/>
              </a:solidFill>
              <a:latin typeface="Times New Roman" panose="02020603050405020304" pitchFamily="18" charset="0"/>
              <a:ea typeface="宋体" panose="02010600030101010101" pitchFamily="2" charset="-122"/>
            </a:endParaRPr>
          </a:p>
          <a:p>
            <a:pPr algn="ctr"/>
            <a:r>
              <a:rPr lang="en-US" altLang="zh-CN" sz="3200" dirty="0">
                <a:solidFill>
                  <a:srgbClr val="0000CC"/>
                </a:solidFill>
                <a:latin typeface="Times New Roman" panose="02020603050405020304" pitchFamily="18" charset="0"/>
                <a:ea typeface="宋体" panose="02010600030101010101" pitchFamily="2" charset="-122"/>
              </a:rPr>
              <a:t>(.CPP)</a:t>
            </a:r>
            <a:endParaRPr lang="en-US" altLang="zh-CN" sz="3200" dirty="0">
              <a:solidFill>
                <a:srgbClr val="0000CC"/>
              </a:solidFill>
              <a:latin typeface="Times New Roman" panose="02020603050405020304" pitchFamily="18" charset="0"/>
              <a:ea typeface="宋体" panose="02010600030101010101" pitchFamily="2" charset="-122"/>
            </a:endParaRPr>
          </a:p>
        </p:txBody>
      </p:sp>
      <p:sp>
        <p:nvSpPr>
          <p:cNvPr id="52230" name="Rectangle 6"/>
          <p:cNvSpPr/>
          <p:nvPr/>
        </p:nvSpPr>
        <p:spPr>
          <a:xfrm>
            <a:off x="1835150" y="1052513"/>
            <a:ext cx="2087563" cy="1081087"/>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603050405020304" pitchFamily="18" charset="0"/>
                <a:ea typeface="宋体" panose="02010600030101010101" pitchFamily="2" charset="-122"/>
              </a:rPr>
              <a:t>Header files</a:t>
            </a:r>
            <a:endParaRPr lang="en-US" altLang="zh-CN" sz="3200" dirty="0">
              <a:solidFill>
                <a:srgbClr val="0000CC"/>
              </a:solidFill>
              <a:latin typeface="Times New Roman" panose="02020603050405020304" pitchFamily="18" charset="0"/>
              <a:ea typeface="宋体" panose="02010600030101010101" pitchFamily="2" charset="-122"/>
            </a:endParaRPr>
          </a:p>
          <a:p>
            <a:pPr algn="ctr"/>
            <a:r>
              <a:rPr lang="en-US" altLang="zh-CN" sz="3200" dirty="0">
                <a:solidFill>
                  <a:srgbClr val="0000CC"/>
                </a:solidFill>
                <a:latin typeface="Times New Roman" panose="02020603050405020304" pitchFamily="18" charset="0"/>
                <a:ea typeface="宋体" panose="02010600030101010101" pitchFamily="2" charset="-122"/>
              </a:rPr>
              <a:t>(.h)</a:t>
            </a:r>
            <a:endParaRPr lang="en-US" altLang="zh-CN" sz="3200" dirty="0">
              <a:solidFill>
                <a:srgbClr val="0000CC"/>
              </a:solidFill>
              <a:latin typeface="Times New Roman" panose="02020603050405020304" pitchFamily="18" charset="0"/>
              <a:ea typeface="宋体" panose="02010600030101010101" pitchFamily="2" charset="-122"/>
            </a:endParaRPr>
          </a:p>
        </p:txBody>
      </p:sp>
      <p:sp>
        <p:nvSpPr>
          <p:cNvPr id="52231" name="Rectangle 7"/>
          <p:cNvSpPr/>
          <p:nvPr/>
        </p:nvSpPr>
        <p:spPr>
          <a:xfrm>
            <a:off x="3095625" y="2716213"/>
            <a:ext cx="2952750" cy="865187"/>
          </a:xfrm>
          <a:prstGeom prst="rect">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5400000" scaled="1"/>
            <a:tileRect/>
          </a:gradFill>
          <a:ln w="9525">
            <a:noFill/>
          </a:ln>
        </p:spPr>
        <p:txBody>
          <a:bodyPr wrap="none" anchor="ctr" anchorCtr="0"/>
          <a:lstStyle/>
          <a:p>
            <a:pPr algn="ctr"/>
            <a:r>
              <a:rPr lang="en-US" altLang="zh-CN" sz="3600" dirty="0">
                <a:solidFill>
                  <a:schemeClr val="hlink"/>
                </a:solidFill>
                <a:latin typeface="Times New Roman" panose="02020603050405020304" pitchFamily="18" charset="0"/>
                <a:ea typeface="宋体" panose="02010600030101010101" pitchFamily="2" charset="-122"/>
              </a:rPr>
              <a:t>Compiler</a:t>
            </a:r>
            <a:endParaRPr lang="en-US" altLang="zh-CN" sz="3600" dirty="0">
              <a:solidFill>
                <a:schemeClr val="hlink"/>
              </a:solidFill>
              <a:latin typeface="Times New Roman" panose="02020603050405020304" pitchFamily="18" charset="0"/>
              <a:ea typeface="宋体" panose="02010600030101010101" pitchFamily="2" charset="-122"/>
            </a:endParaRPr>
          </a:p>
        </p:txBody>
      </p:sp>
      <p:sp>
        <p:nvSpPr>
          <p:cNvPr id="52232" name="Line 8"/>
          <p:cNvSpPr/>
          <p:nvPr/>
        </p:nvSpPr>
        <p:spPr>
          <a:xfrm>
            <a:off x="3132138" y="2132013"/>
            <a:ext cx="935037" cy="576262"/>
          </a:xfrm>
          <a:prstGeom prst="line">
            <a:avLst/>
          </a:prstGeom>
          <a:ln w="57150" cap="flat" cmpd="sng">
            <a:solidFill>
              <a:schemeClr val="folHlink"/>
            </a:solidFill>
            <a:prstDash val="solid"/>
            <a:round/>
            <a:headEnd type="none" w="med" len="med"/>
            <a:tailEnd type="triangle" w="med" len="med"/>
          </a:ln>
        </p:spPr>
      </p:sp>
      <p:sp>
        <p:nvSpPr>
          <p:cNvPr id="52233" name="Line 9"/>
          <p:cNvSpPr/>
          <p:nvPr/>
        </p:nvSpPr>
        <p:spPr>
          <a:xfrm flipH="1">
            <a:off x="4932363" y="2132013"/>
            <a:ext cx="792162" cy="576262"/>
          </a:xfrm>
          <a:prstGeom prst="line">
            <a:avLst/>
          </a:prstGeom>
          <a:ln w="57150" cap="flat" cmpd="sng">
            <a:solidFill>
              <a:schemeClr val="folHlink"/>
            </a:solidFill>
            <a:prstDash val="solid"/>
            <a:round/>
            <a:headEnd type="none" w="med" len="med"/>
            <a:tailEnd type="triangle" w="med" len="med"/>
          </a:ln>
        </p:spPr>
      </p:sp>
      <p:sp>
        <p:nvSpPr>
          <p:cNvPr id="52234" name="Line 10"/>
          <p:cNvSpPr/>
          <p:nvPr/>
        </p:nvSpPr>
        <p:spPr>
          <a:xfrm flipH="1">
            <a:off x="3492500" y="3571875"/>
            <a:ext cx="1079500" cy="504825"/>
          </a:xfrm>
          <a:prstGeom prst="line">
            <a:avLst/>
          </a:prstGeom>
          <a:ln w="57150" cap="flat" cmpd="sng">
            <a:solidFill>
              <a:schemeClr val="folHlink"/>
            </a:solidFill>
            <a:prstDash val="solid"/>
            <a:round/>
            <a:headEnd type="none" w="med" len="med"/>
            <a:tailEnd type="triangle" w="med" len="med"/>
          </a:ln>
        </p:spPr>
      </p:sp>
      <p:sp>
        <p:nvSpPr>
          <p:cNvPr id="52235" name="Rectangle 11"/>
          <p:cNvSpPr/>
          <p:nvPr/>
        </p:nvSpPr>
        <p:spPr>
          <a:xfrm>
            <a:off x="2124075" y="4076700"/>
            <a:ext cx="2808288"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603050405020304" pitchFamily="18" charset="0"/>
                <a:ea typeface="宋体" panose="02010600030101010101" pitchFamily="2" charset="-122"/>
              </a:rPr>
              <a:t>Obj files (.obj)</a:t>
            </a:r>
            <a:endParaRPr lang="en-US" altLang="zh-CN" sz="3200" dirty="0">
              <a:solidFill>
                <a:srgbClr val="0000CC"/>
              </a:solidFill>
              <a:latin typeface="Times New Roman" panose="02020603050405020304" pitchFamily="18" charset="0"/>
              <a:ea typeface="宋体" panose="02010600030101010101" pitchFamily="2" charset="-122"/>
            </a:endParaRPr>
          </a:p>
        </p:txBody>
      </p:sp>
      <p:sp>
        <p:nvSpPr>
          <p:cNvPr id="52236" name="Rectangle 12"/>
          <p:cNvSpPr/>
          <p:nvPr/>
        </p:nvSpPr>
        <p:spPr>
          <a:xfrm>
            <a:off x="5508625" y="4076700"/>
            <a:ext cx="2016125"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603050405020304" pitchFamily="18" charset="0"/>
                <a:ea typeface="宋体" panose="02010600030101010101" pitchFamily="2" charset="-122"/>
              </a:rPr>
              <a:t>Libraries</a:t>
            </a:r>
            <a:endParaRPr lang="en-US" altLang="zh-CN" sz="3200" dirty="0">
              <a:solidFill>
                <a:srgbClr val="0000CC"/>
              </a:solidFill>
              <a:latin typeface="Times New Roman" panose="02020603050405020304" pitchFamily="18" charset="0"/>
              <a:ea typeface="宋体" panose="02010600030101010101" pitchFamily="2" charset="-122"/>
            </a:endParaRPr>
          </a:p>
        </p:txBody>
      </p:sp>
      <p:sp>
        <p:nvSpPr>
          <p:cNvPr id="52237" name="Rectangle 13"/>
          <p:cNvSpPr/>
          <p:nvPr/>
        </p:nvSpPr>
        <p:spPr>
          <a:xfrm>
            <a:off x="1908175" y="5524500"/>
            <a:ext cx="2808288" cy="865188"/>
          </a:xfrm>
          <a:prstGeom prst="rect">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5400000" scaled="1"/>
            <a:tileRect/>
          </a:gradFill>
          <a:ln w="9525">
            <a:noFill/>
          </a:ln>
        </p:spPr>
        <p:txBody>
          <a:bodyPr wrap="none" anchor="ctr" anchorCtr="0"/>
          <a:lstStyle/>
          <a:p>
            <a:pPr algn="ctr"/>
            <a:r>
              <a:rPr lang="en-US" altLang="zh-CN" sz="3600" dirty="0">
                <a:solidFill>
                  <a:schemeClr val="hlink"/>
                </a:solidFill>
                <a:latin typeface="Times New Roman" panose="02020603050405020304" pitchFamily="18" charset="0"/>
                <a:ea typeface="宋体" panose="02010600030101010101" pitchFamily="2" charset="-122"/>
              </a:rPr>
              <a:t>Linker</a:t>
            </a:r>
            <a:endParaRPr lang="en-US" altLang="zh-CN" sz="3600" dirty="0">
              <a:solidFill>
                <a:schemeClr val="hlink"/>
              </a:solidFill>
              <a:latin typeface="Times New Roman" panose="02020603050405020304" pitchFamily="18" charset="0"/>
              <a:ea typeface="宋体" panose="02010600030101010101" pitchFamily="2" charset="-122"/>
            </a:endParaRPr>
          </a:p>
        </p:txBody>
      </p:sp>
      <p:sp>
        <p:nvSpPr>
          <p:cNvPr id="52238" name="Line 14"/>
          <p:cNvSpPr/>
          <p:nvPr/>
        </p:nvSpPr>
        <p:spPr>
          <a:xfrm flipH="1">
            <a:off x="3419475" y="4940300"/>
            <a:ext cx="0" cy="576263"/>
          </a:xfrm>
          <a:prstGeom prst="line">
            <a:avLst/>
          </a:prstGeom>
          <a:ln w="57150" cap="flat" cmpd="sng">
            <a:solidFill>
              <a:schemeClr val="folHlink"/>
            </a:solidFill>
            <a:prstDash val="solid"/>
            <a:round/>
            <a:headEnd type="none" w="med" len="med"/>
            <a:tailEnd type="triangle" w="med" len="med"/>
          </a:ln>
        </p:spPr>
      </p:sp>
      <p:sp>
        <p:nvSpPr>
          <p:cNvPr id="52239" name="Line 15"/>
          <p:cNvSpPr/>
          <p:nvPr/>
        </p:nvSpPr>
        <p:spPr>
          <a:xfrm flipH="1">
            <a:off x="3924300" y="4940300"/>
            <a:ext cx="2232025" cy="576263"/>
          </a:xfrm>
          <a:prstGeom prst="line">
            <a:avLst/>
          </a:prstGeom>
          <a:ln w="57150" cap="flat" cmpd="sng">
            <a:solidFill>
              <a:schemeClr val="folHlink"/>
            </a:solidFill>
            <a:prstDash val="solid"/>
            <a:round/>
            <a:headEnd type="none" w="med" len="med"/>
            <a:tailEnd type="triangle" w="med" len="med"/>
          </a:ln>
        </p:spPr>
      </p:sp>
      <p:sp>
        <p:nvSpPr>
          <p:cNvPr id="52240" name="Line 16"/>
          <p:cNvSpPr/>
          <p:nvPr/>
        </p:nvSpPr>
        <p:spPr>
          <a:xfrm>
            <a:off x="4932363" y="5948363"/>
            <a:ext cx="863600" cy="0"/>
          </a:xfrm>
          <a:prstGeom prst="line">
            <a:avLst/>
          </a:prstGeom>
          <a:ln w="57150" cap="flat" cmpd="sng">
            <a:solidFill>
              <a:schemeClr val="folHlink"/>
            </a:solidFill>
            <a:prstDash val="solid"/>
            <a:round/>
            <a:headEnd type="none" w="med" len="med"/>
            <a:tailEnd type="triangle" w="med" len="med"/>
          </a:ln>
        </p:spPr>
      </p:sp>
      <p:sp>
        <p:nvSpPr>
          <p:cNvPr id="52241" name="Rectangle 17"/>
          <p:cNvSpPr/>
          <p:nvPr/>
        </p:nvSpPr>
        <p:spPr>
          <a:xfrm>
            <a:off x="5795963" y="5516563"/>
            <a:ext cx="3024187"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b="1" dirty="0">
                <a:solidFill>
                  <a:srgbClr val="0000CC"/>
                </a:solidFill>
                <a:latin typeface="Times New Roman" panose="02020603050405020304" pitchFamily="18" charset="0"/>
                <a:ea typeface="宋体" panose="02010600030101010101" pitchFamily="2" charset="-122"/>
              </a:rPr>
              <a:t>Executable (.exe)</a:t>
            </a:r>
            <a:endParaRPr lang="en-US" altLang="zh-CN" sz="3200" b="1" dirty="0">
              <a:solidFill>
                <a:srgbClr val="0000CC"/>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diamond(in)">
                                      <p:cBhvr>
                                        <p:cTn id="7" dur="2000"/>
                                        <p:tgtEl>
                                          <p:spTgt spid="5223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diamond(in)">
                                      <p:cBhvr>
                                        <p:cTn id="12" dur="2000"/>
                                        <p:tgtEl>
                                          <p:spTgt spid="5222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52232"/>
                                        </p:tgtEl>
                                        <p:attrNameLst>
                                          <p:attrName>style.visibility</p:attrName>
                                        </p:attrNameLst>
                                      </p:cBhvr>
                                      <p:to>
                                        <p:strVal val="visible"/>
                                      </p:to>
                                    </p:set>
                                    <p:anim calcmode="lin" valueType="num">
                                      <p:cBhvr>
                                        <p:cTn id="17" dur="500" fill="hold"/>
                                        <p:tgtEl>
                                          <p:spTgt spid="52232"/>
                                        </p:tgtEl>
                                        <p:attrNameLst>
                                          <p:attrName>ppt_x</p:attrName>
                                        </p:attrNameLst>
                                      </p:cBhvr>
                                      <p:tavLst>
                                        <p:tav tm="0">
                                          <p:val>
                                            <p:strVal val="#ppt_x"/>
                                          </p:val>
                                        </p:tav>
                                        <p:tav tm="100000">
                                          <p:val>
                                            <p:strVal val="#ppt_x"/>
                                          </p:val>
                                        </p:tav>
                                      </p:tavLst>
                                    </p:anim>
                                    <p:anim calcmode="lin" valueType="num">
                                      <p:cBhvr>
                                        <p:cTn id="18" dur="500" fill="hold"/>
                                        <p:tgtEl>
                                          <p:spTgt spid="52232"/>
                                        </p:tgtEl>
                                        <p:attrNameLst>
                                          <p:attrName>ppt_y</p:attrName>
                                        </p:attrNameLst>
                                      </p:cBhvr>
                                      <p:tavLst>
                                        <p:tav tm="0">
                                          <p:val>
                                            <p:strVal val="#ppt_y-#ppt_h/2"/>
                                          </p:val>
                                        </p:tav>
                                        <p:tav tm="100000">
                                          <p:val>
                                            <p:strVal val="#ppt_y"/>
                                          </p:val>
                                        </p:tav>
                                      </p:tavLst>
                                    </p:anim>
                                    <p:anim calcmode="lin" valueType="num">
                                      <p:cBhvr>
                                        <p:cTn id="19" dur="500" fill="hold"/>
                                        <p:tgtEl>
                                          <p:spTgt spid="52232"/>
                                        </p:tgtEl>
                                        <p:attrNameLst>
                                          <p:attrName>ppt_w</p:attrName>
                                        </p:attrNameLst>
                                      </p:cBhvr>
                                      <p:tavLst>
                                        <p:tav tm="0">
                                          <p:val>
                                            <p:strVal val="#ppt_w"/>
                                          </p:val>
                                        </p:tav>
                                        <p:tav tm="100000">
                                          <p:val>
                                            <p:strVal val="#ppt_w"/>
                                          </p:val>
                                        </p:tav>
                                      </p:tavLst>
                                    </p:anim>
                                    <p:anim calcmode="lin" valueType="num">
                                      <p:cBhvr>
                                        <p:cTn id="20" dur="500" fill="hold"/>
                                        <p:tgtEl>
                                          <p:spTgt spid="5223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52233"/>
                                        </p:tgtEl>
                                        <p:attrNameLst>
                                          <p:attrName>style.visibility</p:attrName>
                                        </p:attrNameLst>
                                      </p:cBhvr>
                                      <p:to>
                                        <p:strVal val="visible"/>
                                      </p:to>
                                    </p:set>
                                    <p:anim calcmode="lin" valueType="num">
                                      <p:cBhvr>
                                        <p:cTn id="25" dur="500" fill="hold"/>
                                        <p:tgtEl>
                                          <p:spTgt spid="52233"/>
                                        </p:tgtEl>
                                        <p:attrNameLst>
                                          <p:attrName>ppt_x</p:attrName>
                                        </p:attrNameLst>
                                      </p:cBhvr>
                                      <p:tavLst>
                                        <p:tav tm="0">
                                          <p:val>
                                            <p:strVal val="#ppt_x"/>
                                          </p:val>
                                        </p:tav>
                                        <p:tav tm="100000">
                                          <p:val>
                                            <p:strVal val="#ppt_x"/>
                                          </p:val>
                                        </p:tav>
                                      </p:tavLst>
                                    </p:anim>
                                    <p:anim calcmode="lin" valueType="num">
                                      <p:cBhvr>
                                        <p:cTn id="26" dur="500" fill="hold"/>
                                        <p:tgtEl>
                                          <p:spTgt spid="52233"/>
                                        </p:tgtEl>
                                        <p:attrNameLst>
                                          <p:attrName>ppt_y</p:attrName>
                                        </p:attrNameLst>
                                      </p:cBhvr>
                                      <p:tavLst>
                                        <p:tav tm="0">
                                          <p:val>
                                            <p:strVal val="#ppt_y-#ppt_h/2"/>
                                          </p:val>
                                        </p:tav>
                                        <p:tav tm="100000">
                                          <p:val>
                                            <p:strVal val="#ppt_y"/>
                                          </p:val>
                                        </p:tav>
                                      </p:tavLst>
                                    </p:anim>
                                    <p:anim calcmode="lin" valueType="num">
                                      <p:cBhvr>
                                        <p:cTn id="27" dur="500" fill="hold"/>
                                        <p:tgtEl>
                                          <p:spTgt spid="52233"/>
                                        </p:tgtEl>
                                        <p:attrNameLst>
                                          <p:attrName>ppt_w</p:attrName>
                                        </p:attrNameLst>
                                      </p:cBhvr>
                                      <p:tavLst>
                                        <p:tav tm="0">
                                          <p:val>
                                            <p:strVal val="#ppt_w"/>
                                          </p:val>
                                        </p:tav>
                                        <p:tav tm="100000">
                                          <p:val>
                                            <p:strVal val="#ppt_w"/>
                                          </p:val>
                                        </p:tav>
                                      </p:tavLst>
                                    </p:anim>
                                    <p:anim calcmode="lin" valueType="num">
                                      <p:cBhvr>
                                        <p:cTn id="28" dur="500" fill="hold"/>
                                        <p:tgtEl>
                                          <p:spTgt spid="52233"/>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2231"/>
                                        </p:tgtEl>
                                        <p:attrNameLst>
                                          <p:attrName>style.visibility</p:attrName>
                                        </p:attrNameLst>
                                      </p:cBhvr>
                                      <p:to>
                                        <p:strVal val="visible"/>
                                      </p:to>
                                    </p:set>
                                    <p:animEffect transition="in" filter="fade">
                                      <p:cBhvr>
                                        <p:cTn id="33" dur="1000"/>
                                        <p:tgtEl>
                                          <p:spTgt spid="52231"/>
                                        </p:tgtEl>
                                      </p:cBhvr>
                                    </p:animEffect>
                                    <p:anim calcmode="lin" valueType="num">
                                      <p:cBhvr>
                                        <p:cTn id="34" dur="1000" fill="hold"/>
                                        <p:tgtEl>
                                          <p:spTgt spid="52231"/>
                                        </p:tgtEl>
                                        <p:attrNameLst>
                                          <p:attrName>ppt_x</p:attrName>
                                        </p:attrNameLst>
                                      </p:cBhvr>
                                      <p:tavLst>
                                        <p:tav tm="0">
                                          <p:val>
                                            <p:strVal val="#ppt_x"/>
                                          </p:val>
                                        </p:tav>
                                        <p:tav tm="100000">
                                          <p:val>
                                            <p:strVal val="#ppt_x"/>
                                          </p:val>
                                        </p:tav>
                                      </p:tavLst>
                                    </p:anim>
                                    <p:anim calcmode="lin" valueType="num">
                                      <p:cBhvr>
                                        <p:cTn id="35" dur="1000" fill="hold"/>
                                        <p:tgtEl>
                                          <p:spTgt spid="5223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52234"/>
                                        </p:tgtEl>
                                        <p:attrNameLst>
                                          <p:attrName>style.visibility</p:attrName>
                                        </p:attrNameLst>
                                      </p:cBhvr>
                                      <p:to>
                                        <p:strVal val="visible"/>
                                      </p:to>
                                    </p:set>
                                    <p:anim calcmode="lin" valueType="num">
                                      <p:cBhvr>
                                        <p:cTn id="40" dur="500" fill="hold"/>
                                        <p:tgtEl>
                                          <p:spTgt spid="52234"/>
                                        </p:tgtEl>
                                        <p:attrNameLst>
                                          <p:attrName>ppt_x</p:attrName>
                                        </p:attrNameLst>
                                      </p:cBhvr>
                                      <p:tavLst>
                                        <p:tav tm="0">
                                          <p:val>
                                            <p:strVal val="#ppt_x"/>
                                          </p:val>
                                        </p:tav>
                                        <p:tav tm="100000">
                                          <p:val>
                                            <p:strVal val="#ppt_x"/>
                                          </p:val>
                                        </p:tav>
                                      </p:tavLst>
                                    </p:anim>
                                    <p:anim calcmode="lin" valueType="num">
                                      <p:cBhvr>
                                        <p:cTn id="41" dur="500" fill="hold"/>
                                        <p:tgtEl>
                                          <p:spTgt spid="52234"/>
                                        </p:tgtEl>
                                        <p:attrNameLst>
                                          <p:attrName>ppt_y</p:attrName>
                                        </p:attrNameLst>
                                      </p:cBhvr>
                                      <p:tavLst>
                                        <p:tav tm="0">
                                          <p:val>
                                            <p:strVal val="#ppt_y-#ppt_h/2"/>
                                          </p:val>
                                        </p:tav>
                                        <p:tav tm="100000">
                                          <p:val>
                                            <p:strVal val="#ppt_y"/>
                                          </p:val>
                                        </p:tav>
                                      </p:tavLst>
                                    </p:anim>
                                    <p:anim calcmode="lin" valueType="num">
                                      <p:cBhvr>
                                        <p:cTn id="42" dur="500" fill="hold"/>
                                        <p:tgtEl>
                                          <p:spTgt spid="52234"/>
                                        </p:tgtEl>
                                        <p:attrNameLst>
                                          <p:attrName>ppt_w</p:attrName>
                                        </p:attrNameLst>
                                      </p:cBhvr>
                                      <p:tavLst>
                                        <p:tav tm="0">
                                          <p:val>
                                            <p:strVal val="#ppt_w"/>
                                          </p:val>
                                        </p:tav>
                                        <p:tav tm="100000">
                                          <p:val>
                                            <p:strVal val="#ppt_w"/>
                                          </p:val>
                                        </p:tav>
                                      </p:tavLst>
                                    </p:anim>
                                    <p:anim calcmode="lin" valueType="num">
                                      <p:cBhvr>
                                        <p:cTn id="43" dur="500" fill="hold"/>
                                        <p:tgtEl>
                                          <p:spTgt spid="52234"/>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52235"/>
                                        </p:tgtEl>
                                        <p:attrNameLst>
                                          <p:attrName>style.visibility</p:attrName>
                                        </p:attrNameLst>
                                      </p:cBhvr>
                                      <p:to>
                                        <p:strVal val="visible"/>
                                      </p:to>
                                    </p:set>
                                    <p:animEffect transition="in" filter="fade">
                                      <p:cBhvr>
                                        <p:cTn id="48" dur="1000"/>
                                        <p:tgtEl>
                                          <p:spTgt spid="52235"/>
                                        </p:tgtEl>
                                      </p:cBhvr>
                                    </p:animEffect>
                                    <p:anim calcmode="lin" valueType="num">
                                      <p:cBhvr>
                                        <p:cTn id="49" dur="1000" fill="hold"/>
                                        <p:tgtEl>
                                          <p:spTgt spid="52235"/>
                                        </p:tgtEl>
                                        <p:attrNameLst>
                                          <p:attrName>ppt_x</p:attrName>
                                        </p:attrNameLst>
                                      </p:cBhvr>
                                      <p:tavLst>
                                        <p:tav tm="0">
                                          <p:val>
                                            <p:strVal val="#ppt_x"/>
                                          </p:val>
                                        </p:tav>
                                        <p:tav tm="100000">
                                          <p:val>
                                            <p:strVal val="#ppt_x"/>
                                          </p:val>
                                        </p:tav>
                                      </p:tavLst>
                                    </p:anim>
                                    <p:anim calcmode="lin" valueType="num">
                                      <p:cBhvr>
                                        <p:cTn id="50" dur="1000" fill="hold"/>
                                        <p:tgtEl>
                                          <p:spTgt spid="5223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52236"/>
                                        </p:tgtEl>
                                        <p:attrNameLst>
                                          <p:attrName>style.visibility</p:attrName>
                                        </p:attrNameLst>
                                      </p:cBhvr>
                                      <p:to>
                                        <p:strVal val="visible"/>
                                      </p:to>
                                    </p:set>
                                    <p:animEffect transition="in" filter="diamond(in)">
                                      <p:cBhvr>
                                        <p:cTn id="55" dur="2000"/>
                                        <p:tgtEl>
                                          <p:spTgt spid="52236"/>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nodeType="clickEffect">
                                  <p:stCondLst>
                                    <p:cond delay="0"/>
                                  </p:stCondLst>
                                  <p:childTnLst>
                                    <p:set>
                                      <p:cBhvr>
                                        <p:cTn id="59" dur="1" fill="hold">
                                          <p:stCondLst>
                                            <p:cond delay="0"/>
                                          </p:stCondLst>
                                        </p:cTn>
                                        <p:tgtEl>
                                          <p:spTgt spid="52238"/>
                                        </p:tgtEl>
                                        <p:attrNameLst>
                                          <p:attrName>style.visibility</p:attrName>
                                        </p:attrNameLst>
                                      </p:cBhvr>
                                      <p:to>
                                        <p:strVal val="visible"/>
                                      </p:to>
                                    </p:set>
                                    <p:anim calcmode="lin" valueType="num">
                                      <p:cBhvr>
                                        <p:cTn id="60" dur="500" fill="hold"/>
                                        <p:tgtEl>
                                          <p:spTgt spid="52238"/>
                                        </p:tgtEl>
                                        <p:attrNameLst>
                                          <p:attrName>ppt_x</p:attrName>
                                        </p:attrNameLst>
                                      </p:cBhvr>
                                      <p:tavLst>
                                        <p:tav tm="0">
                                          <p:val>
                                            <p:strVal val="#ppt_x"/>
                                          </p:val>
                                        </p:tav>
                                        <p:tav tm="100000">
                                          <p:val>
                                            <p:strVal val="#ppt_x"/>
                                          </p:val>
                                        </p:tav>
                                      </p:tavLst>
                                    </p:anim>
                                    <p:anim calcmode="lin" valueType="num">
                                      <p:cBhvr>
                                        <p:cTn id="61" dur="500" fill="hold"/>
                                        <p:tgtEl>
                                          <p:spTgt spid="52238"/>
                                        </p:tgtEl>
                                        <p:attrNameLst>
                                          <p:attrName>ppt_y</p:attrName>
                                        </p:attrNameLst>
                                      </p:cBhvr>
                                      <p:tavLst>
                                        <p:tav tm="0">
                                          <p:val>
                                            <p:strVal val="#ppt_y-#ppt_h/2"/>
                                          </p:val>
                                        </p:tav>
                                        <p:tav tm="100000">
                                          <p:val>
                                            <p:strVal val="#ppt_y"/>
                                          </p:val>
                                        </p:tav>
                                      </p:tavLst>
                                    </p:anim>
                                    <p:anim calcmode="lin" valueType="num">
                                      <p:cBhvr>
                                        <p:cTn id="62" dur="500" fill="hold"/>
                                        <p:tgtEl>
                                          <p:spTgt spid="52238"/>
                                        </p:tgtEl>
                                        <p:attrNameLst>
                                          <p:attrName>ppt_w</p:attrName>
                                        </p:attrNameLst>
                                      </p:cBhvr>
                                      <p:tavLst>
                                        <p:tav tm="0">
                                          <p:val>
                                            <p:strVal val="#ppt_w"/>
                                          </p:val>
                                        </p:tav>
                                        <p:tav tm="100000">
                                          <p:val>
                                            <p:strVal val="#ppt_w"/>
                                          </p:val>
                                        </p:tav>
                                      </p:tavLst>
                                    </p:anim>
                                    <p:anim calcmode="lin" valueType="num">
                                      <p:cBhvr>
                                        <p:cTn id="63" dur="500" fill="hold"/>
                                        <p:tgtEl>
                                          <p:spTgt spid="52238"/>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nodeType="clickEffect">
                                  <p:stCondLst>
                                    <p:cond delay="0"/>
                                  </p:stCondLst>
                                  <p:childTnLst>
                                    <p:set>
                                      <p:cBhvr>
                                        <p:cTn id="67" dur="1" fill="hold">
                                          <p:stCondLst>
                                            <p:cond delay="0"/>
                                          </p:stCondLst>
                                        </p:cTn>
                                        <p:tgtEl>
                                          <p:spTgt spid="52239"/>
                                        </p:tgtEl>
                                        <p:attrNameLst>
                                          <p:attrName>style.visibility</p:attrName>
                                        </p:attrNameLst>
                                      </p:cBhvr>
                                      <p:to>
                                        <p:strVal val="visible"/>
                                      </p:to>
                                    </p:set>
                                    <p:anim calcmode="lin" valueType="num">
                                      <p:cBhvr>
                                        <p:cTn id="68" dur="500" fill="hold"/>
                                        <p:tgtEl>
                                          <p:spTgt spid="52239"/>
                                        </p:tgtEl>
                                        <p:attrNameLst>
                                          <p:attrName>ppt_x</p:attrName>
                                        </p:attrNameLst>
                                      </p:cBhvr>
                                      <p:tavLst>
                                        <p:tav tm="0">
                                          <p:val>
                                            <p:strVal val="#ppt_x"/>
                                          </p:val>
                                        </p:tav>
                                        <p:tav tm="100000">
                                          <p:val>
                                            <p:strVal val="#ppt_x"/>
                                          </p:val>
                                        </p:tav>
                                      </p:tavLst>
                                    </p:anim>
                                    <p:anim calcmode="lin" valueType="num">
                                      <p:cBhvr>
                                        <p:cTn id="69" dur="500" fill="hold"/>
                                        <p:tgtEl>
                                          <p:spTgt spid="52239"/>
                                        </p:tgtEl>
                                        <p:attrNameLst>
                                          <p:attrName>ppt_y</p:attrName>
                                        </p:attrNameLst>
                                      </p:cBhvr>
                                      <p:tavLst>
                                        <p:tav tm="0">
                                          <p:val>
                                            <p:strVal val="#ppt_y-#ppt_h/2"/>
                                          </p:val>
                                        </p:tav>
                                        <p:tav tm="100000">
                                          <p:val>
                                            <p:strVal val="#ppt_y"/>
                                          </p:val>
                                        </p:tav>
                                      </p:tavLst>
                                    </p:anim>
                                    <p:anim calcmode="lin" valueType="num">
                                      <p:cBhvr>
                                        <p:cTn id="70" dur="500" fill="hold"/>
                                        <p:tgtEl>
                                          <p:spTgt spid="52239"/>
                                        </p:tgtEl>
                                        <p:attrNameLst>
                                          <p:attrName>ppt_w</p:attrName>
                                        </p:attrNameLst>
                                      </p:cBhvr>
                                      <p:tavLst>
                                        <p:tav tm="0">
                                          <p:val>
                                            <p:strVal val="#ppt_w"/>
                                          </p:val>
                                        </p:tav>
                                        <p:tav tm="100000">
                                          <p:val>
                                            <p:strVal val="#ppt_w"/>
                                          </p:val>
                                        </p:tav>
                                      </p:tavLst>
                                    </p:anim>
                                    <p:anim calcmode="lin" valueType="num">
                                      <p:cBhvr>
                                        <p:cTn id="71" dur="500" fill="hold"/>
                                        <p:tgtEl>
                                          <p:spTgt spid="52239"/>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grpId="0" nodeType="clickEffect">
                                  <p:stCondLst>
                                    <p:cond delay="0"/>
                                  </p:stCondLst>
                                  <p:childTnLst>
                                    <p:set>
                                      <p:cBhvr>
                                        <p:cTn id="75" dur="1" fill="hold">
                                          <p:stCondLst>
                                            <p:cond delay="0"/>
                                          </p:stCondLst>
                                        </p:cTn>
                                        <p:tgtEl>
                                          <p:spTgt spid="52237"/>
                                        </p:tgtEl>
                                        <p:attrNameLst>
                                          <p:attrName>style.visibility</p:attrName>
                                        </p:attrNameLst>
                                      </p:cBhvr>
                                      <p:to>
                                        <p:strVal val="visible"/>
                                      </p:to>
                                    </p:set>
                                    <p:animEffect transition="in" filter="fade">
                                      <p:cBhvr>
                                        <p:cTn id="76" dur="1000"/>
                                        <p:tgtEl>
                                          <p:spTgt spid="52237"/>
                                        </p:tgtEl>
                                      </p:cBhvr>
                                    </p:animEffect>
                                    <p:anim calcmode="lin" valueType="num">
                                      <p:cBhvr>
                                        <p:cTn id="77" dur="1000" fill="hold"/>
                                        <p:tgtEl>
                                          <p:spTgt spid="52237"/>
                                        </p:tgtEl>
                                        <p:attrNameLst>
                                          <p:attrName>ppt_x</p:attrName>
                                        </p:attrNameLst>
                                      </p:cBhvr>
                                      <p:tavLst>
                                        <p:tav tm="0">
                                          <p:val>
                                            <p:strVal val="#ppt_x"/>
                                          </p:val>
                                        </p:tav>
                                        <p:tav tm="100000">
                                          <p:val>
                                            <p:strVal val="#ppt_x"/>
                                          </p:val>
                                        </p:tav>
                                      </p:tavLst>
                                    </p:anim>
                                    <p:anim calcmode="lin" valueType="num">
                                      <p:cBhvr>
                                        <p:cTn id="78" dur="1000" fill="hold"/>
                                        <p:tgtEl>
                                          <p:spTgt spid="52237"/>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52240"/>
                                        </p:tgtEl>
                                        <p:attrNameLst>
                                          <p:attrName>style.visibility</p:attrName>
                                        </p:attrNameLst>
                                      </p:cBhvr>
                                      <p:to>
                                        <p:strVal val="visible"/>
                                      </p:to>
                                    </p:set>
                                    <p:anim calcmode="lin" valueType="num">
                                      <p:cBhvr>
                                        <p:cTn id="83" dur="500" fill="hold"/>
                                        <p:tgtEl>
                                          <p:spTgt spid="52240"/>
                                        </p:tgtEl>
                                        <p:attrNameLst>
                                          <p:attrName>ppt_x</p:attrName>
                                        </p:attrNameLst>
                                      </p:cBhvr>
                                      <p:tavLst>
                                        <p:tav tm="0">
                                          <p:val>
                                            <p:strVal val="#ppt_x-#ppt_w/2"/>
                                          </p:val>
                                        </p:tav>
                                        <p:tav tm="100000">
                                          <p:val>
                                            <p:strVal val="#ppt_x"/>
                                          </p:val>
                                        </p:tav>
                                      </p:tavLst>
                                    </p:anim>
                                    <p:anim calcmode="lin" valueType="num">
                                      <p:cBhvr>
                                        <p:cTn id="84" dur="500" fill="hold"/>
                                        <p:tgtEl>
                                          <p:spTgt spid="52240"/>
                                        </p:tgtEl>
                                        <p:attrNameLst>
                                          <p:attrName>ppt_y</p:attrName>
                                        </p:attrNameLst>
                                      </p:cBhvr>
                                      <p:tavLst>
                                        <p:tav tm="0">
                                          <p:val>
                                            <p:strVal val="#ppt_y"/>
                                          </p:val>
                                        </p:tav>
                                        <p:tav tm="100000">
                                          <p:val>
                                            <p:strVal val="#ppt_y"/>
                                          </p:val>
                                        </p:tav>
                                      </p:tavLst>
                                    </p:anim>
                                    <p:anim calcmode="lin" valueType="num">
                                      <p:cBhvr>
                                        <p:cTn id="85" dur="500" fill="hold"/>
                                        <p:tgtEl>
                                          <p:spTgt spid="52240"/>
                                        </p:tgtEl>
                                        <p:attrNameLst>
                                          <p:attrName>ppt_w</p:attrName>
                                        </p:attrNameLst>
                                      </p:cBhvr>
                                      <p:tavLst>
                                        <p:tav tm="0">
                                          <p:val>
                                            <p:fltVal val="0"/>
                                          </p:val>
                                        </p:tav>
                                        <p:tav tm="100000">
                                          <p:val>
                                            <p:strVal val="#ppt_w"/>
                                          </p:val>
                                        </p:tav>
                                      </p:tavLst>
                                    </p:anim>
                                    <p:anim calcmode="lin" valueType="num">
                                      <p:cBhvr>
                                        <p:cTn id="86" dur="500" fill="hold"/>
                                        <p:tgtEl>
                                          <p:spTgt spid="52240"/>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35" presetClass="entr" presetSubtype="0" fill="hold" grpId="0" nodeType="clickEffect">
                                  <p:stCondLst>
                                    <p:cond delay="0"/>
                                  </p:stCondLst>
                                  <p:childTnLst>
                                    <p:set>
                                      <p:cBhvr>
                                        <p:cTn id="90" dur="1" fill="hold">
                                          <p:stCondLst>
                                            <p:cond delay="0"/>
                                          </p:stCondLst>
                                        </p:cTn>
                                        <p:tgtEl>
                                          <p:spTgt spid="52241"/>
                                        </p:tgtEl>
                                        <p:attrNameLst>
                                          <p:attrName>style.visibility</p:attrName>
                                        </p:attrNameLst>
                                      </p:cBhvr>
                                      <p:to>
                                        <p:strVal val="visible"/>
                                      </p:to>
                                    </p:set>
                                    <p:animEffect transition="in" filter="fade">
                                      <p:cBhvr>
                                        <p:cTn id="91" dur="2000"/>
                                        <p:tgtEl>
                                          <p:spTgt spid="52241"/>
                                        </p:tgtEl>
                                      </p:cBhvr>
                                    </p:animEffect>
                                    <p:anim calcmode="lin" valueType="num">
                                      <p:cBhvr>
                                        <p:cTn id="92" dur="2000" fill="hold"/>
                                        <p:tgtEl>
                                          <p:spTgt spid="52241"/>
                                        </p:tgtEl>
                                        <p:attrNameLst>
                                          <p:attrName>style.rotation</p:attrName>
                                        </p:attrNameLst>
                                      </p:cBhvr>
                                      <p:tavLst>
                                        <p:tav tm="0">
                                          <p:val>
                                            <p:fltVal val="720"/>
                                          </p:val>
                                        </p:tav>
                                        <p:tav tm="100000">
                                          <p:val>
                                            <p:fltVal val="0"/>
                                          </p:val>
                                        </p:tav>
                                      </p:tavLst>
                                    </p:anim>
                                    <p:anim calcmode="lin" valueType="num">
                                      <p:cBhvr>
                                        <p:cTn id="93" dur="2000" fill="hold"/>
                                        <p:tgtEl>
                                          <p:spTgt spid="52241"/>
                                        </p:tgtEl>
                                        <p:attrNameLst>
                                          <p:attrName>ppt_h</p:attrName>
                                        </p:attrNameLst>
                                      </p:cBhvr>
                                      <p:tavLst>
                                        <p:tav tm="0">
                                          <p:val>
                                            <p:fltVal val="0"/>
                                          </p:val>
                                        </p:tav>
                                        <p:tav tm="100000">
                                          <p:val>
                                            <p:strVal val="#ppt_h"/>
                                          </p:val>
                                        </p:tav>
                                      </p:tavLst>
                                    </p:anim>
                                    <p:anim calcmode="lin" valueType="num">
                                      <p:cBhvr>
                                        <p:cTn id="94" dur="2000" fill="hold"/>
                                        <p:tgtEl>
                                          <p:spTgt spid="5224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nimBg="1"/>
      <p:bldP spid="52230" grpId="0" animBg="1"/>
      <p:bldP spid="52231" grpId="0" animBg="1"/>
      <p:bldP spid="52235" grpId="0" animBg="1"/>
      <p:bldP spid="52236" grpId="0" animBg="1"/>
      <p:bldP spid="52237" grpId="0" animBg="1"/>
      <p:bldP spid="5224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1752600" y="4572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(2) Client-side programming</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43011" name="Rectangle 3"/>
          <p:cNvSpPr/>
          <p:nvPr/>
        </p:nvSpPr>
        <p:spPr>
          <a:xfrm>
            <a:off x="0" y="1295400"/>
            <a:ext cx="9144000" cy="1187450"/>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The Web’s initial </a:t>
            </a:r>
            <a:r>
              <a:rPr lang="en-US" altLang="zh-CN" dirty="0">
                <a:solidFill>
                  <a:schemeClr val="folHlink"/>
                </a:solidFill>
                <a:latin typeface="Times New Roman" panose="02020603050405020304" pitchFamily="18" charset="0"/>
                <a:ea typeface="宋体" panose="02010600030101010101" pitchFamily="2" charset="-122"/>
              </a:rPr>
              <a:t>server-browser</a:t>
            </a:r>
            <a:r>
              <a:rPr lang="en-US" altLang="zh-CN" dirty="0">
                <a:latin typeface="Times New Roman" panose="02020603050405020304" pitchFamily="18" charset="0"/>
                <a:ea typeface="宋体" panose="02010600030101010101" pitchFamily="2" charset="-122"/>
              </a:rPr>
              <a:t> design provided for interactive content, but the interactivity was completely provided by the server.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3012" name="Rectangle 4"/>
          <p:cNvSpPr/>
          <p:nvPr/>
        </p:nvSpPr>
        <p:spPr>
          <a:xfrm>
            <a:off x="0" y="2652713"/>
            <a:ext cx="9144000" cy="1187450"/>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However, Web sites built on CGI programs can rapidly become overly complicated to maintain, and there is also the problem of response time.</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3013" name="Rectangle 5"/>
          <p:cNvSpPr/>
          <p:nvPr/>
        </p:nvSpPr>
        <p:spPr>
          <a:xfrm>
            <a:off x="0" y="3962400"/>
            <a:ext cx="9144000" cy="155257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The solution is </a:t>
            </a:r>
            <a:r>
              <a:rPr lang="en-US" altLang="zh-CN" dirty="0">
                <a:solidFill>
                  <a:schemeClr val="folHlink"/>
                </a:solidFill>
                <a:latin typeface="Times New Roman" panose="02020603050405020304" pitchFamily="18" charset="0"/>
                <a:ea typeface="宋体" panose="02010600030101010101" pitchFamily="2" charset="-122"/>
              </a:rPr>
              <a:t>client-side programming</a:t>
            </a:r>
            <a:r>
              <a:rPr lang="en-US" altLang="zh-CN" dirty="0">
                <a:latin typeface="Times New Roman" panose="02020603050405020304" pitchFamily="18" charset="0"/>
                <a:ea typeface="宋体" panose="02010600030101010101" pitchFamily="2" charset="-122"/>
              </a:rPr>
              <a:t>. The Web browser is harnessed to do whatever work it can. </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3015" name="Text Box 7"/>
          <p:cNvSpPr txBox="1"/>
          <p:nvPr/>
        </p:nvSpPr>
        <p:spPr>
          <a:xfrm>
            <a:off x="2895600" y="4953000"/>
            <a:ext cx="7696200"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603050405020304" pitchFamily="18" charset="0"/>
                <a:ea typeface="宋体" panose="02010600030101010101" pitchFamily="2" charset="-122"/>
              </a:rPr>
              <a:t>1.  Plug-ins</a:t>
            </a:r>
            <a:endParaRPr lang="en-US" altLang="zh-CN" sz="3200" dirty="0">
              <a:solidFill>
                <a:schemeClr val="tx2"/>
              </a:solidFill>
              <a:latin typeface="Times New Roman" panose="02020603050405020304" pitchFamily="18" charset="0"/>
              <a:ea typeface="宋体" panose="02010600030101010101" pitchFamily="2" charset="-122"/>
            </a:endParaRPr>
          </a:p>
        </p:txBody>
      </p:sp>
      <p:sp>
        <p:nvSpPr>
          <p:cNvPr id="43016" name="Rectangle 8"/>
          <p:cNvSpPr/>
          <p:nvPr/>
        </p:nvSpPr>
        <p:spPr>
          <a:xfrm>
            <a:off x="0" y="5670550"/>
            <a:ext cx="9144000" cy="1187450"/>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This is a way for a programmer to add new functionality to the browser by downloading a piece of code</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dissolve">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 calcmode="lin" valueType="num">
                                      <p:cBhvr additive="base">
                                        <p:cTn id="12" dur="500" fill="hold"/>
                                        <p:tgtEl>
                                          <p:spTgt spid="43011"/>
                                        </p:tgtEl>
                                        <p:attrNameLst>
                                          <p:attrName>ppt_x</p:attrName>
                                        </p:attrNameLst>
                                      </p:cBhvr>
                                      <p:tavLst>
                                        <p:tav tm="0">
                                          <p:val>
                                            <p:strVal val="0-#ppt_w/2"/>
                                          </p:val>
                                        </p:tav>
                                        <p:tav tm="100000">
                                          <p:val>
                                            <p:strVal val="#ppt_x"/>
                                          </p:val>
                                        </p:tav>
                                      </p:tavLst>
                                    </p:anim>
                                    <p:anim calcmode="lin" valueType="num">
                                      <p:cBhvr additive="base">
                                        <p:cTn id="13"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43012"/>
                                        </p:tgtEl>
                                        <p:attrNameLst>
                                          <p:attrName>style.visibility</p:attrName>
                                        </p:attrNameLst>
                                      </p:cBhvr>
                                      <p:to>
                                        <p:strVal val="visible"/>
                                      </p:to>
                                    </p:set>
                                    <p:animEffect transition="in" filter="barn(outHorizontal)">
                                      <p:cBhvr>
                                        <p:cTn id="18" dur="500"/>
                                        <p:tgtEl>
                                          <p:spTgt spid="430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3013"/>
                                        </p:tgtEl>
                                        <p:attrNameLst>
                                          <p:attrName>style.visibility</p:attrName>
                                        </p:attrNameLst>
                                      </p:cBhvr>
                                      <p:to>
                                        <p:strVal val="visible"/>
                                      </p:to>
                                    </p:set>
                                    <p:anim calcmode="lin" valueType="num">
                                      <p:cBhvr additive="base">
                                        <p:cTn id="23" dur="500" fill="hold"/>
                                        <p:tgtEl>
                                          <p:spTgt spid="43013"/>
                                        </p:tgtEl>
                                        <p:attrNameLst>
                                          <p:attrName>ppt_x</p:attrName>
                                        </p:attrNameLst>
                                      </p:cBhvr>
                                      <p:tavLst>
                                        <p:tav tm="0">
                                          <p:val>
                                            <p:strVal val="1+#ppt_w/2"/>
                                          </p:val>
                                        </p:tav>
                                        <p:tav tm="100000">
                                          <p:val>
                                            <p:strVal val="#ppt_x"/>
                                          </p:val>
                                        </p:tav>
                                      </p:tavLst>
                                    </p:anim>
                                    <p:anim calcmode="lin" valueType="num">
                                      <p:cBhvr additive="base">
                                        <p:cTn id="24"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3015"/>
                                        </p:tgtEl>
                                        <p:attrNameLst>
                                          <p:attrName>style.visibility</p:attrName>
                                        </p:attrNameLst>
                                      </p:cBhvr>
                                      <p:to>
                                        <p:strVal val="visible"/>
                                      </p:to>
                                    </p:set>
                                    <p:animEffect transition="in" filter="dissolve">
                                      <p:cBhvr>
                                        <p:cTn id="29" dur="500"/>
                                        <p:tgtEl>
                                          <p:spTgt spid="4301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43016"/>
                                        </p:tgtEl>
                                        <p:attrNameLst>
                                          <p:attrName>style.visibility</p:attrName>
                                        </p:attrNameLst>
                                      </p:cBhvr>
                                      <p:to>
                                        <p:strVal val="visible"/>
                                      </p:to>
                                    </p:set>
                                    <p:anim calcmode="lin" valueType="num">
                                      <p:cBhvr additive="base">
                                        <p:cTn id="34" dur="500" fill="hold"/>
                                        <p:tgtEl>
                                          <p:spTgt spid="43016"/>
                                        </p:tgtEl>
                                        <p:attrNameLst>
                                          <p:attrName>ppt_x</p:attrName>
                                        </p:attrNameLst>
                                      </p:cBhvr>
                                      <p:tavLst>
                                        <p:tav tm="0">
                                          <p:val>
                                            <p:strVal val="#ppt_x"/>
                                          </p:val>
                                        </p:tav>
                                        <p:tav tm="100000">
                                          <p:val>
                                            <p:strVal val="#ppt_x"/>
                                          </p:val>
                                        </p:tav>
                                      </p:tavLst>
                                    </p:anim>
                                    <p:anim calcmode="lin" valueType="num">
                                      <p:cBhvr additive="base">
                                        <p:cTn id="35" dur="500" fill="hold"/>
                                        <p:tgtEl>
                                          <p:spTgt spid="430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p:bldP spid="43012" grpId="0"/>
      <p:bldP spid="43013" grpId="0"/>
      <p:bldP spid="43015" grpId="0"/>
      <p:bldP spid="430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p:nvPr/>
        </p:nvSpPr>
        <p:spPr>
          <a:xfrm>
            <a:off x="228600" y="381000"/>
            <a:ext cx="9144000" cy="82232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You need to download the plug-in only </a:t>
            </a:r>
            <a:r>
              <a:rPr lang="en-US" altLang="zh-CN" dirty="0">
                <a:solidFill>
                  <a:schemeClr val="folHlink"/>
                </a:solidFill>
                <a:latin typeface="Times New Roman" panose="02020603050405020304" pitchFamily="18" charset="0"/>
                <a:ea typeface="宋体" panose="02010600030101010101" pitchFamily="2" charset="-122"/>
              </a:rPr>
              <a:t>once</a:t>
            </a:r>
            <a:r>
              <a:rPr lang="en-US" altLang="zh-CN" dirty="0">
                <a:latin typeface="Times New Roman" panose="02020603050405020304" pitchFamily="18" charset="0"/>
                <a:ea typeface="宋体" panose="02010600030101010101" pitchFamily="2" charset="-122"/>
              </a:rPr>
              <a:t>.</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4035" name="Rectangle 3"/>
          <p:cNvSpPr/>
          <p:nvPr/>
        </p:nvSpPr>
        <p:spPr>
          <a:xfrm>
            <a:off x="0" y="1219200"/>
            <a:ext cx="9144000" cy="1187450"/>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The </a:t>
            </a:r>
            <a:r>
              <a:rPr lang="en-US" altLang="zh-CN" dirty="0">
                <a:solidFill>
                  <a:schemeClr val="folHlink"/>
                </a:solidFill>
                <a:latin typeface="Times New Roman" panose="02020603050405020304" pitchFamily="18" charset="0"/>
                <a:ea typeface="宋体" panose="02010600030101010101" pitchFamily="2" charset="-122"/>
              </a:rPr>
              <a:t>value</a:t>
            </a:r>
            <a:r>
              <a:rPr lang="en-US" altLang="zh-CN" dirty="0">
                <a:latin typeface="Times New Roman" panose="02020603050405020304" pitchFamily="18" charset="0"/>
                <a:ea typeface="宋体" panose="02010600030101010101" pitchFamily="2" charset="-122"/>
              </a:rPr>
              <a:t> of the plug-in is that it allows an expert programmer to develop a new language and add that language to a browser without the permission of the browser manufacturer. ---- Backdoor</a:t>
            </a:r>
            <a:endParaRPr lang="en-US" altLang="zh-CN" dirty="0">
              <a:latin typeface="Times New Roman" panose="02020603050405020304" pitchFamily="18" charset="0"/>
              <a:ea typeface="宋体" panose="02010600030101010101" pitchFamily="2" charset="-122"/>
            </a:endParaRPr>
          </a:p>
        </p:txBody>
      </p:sp>
      <p:sp>
        <p:nvSpPr>
          <p:cNvPr id="44036" name="Text Box 4"/>
          <p:cNvSpPr txBox="1"/>
          <p:nvPr/>
        </p:nvSpPr>
        <p:spPr>
          <a:xfrm>
            <a:off x="2555875" y="2708275"/>
            <a:ext cx="4662488"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603050405020304" pitchFamily="18" charset="0"/>
                <a:ea typeface="宋体" panose="02010600030101010101" pitchFamily="2" charset="-122"/>
              </a:rPr>
              <a:t>2. Scripting languages</a:t>
            </a:r>
            <a:endParaRPr lang="en-US" altLang="zh-CN" sz="3200" dirty="0">
              <a:solidFill>
                <a:schemeClr val="tx2"/>
              </a:solidFill>
              <a:latin typeface="Times New Roman" panose="02020603050405020304" pitchFamily="18" charset="0"/>
              <a:ea typeface="宋体" panose="02010600030101010101" pitchFamily="2" charset="-122"/>
            </a:endParaRPr>
          </a:p>
        </p:txBody>
      </p:sp>
      <p:sp>
        <p:nvSpPr>
          <p:cNvPr id="44038" name="Rectangle 6"/>
          <p:cNvSpPr/>
          <p:nvPr/>
        </p:nvSpPr>
        <p:spPr>
          <a:xfrm>
            <a:off x="0" y="3429000"/>
            <a:ext cx="9144000" cy="82232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With a scripting language you embed source code for the client-side program directly into the HTML page. </a:t>
            </a:r>
            <a:endParaRPr lang="en-US" altLang="zh-CN" dirty="0">
              <a:latin typeface="Times New Roman" panose="02020603050405020304" pitchFamily="18" charset="0"/>
              <a:ea typeface="宋体" panose="02010600030101010101" pitchFamily="2" charset="-122"/>
            </a:endParaRPr>
          </a:p>
        </p:txBody>
      </p:sp>
      <p:sp>
        <p:nvSpPr>
          <p:cNvPr id="44039" name="Rectangle 7"/>
          <p:cNvSpPr/>
          <p:nvPr/>
        </p:nvSpPr>
        <p:spPr>
          <a:xfrm>
            <a:off x="0" y="4572000"/>
            <a:ext cx="9144000" cy="1187450"/>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The </a:t>
            </a:r>
            <a:r>
              <a:rPr lang="en-US" altLang="zh-CN" dirty="0">
                <a:solidFill>
                  <a:schemeClr val="folHlink"/>
                </a:solidFill>
                <a:latin typeface="Times New Roman" panose="02020603050405020304" pitchFamily="18" charset="0"/>
                <a:ea typeface="宋体" panose="02010600030101010101" pitchFamily="2" charset="-122"/>
              </a:rPr>
              <a:t>trade-off</a:t>
            </a:r>
            <a:r>
              <a:rPr lang="en-US" altLang="zh-CN" dirty="0">
                <a:latin typeface="Times New Roman" panose="02020603050405020304" pitchFamily="18" charset="0"/>
                <a:ea typeface="宋体" panose="02010600030101010101" pitchFamily="2" charset="-122"/>
              </a:rPr>
              <a:t> is that your code is exposed to everyone. And the scripting languages are really intended to solve specific types of problems. </a:t>
            </a:r>
            <a:endParaRPr lang="en-US" altLang="zh-CN" dirty="0">
              <a:latin typeface="Times New Roman" panose="02020603050405020304" pitchFamily="18" charset="0"/>
              <a:ea typeface="宋体" panose="02010600030101010101" pitchFamily="2" charset="-122"/>
            </a:endParaRPr>
          </a:p>
        </p:txBody>
      </p:sp>
      <p:sp>
        <p:nvSpPr>
          <p:cNvPr id="44040" name="Text Box 8"/>
          <p:cNvSpPr txBox="1"/>
          <p:nvPr/>
        </p:nvSpPr>
        <p:spPr>
          <a:xfrm>
            <a:off x="381000" y="6096000"/>
            <a:ext cx="8763000" cy="457200"/>
          </a:xfrm>
          <a:prstGeom prst="rect">
            <a:avLst/>
          </a:prstGeom>
          <a:noFill/>
          <a:ln w="9525">
            <a:noFill/>
          </a:ln>
        </p:spPr>
        <p:txBody>
          <a:bodyPr anchor="t" anchorCtr="0">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JavaScript </a:t>
            </a:r>
            <a:r>
              <a:rPr lang="en-US" altLang="zh-CN" dirty="0">
                <a:latin typeface="Times New Roman" panose="02020603050405020304" pitchFamily="18" charset="0"/>
                <a:ea typeface="宋体" panose="02010600030101010101" pitchFamily="2" charset="-122"/>
              </a:rPr>
              <a:t>         VBScript</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0-#ppt_w/2"/>
                                          </p:val>
                                        </p:tav>
                                        <p:tav tm="100000">
                                          <p:val>
                                            <p:strVal val="#ppt_x"/>
                                          </p:val>
                                        </p:tav>
                                      </p:tavLst>
                                    </p:anim>
                                    <p:anim calcmode="lin" valueType="num">
                                      <p:cBhvr additive="base">
                                        <p:cTn id="8" dur="500" fill="hold"/>
                                        <p:tgtEl>
                                          <p:spTgt spid="440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035"/>
                                        </p:tgtEl>
                                        <p:attrNameLst>
                                          <p:attrName>style.visibility</p:attrName>
                                        </p:attrNameLst>
                                      </p:cBhvr>
                                      <p:to>
                                        <p:strVal val="visible"/>
                                      </p:to>
                                    </p:set>
                                    <p:anim calcmode="lin" valueType="num">
                                      <p:cBhvr additive="base">
                                        <p:cTn id="13" dur="500" fill="hold"/>
                                        <p:tgtEl>
                                          <p:spTgt spid="44035"/>
                                        </p:tgtEl>
                                        <p:attrNameLst>
                                          <p:attrName>ppt_x</p:attrName>
                                        </p:attrNameLst>
                                      </p:cBhvr>
                                      <p:tavLst>
                                        <p:tav tm="0">
                                          <p:val>
                                            <p:strVal val="1+#ppt_w/2"/>
                                          </p:val>
                                        </p:tav>
                                        <p:tav tm="100000">
                                          <p:val>
                                            <p:strVal val="#ppt_x"/>
                                          </p:val>
                                        </p:tav>
                                      </p:tavLst>
                                    </p:anim>
                                    <p:anim calcmode="lin" valueType="num">
                                      <p:cBhvr additive="base">
                                        <p:cTn id="14"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4036"/>
                                        </p:tgtEl>
                                        <p:attrNameLst>
                                          <p:attrName>style.visibility</p:attrName>
                                        </p:attrNameLst>
                                      </p:cBhvr>
                                      <p:to>
                                        <p:strVal val="visible"/>
                                      </p:to>
                                    </p:set>
                                    <p:animEffect transition="in" filter="dissolve">
                                      <p:cBhvr>
                                        <p:cTn id="19" dur="500"/>
                                        <p:tgtEl>
                                          <p:spTgt spid="4403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4038"/>
                                        </p:tgtEl>
                                        <p:attrNameLst>
                                          <p:attrName>style.visibility</p:attrName>
                                        </p:attrNameLst>
                                      </p:cBhvr>
                                      <p:to>
                                        <p:strVal val="visible"/>
                                      </p:to>
                                    </p:set>
                                    <p:anim calcmode="lin" valueType="num">
                                      <p:cBhvr additive="base">
                                        <p:cTn id="24" dur="500" fill="hold"/>
                                        <p:tgtEl>
                                          <p:spTgt spid="44038"/>
                                        </p:tgtEl>
                                        <p:attrNameLst>
                                          <p:attrName>ppt_x</p:attrName>
                                        </p:attrNameLst>
                                      </p:cBhvr>
                                      <p:tavLst>
                                        <p:tav tm="0">
                                          <p:val>
                                            <p:strVal val="0-#ppt_w/2"/>
                                          </p:val>
                                        </p:tav>
                                        <p:tav tm="100000">
                                          <p:val>
                                            <p:strVal val="#ppt_x"/>
                                          </p:val>
                                        </p:tav>
                                      </p:tavLst>
                                    </p:anim>
                                    <p:anim calcmode="lin" valueType="num">
                                      <p:cBhvr additive="base">
                                        <p:cTn id="25"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4039"/>
                                        </p:tgtEl>
                                        <p:attrNameLst>
                                          <p:attrName>style.visibility</p:attrName>
                                        </p:attrNameLst>
                                      </p:cBhvr>
                                      <p:to>
                                        <p:strVal val="visible"/>
                                      </p:to>
                                    </p:set>
                                    <p:anim calcmode="lin" valueType="num">
                                      <p:cBhvr additive="base">
                                        <p:cTn id="30" dur="500" fill="hold"/>
                                        <p:tgtEl>
                                          <p:spTgt spid="44039"/>
                                        </p:tgtEl>
                                        <p:attrNameLst>
                                          <p:attrName>ppt_x</p:attrName>
                                        </p:attrNameLst>
                                      </p:cBhvr>
                                      <p:tavLst>
                                        <p:tav tm="0">
                                          <p:val>
                                            <p:strVal val="1+#ppt_w/2"/>
                                          </p:val>
                                        </p:tav>
                                        <p:tav tm="100000">
                                          <p:val>
                                            <p:strVal val="#ppt_x"/>
                                          </p:val>
                                        </p:tav>
                                      </p:tavLst>
                                    </p:anim>
                                    <p:anim calcmode="lin" valueType="num">
                                      <p:cBhvr additive="base">
                                        <p:cTn id="31"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44040"/>
                                        </p:tgtEl>
                                        <p:attrNameLst>
                                          <p:attrName>style.visibility</p:attrName>
                                        </p:attrNameLst>
                                      </p:cBhvr>
                                      <p:to>
                                        <p:strVal val="visible"/>
                                      </p:to>
                                    </p:set>
                                    <p:animEffect transition="in" filter="strips(downLeft)">
                                      <p:cBhvr>
                                        <p:cTn id="36" dur="5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p:bldP spid="44036" grpId="0"/>
      <p:bldP spid="44038" grpId="0"/>
      <p:bldP spid="44039" grpId="0"/>
      <p:bldP spid="440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ext Box 2"/>
          <p:cNvSpPr txBox="1"/>
          <p:nvPr/>
        </p:nvSpPr>
        <p:spPr>
          <a:xfrm>
            <a:off x="3635375" y="333375"/>
            <a:ext cx="3260725"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603050405020304" pitchFamily="18" charset="0"/>
                <a:ea typeface="宋体" panose="02010600030101010101" pitchFamily="2" charset="-122"/>
              </a:rPr>
              <a:t>3. Java</a:t>
            </a:r>
            <a:endParaRPr lang="en-US" altLang="zh-CN" sz="3200" dirty="0">
              <a:solidFill>
                <a:schemeClr val="tx2"/>
              </a:solidFill>
              <a:latin typeface="Times New Roman" panose="02020603050405020304" pitchFamily="18" charset="0"/>
              <a:ea typeface="宋体" panose="02010600030101010101" pitchFamily="2" charset="-122"/>
            </a:endParaRPr>
          </a:p>
        </p:txBody>
      </p:sp>
      <p:sp>
        <p:nvSpPr>
          <p:cNvPr id="45059" name="Rectangle 3"/>
          <p:cNvSpPr/>
          <p:nvPr/>
        </p:nvSpPr>
        <p:spPr>
          <a:xfrm>
            <a:off x="304800" y="1295400"/>
            <a:ext cx="9144000" cy="82232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Java allows client-side programming via the </a:t>
            </a:r>
            <a:r>
              <a:rPr lang="en-US" altLang="zh-CN" i="1" dirty="0">
                <a:solidFill>
                  <a:schemeClr val="folHlink"/>
                </a:solidFill>
                <a:latin typeface="Times New Roman" panose="02020603050405020304" pitchFamily="18" charset="0"/>
                <a:ea typeface="宋体" panose="02010600030101010101" pitchFamily="2" charset="-122"/>
              </a:rPr>
              <a:t>applet</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5060" name="Rectangle 4"/>
          <p:cNvSpPr/>
          <p:nvPr/>
        </p:nvSpPr>
        <p:spPr>
          <a:xfrm>
            <a:off x="228600" y="1905000"/>
            <a:ext cx="9144000" cy="155257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An applet is a mini-program that will run only under a Web browser. The applet is downloaded </a:t>
            </a:r>
            <a:r>
              <a:rPr lang="en-US" altLang="zh-CN" dirty="0">
                <a:solidFill>
                  <a:schemeClr val="folHlink"/>
                </a:solidFill>
                <a:latin typeface="Times New Roman" panose="02020603050405020304" pitchFamily="18" charset="0"/>
                <a:ea typeface="宋体" panose="02010600030101010101" pitchFamily="2" charset="-122"/>
              </a:rPr>
              <a:t>automatically</a:t>
            </a:r>
            <a:r>
              <a:rPr lang="en-US" altLang="zh-CN" dirty="0">
                <a:latin typeface="Times New Roman" panose="02020603050405020304" pitchFamily="18" charset="0"/>
                <a:ea typeface="宋体" panose="02010600030101010101" pitchFamily="2" charset="-122"/>
              </a:rPr>
              <a:t> as part of a Web page. The programmer needs to create only a</a:t>
            </a:r>
            <a:r>
              <a:rPr lang="en-US" altLang="zh-CN" dirty="0">
                <a:solidFill>
                  <a:schemeClr val="folHlink"/>
                </a:solidFill>
                <a:latin typeface="Times New Roman" panose="02020603050405020304" pitchFamily="18" charset="0"/>
                <a:ea typeface="宋体" panose="02010600030101010101" pitchFamily="2" charset="-122"/>
              </a:rPr>
              <a:t> single</a:t>
            </a:r>
            <a:r>
              <a:rPr lang="en-US" altLang="zh-CN" dirty="0">
                <a:latin typeface="Times New Roman" panose="02020603050405020304" pitchFamily="18" charset="0"/>
                <a:ea typeface="宋体" panose="02010600030101010101" pitchFamily="2" charset="-122"/>
              </a:rPr>
              <a:t> program, and that program automatically works with all computers.</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45061" name="Rectangle 5"/>
          <p:cNvSpPr/>
          <p:nvPr/>
        </p:nvSpPr>
        <p:spPr>
          <a:xfrm>
            <a:off x="228600" y="3657600"/>
            <a:ext cx="8915400" cy="82232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One advantage a Java applet has over a scripted program is that it’s in </a:t>
            </a:r>
            <a:r>
              <a:rPr lang="en-US" altLang="zh-CN" dirty="0">
                <a:solidFill>
                  <a:schemeClr val="accent1"/>
                </a:solidFill>
                <a:latin typeface="Times New Roman" panose="02020603050405020304" pitchFamily="18" charset="0"/>
                <a:ea typeface="宋体" panose="02010600030101010101" pitchFamily="2" charset="-122"/>
              </a:rPr>
              <a:t>compiled</a:t>
            </a:r>
            <a:r>
              <a:rPr lang="en-US" altLang="zh-CN" dirty="0">
                <a:latin typeface="Times New Roman" panose="02020603050405020304" pitchFamily="18" charset="0"/>
                <a:ea typeface="宋体" panose="02010600030101010101" pitchFamily="2" charset="-122"/>
              </a:rPr>
              <a:t> form.</a:t>
            </a:r>
            <a:endParaRPr lang="en-US" altLang="zh-CN" dirty="0">
              <a:latin typeface="Times New Roman" panose="02020603050405020304" pitchFamily="18" charset="0"/>
              <a:ea typeface="宋体" panose="02010600030101010101" pitchFamily="2" charset="-122"/>
            </a:endParaRPr>
          </a:p>
        </p:txBody>
      </p:sp>
      <p:sp>
        <p:nvSpPr>
          <p:cNvPr id="45062" name="Rectangle 6"/>
          <p:cNvSpPr/>
          <p:nvPr/>
        </p:nvSpPr>
        <p:spPr>
          <a:xfrm>
            <a:off x="261938" y="4724400"/>
            <a:ext cx="8839200" cy="1187450"/>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But A scripted program will just be integrated into the Web page as part of its text.</a:t>
            </a:r>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This could be important to the </a:t>
            </a:r>
            <a:r>
              <a:rPr lang="en-US" altLang="zh-CN" dirty="0">
                <a:solidFill>
                  <a:schemeClr val="accent1"/>
                </a:solidFill>
                <a:latin typeface="Times New Roman" panose="02020603050405020304" pitchFamily="18" charset="0"/>
                <a:ea typeface="宋体" panose="02010600030101010101" pitchFamily="2" charset="-122"/>
              </a:rPr>
              <a:t>responsiveness</a:t>
            </a:r>
            <a:r>
              <a:rPr lang="en-US" altLang="zh-CN" dirty="0">
                <a:latin typeface="Times New Roman" panose="02020603050405020304" pitchFamily="18" charset="0"/>
                <a:ea typeface="宋体" panose="02010600030101010101" pitchFamily="2" charset="-122"/>
              </a:rPr>
              <a:t> of your Web site.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additive="base">
                                        <p:cTn id="7" dur="500" fill="hold"/>
                                        <p:tgtEl>
                                          <p:spTgt spid="45059"/>
                                        </p:tgtEl>
                                        <p:attrNameLst>
                                          <p:attrName>ppt_x</p:attrName>
                                        </p:attrNameLst>
                                      </p:cBhvr>
                                      <p:tavLst>
                                        <p:tav tm="0">
                                          <p:val>
                                            <p:strVal val="0-#ppt_w/2"/>
                                          </p:val>
                                        </p:tav>
                                        <p:tav tm="100000">
                                          <p:val>
                                            <p:strVal val="#ppt_x"/>
                                          </p:val>
                                        </p:tav>
                                      </p:tavLst>
                                    </p:anim>
                                    <p:anim calcmode="lin" valueType="num">
                                      <p:cBhvr additive="base">
                                        <p:cTn id="8"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additive="base">
                                        <p:cTn id="13" dur="500" fill="hold"/>
                                        <p:tgtEl>
                                          <p:spTgt spid="45060"/>
                                        </p:tgtEl>
                                        <p:attrNameLst>
                                          <p:attrName>ppt_x</p:attrName>
                                        </p:attrNameLst>
                                      </p:cBhvr>
                                      <p:tavLst>
                                        <p:tav tm="0">
                                          <p:val>
                                            <p:strVal val="#ppt_x"/>
                                          </p:val>
                                        </p:tav>
                                        <p:tav tm="100000">
                                          <p:val>
                                            <p:strVal val="#ppt_x"/>
                                          </p:val>
                                        </p:tav>
                                      </p:tavLst>
                                    </p:anim>
                                    <p:anim calcmode="lin" valueType="num">
                                      <p:cBhvr additive="base">
                                        <p:cTn id="14"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5061"/>
                                        </p:tgtEl>
                                        <p:attrNameLst>
                                          <p:attrName>style.visibility</p:attrName>
                                        </p:attrNameLst>
                                      </p:cBhvr>
                                      <p:to>
                                        <p:strVal val="visible"/>
                                      </p:to>
                                    </p:set>
                                    <p:anim calcmode="lin" valueType="num">
                                      <p:cBhvr additive="base">
                                        <p:cTn id="19" dur="500" fill="hold"/>
                                        <p:tgtEl>
                                          <p:spTgt spid="45061"/>
                                        </p:tgtEl>
                                        <p:attrNameLst>
                                          <p:attrName>ppt_x</p:attrName>
                                        </p:attrNameLst>
                                      </p:cBhvr>
                                      <p:tavLst>
                                        <p:tav tm="0">
                                          <p:val>
                                            <p:strVal val="#ppt_x"/>
                                          </p:val>
                                        </p:tav>
                                        <p:tav tm="100000">
                                          <p:val>
                                            <p:strVal val="#ppt_x"/>
                                          </p:val>
                                        </p:tav>
                                      </p:tavLst>
                                    </p:anim>
                                    <p:anim calcmode="lin" valueType="num">
                                      <p:cBhvr additive="base">
                                        <p:cTn id="20" dur="500" fill="hold"/>
                                        <p:tgtEl>
                                          <p:spTgt spid="4506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062"/>
                                        </p:tgtEl>
                                        <p:attrNameLst>
                                          <p:attrName>style.visibility</p:attrName>
                                        </p:attrNameLst>
                                      </p:cBhvr>
                                      <p:to>
                                        <p:strVal val="visible"/>
                                      </p:to>
                                    </p:set>
                                    <p:anim calcmode="lin" valueType="num">
                                      <p:cBhvr additive="base">
                                        <p:cTn id="25" dur="500" fill="hold"/>
                                        <p:tgtEl>
                                          <p:spTgt spid="45062"/>
                                        </p:tgtEl>
                                        <p:attrNameLst>
                                          <p:attrName>ppt_x</p:attrName>
                                        </p:attrNameLst>
                                      </p:cBhvr>
                                      <p:tavLst>
                                        <p:tav tm="0">
                                          <p:val>
                                            <p:strVal val="1+#ppt_w/2"/>
                                          </p:val>
                                        </p:tav>
                                        <p:tav tm="100000">
                                          <p:val>
                                            <p:strVal val="#ppt_x"/>
                                          </p:val>
                                        </p:tav>
                                      </p:tavLst>
                                    </p:anim>
                                    <p:anim calcmode="lin" valueType="num">
                                      <p:cBhvr additive="base">
                                        <p:cTn id="26"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0" grpId="0"/>
      <p:bldP spid="45061" grpId="0"/>
      <p:bldP spid="4506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Box 2"/>
          <p:cNvSpPr txBox="1"/>
          <p:nvPr/>
        </p:nvSpPr>
        <p:spPr>
          <a:xfrm>
            <a:off x="2843213" y="333375"/>
            <a:ext cx="3984625"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603050405020304" pitchFamily="18" charset="0"/>
                <a:ea typeface="宋体" panose="02010600030101010101" pitchFamily="2" charset="-122"/>
              </a:rPr>
              <a:t>4.  .NET and C#</a:t>
            </a:r>
            <a:endParaRPr lang="en-US" altLang="zh-CN" sz="3200" dirty="0">
              <a:solidFill>
                <a:schemeClr val="tx2"/>
              </a:solidFill>
              <a:latin typeface="Times New Roman" panose="02020603050405020304" pitchFamily="18" charset="0"/>
              <a:ea typeface="宋体" panose="02010600030101010101" pitchFamily="2" charset="-122"/>
            </a:endParaRPr>
          </a:p>
        </p:txBody>
      </p:sp>
      <p:sp>
        <p:nvSpPr>
          <p:cNvPr id="46083" name="Rectangle 3"/>
          <p:cNvSpPr/>
          <p:nvPr/>
        </p:nvSpPr>
        <p:spPr>
          <a:xfrm>
            <a:off x="0" y="1196975"/>
            <a:ext cx="9144000" cy="82232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For a while, the main competitor to Java applets was Microsoft’s ActiveX, although it required that the client be running Windows.</a:t>
            </a:r>
            <a:endParaRPr lang="en-US" altLang="zh-CN" dirty="0">
              <a:latin typeface="Times New Roman" panose="02020603050405020304" pitchFamily="18" charset="0"/>
              <a:ea typeface="宋体" panose="02010600030101010101" pitchFamily="2" charset="-122"/>
            </a:endParaRPr>
          </a:p>
        </p:txBody>
      </p:sp>
      <p:sp>
        <p:nvSpPr>
          <p:cNvPr id="46084" name="Rectangle 4"/>
          <p:cNvSpPr/>
          <p:nvPr/>
        </p:nvSpPr>
        <p:spPr>
          <a:xfrm>
            <a:off x="0" y="2420938"/>
            <a:ext cx="9144000" cy="82232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Since then, Microsoft has produced a full competitor to Java in the form of the </a:t>
            </a:r>
            <a:r>
              <a:rPr lang="en-US" altLang="zh-CN" dirty="0">
                <a:solidFill>
                  <a:schemeClr val="folHlink"/>
                </a:solidFill>
                <a:latin typeface="Times New Roman" panose="02020603050405020304" pitchFamily="18" charset="0"/>
                <a:ea typeface="宋体" panose="02010600030101010101" pitchFamily="2" charset="-122"/>
              </a:rPr>
              <a:t>.NET platform</a:t>
            </a:r>
            <a:r>
              <a:rPr lang="en-US" altLang="zh-CN" dirty="0">
                <a:latin typeface="Times New Roman" panose="02020603050405020304" pitchFamily="18" charset="0"/>
                <a:ea typeface="宋体" panose="02010600030101010101" pitchFamily="2" charset="-122"/>
              </a:rPr>
              <a:t> and the </a:t>
            </a:r>
            <a:r>
              <a:rPr lang="en-US" altLang="zh-CN" dirty="0">
                <a:solidFill>
                  <a:schemeClr val="folHlink"/>
                </a:solidFill>
                <a:latin typeface="Times New Roman" panose="02020603050405020304" pitchFamily="18" charset="0"/>
                <a:ea typeface="宋体" panose="02010600030101010101" pitchFamily="2" charset="-122"/>
              </a:rPr>
              <a:t>C# programming language</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46086" name="Rectangle 6"/>
          <p:cNvSpPr/>
          <p:nvPr/>
        </p:nvSpPr>
        <p:spPr>
          <a:xfrm>
            <a:off x="0" y="3789363"/>
            <a:ext cx="9144000" cy="82232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The .NET platform is roughly the same as the Java virtual machine and Java libraries, and C# bears unmistakable similarities to Java.</a:t>
            </a:r>
            <a:endParaRPr lang="en-US" altLang="zh-CN" dirty="0">
              <a:latin typeface="Times New Roman" panose="02020603050405020304" pitchFamily="18" charset="0"/>
              <a:ea typeface="宋体" panose="02010600030101010101" pitchFamily="2" charset="-122"/>
            </a:endParaRPr>
          </a:p>
        </p:txBody>
      </p:sp>
      <p:sp>
        <p:nvSpPr>
          <p:cNvPr id="46087" name="Rectangle 7"/>
          <p:cNvSpPr/>
          <p:nvPr/>
        </p:nvSpPr>
        <p:spPr>
          <a:xfrm>
            <a:off x="0" y="5084763"/>
            <a:ext cx="9144000" cy="82232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They</a:t>
            </a:r>
            <a:r>
              <a:rPr lang="en-US" altLang="zh-CN" dirty="0">
                <a:latin typeface="Times New Roman" panose="02020603050405020304" pitchFamily="18" charset="0"/>
                <a:ea typeface="宋体" panose="02010600030101010101" pitchFamily="2" charset="-122"/>
              </a:rPr>
              <a:t> had the considerable advantage of being able to see what worked well and what didn’t work so well in Java, and build upon that.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4"/>
                                        </p:tgtEl>
                                        <p:attrNameLst>
                                          <p:attrName>style.visibility</p:attrName>
                                        </p:attrNameLst>
                                      </p:cBhvr>
                                      <p:to>
                                        <p:strVal val="visible"/>
                                      </p:to>
                                    </p:set>
                                    <p:anim calcmode="lin" valueType="num">
                                      <p:cBhvr additive="base">
                                        <p:cTn id="13" dur="500" fill="hold"/>
                                        <p:tgtEl>
                                          <p:spTgt spid="46084"/>
                                        </p:tgtEl>
                                        <p:attrNameLst>
                                          <p:attrName>ppt_x</p:attrName>
                                        </p:attrNameLst>
                                      </p:cBhvr>
                                      <p:tavLst>
                                        <p:tav tm="0">
                                          <p:val>
                                            <p:strVal val="#ppt_x"/>
                                          </p:val>
                                        </p:tav>
                                        <p:tav tm="100000">
                                          <p:val>
                                            <p:strVal val="#ppt_x"/>
                                          </p:val>
                                        </p:tav>
                                      </p:tavLst>
                                    </p:anim>
                                    <p:anim calcmode="lin" valueType="num">
                                      <p:cBhvr additive="base">
                                        <p:cTn id="14"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6086"/>
                                        </p:tgtEl>
                                        <p:attrNameLst>
                                          <p:attrName>style.visibility</p:attrName>
                                        </p:attrNameLst>
                                      </p:cBhvr>
                                      <p:to>
                                        <p:strVal val="visible"/>
                                      </p:to>
                                    </p:set>
                                    <p:anim calcmode="lin" valueType="num">
                                      <p:cBhvr additive="base">
                                        <p:cTn id="19" dur="500" fill="hold"/>
                                        <p:tgtEl>
                                          <p:spTgt spid="46086"/>
                                        </p:tgtEl>
                                        <p:attrNameLst>
                                          <p:attrName>ppt_x</p:attrName>
                                        </p:attrNameLst>
                                      </p:cBhvr>
                                      <p:tavLst>
                                        <p:tav tm="0">
                                          <p:val>
                                            <p:strVal val="#ppt_x"/>
                                          </p:val>
                                        </p:tav>
                                        <p:tav tm="100000">
                                          <p:val>
                                            <p:strVal val="#ppt_x"/>
                                          </p:val>
                                        </p:tav>
                                      </p:tavLst>
                                    </p:anim>
                                    <p:anim calcmode="lin" valueType="num">
                                      <p:cBhvr additive="base">
                                        <p:cTn id="20" dur="500" fill="hold"/>
                                        <p:tgtEl>
                                          <p:spTgt spid="4608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087"/>
                                        </p:tgtEl>
                                        <p:attrNameLst>
                                          <p:attrName>style.visibility</p:attrName>
                                        </p:attrNameLst>
                                      </p:cBhvr>
                                      <p:to>
                                        <p:strVal val="visible"/>
                                      </p:to>
                                    </p:set>
                                    <p:anim calcmode="lin" valueType="num">
                                      <p:cBhvr additive="base">
                                        <p:cTn id="25" dur="500" fill="hold"/>
                                        <p:tgtEl>
                                          <p:spTgt spid="46087"/>
                                        </p:tgtEl>
                                        <p:attrNameLst>
                                          <p:attrName>ppt_x</p:attrName>
                                        </p:attrNameLst>
                                      </p:cBhvr>
                                      <p:tavLst>
                                        <p:tav tm="0">
                                          <p:val>
                                            <p:strVal val="1+#ppt_w/2"/>
                                          </p:val>
                                        </p:tav>
                                        <p:tav tm="100000">
                                          <p:val>
                                            <p:strVal val="#ppt_x"/>
                                          </p:val>
                                        </p:tav>
                                      </p:tavLst>
                                    </p:anim>
                                    <p:anim calcmode="lin" valueType="num">
                                      <p:cBhvr additive="base">
                                        <p:cTn id="26"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4" grpId="0"/>
      <p:bldP spid="46086" grpId="0"/>
      <p:bldP spid="4608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p:nvPr/>
        </p:nvSpPr>
        <p:spPr>
          <a:xfrm>
            <a:off x="2514600" y="457200"/>
            <a:ext cx="7696200"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603050405020304" pitchFamily="18" charset="0"/>
                <a:ea typeface="宋体" panose="02010600030101010101" pitchFamily="2" charset="-122"/>
              </a:rPr>
              <a:t>5. Internet vs. Intranet</a:t>
            </a:r>
            <a:endParaRPr lang="en-US" altLang="zh-CN" sz="3200" dirty="0">
              <a:solidFill>
                <a:schemeClr val="tx2"/>
              </a:solidFill>
              <a:latin typeface="Times New Roman" panose="02020603050405020304" pitchFamily="18" charset="0"/>
              <a:ea typeface="宋体" panose="02010600030101010101" pitchFamily="2" charset="-122"/>
            </a:endParaRPr>
          </a:p>
        </p:txBody>
      </p:sp>
      <p:sp>
        <p:nvSpPr>
          <p:cNvPr id="47107" name="Rectangle 3"/>
          <p:cNvSpPr/>
          <p:nvPr/>
        </p:nvSpPr>
        <p:spPr>
          <a:xfrm>
            <a:off x="0" y="1295400"/>
            <a:ext cx="9144000" cy="457200"/>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The Web is the most general solution to the client/server problem.</a:t>
            </a:r>
            <a:endParaRPr lang="en-US" altLang="zh-CN" dirty="0">
              <a:latin typeface="Times New Roman" panose="02020603050405020304" pitchFamily="18" charset="0"/>
              <a:ea typeface="宋体" panose="02010600030101010101" pitchFamily="2" charset="-122"/>
            </a:endParaRPr>
          </a:p>
        </p:txBody>
      </p:sp>
      <p:sp>
        <p:nvSpPr>
          <p:cNvPr id="47108" name="Rectangle 4"/>
          <p:cNvSpPr/>
          <p:nvPr/>
        </p:nvSpPr>
        <p:spPr>
          <a:xfrm>
            <a:off x="0" y="1981200"/>
            <a:ext cx="9144000" cy="82232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When Web technology is used for an information network restricted to a particular company, it is referred to as an intranet. </a:t>
            </a:r>
            <a:endParaRPr lang="en-US" altLang="zh-CN" dirty="0">
              <a:latin typeface="Times New Roman" panose="02020603050405020304" pitchFamily="18" charset="0"/>
              <a:ea typeface="宋体" panose="02010600030101010101" pitchFamily="2" charset="-122"/>
            </a:endParaRPr>
          </a:p>
        </p:txBody>
      </p:sp>
      <p:sp>
        <p:nvSpPr>
          <p:cNvPr id="47109" name="Rectangle 5"/>
          <p:cNvSpPr/>
          <p:nvPr/>
        </p:nvSpPr>
        <p:spPr>
          <a:xfrm>
            <a:off x="0" y="3124200"/>
            <a:ext cx="9144000" cy="82232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If you are involved in such an intranet, the most sensible approach to take is the shortest path that allows you to use your </a:t>
            </a:r>
            <a:r>
              <a:rPr lang="en-US" altLang="zh-CN" dirty="0">
                <a:solidFill>
                  <a:schemeClr val="folHlink"/>
                </a:solidFill>
                <a:latin typeface="Times New Roman" panose="02020603050405020304" pitchFamily="18" charset="0"/>
                <a:ea typeface="宋体" panose="02010600030101010101" pitchFamily="2" charset="-122"/>
              </a:rPr>
              <a:t>existing code</a:t>
            </a:r>
            <a:r>
              <a:rPr lang="en-US" altLang="zh-CN" dirty="0">
                <a:latin typeface="Times New Roman" panose="02020603050405020304" pitchFamily="18" charset="0"/>
                <a:ea typeface="宋体" panose="02010600030101010101" pitchFamily="2" charset="-122"/>
              </a:rPr>
              <a:t> base. </a:t>
            </a:r>
            <a:endParaRPr lang="en-US" altLang="zh-CN" dirty="0">
              <a:latin typeface="Times New Roman" panose="02020603050405020304" pitchFamily="18" charset="0"/>
              <a:ea typeface="宋体" panose="02010600030101010101" pitchFamily="2" charset="-122"/>
            </a:endParaRPr>
          </a:p>
        </p:txBody>
      </p:sp>
      <p:sp>
        <p:nvSpPr>
          <p:cNvPr id="47110" name="Text Box 6"/>
          <p:cNvSpPr txBox="1"/>
          <p:nvPr/>
        </p:nvSpPr>
        <p:spPr>
          <a:xfrm>
            <a:off x="1600200" y="43434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(3) Server-side programming</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47111" name="Rectangle 7"/>
          <p:cNvSpPr/>
          <p:nvPr/>
        </p:nvSpPr>
        <p:spPr>
          <a:xfrm>
            <a:off x="0" y="5181600"/>
            <a:ext cx="9144000" cy="1187450"/>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A complicated request to a server generally involves a </a:t>
            </a:r>
            <a:r>
              <a:rPr lang="en-US" altLang="zh-CN" dirty="0">
                <a:solidFill>
                  <a:schemeClr val="folHlink"/>
                </a:solidFill>
                <a:latin typeface="Times New Roman" panose="02020603050405020304" pitchFamily="18" charset="0"/>
                <a:ea typeface="宋体" panose="02010600030101010101" pitchFamily="2" charset="-122"/>
              </a:rPr>
              <a:t>database transaction</a:t>
            </a:r>
            <a:r>
              <a:rPr lang="en-US" altLang="zh-CN" dirty="0">
                <a:latin typeface="Times New Roman" panose="02020603050405020304" pitchFamily="18" charset="0"/>
                <a:ea typeface="宋体" panose="02010600030101010101" pitchFamily="2" charset="-122"/>
              </a:rPr>
              <a:t>. These database requests must be processed via some code on the server side .</a:t>
            </a:r>
            <a:endParaRPr lang="en-US" altLang="zh-CN" dirty="0">
              <a:latin typeface="Times New Roman" panose="02020603050405020304" pitchFamily="18" charset="0"/>
              <a:ea typeface="宋体" panose="02010600030101010101" pitchFamily="2" charset="-122"/>
            </a:endParaRPr>
          </a:p>
        </p:txBody>
      </p:sp>
      <p:sp>
        <p:nvSpPr>
          <p:cNvPr id="48130" name="Text Box 2"/>
          <p:cNvSpPr txBox="1"/>
          <p:nvPr>
            <p:custDataLst>
              <p:tags r:id="rId1"/>
            </p:custDataLst>
          </p:nvPr>
        </p:nvSpPr>
        <p:spPr>
          <a:xfrm>
            <a:off x="2514600" y="6309360"/>
            <a:ext cx="2267585" cy="460375"/>
          </a:xfrm>
          <a:prstGeom prst="rect">
            <a:avLst/>
          </a:prstGeom>
          <a:noFill/>
          <a:ln w="9525">
            <a:noFill/>
          </a:ln>
        </p:spPr>
        <p:txBody>
          <a:bodyPr wrap="square"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Servlets and JSP</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ssolve">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 calcmode="lin" valueType="num">
                                      <p:cBhvr additive="base">
                                        <p:cTn id="12" dur="500" fill="hold"/>
                                        <p:tgtEl>
                                          <p:spTgt spid="47107"/>
                                        </p:tgtEl>
                                        <p:attrNameLst>
                                          <p:attrName>ppt_x</p:attrName>
                                        </p:attrNameLst>
                                      </p:cBhvr>
                                      <p:tavLst>
                                        <p:tav tm="0">
                                          <p:val>
                                            <p:strVal val="0-#ppt_w/2"/>
                                          </p:val>
                                        </p:tav>
                                        <p:tav tm="100000">
                                          <p:val>
                                            <p:strVal val="#ppt_x"/>
                                          </p:val>
                                        </p:tav>
                                      </p:tavLst>
                                    </p:anim>
                                    <p:anim calcmode="lin" valueType="num">
                                      <p:cBhvr additive="base">
                                        <p:cTn id="13" dur="500" fill="hold"/>
                                        <p:tgtEl>
                                          <p:spTgt spid="4710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7108"/>
                                        </p:tgtEl>
                                        <p:attrNameLst>
                                          <p:attrName>style.visibility</p:attrName>
                                        </p:attrNameLst>
                                      </p:cBhvr>
                                      <p:to>
                                        <p:strVal val="visible"/>
                                      </p:to>
                                    </p:set>
                                    <p:anim calcmode="lin" valueType="num">
                                      <p:cBhvr additive="base">
                                        <p:cTn id="18" dur="500" fill="hold"/>
                                        <p:tgtEl>
                                          <p:spTgt spid="47108"/>
                                        </p:tgtEl>
                                        <p:attrNameLst>
                                          <p:attrName>ppt_x</p:attrName>
                                        </p:attrNameLst>
                                      </p:cBhvr>
                                      <p:tavLst>
                                        <p:tav tm="0">
                                          <p:val>
                                            <p:strVal val="#ppt_x"/>
                                          </p:val>
                                        </p:tav>
                                        <p:tav tm="100000">
                                          <p:val>
                                            <p:strVal val="#ppt_x"/>
                                          </p:val>
                                        </p:tav>
                                      </p:tavLst>
                                    </p:anim>
                                    <p:anim calcmode="lin" valueType="num">
                                      <p:cBhvr additive="base">
                                        <p:cTn id="19"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7109"/>
                                        </p:tgtEl>
                                        <p:attrNameLst>
                                          <p:attrName>style.visibility</p:attrName>
                                        </p:attrNameLst>
                                      </p:cBhvr>
                                      <p:to>
                                        <p:strVal val="visible"/>
                                      </p:to>
                                    </p:set>
                                    <p:anim calcmode="lin" valueType="num">
                                      <p:cBhvr additive="base">
                                        <p:cTn id="24" dur="500" fill="hold"/>
                                        <p:tgtEl>
                                          <p:spTgt spid="47109"/>
                                        </p:tgtEl>
                                        <p:attrNameLst>
                                          <p:attrName>ppt_x</p:attrName>
                                        </p:attrNameLst>
                                      </p:cBhvr>
                                      <p:tavLst>
                                        <p:tav tm="0">
                                          <p:val>
                                            <p:strVal val="1+#ppt_w/2"/>
                                          </p:val>
                                        </p:tav>
                                        <p:tav tm="100000">
                                          <p:val>
                                            <p:strVal val="#ppt_x"/>
                                          </p:val>
                                        </p:tav>
                                      </p:tavLst>
                                    </p:anim>
                                    <p:anim calcmode="lin" valueType="num">
                                      <p:cBhvr additive="base">
                                        <p:cTn id="25"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7110"/>
                                        </p:tgtEl>
                                        <p:attrNameLst>
                                          <p:attrName>style.visibility</p:attrName>
                                        </p:attrNameLst>
                                      </p:cBhvr>
                                      <p:to>
                                        <p:strVal val="visible"/>
                                      </p:to>
                                    </p:set>
                                    <p:animEffect transition="in" filter="dissolve">
                                      <p:cBhvr>
                                        <p:cTn id="30" dur="500"/>
                                        <p:tgtEl>
                                          <p:spTgt spid="471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47111"/>
                                        </p:tgtEl>
                                        <p:attrNameLst>
                                          <p:attrName>style.visibility</p:attrName>
                                        </p:attrNameLst>
                                      </p:cBhvr>
                                      <p:to>
                                        <p:strVal val="visible"/>
                                      </p:to>
                                    </p:set>
                                    <p:anim calcmode="lin" valueType="num">
                                      <p:cBhvr additive="base">
                                        <p:cTn id="35" dur="500" fill="hold"/>
                                        <p:tgtEl>
                                          <p:spTgt spid="47111"/>
                                        </p:tgtEl>
                                        <p:attrNameLst>
                                          <p:attrName>ppt_x</p:attrName>
                                        </p:attrNameLst>
                                      </p:cBhvr>
                                      <p:tavLst>
                                        <p:tav tm="0">
                                          <p:val>
                                            <p:strVal val="#ppt_x"/>
                                          </p:val>
                                        </p:tav>
                                        <p:tav tm="100000">
                                          <p:val>
                                            <p:strVal val="#ppt_x"/>
                                          </p:val>
                                        </p:tav>
                                      </p:tavLst>
                                    </p:anim>
                                    <p:anim calcmode="lin" valueType="num">
                                      <p:cBhvr additive="base">
                                        <p:cTn id="36" dur="500" fill="hold"/>
                                        <p:tgtEl>
                                          <p:spTgt spid="47111"/>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8130"/>
                                        </p:tgtEl>
                                        <p:attrNameLst>
                                          <p:attrName>style.visibility</p:attrName>
                                        </p:attrNameLst>
                                      </p:cBhvr>
                                      <p:to>
                                        <p:strVal val="visible"/>
                                      </p:to>
                                    </p:set>
                                    <p:anim calcmode="lin" valueType="num">
                                      <p:cBhvr additive="base">
                                        <p:cTn id="41" dur="500" fill="hold"/>
                                        <p:tgtEl>
                                          <p:spTgt spid="48130"/>
                                        </p:tgtEl>
                                        <p:attrNameLst>
                                          <p:attrName>ppt_x</p:attrName>
                                        </p:attrNameLst>
                                      </p:cBhvr>
                                      <p:tavLst>
                                        <p:tav tm="0">
                                          <p:val>
                                            <p:strVal val="0-#ppt_w/2"/>
                                          </p:val>
                                        </p:tav>
                                        <p:tav tm="100000">
                                          <p:val>
                                            <p:strVal val="#ppt_x"/>
                                          </p:val>
                                        </p:tav>
                                      </p:tavLst>
                                    </p:anim>
                                    <p:anim calcmode="lin" valueType="num">
                                      <p:cBhvr additive="base">
                                        <p:cTn id="42" dur="500" fill="hold"/>
                                        <p:tgtEl>
                                          <p:spTgt spid="48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P spid="47108" grpId="0"/>
      <p:bldP spid="47109" grpId="0"/>
      <p:bldP spid="47110" grpId="0"/>
      <p:bldP spid="47111" grpId="0"/>
      <p:bldP spid="481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p:nvPr/>
        </p:nvSpPr>
        <p:spPr>
          <a:xfrm>
            <a:off x="1447800" y="13716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1.12  </a:t>
            </a:r>
            <a:r>
              <a:rPr lang="en-US" altLang="zh-CN" sz="3600" dirty="0">
                <a:solidFill>
                  <a:schemeClr val="tx2"/>
                </a:solidFill>
                <a:latin typeface="Verdana" panose="020B0604030504040204" pitchFamily="34" charset="0"/>
                <a:ea typeface="宋体" panose="02010600030101010101" pitchFamily="2" charset="-122"/>
              </a:rPr>
              <a:t>Analysis and design</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48132" name="Text Box 4"/>
          <p:cNvSpPr txBox="1"/>
          <p:nvPr/>
        </p:nvSpPr>
        <p:spPr>
          <a:xfrm>
            <a:off x="228600" y="2286000"/>
            <a:ext cx="8915400" cy="1552575"/>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a:t>
            </a:r>
            <a:r>
              <a:rPr lang="en-US" altLang="zh-CN" dirty="0">
                <a:solidFill>
                  <a:schemeClr val="folHlink"/>
                </a:solidFill>
                <a:latin typeface="Times New Roman" panose="02020603050405020304" pitchFamily="18" charset="0"/>
                <a:ea typeface="宋体" panose="02010600030101010101" pitchFamily="2" charset="-122"/>
              </a:rPr>
              <a:t>Evolution</a:t>
            </a:r>
            <a:r>
              <a:rPr lang="en-US" altLang="zh-CN" dirty="0">
                <a:latin typeface="Times New Roman" panose="02020603050405020304" pitchFamily="18" charset="0"/>
                <a:ea typeface="宋体" panose="02010600030101010101" pitchFamily="2" charset="-122"/>
              </a:rPr>
              <a:t> is the point in the development cycle that has traditionally been called “maintenance”. </a:t>
            </a:r>
            <a:r>
              <a:rPr lang="en-US" altLang="zh-CN" dirty="0">
                <a:solidFill>
                  <a:schemeClr val="folHlink"/>
                </a:solidFill>
                <a:latin typeface="Times New Roman" panose="02020603050405020304" pitchFamily="18" charset="0"/>
                <a:ea typeface="宋体" panose="02010600030101010101" pitchFamily="2" charset="-122"/>
              </a:rPr>
              <a:t>OOP </a:t>
            </a:r>
            <a:r>
              <a:rPr lang="en-US" altLang="zh-CN" dirty="0">
                <a:latin typeface="Times New Roman" panose="02020603050405020304" pitchFamily="18" charset="0"/>
                <a:ea typeface="宋体" panose="02010600030101010101" pitchFamily="2" charset="-122"/>
              </a:rPr>
              <a:t>languages are particularly adept at supporting this kind of continuing modification—the boundaries created by the objects tend to keep the structure from breaking down. </a:t>
            </a:r>
            <a:endParaRPr lang="en-US" altLang="zh-CN" dirty="0">
              <a:latin typeface="Times New Roman" panose="02020603050405020304" pitchFamily="18" charset="0"/>
              <a:ea typeface="宋体" panose="02010600030101010101" pitchFamily="2" charset="-122"/>
            </a:endParaRPr>
          </a:p>
        </p:txBody>
      </p:sp>
      <p:sp>
        <p:nvSpPr>
          <p:cNvPr id="48133" name="Text Box 5"/>
          <p:cNvSpPr txBox="1"/>
          <p:nvPr/>
        </p:nvSpPr>
        <p:spPr>
          <a:xfrm>
            <a:off x="1752600" y="42672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1.13  </a:t>
            </a:r>
            <a:r>
              <a:rPr lang="en-US" altLang="zh-CN" sz="3600" dirty="0">
                <a:solidFill>
                  <a:schemeClr val="tx2"/>
                </a:solidFill>
                <a:latin typeface="Verdana" panose="020B0604030504040204" pitchFamily="34" charset="0"/>
                <a:ea typeface="宋体" panose="02010600030101010101" pitchFamily="2" charset="-122"/>
              </a:rPr>
              <a:t>UML ( Rational Rose)</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48134" name="Text Box 6"/>
          <p:cNvSpPr txBox="1"/>
          <p:nvPr/>
        </p:nvSpPr>
        <p:spPr>
          <a:xfrm>
            <a:off x="609600" y="5257800"/>
            <a:ext cx="72390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1. </a:t>
            </a:r>
            <a:r>
              <a:rPr lang="en-US" altLang="zh-CN" dirty="0">
                <a:solidFill>
                  <a:schemeClr val="folHlink"/>
                </a:solidFill>
                <a:latin typeface="Times New Roman" panose="02020603050405020304" pitchFamily="18" charset="0"/>
                <a:ea typeface="宋体" panose="02010600030101010101" pitchFamily="2" charset="-122"/>
              </a:rPr>
              <a:t>Use-Case</a:t>
            </a:r>
            <a:r>
              <a:rPr lang="en-US" altLang="zh-CN" dirty="0">
                <a:latin typeface="Times New Roman" panose="02020603050405020304" pitchFamily="18" charset="0"/>
                <a:ea typeface="宋体" panose="02010600030101010101" pitchFamily="2" charset="-122"/>
              </a:rPr>
              <a:t> Diagram</a:t>
            </a:r>
            <a:endParaRPr lang="en-US" altLang="zh-CN" dirty="0">
              <a:latin typeface="Times New Roman" panose="02020603050405020304" pitchFamily="18" charset="0"/>
              <a:ea typeface="宋体" panose="02010600030101010101" pitchFamily="2" charset="-122"/>
            </a:endParaRPr>
          </a:p>
        </p:txBody>
      </p:sp>
      <p:sp>
        <p:nvSpPr>
          <p:cNvPr id="48135" name="Text Box 7"/>
          <p:cNvSpPr txBox="1"/>
          <p:nvPr/>
        </p:nvSpPr>
        <p:spPr>
          <a:xfrm>
            <a:off x="381000" y="5867400"/>
            <a:ext cx="76200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   2. Static Diagram</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dissolve">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wipe(up)">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dissolve">
                                      <p:cBhvr>
                                        <p:cTn id="17" dur="500"/>
                                        <p:tgtEl>
                                          <p:spTgt spid="4813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134"/>
                                        </p:tgtEl>
                                        <p:attrNameLst>
                                          <p:attrName>style.visibility</p:attrName>
                                        </p:attrNameLst>
                                      </p:cBhvr>
                                      <p:to>
                                        <p:strVal val="visible"/>
                                      </p:to>
                                    </p:set>
                                    <p:anim calcmode="lin" valueType="num">
                                      <p:cBhvr additive="base">
                                        <p:cTn id="22" dur="500" fill="hold"/>
                                        <p:tgtEl>
                                          <p:spTgt spid="48134"/>
                                        </p:tgtEl>
                                        <p:attrNameLst>
                                          <p:attrName>ppt_x</p:attrName>
                                        </p:attrNameLst>
                                      </p:cBhvr>
                                      <p:tavLst>
                                        <p:tav tm="0">
                                          <p:val>
                                            <p:strVal val="0-#ppt_w/2"/>
                                          </p:val>
                                        </p:tav>
                                        <p:tav tm="100000">
                                          <p:val>
                                            <p:strVal val="#ppt_x"/>
                                          </p:val>
                                        </p:tav>
                                      </p:tavLst>
                                    </p:anim>
                                    <p:anim calcmode="lin" valueType="num">
                                      <p:cBhvr additive="base">
                                        <p:cTn id="23"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8135"/>
                                        </p:tgtEl>
                                        <p:attrNameLst>
                                          <p:attrName>style.visibility</p:attrName>
                                        </p:attrNameLst>
                                      </p:cBhvr>
                                      <p:to>
                                        <p:strVal val="visible"/>
                                      </p:to>
                                    </p:set>
                                    <p:anim calcmode="lin" valueType="num">
                                      <p:cBhvr additive="base">
                                        <p:cTn id="28" dur="500" fill="hold"/>
                                        <p:tgtEl>
                                          <p:spTgt spid="48135"/>
                                        </p:tgtEl>
                                        <p:attrNameLst>
                                          <p:attrName>ppt_x</p:attrName>
                                        </p:attrNameLst>
                                      </p:cBhvr>
                                      <p:tavLst>
                                        <p:tav tm="0">
                                          <p:val>
                                            <p:strVal val="1+#ppt_w/2"/>
                                          </p:val>
                                        </p:tav>
                                        <p:tav tm="100000">
                                          <p:val>
                                            <p:strVal val="#ppt_x"/>
                                          </p:val>
                                        </p:tav>
                                      </p:tavLst>
                                    </p:anim>
                                    <p:anim calcmode="lin" valueType="num">
                                      <p:cBhvr additive="base">
                                        <p:cTn id="29"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P spid="48133" grpId="0"/>
      <p:bldP spid="48134" grpId="0"/>
      <p:bldP spid="4813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p:nvPr/>
        </p:nvSpPr>
        <p:spPr>
          <a:xfrm>
            <a:off x="609600" y="457200"/>
            <a:ext cx="75438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3. Behavior Diagram</a:t>
            </a:r>
            <a:endParaRPr lang="en-US" altLang="zh-CN" dirty="0">
              <a:latin typeface="Times New Roman" panose="02020603050405020304" pitchFamily="18" charset="0"/>
              <a:ea typeface="宋体" panose="02010600030101010101" pitchFamily="2" charset="-122"/>
            </a:endParaRPr>
          </a:p>
        </p:txBody>
      </p:sp>
      <p:sp>
        <p:nvSpPr>
          <p:cNvPr id="49155" name="Text Box 3"/>
          <p:cNvSpPr txBox="1"/>
          <p:nvPr/>
        </p:nvSpPr>
        <p:spPr>
          <a:xfrm>
            <a:off x="609600" y="1219200"/>
            <a:ext cx="78486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4. Interactive Diagram</a:t>
            </a:r>
            <a:endParaRPr lang="en-US" altLang="zh-CN" dirty="0">
              <a:latin typeface="Times New Roman" panose="02020603050405020304" pitchFamily="18" charset="0"/>
              <a:ea typeface="宋体" panose="02010600030101010101" pitchFamily="2" charset="-122"/>
            </a:endParaRPr>
          </a:p>
        </p:txBody>
      </p:sp>
      <p:sp>
        <p:nvSpPr>
          <p:cNvPr id="49156" name="Text Box 4"/>
          <p:cNvSpPr txBox="1"/>
          <p:nvPr/>
        </p:nvSpPr>
        <p:spPr>
          <a:xfrm>
            <a:off x="609600" y="1981200"/>
            <a:ext cx="6934200" cy="457200"/>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5. Implementation Diagram</a:t>
            </a:r>
            <a:endParaRPr lang="en-US" altLang="zh-CN" dirty="0">
              <a:latin typeface="Times New Roman" panose="02020603050405020304" pitchFamily="18" charset="0"/>
              <a:ea typeface="宋体" panose="02010600030101010101" pitchFamily="2" charset="-122"/>
            </a:endParaRPr>
          </a:p>
        </p:txBody>
      </p:sp>
      <p:sp>
        <p:nvSpPr>
          <p:cNvPr id="49158" name="Text Box 6"/>
          <p:cNvSpPr txBox="1"/>
          <p:nvPr/>
        </p:nvSpPr>
        <p:spPr>
          <a:xfrm>
            <a:off x="1295400" y="28956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1.14  </a:t>
            </a:r>
            <a:r>
              <a:rPr lang="en-US" altLang="zh-CN" sz="3600" dirty="0">
                <a:solidFill>
                  <a:schemeClr val="tx2"/>
                </a:solidFill>
                <a:latin typeface="Verdana" panose="020B0604030504040204" pitchFamily="34" charset="0"/>
                <a:ea typeface="宋体" panose="02010600030101010101" pitchFamily="2" charset="-122"/>
              </a:rPr>
              <a:t>Extreme programming</a:t>
            </a:r>
            <a:endParaRPr lang="en-US" altLang="zh-CN" sz="3600" dirty="0">
              <a:solidFill>
                <a:schemeClr val="tx2"/>
              </a:solidFill>
              <a:latin typeface="Verdana" panose="020B0604030504040204" pitchFamily="34" charset="0"/>
              <a:ea typeface="宋体" panose="02010600030101010101" pitchFamily="2" charset="-122"/>
            </a:endParaRPr>
          </a:p>
        </p:txBody>
      </p:sp>
      <p:sp>
        <p:nvSpPr>
          <p:cNvPr id="49159" name="Text Box 7"/>
          <p:cNvSpPr txBox="1"/>
          <p:nvPr/>
        </p:nvSpPr>
        <p:spPr>
          <a:xfrm>
            <a:off x="2057400" y="3962400"/>
            <a:ext cx="5029200"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Verdana" panose="020B0604030504040204" pitchFamily="34" charset="0"/>
                <a:ea typeface="宋体" panose="02010600030101010101" pitchFamily="2" charset="-122"/>
              </a:rPr>
              <a:t>(1) Write tests first</a:t>
            </a:r>
            <a:endParaRPr lang="en-US" altLang="zh-CN" sz="3200" dirty="0">
              <a:solidFill>
                <a:schemeClr val="tx2"/>
              </a:solidFill>
              <a:latin typeface="Verdana" panose="020B0604030504040204" pitchFamily="34" charset="0"/>
              <a:ea typeface="宋体" panose="02010600030101010101" pitchFamily="2" charset="-122"/>
            </a:endParaRPr>
          </a:p>
        </p:txBody>
      </p:sp>
      <p:sp>
        <p:nvSpPr>
          <p:cNvPr id="49160" name="Rectangle 8"/>
          <p:cNvSpPr/>
          <p:nvPr/>
        </p:nvSpPr>
        <p:spPr>
          <a:xfrm>
            <a:off x="533400" y="4800600"/>
            <a:ext cx="9144000" cy="82232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First, it forces a clear definition of the interface of a class.</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49161" name="Rectangle 9"/>
          <p:cNvSpPr/>
          <p:nvPr/>
        </p:nvSpPr>
        <p:spPr>
          <a:xfrm>
            <a:off x="304800" y="5305425"/>
            <a:ext cx="8839200" cy="155257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Secondly, your tests become an extension of the safety net provided by the language.</a:t>
            </a:r>
            <a:br>
              <a:rPr lang="en-US" altLang="zh-CN" dirty="0">
                <a:latin typeface="Times New Roman" panose="02020603050405020304" pitchFamily="18" charset="0"/>
                <a:ea typeface="宋体" panose="02010600030101010101" pitchFamily="2" charset="-122"/>
              </a:rPr>
            </a:b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0-#ppt_w/2"/>
                                          </p:val>
                                        </p:tav>
                                        <p:tav tm="100000">
                                          <p:val>
                                            <p:strVal val="#ppt_x"/>
                                          </p:val>
                                        </p:tav>
                                      </p:tavLst>
                                    </p:anim>
                                    <p:anim calcmode="lin" valueType="num">
                                      <p:cBhvr additive="base">
                                        <p:cTn id="8" dur="500" fill="hold"/>
                                        <p:tgtEl>
                                          <p:spTgt spid="49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gtEl>
                                        <p:attrNameLst>
                                          <p:attrName>style.visibility</p:attrName>
                                        </p:attrNameLst>
                                      </p:cBhvr>
                                      <p:to>
                                        <p:strVal val="visible"/>
                                      </p:to>
                                    </p:set>
                                    <p:anim calcmode="lin" valueType="num">
                                      <p:cBhvr additive="base">
                                        <p:cTn id="13" dur="500" fill="hold"/>
                                        <p:tgtEl>
                                          <p:spTgt spid="49155"/>
                                        </p:tgtEl>
                                        <p:attrNameLst>
                                          <p:attrName>ppt_x</p:attrName>
                                        </p:attrNameLst>
                                      </p:cBhvr>
                                      <p:tavLst>
                                        <p:tav tm="0">
                                          <p:val>
                                            <p:strVal val="0-#ppt_w/2"/>
                                          </p:val>
                                        </p:tav>
                                        <p:tav tm="100000">
                                          <p:val>
                                            <p:strVal val="#ppt_x"/>
                                          </p:val>
                                        </p:tav>
                                      </p:tavLst>
                                    </p:anim>
                                    <p:anim calcmode="lin" valueType="num">
                                      <p:cBhvr additive="base">
                                        <p:cTn id="14"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6"/>
                                        </p:tgtEl>
                                        <p:attrNameLst>
                                          <p:attrName>style.visibility</p:attrName>
                                        </p:attrNameLst>
                                      </p:cBhvr>
                                      <p:to>
                                        <p:strVal val="visible"/>
                                      </p:to>
                                    </p:set>
                                    <p:anim calcmode="lin" valueType="num">
                                      <p:cBhvr additive="base">
                                        <p:cTn id="19" dur="500" fill="hold"/>
                                        <p:tgtEl>
                                          <p:spTgt spid="49156"/>
                                        </p:tgtEl>
                                        <p:attrNameLst>
                                          <p:attrName>ppt_x</p:attrName>
                                        </p:attrNameLst>
                                      </p:cBhvr>
                                      <p:tavLst>
                                        <p:tav tm="0">
                                          <p:val>
                                            <p:strVal val="0-#ppt_w/2"/>
                                          </p:val>
                                        </p:tav>
                                        <p:tav tm="100000">
                                          <p:val>
                                            <p:strVal val="#ppt_x"/>
                                          </p:val>
                                        </p:tav>
                                      </p:tavLst>
                                    </p:anim>
                                    <p:anim calcmode="lin" valueType="num">
                                      <p:cBhvr additive="base">
                                        <p:cTn id="20"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9158"/>
                                        </p:tgtEl>
                                        <p:attrNameLst>
                                          <p:attrName>style.visibility</p:attrName>
                                        </p:attrNameLst>
                                      </p:cBhvr>
                                      <p:to>
                                        <p:strVal val="visible"/>
                                      </p:to>
                                    </p:set>
                                    <p:animEffect transition="in" filter="dissolve">
                                      <p:cBhvr>
                                        <p:cTn id="25" dur="500"/>
                                        <p:tgtEl>
                                          <p:spTgt spid="4915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49159"/>
                                        </p:tgtEl>
                                        <p:attrNameLst>
                                          <p:attrName>style.visibility</p:attrName>
                                        </p:attrNameLst>
                                      </p:cBhvr>
                                      <p:to>
                                        <p:strVal val="visible"/>
                                      </p:to>
                                    </p:set>
                                    <p:animEffect transition="in" filter="slide(fromBottom)">
                                      <p:cBhvr>
                                        <p:cTn id="30" dur="500"/>
                                        <p:tgtEl>
                                          <p:spTgt spid="4915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9160"/>
                                        </p:tgtEl>
                                        <p:attrNameLst>
                                          <p:attrName>style.visibility</p:attrName>
                                        </p:attrNameLst>
                                      </p:cBhvr>
                                      <p:to>
                                        <p:strVal val="visible"/>
                                      </p:to>
                                    </p:set>
                                    <p:anim calcmode="lin" valueType="num">
                                      <p:cBhvr additive="base">
                                        <p:cTn id="35" dur="500" fill="hold"/>
                                        <p:tgtEl>
                                          <p:spTgt spid="49160"/>
                                        </p:tgtEl>
                                        <p:attrNameLst>
                                          <p:attrName>ppt_x</p:attrName>
                                        </p:attrNameLst>
                                      </p:cBhvr>
                                      <p:tavLst>
                                        <p:tav tm="0">
                                          <p:val>
                                            <p:strVal val="#ppt_x"/>
                                          </p:val>
                                        </p:tav>
                                        <p:tav tm="100000">
                                          <p:val>
                                            <p:strVal val="#ppt_x"/>
                                          </p:val>
                                        </p:tav>
                                      </p:tavLst>
                                    </p:anim>
                                    <p:anim calcmode="lin" valueType="num">
                                      <p:cBhvr additive="base">
                                        <p:cTn id="36" dur="500" fill="hold"/>
                                        <p:tgtEl>
                                          <p:spTgt spid="4916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49161"/>
                                        </p:tgtEl>
                                        <p:attrNameLst>
                                          <p:attrName>style.visibility</p:attrName>
                                        </p:attrNameLst>
                                      </p:cBhvr>
                                      <p:to>
                                        <p:strVal val="visible"/>
                                      </p:to>
                                    </p:set>
                                    <p:anim calcmode="lin" valueType="num">
                                      <p:cBhvr additive="base">
                                        <p:cTn id="41" dur="500" fill="hold"/>
                                        <p:tgtEl>
                                          <p:spTgt spid="49161"/>
                                        </p:tgtEl>
                                        <p:attrNameLst>
                                          <p:attrName>ppt_x</p:attrName>
                                        </p:attrNameLst>
                                      </p:cBhvr>
                                      <p:tavLst>
                                        <p:tav tm="0">
                                          <p:val>
                                            <p:strVal val="#ppt_x"/>
                                          </p:val>
                                        </p:tav>
                                        <p:tav tm="100000">
                                          <p:val>
                                            <p:strVal val="#ppt_x"/>
                                          </p:val>
                                        </p:tav>
                                      </p:tavLst>
                                    </p:anim>
                                    <p:anim calcmode="lin" valueType="num">
                                      <p:cBhvr additive="base">
                                        <p:cTn id="42" dur="500" fill="hold"/>
                                        <p:tgtEl>
                                          <p:spTgt spid="491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p:bldP spid="49156" grpId="0"/>
      <p:bldP spid="49158" grpId="0"/>
      <p:bldP spid="49159" grpId="0"/>
      <p:bldP spid="49160" grpId="0"/>
      <p:bldP spid="4916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p:nvPr/>
        </p:nvSpPr>
        <p:spPr>
          <a:xfrm>
            <a:off x="1981200" y="457200"/>
            <a:ext cx="5029200"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Verdana" panose="020B0604030504040204" pitchFamily="34" charset="0"/>
                <a:ea typeface="宋体" panose="02010600030101010101" pitchFamily="2" charset="-122"/>
              </a:rPr>
              <a:t>(2) Pair programming</a:t>
            </a:r>
            <a:endParaRPr lang="en-US" altLang="zh-CN" sz="3200" dirty="0">
              <a:solidFill>
                <a:schemeClr val="tx2"/>
              </a:solidFill>
              <a:latin typeface="Verdana" panose="020B0604030504040204" pitchFamily="34" charset="0"/>
              <a:ea typeface="宋体" panose="02010600030101010101" pitchFamily="2" charset="-122"/>
            </a:endParaRPr>
          </a:p>
        </p:txBody>
      </p:sp>
      <p:sp>
        <p:nvSpPr>
          <p:cNvPr id="50179" name="Rectangle 3"/>
          <p:cNvSpPr/>
          <p:nvPr/>
        </p:nvSpPr>
        <p:spPr>
          <a:xfrm>
            <a:off x="0" y="1447800"/>
            <a:ext cx="9144000" cy="1187450"/>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The value of pair programming is that one person is actually doing the coding while the other is thinking about it. If the coder gets stuck, they can swap places.</a:t>
            </a:r>
            <a:endParaRPr lang="en-US" altLang="zh-CN" dirty="0">
              <a:latin typeface="Times New Roman" panose="02020603050405020304" pitchFamily="18" charset="0"/>
              <a:ea typeface="宋体" panose="02010600030101010101" pitchFamily="2" charset="-122"/>
            </a:endParaRPr>
          </a:p>
        </p:txBody>
      </p:sp>
      <p:sp>
        <p:nvSpPr>
          <p:cNvPr id="50180" name="Text Box 4"/>
          <p:cNvSpPr txBox="1"/>
          <p:nvPr/>
        </p:nvSpPr>
        <p:spPr>
          <a:xfrm>
            <a:off x="1447800" y="30480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1.15  </a:t>
            </a:r>
            <a:r>
              <a:rPr lang="en-US" altLang="zh-CN" sz="3600" dirty="0">
                <a:solidFill>
                  <a:schemeClr val="tx2"/>
                </a:solidFill>
                <a:latin typeface="Verdana" panose="020B0604030504040204" pitchFamily="34" charset="0"/>
                <a:ea typeface="宋体" panose="02010600030101010101" pitchFamily="2" charset="-122"/>
              </a:rPr>
              <a:t>Why Java succeeds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50181" name="Rectangle 5"/>
          <p:cNvSpPr/>
          <p:nvPr/>
        </p:nvSpPr>
        <p:spPr>
          <a:xfrm>
            <a:off x="0" y="3810000"/>
            <a:ext cx="9144000" cy="822325"/>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Java is designed to be </a:t>
            </a:r>
            <a:r>
              <a:rPr lang="en-US" altLang="zh-CN" dirty="0">
                <a:solidFill>
                  <a:schemeClr val="folHlink"/>
                </a:solidFill>
                <a:latin typeface="Times New Roman" panose="02020603050405020304" pitchFamily="18" charset="0"/>
                <a:ea typeface="宋体" panose="02010600030101010101" pitchFamily="2" charset="-122"/>
              </a:rPr>
              <a:t>practical</a:t>
            </a:r>
            <a:r>
              <a:rPr lang="en-US" altLang="zh-CN" dirty="0">
                <a:latin typeface="Times New Roman" panose="02020603050405020304" pitchFamily="18" charset="0"/>
                <a:ea typeface="宋体" panose="02010600030101010101" pitchFamily="2" charset="-122"/>
              </a:rPr>
              <a:t>; Java language design decisions were based on providing the </a:t>
            </a:r>
            <a:r>
              <a:rPr lang="en-US" altLang="zh-CN" dirty="0">
                <a:solidFill>
                  <a:schemeClr val="folHlink"/>
                </a:solidFill>
                <a:latin typeface="Times New Roman" panose="02020603050405020304" pitchFamily="18" charset="0"/>
                <a:ea typeface="宋体" panose="02010600030101010101" pitchFamily="2" charset="-122"/>
              </a:rPr>
              <a:t>maximum benefits</a:t>
            </a:r>
            <a:r>
              <a:rPr lang="en-US" altLang="zh-CN" dirty="0">
                <a:latin typeface="Times New Roman" panose="02020603050405020304" pitchFamily="18" charset="0"/>
                <a:ea typeface="宋体" panose="02010600030101010101" pitchFamily="2" charset="-122"/>
              </a:rPr>
              <a:t> to the programmer.</a:t>
            </a:r>
            <a:endParaRPr lang="en-US" altLang="zh-CN" dirty="0">
              <a:latin typeface="Times New Roman" panose="02020603050405020304" pitchFamily="18" charset="0"/>
              <a:ea typeface="宋体" panose="02010600030101010101" pitchFamily="2" charset="-122"/>
            </a:endParaRPr>
          </a:p>
        </p:txBody>
      </p:sp>
      <p:sp>
        <p:nvSpPr>
          <p:cNvPr id="50182" name="Rectangle 6"/>
          <p:cNvSpPr/>
          <p:nvPr/>
        </p:nvSpPr>
        <p:spPr>
          <a:xfrm>
            <a:off x="304800" y="4800600"/>
            <a:ext cx="9144000" cy="701675"/>
          </a:xfrm>
          <a:prstGeom prst="rect">
            <a:avLst/>
          </a:prstGeom>
          <a:noFill/>
          <a:ln w="9525">
            <a:noFill/>
          </a:ln>
        </p:spPr>
        <p:txBody>
          <a:bodyPr anchor="t" anchorCtr="0">
            <a:spAutoFit/>
          </a:bodyPr>
          <a:lstStyle/>
          <a:p>
            <a:r>
              <a:rPr lang="en-US" altLang="zh-CN" sz="2000" dirty="0">
                <a:latin typeface="Verdana" panose="020B0604030504040204" pitchFamily="34" charset="0"/>
                <a:ea typeface="宋体" panose="02010600030101010101" pitchFamily="2" charset="-122"/>
              </a:rPr>
              <a:t>1.  Systems are easier to express and understand</a:t>
            </a:r>
            <a:endParaRPr lang="en-US" altLang="zh-CN" sz="2000" dirty="0">
              <a:latin typeface="Verdana" panose="020B0604030504040204" pitchFamily="34" charset="0"/>
              <a:ea typeface="宋体" panose="02010600030101010101" pitchFamily="2" charset="-122"/>
            </a:endParaRPr>
          </a:p>
          <a:p>
            <a:pPr eaLnBrk="0" hangingPunct="0"/>
            <a:endParaRPr lang="en-US" altLang="zh-CN" sz="2000" dirty="0">
              <a:latin typeface="Times New Roman" panose="02020603050405020304" pitchFamily="18" charset="0"/>
              <a:ea typeface="宋体" panose="02010600030101010101" pitchFamily="2" charset="-122"/>
            </a:endParaRPr>
          </a:p>
        </p:txBody>
      </p:sp>
      <p:sp>
        <p:nvSpPr>
          <p:cNvPr id="50183" name="Rectangle 7"/>
          <p:cNvSpPr/>
          <p:nvPr/>
        </p:nvSpPr>
        <p:spPr>
          <a:xfrm>
            <a:off x="304800" y="5181600"/>
            <a:ext cx="9144000" cy="762000"/>
          </a:xfrm>
          <a:prstGeom prst="rect">
            <a:avLst/>
          </a:prstGeom>
          <a:noFill/>
          <a:ln w="9525">
            <a:noFill/>
          </a:ln>
        </p:spPr>
        <p:txBody>
          <a:bodyPr anchor="t" anchorCtr="0">
            <a:spAutoFit/>
          </a:bodyPr>
          <a:lstStyle/>
          <a:p>
            <a:r>
              <a:rPr lang="en-US" altLang="zh-CN" sz="2000" dirty="0">
                <a:latin typeface="Verdana" panose="020B0604030504040204" pitchFamily="34" charset="0"/>
                <a:ea typeface="宋体" panose="02010600030101010101" pitchFamily="2" charset="-122"/>
              </a:rPr>
              <a:t>2.  Maximal leverage with libraries</a:t>
            </a:r>
            <a:endParaRPr lang="en-US" altLang="zh-CN" sz="2000" dirty="0">
              <a:latin typeface="Verdana" panose="020B0604030504040204" pitchFamily="34"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
        <p:nvSpPr>
          <p:cNvPr id="50184" name="Rectangle 8"/>
          <p:cNvSpPr/>
          <p:nvPr/>
        </p:nvSpPr>
        <p:spPr>
          <a:xfrm>
            <a:off x="304800" y="5562600"/>
            <a:ext cx="9144000" cy="701675"/>
          </a:xfrm>
          <a:prstGeom prst="rect">
            <a:avLst/>
          </a:prstGeom>
          <a:noFill/>
          <a:ln w="9525">
            <a:noFill/>
          </a:ln>
        </p:spPr>
        <p:txBody>
          <a:bodyPr anchor="t" anchorCtr="0">
            <a:spAutoFit/>
          </a:bodyPr>
          <a:lstStyle/>
          <a:p>
            <a:r>
              <a:rPr lang="en-US" altLang="zh-CN" sz="2000" dirty="0">
                <a:latin typeface="Verdana" panose="020B0604030504040204" pitchFamily="34" charset="0"/>
                <a:ea typeface="宋体" panose="02010600030101010101" pitchFamily="2" charset="-122"/>
              </a:rPr>
              <a:t>3.  Error handling</a:t>
            </a:r>
            <a:endParaRPr lang="en-US" altLang="zh-CN" sz="2000" dirty="0">
              <a:latin typeface="Verdana" panose="020B0604030504040204" pitchFamily="34" charset="0"/>
              <a:ea typeface="宋体" panose="02010600030101010101" pitchFamily="2" charset="-122"/>
            </a:endParaRPr>
          </a:p>
          <a:p>
            <a:pPr eaLnBrk="0" hangingPunct="0"/>
            <a:endParaRPr lang="en-US" altLang="zh-CN" sz="2000" dirty="0">
              <a:latin typeface="Times New Roman" panose="02020603050405020304" pitchFamily="18" charset="0"/>
              <a:ea typeface="宋体" panose="02010600030101010101" pitchFamily="2" charset="-122"/>
            </a:endParaRPr>
          </a:p>
        </p:txBody>
      </p:sp>
      <p:sp>
        <p:nvSpPr>
          <p:cNvPr id="50185" name="Rectangle 9"/>
          <p:cNvSpPr/>
          <p:nvPr/>
        </p:nvSpPr>
        <p:spPr>
          <a:xfrm>
            <a:off x="304800" y="5943600"/>
            <a:ext cx="9144000" cy="396875"/>
          </a:xfrm>
          <a:prstGeom prst="rect">
            <a:avLst/>
          </a:prstGeom>
          <a:noFill/>
          <a:ln w="9525">
            <a:noFill/>
          </a:ln>
        </p:spPr>
        <p:txBody>
          <a:bodyPr anchor="t" anchorCtr="0">
            <a:spAutoFit/>
          </a:bodyPr>
          <a:lstStyle/>
          <a:p>
            <a:r>
              <a:rPr lang="en-US" altLang="zh-CN" sz="2000" dirty="0">
                <a:latin typeface="Verdana" panose="020B0604030504040204" pitchFamily="34" charset="0"/>
                <a:ea typeface="宋体" panose="02010600030101010101" pitchFamily="2" charset="-122"/>
              </a:rPr>
              <a:t>4.  Programming in the large</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dissolve">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 calcmode="lin" valueType="num">
                                      <p:cBhvr additive="base">
                                        <p:cTn id="12" dur="500" fill="hold"/>
                                        <p:tgtEl>
                                          <p:spTgt spid="50179"/>
                                        </p:tgtEl>
                                        <p:attrNameLst>
                                          <p:attrName>ppt_x</p:attrName>
                                        </p:attrNameLst>
                                      </p:cBhvr>
                                      <p:tavLst>
                                        <p:tav tm="0">
                                          <p:val>
                                            <p:strVal val="0-#ppt_w/2"/>
                                          </p:val>
                                        </p:tav>
                                        <p:tav tm="100000">
                                          <p:val>
                                            <p:strVal val="#ppt_x"/>
                                          </p:val>
                                        </p:tav>
                                      </p:tavLst>
                                    </p:anim>
                                    <p:anim calcmode="lin" valueType="num">
                                      <p:cBhvr additive="base">
                                        <p:cTn id="13" dur="500" fill="hold"/>
                                        <p:tgtEl>
                                          <p:spTgt spid="5017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0180"/>
                                        </p:tgtEl>
                                        <p:attrNameLst>
                                          <p:attrName>style.visibility</p:attrName>
                                        </p:attrNameLst>
                                      </p:cBhvr>
                                      <p:to>
                                        <p:strVal val="visible"/>
                                      </p:to>
                                    </p:set>
                                    <p:animEffect transition="in" filter="dissolve">
                                      <p:cBhvr>
                                        <p:cTn id="18" dur="500"/>
                                        <p:tgtEl>
                                          <p:spTgt spid="5018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181"/>
                                        </p:tgtEl>
                                        <p:attrNameLst>
                                          <p:attrName>style.visibility</p:attrName>
                                        </p:attrNameLst>
                                      </p:cBhvr>
                                      <p:to>
                                        <p:strVal val="visible"/>
                                      </p:to>
                                    </p:set>
                                    <p:animEffect transition="in" filter="blinds(horizontal)">
                                      <p:cBhvr>
                                        <p:cTn id="23" dur="500"/>
                                        <p:tgtEl>
                                          <p:spTgt spid="5018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0182"/>
                                        </p:tgtEl>
                                        <p:attrNameLst>
                                          <p:attrName>style.visibility</p:attrName>
                                        </p:attrNameLst>
                                      </p:cBhvr>
                                      <p:to>
                                        <p:strVal val="visible"/>
                                      </p:to>
                                    </p:set>
                                    <p:anim calcmode="lin" valueType="num">
                                      <p:cBhvr additive="base">
                                        <p:cTn id="28" dur="500" fill="hold"/>
                                        <p:tgtEl>
                                          <p:spTgt spid="50182"/>
                                        </p:tgtEl>
                                        <p:attrNameLst>
                                          <p:attrName>ppt_x</p:attrName>
                                        </p:attrNameLst>
                                      </p:cBhvr>
                                      <p:tavLst>
                                        <p:tav tm="0">
                                          <p:val>
                                            <p:strVal val="0-#ppt_w/2"/>
                                          </p:val>
                                        </p:tav>
                                        <p:tav tm="100000">
                                          <p:val>
                                            <p:strVal val="#ppt_x"/>
                                          </p:val>
                                        </p:tav>
                                      </p:tavLst>
                                    </p:anim>
                                    <p:anim calcmode="lin" valueType="num">
                                      <p:cBhvr additive="base">
                                        <p:cTn id="29"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0183"/>
                                        </p:tgtEl>
                                        <p:attrNameLst>
                                          <p:attrName>style.visibility</p:attrName>
                                        </p:attrNameLst>
                                      </p:cBhvr>
                                      <p:to>
                                        <p:strVal val="visible"/>
                                      </p:to>
                                    </p:set>
                                    <p:anim calcmode="lin" valueType="num">
                                      <p:cBhvr additive="base">
                                        <p:cTn id="34" dur="500" fill="hold"/>
                                        <p:tgtEl>
                                          <p:spTgt spid="50183"/>
                                        </p:tgtEl>
                                        <p:attrNameLst>
                                          <p:attrName>ppt_x</p:attrName>
                                        </p:attrNameLst>
                                      </p:cBhvr>
                                      <p:tavLst>
                                        <p:tav tm="0">
                                          <p:val>
                                            <p:strVal val="#ppt_x"/>
                                          </p:val>
                                        </p:tav>
                                        <p:tav tm="100000">
                                          <p:val>
                                            <p:strVal val="#ppt_x"/>
                                          </p:val>
                                        </p:tav>
                                      </p:tavLst>
                                    </p:anim>
                                    <p:anim calcmode="lin" valueType="num">
                                      <p:cBhvr additive="base">
                                        <p:cTn id="35"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50184"/>
                                        </p:tgtEl>
                                        <p:attrNameLst>
                                          <p:attrName>style.visibility</p:attrName>
                                        </p:attrNameLst>
                                      </p:cBhvr>
                                      <p:to>
                                        <p:strVal val="visible"/>
                                      </p:to>
                                    </p:set>
                                    <p:anim calcmode="lin" valueType="num">
                                      <p:cBhvr additive="base">
                                        <p:cTn id="40" dur="500" fill="hold"/>
                                        <p:tgtEl>
                                          <p:spTgt spid="50184"/>
                                        </p:tgtEl>
                                        <p:attrNameLst>
                                          <p:attrName>ppt_x</p:attrName>
                                        </p:attrNameLst>
                                      </p:cBhvr>
                                      <p:tavLst>
                                        <p:tav tm="0">
                                          <p:val>
                                            <p:strVal val="#ppt_x"/>
                                          </p:val>
                                        </p:tav>
                                        <p:tav tm="100000">
                                          <p:val>
                                            <p:strVal val="#ppt_x"/>
                                          </p:val>
                                        </p:tav>
                                      </p:tavLst>
                                    </p:anim>
                                    <p:anim calcmode="lin" valueType="num">
                                      <p:cBhvr additive="base">
                                        <p:cTn id="41" dur="500" fill="hold"/>
                                        <p:tgtEl>
                                          <p:spTgt spid="50184"/>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50185"/>
                                        </p:tgtEl>
                                        <p:attrNameLst>
                                          <p:attrName>style.visibility</p:attrName>
                                        </p:attrNameLst>
                                      </p:cBhvr>
                                      <p:to>
                                        <p:strVal val="visible"/>
                                      </p:to>
                                    </p:set>
                                    <p:anim calcmode="lin" valueType="num">
                                      <p:cBhvr additive="base">
                                        <p:cTn id="46" dur="500" fill="hold"/>
                                        <p:tgtEl>
                                          <p:spTgt spid="50185"/>
                                        </p:tgtEl>
                                        <p:attrNameLst>
                                          <p:attrName>ppt_x</p:attrName>
                                        </p:attrNameLst>
                                      </p:cBhvr>
                                      <p:tavLst>
                                        <p:tav tm="0">
                                          <p:val>
                                            <p:strVal val="1+#ppt_w/2"/>
                                          </p:val>
                                        </p:tav>
                                        <p:tav tm="100000">
                                          <p:val>
                                            <p:strVal val="#ppt_x"/>
                                          </p:val>
                                        </p:tav>
                                      </p:tavLst>
                                    </p:anim>
                                    <p:anim calcmode="lin" valueType="num">
                                      <p:cBhvr additive="base">
                                        <p:cTn id="47" dur="500" fill="hold"/>
                                        <p:tgtEl>
                                          <p:spTgt spid="501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p:bldP spid="50180" grpId="0"/>
      <p:bldP spid="50181" grpId="0"/>
      <p:bldP spid="50182" grpId="0"/>
      <p:bldP spid="50183" grpId="0"/>
      <p:bldP spid="50184" grpId="0"/>
      <p:bldP spid="5018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ext Box 2"/>
          <p:cNvSpPr txBox="1"/>
          <p:nvPr/>
        </p:nvSpPr>
        <p:spPr>
          <a:xfrm>
            <a:off x="1981200" y="4572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603050405020304" pitchFamily="18" charset="0"/>
                <a:ea typeface="宋体" panose="02010600030101010101" pitchFamily="2" charset="-122"/>
              </a:rPr>
              <a:t>1.16  </a:t>
            </a:r>
            <a:r>
              <a:rPr lang="en-US" altLang="zh-CN" sz="3600" dirty="0">
                <a:solidFill>
                  <a:schemeClr val="tx2"/>
                </a:solidFill>
                <a:latin typeface="Verdana" panose="020B0604030504040204" pitchFamily="34" charset="0"/>
                <a:ea typeface="宋体" panose="02010600030101010101" pitchFamily="2" charset="-122"/>
              </a:rPr>
              <a:t>Java vs. C++</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51204" name="Rectangle 4"/>
          <p:cNvSpPr/>
          <p:nvPr/>
        </p:nvSpPr>
        <p:spPr>
          <a:xfrm>
            <a:off x="0" y="1484313"/>
            <a:ext cx="9144000" cy="82232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The </a:t>
            </a:r>
            <a:r>
              <a:rPr lang="en-US" altLang="zh-CN" dirty="0">
                <a:solidFill>
                  <a:schemeClr val="folHlink"/>
                </a:solidFill>
                <a:latin typeface="Times New Roman" panose="02020603050405020304" pitchFamily="18" charset="0"/>
                <a:ea typeface="宋体" panose="02010600030101010101" pitchFamily="2" charset="-122"/>
              </a:rPr>
              <a:t>simplicity</a:t>
            </a:r>
            <a:r>
              <a:rPr lang="en-US" altLang="zh-CN" dirty="0">
                <a:latin typeface="Times New Roman" panose="02020603050405020304" pitchFamily="18" charset="0"/>
                <a:ea typeface="宋体" panose="02010600030101010101" pitchFamily="2" charset="-122"/>
              </a:rPr>
              <a:t> of Java over C++ will significantly shorten your development time. </a:t>
            </a:r>
            <a:endParaRPr lang="en-US" altLang="zh-CN" dirty="0">
              <a:latin typeface="Times New Roman" panose="02020603050405020304" pitchFamily="18" charset="0"/>
              <a:ea typeface="宋体" panose="02010600030101010101" pitchFamily="2" charset="-122"/>
            </a:endParaRPr>
          </a:p>
        </p:txBody>
      </p:sp>
      <p:sp>
        <p:nvSpPr>
          <p:cNvPr id="51205" name="Rectangle 5"/>
          <p:cNvSpPr/>
          <p:nvPr/>
        </p:nvSpPr>
        <p:spPr>
          <a:xfrm>
            <a:off x="0" y="2636838"/>
            <a:ext cx="9144000" cy="822325"/>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solidFill>
                  <a:schemeClr val="folHlink"/>
                </a:solidFill>
                <a:latin typeface="Times New Roman" panose="02020603050405020304" pitchFamily="18" charset="0"/>
                <a:ea typeface="宋体" panose="02010600030101010101" pitchFamily="2" charset="-122"/>
              </a:rPr>
              <a:t>Cross-compiling</a:t>
            </a:r>
            <a:r>
              <a:rPr lang="en-US" altLang="zh-CN" dirty="0">
                <a:latin typeface="Times New Roman" panose="02020603050405020304" pitchFamily="18" charset="0"/>
                <a:ea typeface="宋体" panose="02010600030101010101" pitchFamily="2" charset="-122"/>
              </a:rPr>
              <a:t> a program in Java should be a lot easier than doing so in C or C++.</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51206" name="Rectangle 6"/>
          <p:cNvSpPr/>
          <p:nvPr/>
        </p:nvSpPr>
        <p:spPr>
          <a:xfrm>
            <a:off x="0" y="3789363"/>
            <a:ext cx="9144000" cy="1187450"/>
          </a:xfrm>
          <a:prstGeom prst="rect">
            <a:avLst/>
          </a:prstGeom>
          <a:noFill/>
          <a:ln w="9525">
            <a:noFill/>
          </a:ln>
        </p:spPr>
        <p:txBody>
          <a:bodyPr anchor="t" anchorCtr="0">
            <a:spAutoFit/>
          </a:bodyPr>
          <a:lstStyle/>
          <a:p>
            <a:r>
              <a:rPr lang="en-US" altLang="zh-CN" dirty="0">
                <a:latin typeface="Georgia" panose="02040502050405020303"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 </a:t>
            </a:r>
            <a:r>
              <a:rPr lang="en-US" altLang="zh-CN" dirty="0">
                <a:solidFill>
                  <a:schemeClr val="accent1"/>
                </a:solidFill>
                <a:latin typeface="Times New Roman" panose="02020603050405020304" pitchFamily="18" charset="0"/>
                <a:ea typeface="宋体" panose="02010600030101010101" pitchFamily="2" charset="-122"/>
              </a:rPr>
              <a:t>procedural program</a:t>
            </a:r>
            <a:r>
              <a:rPr lang="en-US" altLang="zh-CN" dirty="0">
                <a:latin typeface="Times New Roman" panose="02020603050405020304" pitchFamily="18" charset="0"/>
                <a:ea typeface="宋体" panose="02010600030101010101" pitchFamily="2" charset="-122"/>
              </a:rPr>
              <a:t> is data definitions and function calls. To find the meaning of such a program you have to look through the function calls and low-level concepts to create a model. </a:t>
            </a:r>
            <a:endParaRPr lang="en-US" altLang="zh-CN" dirty="0">
              <a:latin typeface="Times New Roman" panose="02020603050405020304" pitchFamily="18" charset="0"/>
              <a:ea typeface="宋体" panose="02010600030101010101" pitchFamily="2" charset="-122"/>
            </a:endParaRPr>
          </a:p>
        </p:txBody>
      </p:sp>
      <p:sp>
        <p:nvSpPr>
          <p:cNvPr id="51207" name="Rectangle 7"/>
          <p:cNvSpPr/>
          <p:nvPr/>
        </p:nvSpPr>
        <p:spPr>
          <a:xfrm>
            <a:off x="0" y="5445125"/>
            <a:ext cx="9144000" cy="1187450"/>
          </a:xfrm>
          <a:prstGeom prst="rect">
            <a:avLst/>
          </a:prstGeom>
          <a:noFill/>
          <a:ln w="9525">
            <a:noFill/>
          </a:ln>
        </p:spPr>
        <p:txBody>
          <a:bodyPr anchor="t" anchorCtr="0">
            <a:spAutoFit/>
          </a:bodyPr>
          <a:lstStyle/>
          <a:p>
            <a:r>
              <a:rPr lang="en-US" altLang="zh-CN" dirty="0">
                <a:latin typeface="Times New Roman" panose="02020603050405020304" pitchFamily="18" charset="0"/>
                <a:ea typeface="宋体" panose="02010600030101010101" pitchFamily="2" charset="-122"/>
              </a:rPr>
              <a:t>    A well-written </a:t>
            </a:r>
            <a:r>
              <a:rPr lang="en-US" altLang="zh-CN" dirty="0">
                <a:solidFill>
                  <a:schemeClr val="accent1"/>
                </a:solidFill>
                <a:latin typeface="Times New Roman" panose="02020603050405020304" pitchFamily="18" charset="0"/>
                <a:ea typeface="宋体" panose="02010600030101010101" pitchFamily="2" charset="-122"/>
              </a:rPr>
              <a:t>Java program</a:t>
            </a:r>
            <a:r>
              <a:rPr lang="en-US" altLang="zh-CN" dirty="0">
                <a:latin typeface="Times New Roman" panose="02020603050405020304" pitchFamily="18" charset="0"/>
                <a:ea typeface="宋体" panose="02010600030101010101" pitchFamily="2" charset="-122"/>
              </a:rPr>
              <a:t> is generally far simpler and much easier to understand than the equivalent C program.</a:t>
            </a:r>
            <a:r>
              <a:rPr lang="en-US" altLang="zh-CN" dirty="0">
                <a:latin typeface="Georgia" panose="02040502050405020303"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eaLnBrk="0" hangingPunct="0"/>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dissolve">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1205"/>
                                        </p:tgtEl>
                                        <p:attrNameLst>
                                          <p:attrName>style.visibility</p:attrName>
                                        </p:attrNameLst>
                                      </p:cBhvr>
                                      <p:to>
                                        <p:strVal val="visible"/>
                                      </p:to>
                                    </p:set>
                                    <p:anim calcmode="lin" valueType="num">
                                      <p:cBhvr additive="base">
                                        <p:cTn id="12" dur="500" fill="hold"/>
                                        <p:tgtEl>
                                          <p:spTgt spid="51205"/>
                                        </p:tgtEl>
                                        <p:attrNameLst>
                                          <p:attrName>ppt_x</p:attrName>
                                        </p:attrNameLst>
                                      </p:cBhvr>
                                      <p:tavLst>
                                        <p:tav tm="0">
                                          <p:val>
                                            <p:strVal val="1+#ppt_w/2"/>
                                          </p:val>
                                        </p:tav>
                                        <p:tav tm="100000">
                                          <p:val>
                                            <p:strVal val="#ppt_x"/>
                                          </p:val>
                                        </p:tav>
                                      </p:tavLst>
                                    </p:anim>
                                    <p:anim calcmode="lin" valueType="num">
                                      <p:cBhvr additive="base">
                                        <p:cTn id="13"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06"/>
                                        </p:tgtEl>
                                        <p:attrNameLst>
                                          <p:attrName>style.visibility</p:attrName>
                                        </p:attrNameLst>
                                      </p:cBhvr>
                                      <p:to>
                                        <p:strVal val="visible"/>
                                      </p:to>
                                    </p:set>
                                    <p:anim calcmode="lin" valueType="num">
                                      <p:cBhvr additive="base">
                                        <p:cTn id="18" dur="500" fill="hold"/>
                                        <p:tgtEl>
                                          <p:spTgt spid="51206"/>
                                        </p:tgtEl>
                                        <p:attrNameLst>
                                          <p:attrName>ppt_x</p:attrName>
                                        </p:attrNameLst>
                                      </p:cBhvr>
                                      <p:tavLst>
                                        <p:tav tm="0">
                                          <p:val>
                                            <p:strVal val="#ppt_x"/>
                                          </p:val>
                                        </p:tav>
                                        <p:tav tm="100000">
                                          <p:val>
                                            <p:strVal val="#ppt_x"/>
                                          </p:val>
                                        </p:tav>
                                      </p:tavLst>
                                    </p:anim>
                                    <p:anim calcmode="lin" valueType="num">
                                      <p:cBhvr additive="base">
                                        <p:cTn id="19" dur="500" fill="hold"/>
                                        <p:tgtEl>
                                          <p:spTgt spid="5120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51207"/>
                                        </p:tgtEl>
                                        <p:attrNameLst>
                                          <p:attrName>style.visibility</p:attrName>
                                        </p:attrNameLst>
                                      </p:cBhvr>
                                      <p:to>
                                        <p:strVal val="visible"/>
                                      </p:to>
                                    </p:set>
                                    <p:anim calcmode="lin" valueType="num">
                                      <p:cBhvr additive="base">
                                        <p:cTn id="24" dur="500" fill="hold"/>
                                        <p:tgtEl>
                                          <p:spTgt spid="51207"/>
                                        </p:tgtEl>
                                        <p:attrNameLst>
                                          <p:attrName>ppt_x</p:attrName>
                                        </p:attrNameLst>
                                      </p:cBhvr>
                                      <p:tavLst>
                                        <p:tav tm="0">
                                          <p:val>
                                            <p:strVal val="#ppt_x"/>
                                          </p:val>
                                        </p:tav>
                                        <p:tav tm="100000">
                                          <p:val>
                                            <p:strVal val="#ppt_x"/>
                                          </p:val>
                                        </p:tav>
                                      </p:tavLst>
                                    </p:anim>
                                    <p:anim calcmode="lin" valueType="num">
                                      <p:cBhvr additive="base">
                                        <p:cTn id="25" dur="500" fill="hold"/>
                                        <p:tgtEl>
                                          <p:spTgt spid="512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5" grpId="0"/>
      <p:bldP spid="51206" grpId="0"/>
      <p:bldP spid="5120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2"/>
          <p:cNvSpPr txBox="1"/>
          <p:nvPr/>
        </p:nvSpPr>
        <p:spPr>
          <a:xfrm>
            <a:off x="2684463" y="50800"/>
            <a:ext cx="41910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603050405020304" pitchFamily="18" charset="0"/>
                <a:ea typeface="宋体" panose="02010600030101010101" pitchFamily="2" charset="-122"/>
              </a:rPr>
              <a:t>Reference Books</a:t>
            </a:r>
            <a:endParaRPr lang="en-US" altLang="zh-CN" sz="3600" dirty="0">
              <a:solidFill>
                <a:schemeClr val="tx2"/>
              </a:solidFill>
              <a:latin typeface="Times New Roman" panose="02020603050405020304" pitchFamily="18" charset="0"/>
              <a:ea typeface="宋体" panose="02010600030101010101" pitchFamily="2" charset="-122"/>
            </a:endParaRPr>
          </a:p>
        </p:txBody>
      </p:sp>
      <p:sp>
        <p:nvSpPr>
          <p:cNvPr id="126978" name="Text Box 3"/>
          <p:cNvSpPr txBox="1"/>
          <p:nvPr/>
        </p:nvSpPr>
        <p:spPr>
          <a:xfrm>
            <a:off x="533400" y="944563"/>
            <a:ext cx="8001000" cy="5508625"/>
          </a:xfrm>
          <a:prstGeom prst="rect">
            <a:avLst/>
          </a:prstGeom>
          <a:noFill/>
          <a:ln w="9525">
            <a:noFill/>
          </a:ln>
        </p:spPr>
        <p:txBody>
          <a:bodyPr anchor="t" anchorCtr="0">
            <a:spAutoFit/>
          </a:bodyPr>
          <a:lstStyle/>
          <a:p>
            <a:pPr marL="457200" indent="-457200">
              <a:spcBef>
                <a:spcPct val="50000"/>
              </a:spcBef>
              <a:spcAft>
                <a:spcPts val="1200"/>
              </a:spcAft>
              <a:buAutoNum type="arabicPeriod"/>
            </a:pPr>
            <a:r>
              <a:rPr lang="en-US" altLang="zh-CN" b="1" u="sng" dirty="0">
                <a:latin typeface="Times New Roman" panose="02020603050405020304" pitchFamily="18" charset="0"/>
                <a:ea typeface="宋体" panose="02010600030101010101" pitchFamily="2" charset="-122"/>
              </a:rPr>
              <a:t>Thinking in Java (Fourth Edition)</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美</a:t>
            </a:r>
            <a:r>
              <a:rPr lang="en-US" altLang="zh-CN" b="1" dirty="0">
                <a:latin typeface="Times New Roman" panose="02020603050405020304" pitchFamily="18" charset="0"/>
                <a:ea typeface="宋体" panose="02010600030101010101" pitchFamily="2" charset="-122"/>
              </a:rPr>
              <a:t>) Bruce Eckel</a:t>
            </a:r>
            <a:r>
              <a:rPr lang="zh-CN" altLang="en-US" b="1" dirty="0">
                <a:latin typeface="Times New Roman" panose="02020603050405020304" pitchFamily="18" charset="0"/>
                <a:ea typeface="宋体" panose="02010600030101010101" pitchFamily="2" charset="-122"/>
              </a:rPr>
              <a:t>，机械工业出版社，</a:t>
            </a:r>
            <a:r>
              <a:rPr lang="en-US" altLang="zh-CN" b="1" dirty="0">
                <a:latin typeface="Times New Roman" panose="02020603050405020304" pitchFamily="18" charset="0"/>
                <a:ea typeface="宋体" panose="02010600030101010101" pitchFamily="2" charset="-122"/>
              </a:rPr>
              <a:t>2007.6</a:t>
            </a:r>
            <a:endParaRPr lang="en-US" altLang="zh-CN" b="1" dirty="0">
              <a:latin typeface="Times New Roman" panose="02020603050405020304" pitchFamily="18" charset="0"/>
              <a:ea typeface="宋体" panose="02010600030101010101" pitchFamily="2" charset="-122"/>
            </a:endParaRPr>
          </a:p>
          <a:p>
            <a:pPr marL="457200" indent="-457200">
              <a:spcBef>
                <a:spcPct val="50000"/>
              </a:spcBef>
              <a:spcAft>
                <a:spcPts val="1200"/>
              </a:spcAft>
              <a:buFont typeface="Wingdings" panose="05000000000000000000" pitchFamily="2" charset="2"/>
              <a:buAutoNum type="arabicPeriod" startAt="2"/>
            </a:pPr>
            <a:r>
              <a:rPr lang="en-US" altLang="zh-CN" b="1" u="sng" dirty="0">
                <a:latin typeface="Times New Roman" panose="02020603050405020304" pitchFamily="18" charset="0"/>
                <a:ea typeface="宋体" panose="02010600030101010101" pitchFamily="2" charset="-122"/>
              </a:rPr>
              <a:t>Java </a:t>
            </a:r>
            <a:r>
              <a:rPr lang="zh-CN" altLang="en-US" b="1" u="sng" dirty="0">
                <a:latin typeface="Times New Roman" panose="02020603050405020304" pitchFamily="18" charset="0"/>
                <a:ea typeface="宋体" panose="02010600030101010101" pitchFamily="2" charset="-122"/>
              </a:rPr>
              <a:t>核心技术 </a:t>
            </a:r>
            <a:r>
              <a:rPr lang="en-US" altLang="zh-CN" b="1" u="sng" dirty="0">
                <a:latin typeface="Times New Roman" panose="02020603050405020304" pitchFamily="18" charset="0"/>
                <a:ea typeface="宋体" panose="02010600030101010101" pitchFamily="2" charset="-122"/>
              </a:rPr>
              <a:t>(Core Java ) </a:t>
            </a:r>
            <a:r>
              <a:rPr lang="zh-CN" altLang="en-US" b="1" u="sng" dirty="0">
                <a:latin typeface="Times New Roman" panose="02020603050405020304" pitchFamily="18" charset="0"/>
                <a:ea typeface="宋体" panose="02010600030101010101" pitchFamily="2" charset="-122"/>
              </a:rPr>
              <a:t>（原书第</a:t>
            </a:r>
            <a:r>
              <a:rPr lang="en-US" altLang="zh-CN" b="1" u="sng" dirty="0">
                <a:latin typeface="Times New Roman" panose="02020603050405020304" pitchFamily="18" charset="0"/>
                <a:ea typeface="宋体" panose="02010600030101010101" pitchFamily="2" charset="-122"/>
              </a:rPr>
              <a:t>9</a:t>
            </a:r>
            <a:r>
              <a:rPr lang="zh-CN" altLang="en-US" b="1" u="sng" dirty="0">
                <a:latin typeface="Times New Roman" panose="02020603050405020304" pitchFamily="18" charset="0"/>
                <a:ea typeface="宋体" panose="02010600030101010101" pitchFamily="2" charset="-122"/>
              </a:rPr>
              <a:t>版）</a:t>
            </a:r>
            <a:r>
              <a:rPr lang="en-US" altLang="zh-CN" b="1" u="sng" dirty="0">
                <a:latin typeface="Times New Roman" panose="02020603050405020304" pitchFamily="18" charset="0"/>
                <a:ea typeface="宋体" panose="02010600030101010101" pitchFamily="2" charset="-122"/>
              </a:rPr>
              <a:t> </a:t>
            </a:r>
            <a:r>
              <a:rPr lang="zh-CN" altLang="en-US" b="1" u="sng" dirty="0">
                <a:latin typeface="Times New Roman" panose="02020603050405020304" pitchFamily="18" charset="0"/>
                <a:ea typeface="宋体" panose="02010600030101010101" pitchFamily="2" charset="-122"/>
              </a:rPr>
              <a:t>卷</a:t>
            </a:r>
            <a:r>
              <a:rPr lang="en-US" altLang="zh-CN" b="1" u="sng" dirty="0">
                <a:latin typeface="Times New Roman" panose="02020603050405020304" pitchFamily="18" charset="0"/>
                <a:ea typeface="宋体" panose="02010600030101010101" pitchFamily="2" charset="-122"/>
              </a:rPr>
              <a:t>1</a:t>
            </a:r>
            <a:r>
              <a:rPr lang="zh-CN" altLang="en-US" b="1" u="sng" dirty="0">
                <a:latin typeface="Times New Roman" panose="02020603050405020304" pitchFamily="18" charset="0"/>
                <a:ea typeface="宋体" panose="02010600030101010101" pitchFamily="2" charset="-122"/>
              </a:rPr>
              <a:t>：基础知识；卷</a:t>
            </a:r>
            <a:r>
              <a:rPr lang="en-US" altLang="zh-CN" b="1" u="sng" dirty="0">
                <a:latin typeface="Times New Roman" panose="02020603050405020304" pitchFamily="18" charset="0"/>
                <a:ea typeface="宋体" panose="02010600030101010101" pitchFamily="2" charset="-122"/>
              </a:rPr>
              <a:t>2</a:t>
            </a:r>
            <a:r>
              <a:rPr lang="zh-CN" altLang="en-US" b="1" u="sng" dirty="0">
                <a:latin typeface="Times New Roman" panose="02020603050405020304" pitchFamily="18" charset="0"/>
                <a:ea typeface="宋体" panose="02010600030101010101" pitchFamily="2" charset="-122"/>
              </a:rPr>
              <a:t>：高级特性</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Horstmann &amp; Cornell</a:t>
            </a:r>
            <a:r>
              <a:rPr lang="zh-CN" altLang="en-US" b="1" dirty="0">
                <a:latin typeface="Times New Roman" panose="02020603050405020304" pitchFamily="18" charset="0"/>
                <a:ea typeface="宋体" panose="02010600030101010101" pitchFamily="2" charset="-122"/>
              </a:rPr>
              <a:t>，机械工业出版社，</a:t>
            </a:r>
            <a:r>
              <a:rPr lang="en-US" altLang="zh-CN" b="1" dirty="0">
                <a:latin typeface="Times New Roman" panose="02020603050405020304" pitchFamily="18" charset="0"/>
                <a:ea typeface="宋体" panose="02010600030101010101" pitchFamily="2" charset="-122"/>
              </a:rPr>
              <a:t>2014.2</a:t>
            </a:r>
            <a:endParaRPr lang="en-US" altLang="zh-CN" b="1" dirty="0">
              <a:latin typeface="Times New Roman" panose="02020603050405020304" pitchFamily="18" charset="0"/>
              <a:ea typeface="宋体" panose="02010600030101010101" pitchFamily="2" charset="-122"/>
            </a:endParaRPr>
          </a:p>
          <a:p>
            <a:pPr marL="457200" indent="-457200">
              <a:spcBef>
                <a:spcPct val="50000"/>
              </a:spcBef>
              <a:spcAft>
                <a:spcPts val="1200"/>
              </a:spcAft>
              <a:buFont typeface="Wingdings" panose="05000000000000000000" pitchFamily="2" charset="2"/>
              <a:buAutoNum type="arabicPeriod" startAt="2"/>
            </a:pPr>
            <a:r>
              <a:rPr lang="en-US" altLang="zh-CN" b="1" u="sng" dirty="0">
                <a:latin typeface="Times New Roman" panose="02020603050405020304" pitchFamily="18" charset="0"/>
                <a:ea typeface="宋体" panose="02010600030101010101" pitchFamily="2" charset="-122"/>
              </a:rPr>
              <a:t>Java</a:t>
            </a:r>
            <a:r>
              <a:rPr lang="zh-CN" altLang="en-US" b="1" u="sng" dirty="0">
                <a:latin typeface="Times New Roman" panose="02020603050405020304" pitchFamily="18" charset="0"/>
                <a:ea typeface="宋体" panose="02010600030101010101" pitchFamily="2" charset="-122"/>
              </a:rPr>
              <a:t>语言程序设计</a:t>
            </a:r>
            <a:r>
              <a:rPr lang="en-US" altLang="zh-CN" b="1" u="sng" dirty="0">
                <a:latin typeface="Times New Roman" panose="02020603050405020304" pitchFamily="18" charset="0"/>
                <a:ea typeface="宋体" panose="02010600030101010101" pitchFamily="2" charset="-122"/>
              </a:rPr>
              <a:t>.</a:t>
            </a:r>
            <a:r>
              <a:rPr lang="zh-CN" altLang="en-US" b="1" u="sng" dirty="0">
                <a:latin typeface="Times New Roman" panose="02020603050405020304" pitchFamily="18" charset="0"/>
                <a:ea typeface="宋体" panose="02010600030101010101" pitchFamily="2" charset="-122"/>
              </a:rPr>
              <a:t>基础篇（原书第</a:t>
            </a:r>
            <a:r>
              <a:rPr lang="en-US" altLang="zh-CN" b="1" u="sng" dirty="0">
                <a:latin typeface="Times New Roman" panose="02020603050405020304" pitchFamily="18" charset="0"/>
                <a:ea typeface="宋体" panose="02010600030101010101" pitchFamily="2" charset="-122"/>
              </a:rPr>
              <a:t>10</a:t>
            </a:r>
            <a:r>
              <a:rPr lang="zh-CN" altLang="en-US" b="1" u="sng" dirty="0">
                <a:latin typeface="Times New Roman" panose="02020603050405020304" pitchFamily="18" charset="0"/>
                <a:ea typeface="宋体" panose="02010600030101010101" pitchFamily="2" charset="-122"/>
              </a:rPr>
              <a:t>版）</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美</a:t>
            </a:r>
            <a:r>
              <a:rPr lang="en-US" altLang="zh-CN" b="1" dirty="0">
                <a:latin typeface="Times New Roman" panose="02020603050405020304" pitchFamily="18" charset="0"/>
                <a:ea typeface="宋体" panose="02010600030101010101" pitchFamily="2" charset="-122"/>
              </a:rPr>
              <a:t>)Y.Daniel Liang(</a:t>
            </a:r>
            <a:r>
              <a:rPr lang="zh-CN" altLang="en-US" b="1" dirty="0">
                <a:latin typeface="Times New Roman" panose="02020603050405020304" pitchFamily="18" charset="0"/>
                <a:ea typeface="宋体" panose="02010600030101010101" pitchFamily="2" charset="-122"/>
              </a:rPr>
              <a:t>著</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，机械工业出版社，</a:t>
            </a:r>
            <a:r>
              <a:rPr lang="en-US" altLang="zh-CN" b="1" dirty="0">
                <a:latin typeface="Times New Roman" panose="02020603050405020304" pitchFamily="18" charset="0"/>
                <a:ea typeface="宋体" panose="02010600030101010101" pitchFamily="2" charset="-122"/>
              </a:rPr>
              <a:t>2015.7</a:t>
            </a:r>
            <a:endParaRPr lang="en-US" altLang="zh-CN" b="1" dirty="0">
              <a:latin typeface="Times New Roman" panose="02020603050405020304" pitchFamily="18" charset="0"/>
              <a:ea typeface="宋体" panose="02010600030101010101" pitchFamily="2" charset="-122"/>
            </a:endParaRPr>
          </a:p>
          <a:p>
            <a:pPr marL="457200" indent="-457200">
              <a:spcBef>
                <a:spcPct val="50000"/>
              </a:spcBef>
              <a:spcAft>
                <a:spcPts val="1200"/>
              </a:spcAft>
              <a:buFont typeface="Wingdings" panose="05000000000000000000" pitchFamily="2" charset="2"/>
              <a:buAutoNum type="arabicPeriod" startAt="2"/>
            </a:pPr>
            <a:r>
              <a:rPr lang="en-US" altLang="zh-CN" b="1" u="sng" dirty="0">
                <a:latin typeface="Times New Roman" panose="02020603050405020304" pitchFamily="18" charset="0"/>
                <a:ea typeface="宋体" panose="02010600030101010101" pitchFamily="2" charset="-122"/>
              </a:rPr>
              <a:t>Java</a:t>
            </a:r>
            <a:r>
              <a:rPr lang="zh-CN" altLang="en-US" b="1" u="sng" dirty="0">
                <a:latin typeface="Times New Roman" panose="02020603050405020304" pitchFamily="18" charset="0"/>
                <a:ea typeface="宋体" panose="02010600030101010101" pitchFamily="2" charset="-122"/>
              </a:rPr>
              <a:t>语言程序设计（第</a:t>
            </a:r>
            <a:r>
              <a:rPr lang="en-US" altLang="zh-CN" b="1" u="sng" dirty="0">
                <a:latin typeface="Times New Roman" panose="02020603050405020304" pitchFamily="18" charset="0"/>
                <a:ea typeface="宋体" panose="02010600030101010101" pitchFamily="2" charset="-122"/>
              </a:rPr>
              <a:t>2</a:t>
            </a:r>
            <a:r>
              <a:rPr lang="zh-CN" altLang="en-US" b="1" u="sng" dirty="0">
                <a:latin typeface="Times New Roman" panose="02020603050405020304" pitchFamily="18" charset="0"/>
                <a:ea typeface="宋体" panose="02010600030101010101" pitchFamily="2" charset="-122"/>
              </a:rPr>
              <a:t>版）</a:t>
            </a:r>
            <a:r>
              <a:rPr lang="zh-CN" altLang="en-US" b="1" dirty="0">
                <a:latin typeface="Times New Roman" panose="02020603050405020304" pitchFamily="18" charset="0"/>
                <a:ea typeface="宋体" panose="02010600030101010101" pitchFamily="2" charset="-122"/>
              </a:rPr>
              <a:t>，沈泽刚 等，清华大学出版社，</a:t>
            </a:r>
            <a:r>
              <a:rPr lang="en-US" altLang="zh-CN" b="1" dirty="0">
                <a:latin typeface="Times New Roman" panose="02020603050405020304" pitchFamily="18" charset="0"/>
                <a:ea typeface="宋体" panose="02010600030101010101" pitchFamily="2" charset="-122"/>
              </a:rPr>
              <a:t>2014.1</a:t>
            </a:r>
            <a:endParaRPr lang="en-US" altLang="zh-CN" b="1" dirty="0">
              <a:latin typeface="Times New Roman" panose="02020603050405020304" pitchFamily="18" charset="0"/>
              <a:ea typeface="宋体" panose="02010600030101010101" pitchFamily="2" charset="-122"/>
            </a:endParaRPr>
          </a:p>
          <a:p>
            <a:pPr marL="457200" indent="-457200">
              <a:spcBef>
                <a:spcPct val="50000"/>
              </a:spcBef>
              <a:spcAft>
                <a:spcPts val="1200"/>
              </a:spcAft>
              <a:buFont typeface="Wingdings" panose="05000000000000000000" pitchFamily="2" charset="2"/>
              <a:buAutoNum type="arabicPeriod" startAt="2"/>
            </a:pPr>
            <a:r>
              <a:rPr lang="en-US" altLang="zh-CN" b="1" u="sng" dirty="0">
                <a:latin typeface="Times New Roman" panose="02020603050405020304" pitchFamily="18" charset="0"/>
                <a:ea typeface="宋体" panose="02010600030101010101" pitchFamily="2" charset="-122"/>
              </a:rPr>
              <a:t>Tomcat</a:t>
            </a:r>
            <a:r>
              <a:rPr lang="zh-CN" altLang="en-US" b="1" u="sng" dirty="0">
                <a:latin typeface="Times New Roman" panose="02020603050405020304" pitchFamily="18" charset="0"/>
                <a:ea typeface="宋体" panose="02010600030101010101" pitchFamily="2" charset="-122"/>
              </a:rPr>
              <a:t>与</a:t>
            </a:r>
            <a:r>
              <a:rPr lang="en-US" altLang="zh-CN" b="1" u="sng" dirty="0">
                <a:latin typeface="Times New Roman" panose="02020603050405020304" pitchFamily="18" charset="0"/>
                <a:ea typeface="宋体" panose="02010600030101010101" pitchFamily="2" charset="-122"/>
              </a:rPr>
              <a:t>Java Web</a:t>
            </a:r>
            <a:r>
              <a:rPr lang="zh-CN" altLang="en-US" b="1" u="sng" dirty="0">
                <a:latin typeface="Times New Roman" panose="02020603050405020304" pitchFamily="18" charset="0"/>
                <a:ea typeface="宋体" panose="02010600030101010101" pitchFamily="2" charset="-122"/>
              </a:rPr>
              <a:t>开发技术详解（第</a:t>
            </a:r>
            <a:r>
              <a:rPr lang="en-US" altLang="zh-CN" b="1" u="sng" dirty="0">
                <a:latin typeface="Times New Roman" panose="02020603050405020304" pitchFamily="18" charset="0"/>
                <a:ea typeface="宋体" panose="02010600030101010101" pitchFamily="2" charset="-122"/>
              </a:rPr>
              <a:t>2</a:t>
            </a:r>
            <a:r>
              <a:rPr lang="zh-CN" altLang="en-US" b="1" u="sng" dirty="0">
                <a:latin typeface="Times New Roman" panose="02020603050405020304" pitchFamily="18" charset="0"/>
                <a:ea typeface="宋体" panose="02010600030101010101" pitchFamily="2" charset="-122"/>
              </a:rPr>
              <a:t>版）</a:t>
            </a:r>
            <a:r>
              <a:rPr lang="zh-CN" altLang="en-US" b="1" dirty="0">
                <a:latin typeface="Times New Roman" panose="02020603050405020304" pitchFamily="18" charset="0"/>
                <a:ea typeface="宋体" panose="02010600030101010101" pitchFamily="2" charset="-122"/>
              </a:rPr>
              <a:t>，孙卫琴 ，电子工业出版社，</a:t>
            </a:r>
            <a:r>
              <a:rPr lang="en-US" altLang="zh-CN" b="1" dirty="0">
                <a:latin typeface="Times New Roman" panose="02020603050405020304" pitchFamily="18" charset="0"/>
                <a:ea typeface="宋体" panose="02010600030101010101" pitchFamily="2" charset="-122"/>
              </a:rPr>
              <a:t>2009.1</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4"/>
          <p:cNvSpPr txBox="1"/>
          <p:nvPr/>
        </p:nvSpPr>
        <p:spPr>
          <a:xfrm>
            <a:off x="1403350" y="-26987"/>
            <a:ext cx="7416800" cy="701675"/>
          </a:xfrm>
          <a:prstGeom prst="rect">
            <a:avLst/>
          </a:prstGeom>
          <a:noFill/>
          <a:ln w="9525">
            <a:noFill/>
          </a:ln>
        </p:spPr>
        <p:txBody>
          <a:bodyPr anchor="t" anchorCtr="0">
            <a:spAutoFit/>
          </a:bodyPr>
          <a:lstStyle/>
          <a:p>
            <a:pPr>
              <a:spcBef>
                <a:spcPct val="50000"/>
              </a:spcBef>
            </a:pPr>
            <a:r>
              <a:rPr lang="en-US" altLang="zh-CN" sz="4000" dirty="0">
                <a:solidFill>
                  <a:schemeClr val="folHlink"/>
                </a:solidFill>
                <a:latin typeface="Times New Roman" panose="02020603050405020304" pitchFamily="18" charset="0"/>
                <a:ea typeface="宋体" panose="02010600030101010101" pitchFamily="2" charset="-122"/>
              </a:rPr>
              <a:t>Java </a:t>
            </a:r>
            <a:r>
              <a:rPr lang="en-US" altLang="zh-CN" sz="4000" dirty="0">
                <a:solidFill>
                  <a:srgbClr val="FF9900"/>
                </a:solidFill>
                <a:latin typeface="Times New Roman" panose="02020603050405020304" pitchFamily="18" charset="0"/>
                <a:ea typeface="宋体" panose="02010600030101010101" pitchFamily="2" charset="-122"/>
              </a:rPr>
              <a:t> Program  Build  Process</a:t>
            </a:r>
            <a:endParaRPr lang="en-US" altLang="zh-CN" sz="4000" dirty="0">
              <a:solidFill>
                <a:srgbClr val="FF9900"/>
              </a:solidFill>
              <a:latin typeface="Times New Roman" panose="02020603050405020304" pitchFamily="18" charset="0"/>
              <a:ea typeface="宋体" panose="02010600030101010101" pitchFamily="2" charset="-122"/>
            </a:endParaRPr>
          </a:p>
        </p:txBody>
      </p:sp>
      <p:sp>
        <p:nvSpPr>
          <p:cNvPr id="53253" name="Rectangle 5"/>
          <p:cNvSpPr/>
          <p:nvPr/>
        </p:nvSpPr>
        <p:spPr>
          <a:xfrm>
            <a:off x="3024188" y="765175"/>
            <a:ext cx="3132137"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603050405020304" pitchFamily="18" charset="0"/>
                <a:ea typeface="宋体" panose="02010600030101010101" pitchFamily="2" charset="-122"/>
              </a:rPr>
              <a:t>Source files (.java)</a:t>
            </a:r>
            <a:endParaRPr lang="en-US" altLang="zh-CN" sz="3200" dirty="0">
              <a:solidFill>
                <a:srgbClr val="0000CC"/>
              </a:solidFill>
              <a:latin typeface="Times New Roman" panose="02020603050405020304" pitchFamily="18" charset="0"/>
              <a:ea typeface="宋体" panose="02010600030101010101" pitchFamily="2" charset="-122"/>
            </a:endParaRPr>
          </a:p>
        </p:txBody>
      </p:sp>
      <p:sp>
        <p:nvSpPr>
          <p:cNvPr id="53254" name="Line 6"/>
          <p:cNvSpPr/>
          <p:nvPr/>
        </p:nvSpPr>
        <p:spPr>
          <a:xfrm flipH="1">
            <a:off x="4572000" y="1628775"/>
            <a:ext cx="0" cy="576263"/>
          </a:xfrm>
          <a:prstGeom prst="line">
            <a:avLst/>
          </a:prstGeom>
          <a:ln w="57150" cap="flat" cmpd="sng">
            <a:solidFill>
              <a:schemeClr val="folHlink"/>
            </a:solidFill>
            <a:prstDash val="solid"/>
            <a:round/>
            <a:headEnd type="none" w="med" len="med"/>
            <a:tailEnd type="triangle" w="med" len="med"/>
          </a:ln>
        </p:spPr>
      </p:sp>
      <p:sp>
        <p:nvSpPr>
          <p:cNvPr id="53255" name="Rectangle 7"/>
          <p:cNvSpPr/>
          <p:nvPr/>
        </p:nvSpPr>
        <p:spPr>
          <a:xfrm>
            <a:off x="3221038" y="2205038"/>
            <a:ext cx="2700337" cy="836612"/>
          </a:xfrm>
          <a:prstGeom prst="rect">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5400000" scaled="1"/>
            <a:tileRect/>
          </a:gradFill>
          <a:ln w="9525">
            <a:noFill/>
          </a:ln>
        </p:spPr>
        <p:txBody>
          <a:bodyPr wrap="none" anchor="ctr" anchorCtr="0"/>
          <a:lstStyle/>
          <a:p>
            <a:pPr algn="ctr"/>
            <a:r>
              <a:rPr lang="en-US" altLang="zh-CN" sz="3600" dirty="0">
                <a:solidFill>
                  <a:schemeClr val="hlink"/>
                </a:solidFill>
                <a:latin typeface="Times New Roman" panose="02020603050405020304" pitchFamily="18" charset="0"/>
                <a:ea typeface="宋体" panose="02010600030101010101" pitchFamily="2" charset="-122"/>
              </a:rPr>
              <a:t>javac.exe</a:t>
            </a:r>
            <a:endParaRPr lang="en-US" altLang="zh-CN" sz="3600" dirty="0">
              <a:solidFill>
                <a:schemeClr val="hlink"/>
              </a:solidFill>
              <a:latin typeface="Times New Roman" panose="02020603050405020304" pitchFamily="18" charset="0"/>
              <a:ea typeface="宋体" panose="02010600030101010101" pitchFamily="2" charset="-122"/>
            </a:endParaRPr>
          </a:p>
        </p:txBody>
      </p:sp>
      <p:sp>
        <p:nvSpPr>
          <p:cNvPr id="53256" name="Rectangle 8"/>
          <p:cNvSpPr/>
          <p:nvPr/>
        </p:nvSpPr>
        <p:spPr>
          <a:xfrm>
            <a:off x="2573338" y="3646488"/>
            <a:ext cx="4014787"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603050405020304" pitchFamily="18" charset="0"/>
                <a:ea typeface="宋体" panose="02010600030101010101" pitchFamily="2" charset="-122"/>
              </a:rPr>
              <a:t>Byte code files (.class)</a:t>
            </a:r>
            <a:endParaRPr lang="en-US" altLang="zh-CN" sz="3200" dirty="0">
              <a:solidFill>
                <a:srgbClr val="0000CC"/>
              </a:solidFill>
              <a:latin typeface="Times New Roman" panose="02020603050405020304" pitchFamily="18" charset="0"/>
              <a:ea typeface="宋体" panose="02010600030101010101" pitchFamily="2" charset="-122"/>
            </a:endParaRPr>
          </a:p>
        </p:txBody>
      </p:sp>
      <p:sp>
        <p:nvSpPr>
          <p:cNvPr id="53257" name="Line 9"/>
          <p:cNvSpPr/>
          <p:nvPr/>
        </p:nvSpPr>
        <p:spPr>
          <a:xfrm flipH="1">
            <a:off x="4572000" y="3070225"/>
            <a:ext cx="0" cy="576263"/>
          </a:xfrm>
          <a:prstGeom prst="line">
            <a:avLst/>
          </a:prstGeom>
          <a:ln w="57150" cap="flat" cmpd="sng">
            <a:solidFill>
              <a:schemeClr val="folHlink"/>
            </a:solidFill>
            <a:prstDash val="solid"/>
            <a:round/>
            <a:headEnd type="none" w="med" len="med"/>
            <a:tailEnd type="triangle" w="med" len="med"/>
          </a:ln>
        </p:spPr>
      </p:sp>
      <p:sp>
        <p:nvSpPr>
          <p:cNvPr id="53259" name="Line 11"/>
          <p:cNvSpPr/>
          <p:nvPr/>
        </p:nvSpPr>
        <p:spPr>
          <a:xfrm flipH="1">
            <a:off x="1403350" y="4510088"/>
            <a:ext cx="1800225" cy="576262"/>
          </a:xfrm>
          <a:prstGeom prst="line">
            <a:avLst/>
          </a:prstGeom>
          <a:ln w="57150" cap="flat" cmpd="sng">
            <a:solidFill>
              <a:schemeClr val="folHlink"/>
            </a:solidFill>
            <a:prstDash val="solid"/>
            <a:round/>
            <a:headEnd type="none" w="med" len="med"/>
            <a:tailEnd type="triangle" w="med" len="med"/>
          </a:ln>
        </p:spPr>
      </p:sp>
      <p:grpSp>
        <p:nvGrpSpPr>
          <p:cNvPr id="2" name="Group 25"/>
          <p:cNvGrpSpPr/>
          <p:nvPr/>
        </p:nvGrpSpPr>
        <p:grpSpPr>
          <a:xfrm>
            <a:off x="250825" y="5086350"/>
            <a:ext cx="2519363" cy="1628775"/>
            <a:chOff x="158" y="3294"/>
            <a:chExt cx="1587" cy="1026"/>
          </a:xfrm>
        </p:grpSpPr>
        <p:pic>
          <p:nvPicPr>
            <p:cNvPr id="21513" name="Picture 10" descr="j0285750"/>
            <p:cNvPicPr>
              <a:picLocks noChangeAspect="1"/>
            </p:cNvPicPr>
            <p:nvPr/>
          </p:nvPicPr>
          <p:blipFill>
            <a:blip r:embed="rId1"/>
            <a:stretch>
              <a:fillRect/>
            </a:stretch>
          </p:blipFill>
          <p:spPr>
            <a:xfrm>
              <a:off x="295" y="3614"/>
              <a:ext cx="1149" cy="706"/>
            </a:xfrm>
            <a:prstGeom prst="rect">
              <a:avLst/>
            </a:prstGeom>
            <a:noFill/>
            <a:ln w="9525">
              <a:noFill/>
            </a:ln>
          </p:spPr>
        </p:pic>
        <p:sp>
          <p:nvSpPr>
            <p:cNvPr id="21514" name="Text Box 12"/>
            <p:cNvSpPr txBox="1"/>
            <p:nvPr/>
          </p:nvSpPr>
          <p:spPr>
            <a:xfrm>
              <a:off x="158" y="3294"/>
              <a:ext cx="1587" cy="28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JVM for Windows</a:t>
              </a:r>
              <a:endParaRPr lang="en-US" altLang="zh-CN" dirty="0">
                <a:latin typeface="Times New Roman" panose="02020603050405020304" pitchFamily="18" charset="0"/>
                <a:ea typeface="宋体" panose="02010600030101010101" pitchFamily="2" charset="-122"/>
              </a:endParaRPr>
            </a:p>
          </p:txBody>
        </p:sp>
      </p:grpSp>
      <p:sp>
        <p:nvSpPr>
          <p:cNvPr id="53261" name="Line 13"/>
          <p:cNvSpPr/>
          <p:nvPr/>
        </p:nvSpPr>
        <p:spPr>
          <a:xfrm flipH="1">
            <a:off x="3851275" y="4510088"/>
            <a:ext cx="0" cy="647700"/>
          </a:xfrm>
          <a:prstGeom prst="line">
            <a:avLst/>
          </a:prstGeom>
          <a:ln w="57150" cap="flat" cmpd="sng">
            <a:solidFill>
              <a:schemeClr val="folHlink"/>
            </a:solidFill>
            <a:prstDash val="solid"/>
            <a:round/>
            <a:headEnd type="none" w="med" len="med"/>
            <a:tailEnd type="triangle" w="med" len="med"/>
          </a:ln>
        </p:spPr>
      </p:sp>
      <p:grpSp>
        <p:nvGrpSpPr>
          <p:cNvPr id="3" name="Group 26"/>
          <p:cNvGrpSpPr/>
          <p:nvPr/>
        </p:nvGrpSpPr>
        <p:grpSpPr>
          <a:xfrm>
            <a:off x="2987675" y="5086350"/>
            <a:ext cx="2519363" cy="1628775"/>
            <a:chOff x="1882" y="3294"/>
            <a:chExt cx="1587" cy="1026"/>
          </a:xfrm>
        </p:grpSpPr>
        <p:sp>
          <p:nvSpPr>
            <p:cNvPr id="21517" name="Text Box 14"/>
            <p:cNvSpPr txBox="1"/>
            <p:nvPr/>
          </p:nvSpPr>
          <p:spPr>
            <a:xfrm>
              <a:off x="1882" y="3294"/>
              <a:ext cx="1587" cy="28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JVM for Linux</a:t>
              </a:r>
              <a:endParaRPr lang="en-US" altLang="zh-CN" dirty="0">
                <a:latin typeface="Times New Roman" panose="02020603050405020304" pitchFamily="18" charset="0"/>
                <a:ea typeface="宋体" panose="02010600030101010101" pitchFamily="2" charset="-122"/>
              </a:endParaRPr>
            </a:p>
          </p:txBody>
        </p:sp>
        <p:pic>
          <p:nvPicPr>
            <p:cNvPr id="21518" name="Picture 17" descr="j0292020"/>
            <p:cNvPicPr>
              <a:picLocks noChangeAspect="1"/>
            </p:cNvPicPr>
            <p:nvPr/>
          </p:nvPicPr>
          <p:blipFill>
            <a:blip r:embed="rId2"/>
            <a:stretch>
              <a:fillRect/>
            </a:stretch>
          </p:blipFill>
          <p:spPr>
            <a:xfrm>
              <a:off x="2109" y="3588"/>
              <a:ext cx="771" cy="732"/>
            </a:xfrm>
            <a:prstGeom prst="rect">
              <a:avLst/>
            </a:prstGeom>
            <a:noFill/>
            <a:ln w="9525">
              <a:noFill/>
            </a:ln>
          </p:spPr>
        </p:pic>
      </p:grpSp>
      <p:sp>
        <p:nvSpPr>
          <p:cNvPr id="53266" name="Text Box 18"/>
          <p:cNvSpPr txBox="1"/>
          <p:nvPr/>
        </p:nvSpPr>
        <p:spPr>
          <a:xfrm>
            <a:off x="5364163" y="5734050"/>
            <a:ext cx="1728787" cy="641350"/>
          </a:xfrm>
          <a:prstGeom prst="rect">
            <a:avLst/>
          </a:prstGeom>
          <a:noFill/>
          <a:ln w="9525">
            <a:noFill/>
          </a:ln>
        </p:spPr>
        <p:txBody>
          <a:bodyPr anchor="t" anchorCtr="0">
            <a:spAutoFit/>
          </a:bodyPr>
          <a:lstStyle/>
          <a:p>
            <a:pPr>
              <a:spcBef>
                <a:spcPct val="50000"/>
              </a:spcBef>
            </a:pPr>
            <a:r>
              <a:rPr lang="en-US" altLang="zh-CN" sz="3600" b="1" dirty="0">
                <a:solidFill>
                  <a:schemeClr val="folHlink"/>
                </a:solidFill>
                <a:latin typeface="Times New Roman" panose="02020603050405020304" pitchFamily="18" charset="0"/>
                <a:ea typeface="宋体" panose="02010600030101010101" pitchFamily="2" charset="-122"/>
              </a:rPr>
              <a:t>… …</a:t>
            </a:r>
            <a:endParaRPr lang="en-US" altLang="zh-CN" sz="3600" b="1" dirty="0">
              <a:solidFill>
                <a:schemeClr val="folHlink"/>
              </a:solidFill>
              <a:latin typeface="Times New Roman" panose="02020603050405020304" pitchFamily="18" charset="0"/>
              <a:ea typeface="宋体" panose="02010600030101010101" pitchFamily="2" charset="-122"/>
            </a:endParaRPr>
          </a:p>
        </p:txBody>
      </p:sp>
      <p:grpSp>
        <p:nvGrpSpPr>
          <p:cNvPr id="4" name="Group 27"/>
          <p:cNvGrpSpPr/>
          <p:nvPr/>
        </p:nvGrpSpPr>
        <p:grpSpPr>
          <a:xfrm>
            <a:off x="6875463" y="5086350"/>
            <a:ext cx="2268537" cy="1498600"/>
            <a:chOff x="4331" y="3294"/>
            <a:chExt cx="1429" cy="944"/>
          </a:xfrm>
        </p:grpSpPr>
        <p:sp>
          <p:nvSpPr>
            <p:cNvPr id="21521" name="Text Box 19"/>
            <p:cNvSpPr txBox="1"/>
            <p:nvPr/>
          </p:nvSpPr>
          <p:spPr>
            <a:xfrm>
              <a:off x="4331" y="3294"/>
              <a:ext cx="1429" cy="288"/>
            </a:xfrm>
            <a:prstGeom prst="rect">
              <a:avLst/>
            </a:prstGeom>
            <a:noFill/>
            <a:ln w="9525">
              <a:noFill/>
            </a:ln>
          </p:spPr>
          <p:txBody>
            <a:bodyPr anchor="t" anchorCtr="0">
              <a:spAutoFit/>
            </a:bodyPr>
            <a:lstStyle/>
            <a:p>
              <a:pPr>
                <a:spcBef>
                  <a:spcPct val="50000"/>
                </a:spcBef>
              </a:pPr>
              <a:r>
                <a:rPr lang="en-US" altLang="zh-CN" dirty="0">
                  <a:latin typeface="Times New Roman" panose="02020603050405020304" pitchFamily="18" charset="0"/>
                  <a:ea typeface="宋体" panose="02010600030101010101" pitchFamily="2" charset="-122"/>
                </a:rPr>
                <a:t>JVM for Mac</a:t>
              </a:r>
              <a:endParaRPr lang="en-US" altLang="zh-CN" dirty="0">
                <a:latin typeface="Times New Roman" panose="02020603050405020304" pitchFamily="18" charset="0"/>
                <a:ea typeface="宋体" panose="02010600030101010101" pitchFamily="2" charset="-122"/>
              </a:endParaRPr>
            </a:p>
          </p:txBody>
        </p:sp>
        <p:pic>
          <p:nvPicPr>
            <p:cNvPr id="21522" name="Picture 20" descr="j0195384"/>
            <p:cNvPicPr>
              <a:picLocks noChangeAspect="1"/>
            </p:cNvPicPr>
            <p:nvPr/>
          </p:nvPicPr>
          <p:blipFill>
            <a:blip r:embed="rId3"/>
            <a:stretch>
              <a:fillRect/>
            </a:stretch>
          </p:blipFill>
          <p:spPr>
            <a:xfrm>
              <a:off x="4540" y="3575"/>
              <a:ext cx="649" cy="663"/>
            </a:xfrm>
            <a:prstGeom prst="rect">
              <a:avLst/>
            </a:prstGeom>
            <a:noFill/>
            <a:ln w="9525">
              <a:noFill/>
            </a:ln>
          </p:spPr>
        </p:pic>
      </p:grpSp>
      <p:sp>
        <p:nvSpPr>
          <p:cNvPr id="53269" name="Line 21"/>
          <p:cNvSpPr/>
          <p:nvPr/>
        </p:nvSpPr>
        <p:spPr>
          <a:xfrm>
            <a:off x="4859338" y="4510088"/>
            <a:ext cx="2520950" cy="647700"/>
          </a:xfrm>
          <a:prstGeom prst="line">
            <a:avLst/>
          </a:prstGeom>
          <a:ln w="57150" cap="flat" cmpd="sng">
            <a:solidFill>
              <a:schemeClr val="folHlink"/>
            </a:solidFill>
            <a:prstDash val="solid"/>
            <a:round/>
            <a:headEnd type="none" w="med" len="med"/>
            <a:tailEnd type="triangle" w="med" len="med"/>
          </a:ln>
        </p:spPr>
      </p:sp>
      <p:sp>
        <p:nvSpPr>
          <p:cNvPr id="53270" name="Text Box 22"/>
          <p:cNvSpPr txBox="1"/>
          <p:nvPr/>
        </p:nvSpPr>
        <p:spPr>
          <a:xfrm>
            <a:off x="250825" y="982663"/>
            <a:ext cx="1657350" cy="457200"/>
          </a:xfrm>
          <a:prstGeom prst="rect">
            <a:avLst/>
          </a:prstGeom>
          <a:noFill/>
          <a:ln w="9525">
            <a:noFill/>
          </a:ln>
        </p:spPr>
        <p:txBody>
          <a:bodyPr anchor="t" anchorCtr="0">
            <a:spAutoFit/>
          </a:bodyPr>
          <a:lstStyle/>
          <a:p>
            <a:pPr>
              <a:spcBef>
                <a:spcPct val="50000"/>
              </a:spcBef>
            </a:pPr>
            <a:r>
              <a:rPr lang="en-US" altLang="zh-CN" b="1" dirty="0">
                <a:solidFill>
                  <a:schemeClr val="hlink"/>
                </a:solidFill>
                <a:latin typeface="Times New Roman" panose="02020603050405020304" pitchFamily="18" charset="0"/>
                <a:ea typeface="宋体" panose="02010600030101010101" pitchFamily="2" charset="-122"/>
              </a:rPr>
              <a:t>Write once</a:t>
            </a:r>
            <a:endParaRPr lang="en-US" altLang="zh-CN" b="1" dirty="0">
              <a:solidFill>
                <a:schemeClr val="hlink"/>
              </a:solidFill>
              <a:latin typeface="Times New Roman" panose="02020603050405020304" pitchFamily="18" charset="0"/>
              <a:ea typeface="宋体" panose="02010600030101010101" pitchFamily="2" charset="-122"/>
            </a:endParaRPr>
          </a:p>
        </p:txBody>
      </p:sp>
      <p:sp>
        <p:nvSpPr>
          <p:cNvPr id="53271" name="Line 23"/>
          <p:cNvSpPr/>
          <p:nvPr/>
        </p:nvSpPr>
        <p:spPr>
          <a:xfrm>
            <a:off x="1042988" y="1487488"/>
            <a:ext cx="0" cy="2519362"/>
          </a:xfrm>
          <a:prstGeom prst="line">
            <a:avLst/>
          </a:prstGeom>
          <a:ln w="57150" cap="rnd" cmpd="sng">
            <a:solidFill>
              <a:schemeClr val="folHlink"/>
            </a:solidFill>
            <a:prstDash val="sysDot"/>
            <a:round/>
            <a:headEnd type="none" w="med" len="med"/>
            <a:tailEnd type="triangle" w="med" len="med"/>
          </a:ln>
        </p:spPr>
      </p:sp>
      <p:sp>
        <p:nvSpPr>
          <p:cNvPr id="53272" name="Text Box 24"/>
          <p:cNvSpPr txBox="1"/>
          <p:nvPr/>
        </p:nvSpPr>
        <p:spPr>
          <a:xfrm>
            <a:off x="107950" y="3933825"/>
            <a:ext cx="2160588" cy="457200"/>
          </a:xfrm>
          <a:prstGeom prst="rect">
            <a:avLst/>
          </a:prstGeom>
          <a:noFill/>
          <a:ln w="9525">
            <a:noFill/>
          </a:ln>
        </p:spPr>
        <p:txBody>
          <a:bodyPr anchor="t" anchorCtr="0">
            <a:spAutoFit/>
          </a:bodyPr>
          <a:lstStyle/>
          <a:p>
            <a:pPr>
              <a:spcBef>
                <a:spcPct val="50000"/>
              </a:spcBef>
            </a:pPr>
            <a:r>
              <a:rPr lang="en-US" altLang="zh-CN" b="1" dirty="0">
                <a:solidFill>
                  <a:schemeClr val="hlink"/>
                </a:solidFill>
                <a:latin typeface="Times New Roman" panose="02020603050405020304" pitchFamily="18" charset="0"/>
                <a:ea typeface="宋体" panose="02010600030101010101" pitchFamily="2" charset="-122"/>
              </a:rPr>
              <a:t>Run anywhere</a:t>
            </a:r>
            <a:endParaRPr lang="en-US" altLang="zh-CN" b="1"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diamond(in)">
                                      <p:cBhvr>
                                        <p:cTn id="7" dur="2000"/>
                                        <p:tgtEl>
                                          <p:spTgt spid="5325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53254"/>
                                        </p:tgtEl>
                                        <p:attrNameLst>
                                          <p:attrName>style.visibility</p:attrName>
                                        </p:attrNameLst>
                                      </p:cBhvr>
                                      <p:to>
                                        <p:strVal val="visible"/>
                                      </p:to>
                                    </p:set>
                                    <p:anim calcmode="lin" valueType="num">
                                      <p:cBhvr>
                                        <p:cTn id="12" dur="500" fill="hold"/>
                                        <p:tgtEl>
                                          <p:spTgt spid="53254"/>
                                        </p:tgtEl>
                                        <p:attrNameLst>
                                          <p:attrName>ppt_x</p:attrName>
                                        </p:attrNameLst>
                                      </p:cBhvr>
                                      <p:tavLst>
                                        <p:tav tm="0">
                                          <p:val>
                                            <p:strVal val="#ppt_x"/>
                                          </p:val>
                                        </p:tav>
                                        <p:tav tm="100000">
                                          <p:val>
                                            <p:strVal val="#ppt_x"/>
                                          </p:val>
                                        </p:tav>
                                      </p:tavLst>
                                    </p:anim>
                                    <p:anim calcmode="lin" valueType="num">
                                      <p:cBhvr>
                                        <p:cTn id="13" dur="500" fill="hold"/>
                                        <p:tgtEl>
                                          <p:spTgt spid="53254"/>
                                        </p:tgtEl>
                                        <p:attrNameLst>
                                          <p:attrName>ppt_y</p:attrName>
                                        </p:attrNameLst>
                                      </p:cBhvr>
                                      <p:tavLst>
                                        <p:tav tm="0">
                                          <p:val>
                                            <p:strVal val="#ppt_y-#ppt_h/2"/>
                                          </p:val>
                                        </p:tav>
                                        <p:tav tm="100000">
                                          <p:val>
                                            <p:strVal val="#ppt_y"/>
                                          </p:val>
                                        </p:tav>
                                      </p:tavLst>
                                    </p:anim>
                                    <p:anim calcmode="lin" valueType="num">
                                      <p:cBhvr>
                                        <p:cTn id="14" dur="500" fill="hold"/>
                                        <p:tgtEl>
                                          <p:spTgt spid="53254"/>
                                        </p:tgtEl>
                                        <p:attrNameLst>
                                          <p:attrName>ppt_w</p:attrName>
                                        </p:attrNameLst>
                                      </p:cBhvr>
                                      <p:tavLst>
                                        <p:tav tm="0">
                                          <p:val>
                                            <p:strVal val="#ppt_w"/>
                                          </p:val>
                                        </p:tav>
                                        <p:tav tm="100000">
                                          <p:val>
                                            <p:strVal val="#ppt_w"/>
                                          </p:val>
                                        </p:tav>
                                      </p:tavLst>
                                    </p:anim>
                                    <p:anim calcmode="lin" valueType="num">
                                      <p:cBhvr>
                                        <p:cTn id="15" dur="500" fill="hold"/>
                                        <p:tgtEl>
                                          <p:spTgt spid="53254"/>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3255"/>
                                        </p:tgtEl>
                                        <p:attrNameLst>
                                          <p:attrName>style.visibility</p:attrName>
                                        </p:attrNameLst>
                                      </p:cBhvr>
                                      <p:to>
                                        <p:strVal val="visible"/>
                                      </p:to>
                                    </p:set>
                                    <p:animEffect transition="in" filter="fade">
                                      <p:cBhvr>
                                        <p:cTn id="20" dur="1000"/>
                                        <p:tgtEl>
                                          <p:spTgt spid="53255"/>
                                        </p:tgtEl>
                                      </p:cBhvr>
                                    </p:animEffect>
                                    <p:anim calcmode="lin" valueType="num">
                                      <p:cBhvr>
                                        <p:cTn id="21" dur="1000" fill="hold"/>
                                        <p:tgtEl>
                                          <p:spTgt spid="53255"/>
                                        </p:tgtEl>
                                        <p:attrNameLst>
                                          <p:attrName>ppt_x</p:attrName>
                                        </p:attrNameLst>
                                      </p:cBhvr>
                                      <p:tavLst>
                                        <p:tav tm="0">
                                          <p:val>
                                            <p:strVal val="#ppt_x"/>
                                          </p:val>
                                        </p:tav>
                                        <p:tav tm="100000">
                                          <p:val>
                                            <p:strVal val="#ppt_x"/>
                                          </p:val>
                                        </p:tav>
                                      </p:tavLst>
                                    </p:anim>
                                    <p:anim calcmode="lin" valueType="num">
                                      <p:cBhvr>
                                        <p:cTn id="22" dur="1000" fill="hold"/>
                                        <p:tgtEl>
                                          <p:spTgt spid="5325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nodeType="clickEffect">
                                  <p:stCondLst>
                                    <p:cond delay="0"/>
                                  </p:stCondLst>
                                  <p:childTnLst>
                                    <p:set>
                                      <p:cBhvr>
                                        <p:cTn id="26" dur="1" fill="hold">
                                          <p:stCondLst>
                                            <p:cond delay="0"/>
                                          </p:stCondLst>
                                        </p:cTn>
                                        <p:tgtEl>
                                          <p:spTgt spid="53257"/>
                                        </p:tgtEl>
                                        <p:attrNameLst>
                                          <p:attrName>style.visibility</p:attrName>
                                        </p:attrNameLst>
                                      </p:cBhvr>
                                      <p:to>
                                        <p:strVal val="visible"/>
                                      </p:to>
                                    </p:set>
                                    <p:anim calcmode="lin" valueType="num">
                                      <p:cBhvr>
                                        <p:cTn id="27" dur="500" fill="hold"/>
                                        <p:tgtEl>
                                          <p:spTgt spid="53257"/>
                                        </p:tgtEl>
                                        <p:attrNameLst>
                                          <p:attrName>ppt_x</p:attrName>
                                        </p:attrNameLst>
                                      </p:cBhvr>
                                      <p:tavLst>
                                        <p:tav tm="0">
                                          <p:val>
                                            <p:strVal val="#ppt_x"/>
                                          </p:val>
                                        </p:tav>
                                        <p:tav tm="100000">
                                          <p:val>
                                            <p:strVal val="#ppt_x"/>
                                          </p:val>
                                        </p:tav>
                                      </p:tavLst>
                                    </p:anim>
                                    <p:anim calcmode="lin" valueType="num">
                                      <p:cBhvr>
                                        <p:cTn id="28" dur="500" fill="hold"/>
                                        <p:tgtEl>
                                          <p:spTgt spid="53257"/>
                                        </p:tgtEl>
                                        <p:attrNameLst>
                                          <p:attrName>ppt_y</p:attrName>
                                        </p:attrNameLst>
                                      </p:cBhvr>
                                      <p:tavLst>
                                        <p:tav tm="0">
                                          <p:val>
                                            <p:strVal val="#ppt_y-#ppt_h/2"/>
                                          </p:val>
                                        </p:tav>
                                        <p:tav tm="100000">
                                          <p:val>
                                            <p:strVal val="#ppt_y"/>
                                          </p:val>
                                        </p:tav>
                                      </p:tavLst>
                                    </p:anim>
                                    <p:anim calcmode="lin" valueType="num">
                                      <p:cBhvr>
                                        <p:cTn id="29" dur="500" fill="hold"/>
                                        <p:tgtEl>
                                          <p:spTgt spid="53257"/>
                                        </p:tgtEl>
                                        <p:attrNameLst>
                                          <p:attrName>ppt_w</p:attrName>
                                        </p:attrNameLst>
                                      </p:cBhvr>
                                      <p:tavLst>
                                        <p:tav tm="0">
                                          <p:val>
                                            <p:strVal val="#ppt_w"/>
                                          </p:val>
                                        </p:tav>
                                        <p:tav tm="100000">
                                          <p:val>
                                            <p:strVal val="#ppt_w"/>
                                          </p:val>
                                        </p:tav>
                                      </p:tavLst>
                                    </p:anim>
                                    <p:anim calcmode="lin" valueType="num">
                                      <p:cBhvr>
                                        <p:cTn id="30" dur="500" fill="hold"/>
                                        <p:tgtEl>
                                          <p:spTgt spid="53257"/>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53256"/>
                                        </p:tgtEl>
                                        <p:attrNameLst>
                                          <p:attrName>style.visibility</p:attrName>
                                        </p:attrNameLst>
                                      </p:cBhvr>
                                      <p:to>
                                        <p:strVal val="visible"/>
                                      </p:to>
                                    </p:set>
                                    <p:animEffect transition="in" filter="diamond(in)">
                                      <p:cBhvr>
                                        <p:cTn id="35" dur="2000"/>
                                        <p:tgtEl>
                                          <p:spTgt spid="53256"/>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53259"/>
                                        </p:tgtEl>
                                        <p:attrNameLst>
                                          <p:attrName>style.visibility</p:attrName>
                                        </p:attrNameLst>
                                      </p:cBhvr>
                                      <p:to>
                                        <p:strVal val="visible"/>
                                      </p:to>
                                    </p:set>
                                    <p:anim calcmode="lin" valueType="num">
                                      <p:cBhvr>
                                        <p:cTn id="40" dur="500" fill="hold"/>
                                        <p:tgtEl>
                                          <p:spTgt spid="53259"/>
                                        </p:tgtEl>
                                        <p:attrNameLst>
                                          <p:attrName>ppt_x</p:attrName>
                                        </p:attrNameLst>
                                      </p:cBhvr>
                                      <p:tavLst>
                                        <p:tav tm="0">
                                          <p:val>
                                            <p:strVal val="#ppt_x"/>
                                          </p:val>
                                        </p:tav>
                                        <p:tav tm="100000">
                                          <p:val>
                                            <p:strVal val="#ppt_x"/>
                                          </p:val>
                                        </p:tav>
                                      </p:tavLst>
                                    </p:anim>
                                    <p:anim calcmode="lin" valueType="num">
                                      <p:cBhvr>
                                        <p:cTn id="41" dur="500" fill="hold"/>
                                        <p:tgtEl>
                                          <p:spTgt spid="53259"/>
                                        </p:tgtEl>
                                        <p:attrNameLst>
                                          <p:attrName>ppt_y</p:attrName>
                                        </p:attrNameLst>
                                      </p:cBhvr>
                                      <p:tavLst>
                                        <p:tav tm="0">
                                          <p:val>
                                            <p:strVal val="#ppt_y-#ppt_h/2"/>
                                          </p:val>
                                        </p:tav>
                                        <p:tav tm="100000">
                                          <p:val>
                                            <p:strVal val="#ppt_y"/>
                                          </p:val>
                                        </p:tav>
                                      </p:tavLst>
                                    </p:anim>
                                    <p:anim calcmode="lin" valueType="num">
                                      <p:cBhvr>
                                        <p:cTn id="42" dur="500" fill="hold"/>
                                        <p:tgtEl>
                                          <p:spTgt spid="53259"/>
                                        </p:tgtEl>
                                        <p:attrNameLst>
                                          <p:attrName>ppt_w</p:attrName>
                                        </p:attrNameLst>
                                      </p:cBhvr>
                                      <p:tavLst>
                                        <p:tav tm="0">
                                          <p:val>
                                            <p:strVal val="#ppt_w"/>
                                          </p:val>
                                        </p:tav>
                                        <p:tav tm="100000">
                                          <p:val>
                                            <p:strVal val="#ppt_w"/>
                                          </p:val>
                                        </p:tav>
                                      </p:tavLst>
                                    </p:anim>
                                    <p:anim calcmode="lin" valueType="num">
                                      <p:cBhvr>
                                        <p:cTn id="43" dur="500" fill="hold"/>
                                        <p:tgtEl>
                                          <p:spTgt spid="53259"/>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fltVal val="0"/>
                                          </p:val>
                                        </p:tav>
                                        <p:tav tm="100000">
                                          <p:val>
                                            <p:strVal val="#ppt_h"/>
                                          </p:val>
                                        </p:tav>
                                      </p:tavLst>
                                    </p:anim>
                                    <p:animEffect transition="in" filter="fad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53261"/>
                                        </p:tgtEl>
                                        <p:attrNameLst>
                                          <p:attrName>style.visibility</p:attrName>
                                        </p:attrNameLst>
                                      </p:cBhvr>
                                      <p:to>
                                        <p:strVal val="visible"/>
                                      </p:to>
                                    </p:set>
                                    <p:anim calcmode="lin" valueType="num">
                                      <p:cBhvr>
                                        <p:cTn id="55" dur="500" fill="hold"/>
                                        <p:tgtEl>
                                          <p:spTgt spid="53261"/>
                                        </p:tgtEl>
                                        <p:attrNameLst>
                                          <p:attrName>ppt_x</p:attrName>
                                        </p:attrNameLst>
                                      </p:cBhvr>
                                      <p:tavLst>
                                        <p:tav tm="0">
                                          <p:val>
                                            <p:strVal val="#ppt_x"/>
                                          </p:val>
                                        </p:tav>
                                        <p:tav tm="100000">
                                          <p:val>
                                            <p:strVal val="#ppt_x"/>
                                          </p:val>
                                        </p:tav>
                                      </p:tavLst>
                                    </p:anim>
                                    <p:anim calcmode="lin" valueType="num">
                                      <p:cBhvr>
                                        <p:cTn id="56" dur="500" fill="hold"/>
                                        <p:tgtEl>
                                          <p:spTgt spid="53261"/>
                                        </p:tgtEl>
                                        <p:attrNameLst>
                                          <p:attrName>ppt_y</p:attrName>
                                        </p:attrNameLst>
                                      </p:cBhvr>
                                      <p:tavLst>
                                        <p:tav tm="0">
                                          <p:val>
                                            <p:strVal val="#ppt_y-#ppt_h/2"/>
                                          </p:val>
                                        </p:tav>
                                        <p:tav tm="100000">
                                          <p:val>
                                            <p:strVal val="#ppt_y"/>
                                          </p:val>
                                        </p:tav>
                                      </p:tavLst>
                                    </p:anim>
                                    <p:anim calcmode="lin" valueType="num">
                                      <p:cBhvr>
                                        <p:cTn id="57" dur="500" fill="hold"/>
                                        <p:tgtEl>
                                          <p:spTgt spid="53261"/>
                                        </p:tgtEl>
                                        <p:attrNameLst>
                                          <p:attrName>ppt_w</p:attrName>
                                        </p:attrNameLst>
                                      </p:cBhvr>
                                      <p:tavLst>
                                        <p:tav tm="0">
                                          <p:val>
                                            <p:strVal val="#ppt_w"/>
                                          </p:val>
                                        </p:tav>
                                        <p:tav tm="100000">
                                          <p:val>
                                            <p:strVal val="#ppt_w"/>
                                          </p:val>
                                        </p:tav>
                                      </p:tavLst>
                                    </p:anim>
                                    <p:anim calcmode="lin" valueType="num">
                                      <p:cBhvr>
                                        <p:cTn id="58" dur="500" fill="hold"/>
                                        <p:tgtEl>
                                          <p:spTgt spid="53261"/>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p:cTn id="63" dur="500" fill="hold"/>
                                        <p:tgtEl>
                                          <p:spTgt spid="3"/>
                                        </p:tgtEl>
                                        <p:attrNameLst>
                                          <p:attrName>ppt_w</p:attrName>
                                        </p:attrNameLst>
                                      </p:cBhvr>
                                      <p:tavLst>
                                        <p:tav tm="0">
                                          <p:val>
                                            <p:fltVal val="0"/>
                                          </p:val>
                                        </p:tav>
                                        <p:tav tm="100000">
                                          <p:val>
                                            <p:strVal val="#ppt_w"/>
                                          </p:val>
                                        </p:tav>
                                      </p:tavLst>
                                    </p:anim>
                                    <p:anim calcmode="lin" valueType="num">
                                      <p:cBhvr>
                                        <p:cTn id="64" dur="500" fill="hold"/>
                                        <p:tgtEl>
                                          <p:spTgt spid="3"/>
                                        </p:tgtEl>
                                        <p:attrNameLst>
                                          <p:attrName>ppt_h</p:attrName>
                                        </p:attrNameLst>
                                      </p:cBhvr>
                                      <p:tavLst>
                                        <p:tav tm="0">
                                          <p:val>
                                            <p:fltVal val="0"/>
                                          </p:val>
                                        </p:tav>
                                        <p:tav tm="100000">
                                          <p:val>
                                            <p:strVal val="#ppt_h"/>
                                          </p:val>
                                        </p:tav>
                                      </p:tavLst>
                                    </p:anim>
                                    <p:animEffect transition="in" filter="fade">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17" presetClass="entr" presetSubtype="8" fill="hold" grpId="0" nodeType="clickEffect">
                                  <p:stCondLst>
                                    <p:cond delay="0"/>
                                  </p:stCondLst>
                                  <p:childTnLst>
                                    <p:set>
                                      <p:cBhvr>
                                        <p:cTn id="69" dur="1" fill="hold">
                                          <p:stCondLst>
                                            <p:cond delay="0"/>
                                          </p:stCondLst>
                                        </p:cTn>
                                        <p:tgtEl>
                                          <p:spTgt spid="53266"/>
                                        </p:tgtEl>
                                        <p:attrNameLst>
                                          <p:attrName>style.visibility</p:attrName>
                                        </p:attrNameLst>
                                      </p:cBhvr>
                                      <p:to>
                                        <p:strVal val="visible"/>
                                      </p:to>
                                    </p:set>
                                    <p:anim calcmode="lin" valueType="num">
                                      <p:cBhvr>
                                        <p:cTn id="70" dur="500" fill="hold"/>
                                        <p:tgtEl>
                                          <p:spTgt spid="53266"/>
                                        </p:tgtEl>
                                        <p:attrNameLst>
                                          <p:attrName>ppt_x</p:attrName>
                                        </p:attrNameLst>
                                      </p:cBhvr>
                                      <p:tavLst>
                                        <p:tav tm="0">
                                          <p:val>
                                            <p:strVal val="#ppt_x-#ppt_w/2"/>
                                          </p:val>
                                        </p:tav>
                                        <p:tav tm="100000">
                                          <p:val>
                                            <p:strVal val="#ppt_x"/>
                                          </p:val>
                                        </p:tav>
                                      </p:tavLst>
                                    </p:anim>
                                    <p:anim calcmode="lin" valueType="num">
                                      <p:cBhvr>
                                        <p:cTn id="71" dur="500" fill="hold"/>
                                        <p:tgtEl>
                                          <p:spTgt spid="53266"/>
                                        </p:tgtEl>
                                        <p:attrNameLst>
                                          <p:attrName>ppt_y</p:attrName>
                                        </p:attrNameLst>
                                      </p:cBhvr>
                                      <p:tavLst>
                                        <p:tav tm="0">
                                          <p:val>
                                            <p:strVal val="#ppt_y"/>
                                          </p:val>
                                        </p:tav>
                                        <p:tav tm="100000">
                                          <p:val>
                                            <p:strVal val="#ppt_y"/>
                                          </p:val>
                                        </p:tav>
                                      </p:tavLst>
                                    </p:anim>
                                    <p:anim calcmode="lin" valueType="num">
                                      <p:cBhvr>
                                        <p:cTn id="72" dur="500" fill="hold"/>
                                        <p:tgtEl>
                                          <p:spTgt spid="53266"/>
                                        </p:tgtEl>
                                        <p:attrNameLst>
                                          <p:attrName>ppt_w</p:attrName>
                                        </p:attrNameLst>
                                      </p:cBhvr>
                                      <p:tavLst>
                                        <p:tav tm="0">
                                          <p:val>
                                            <p:fltVal val="0"/>
                                          </p:val>
                                        </p:tav>
                                        <p:tav tm="100000">
                                          <p:val>
                                            <p:strVal val="#ppt_w"/>
                                          </p:val>
                                        </p:tav>
                                      </p:tavLst>
                                    </p:anim>
                                    <p:anim calcmode="lin" valueType="num">
                                      <p:cBhvr>
                                        <p:cTn id="73" dur="500" fill="hold"/>
                                        <p:tgtEl>
                                          <p:spTgt spid="53266"/>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7" presetClass="entr" presetSubtype="1" fill="hold" nodeType="clickEffect">
                                  <p:stCondLst>
                                    <p:cond delay="0"/>
                                  </p:stCondLst>
                                  <p:childTnLst>
                                    <p:set>
                                      <p:cBhvr>
                                        <p:cTn id="77" dur="1" fill="hold">
                                          <p:stCondLst>
                                            <p:cond delay="0"/>
                                          </p:stCondLst>
                                        </p:cTn>
                                        <p:tgtEl>
                                          <p:spTgt spid="53269"/>
                                        </p:tgtEl>
                                        <p:attrNameLst>
                                          <p:attrName>style.visibility</p:attrName>
                                        </p:attrNameLst>
                                      </p:cBhvr>
                                      <p:to>
                                        <p:strVal val="visible"/>
                                      </p:to>
                                    </p:set>
                                    <p:anim calcmode="lin" valueType="num">
                                      <p:cBhvr>
                                        <p:cTn id="78" dur="500" fill="hold"/>
                                        <p:tgtEl>
                                          <p:spTgt spid="53269"/>
                                        </p:tgtEl>
                                        <p:attrNameLst>
                                          <p:attrName>ppt_x</p:attrName>
                                        </p:attrNameLst>
                                      </p:cBhvr>
                                      <p:tavLst>
                                        <p:tav tm="0">
                                          <p:val>
                                            <p:strVal val="#ppt_x"/>
                                          </p:val>
                                        </p:tav>
                                        <p:tav tm="100000">
                                          <p:val>
                                            <p:strVal val="#ppt_x"/>
                                          </p:val>
                                        </p:tav>
                                      </p:tavLst>
                                    </p:anim>
                                    <p:anim calcmode="lin" valueType="num">
                                      <p:cBhvr>
                                        <p:cTn id="79" dur="500" fill="hold"/>
                                        <p:tgtEl>
                                          <p:spTgt spid="53269"/>
                                        </p:tgtEl>
                                        <p:attrNameLst>
                                          <p:attrName>ppt_y</p:attrName>
                                        </p:attrNameLst>
                                      </p:cBhvr>
                                      <p:tavLst>
                                        <p:tav tm="0">
                                          <p:val>
                                            <p:strVal val="#ppt_y-#ppt_h/2"/>
                                          </p:val>
                                        </p:tav>
                                        <p:tav tm="100000">
                                          <p:val>
                                            <p:strVal val="#ppt_y"/>
                                          </p:val>
                                        </p:tav>
                                      </p:tavLst>
                                    </p:anim>
                                    <p:anim calcmode="lin" valueType="num">
                                      <p:cBhvr>
                                        <p:cTn id="80" dur="500" fill="hold"/>
                                        <p:tgtEl>
                                          <p:spTgt spid="53269"/>
                                        </p:tgtEl>
                                        <p:attrNameLst>
                                          <p:attrName>ppt_w</p:attrName>
                                        </p:attrNameLst>
                                      </p:cBhvr>
                                      <p:tavLst>
                                        <p:tav tm="0">
                                          <p:val>
                                            <p:strVal val="#ppt_w"/>
                                          </p:val>
                                        </p:tav>
                                        <p:tav tm="100000">
                                          <p:val>
                                            <p:strVal val="#ppt_w"/>
                                          </p:val>
                                        </p:tav>
                                      </p:tavLst>
                                    </p:anim>
                                    <p:anim calcmode="lin" valueType="num">
                                      <p:cBhvr>
                                        <p:cTn id="81" dur="500" fill="hold"/>
                                        <p:tgtEl>
                                          <p:spTgt spid="53269"/>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nodeType="clickEffect">
                                  <p:stCondLst>
                                    <p:cond delay="0"/>
                                  </p:stCondLst>
                                  <p:childTnLst>
                                    <p:set>
                                      <p:cBhvr>
                                        <p:cTn id="85" dur="1" fill="hold">
                                          <p:stCondLst>
                                            <p:cond delay="0"/>
                                          </p:stCondLst>
                                        </p:cTn>
                                        <p:tgtEl>
                                          <p:spTgt spid="4"/>
                                        </p:tgtEl>
                                        <p:attrNameLst>
                                          <p:attrName>style.visibility</p:attrName>
                                        </p:attrNameLst>
                                      </p:cBhvr>
                                      <p:to>
                                        <p:strVal val="visible"/>
                                      </p:to>
                                    </p:set>
                                    <p:anim calcmode="lin" valueType="num">
                                      <p:cBhvr>
                                        <p:cTn id="86" dur="500" fill="hold"/>
                                        <p:tgtEl>
                                          <p:spTgt spid="4"/>
                                        </p:tgtEl>
                                        <p:attrNameLst>
                                          <p:attrName>ppt_w</p:attrName>
                                        </p:attrNameLst>
                                      </p:cBhvr>
                                      <p:tavLst>
                                        <p:tav tm="0">
                                          <p:val>
                                            <p:fltVal val="0"/>
                                          </p:val>
                                        </p:tav>
                                        <p:tav tm="100000">
                                          <p:val>
                                            <p:strVal val="#ppt_w"/>
                                          </p:val>
                                        </p:tav>
                                      </p:tavLst>
                                    </p:anim>
                                    <p:anim calcmode="lin" valueType="num">
                                      <p:cBhvr>
                                        <p:cTn id="87" dur="500" fill="hold"/>
                                        <p:tgtEl>
                                          <p:spTgt spid="4"/>
                                        </p:tgtEl>
                                        <p:attrNameLst>
                                          <p:attrName>ppt_h</p:attrName>
                                        </p:attrNameLst>
                                      </p:cBhvr>
                                      <p:tavLst>
                                        <p:tav tm="0">
                                          <p:val>
                                            <p:fltVal val="0"/>
                                          </p:val>
                                        </p:tav>
                                        <p:tav tm="100000">
                                          <p:val>
                                            <p:strVal val="#ppt_h"/>
                                          </p:val>
                                        </p:tav>
                                      </p:tavLst>
                                    </p:anim>
                                    <p:animEffect transition="in" filter="fade">
                                      <p:cBhvr>
                                        <p:cTn id="88" dur="500"/>
                                        <p:tgtEl>
                                          <p:spTgt spid="4"/>
                                        </p:tgtEl>
                                      </p:cBhvr>
                                    </p:animEffect>
                                  </p:childTnLst>
                                </p:cTn>
                              </p:par>
                            </p:childTnLst>
                          </p:cTn>
                        </p:par>
                      </p:childTnLst>
                    </p:cTn>
                  </p:par>
                  <p:par>
                    <p:cTn id="89" fill="hold">
                      <p:stCondLst>
                        <p:cond delay="indefinite"/>
                      </p:stCondLst>
                      <p:childTnLst>
                        <p:par>
                          <p:cTn id="90" fill="hold">
                            <p:stCondLst>
                              <p:cond delay="0"/>
                            </p:stCondLst>
                            <p:childTnLst>
                              <p:par>
                                <p:cTn id="91" presetID="27" presetClass="entr" presetSubtype="0" fill="hold" grpId="0" nodeType="clickEffect">
                                  <p:stCondLst>
                                    <p:cond delay="0"/>
                                  </p:stCondLst>
                                  <p:iterate type="lt">
                                    <p:tmPct val="50000"/>
                                  </p:iterate>
                                  <p:childTnLst>
                                    <p:set>
                                      <p:cBhvr>
                                        <p:cTn id="92" dur="1" fill="hold">
                                          <p:stCondLst>
                                            <p:cond delay="0"/>
                                          </p:stCondLst>
                                        </p:cTn>
                                        <p:tgtEl>
                                          <p:spTgt spid="53270"/>
                                        </p:tgtEl>
                                        <p:attrNameLst>
                                          <p:attrName>style.visibility</p:attrName>
                                        </p:attrNameLst>
                                      </p:cBhvr>
                                      <p:to>
                                        <p:strVal val="visible"/>
                                      </p:to>
                                    </p:set>
                                    <p:anim calcmode="discrete" valueType="clr">
                                      <p:cBhvr override="childStyle">
                                        <p:cTn id="93" dur="80"/>
                                        <p:tgtEl>
                                          <p:spTgt spid="53270"/>
                                        </p:tgtEl>
                                        <p:attrNameLst>
                                          <p:attrName>style.color</p:attrName>
                                        </p:attrNameLst>
                                      </p:cBhvr>
                                      <p:tavLst>
                                        <p:tav tm="0">
                                          <p:val>
                                            <p:clrVal>
                                              <a:schemeClr val="accent2"/>
                                            </p:clrVal>
                                          </p:val>
                                        </p:tav>
                                        <p:tav tm="50000">
                                          <p:val>
                                            <p:clrVal>
                                              <a:schemeClr val="hlink"/>
                                            </p:clrVal>
                                          </p:val>
                                        </p:tav>
                                      </p:tavLst>
                                    </p:anim>
                                    <p:anim calcmode="discrete" valueType="clr">
                                      <p:cBhvr>
                                        <p:cTn id="94" dur="80"/>
                                        <p:tgtEl>
                                          <p:spTgt spid="53270"/>
                                        </p:tgtEl>
                                        <p:attrNameLst>
                                          <p:attrName>fillcolor</p:attrName>
                                        </p:attrNameLst>
                                      </p:cBhvr>
                                      <p:tavLst>
                                        <p:tav tm="0">
                                          <p:val>
                                            <p:clrVal>
                                              <a:schemeClr val="accent2"/>
                                            </p:clrVal>
                                          </p:val>
                                        </p:tav>
                                        <p:tav tm="50000">
                                          <p:val>
                                            <p:clrVal>
                                              <a:schemeClr val="hlink"/>
                                            </p:clrVal>
                                          </p:val>
                                        </p:tav>
                                      </p:tavLst>
                                    </p:anim>
                                    <p:set>
                                      <p:cBhvr>
                                        <p:cTn id="95" dur="80"/>
                                        <p:tgtEl>
                                          <p:spTgt spid="53270"/>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17" presetClass="entr" presetSubtype="1" fill="hold" nodeType="clickEffect">
                                  <p:stCondLst>
                                    <p:cond delay="0"/>
                                  </p:stCondLst>
                                  <p:childTnLst>
                                    <p:set>
                                      <p:cBhvr>
                                        <p:cTn id="99" dur="1" fill="hold">
                                          <p:stCondLst>
                                            <p:cond delay="0"/>
                                          </p:stCondLst>
                                        </p:cTn>
                                        <p:tgtEl>
                                          <p:spTgt spid="53271"/>
                                        </p:tgtEl>
                                        <p:attrNameLst>
                                          <p:attrName>style.visibility</p:attrName>
                                        </p:attrNameLst>
                                      </p:cBhvr>
                                      <p:to>
                                        <p:strVal val="visible"/>
                                      </p:to>
                                    </p:set>
                                    <p:anim calcmode="lin" valueType="num">
                                      <p:cBhvr>
                                        <p:cTn id="100" dur="500" fill="hold"/>
                                        <p:tgtEl>
                                          <p:spTgt spid="53271"/>
                                        </p:tgtEl>
                                        <p:attrNameLst>
                                          <p:attrName>ppt_x</p:attrName>
                                        </p:attrNameLst>
                                      </p:cBhvr>
                                      <p:tavLst>
                                        <p:tav tm="0">
                                          <p:val>
                                            <p:strVal val="#ppt_x"/>
                                          </p:val>
                                        </p:tav>
                                        <p:tav tm="100000">
                                          <p:val>
                                            <p:strVal val="#ppt_x"/>
                                          </p:val>
                                        </p:tav>
                                      </p:tavLst>
                                    </p:anim>
                                    <p:anim calcmode="lin" valueType="num">
                                      <p:cBhvr>
                                        <p:cTn id="101" dur="500" fill="hold"/>
                                        <p:tgtEl>
                                          <p:spTgt spid="53271"/>
                                        </p:tgtEl>
                                        <p:attrNameLst>
                                          <p:attrName>ppt_y</p:attrName>
                                        </p:attrNameLst>
                                      </p:cBhvr>
                                      <p:tavLst>
                                        <p:tav tm="0">
                                          <p:val>
                                            <p:strVal val="#ppt_y-#ppt_h/2"/>
                                          </p:val>
                                        </p:tav>
                                        <p:tav tm="100000">
                                          <p:val>
                                            <p:strVal val="#ppt_y"/>
                                          </p:val>
                                        </p:tav>
                                      </p:tavLst>
                                    </p:anim>
                                    <p:anim calcmode="lin" valueType="num">
                                      <p:cBhvr>
                                        <p:cTn id="102" dur="500" fill="hold"/>
                                        <p:tgtEl>
                                          <p:spTgt spid="53271"/>
                                        </p:tgtEl>
                                        <p:attrNameLst>
                                          <p:attrName>ppt_w</p:attrName>
                                        </p:attrNameLst>
                                      </p:cBhvr>
                                      <p:tavLst>
                                        <p:tav tm="0">
                                          <p:val>
                                            <p:strVal val="#ppt_w"/>
                                          </p:val>
                                        </p:tav>
                                        <p:tav tm="100000">
                                          <p:val>
                                            <p:strVal val="#ppt_w"/>
                                          </p:val>
                                        </p:tav>
                                      </p:tavLst>
                                    </p:anim>
                                    <p:anim calcmode="lin" valueType="num">
                                      <p:cBhvr>
                                        <p:cTn id="103" dur="500" fill="hold"/>
                                        <p:tgtEl>
                                          <p:spTgt spid="53271"/>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7" presetClass="entr" presetSubtype="0" fill="hold" grpId="0" nodeType="clickEffect">
                                  <p:stCondLst>
                                    <p:cond delay="0"/>
                                  </p:stCondLst>
                                  <p:iterate type="lt">
                                    <p:tmPct val="50000"/>
                                  </p:iterate>
                                  <p:childTnLst>
                                    <p:set>
                                      <p:cBhvr>
                                        <p:cTn id="107" dur="1" fill="hold">
                                          <p:stCondLst>
                                            <p:cond delay="0"/>
                                          </p:stCondLst>
                                        </p:cTn>
                                        <p:tgtEl>
                                          <p:spTgt spid="53272"/>
                                        </p:tgtEl>
                                        <p:attrNameLst>
                                          <p:attrName>style.visibility</p:attrName>
                                        </p:attrNameLst>
                                      </p:cBhvr>
                                      <p:to>
                                        <p:strVal val="visible"/>
                                      </p:to>
                                    </p:set>
                                    <p:anim calcmode="discrete" valueType="clr">
                                      <p:cBhvr override="childStyle">
                                        <p:cTn id="108" dur="80"/>
                                        <p:tgtEl>
                                          <p:spTgt spid="53272"/>
                                        </p:tgtEl>
                                        <p:attrNameLst>
                                          <p:attrName>style.color</p:attrName>
                                        </p:attrNameLst>
                                      </p:cBhvr>
                                      <p:tavLst>
                                        <p:tav tm="0">
                                          <p:val>
                                            <p:clrVal>
                                              <a:schemeClr val="accent2"/>
                                            </p:clrVal>
                                          </p:val>
                                        </p:tav>
                                        <p:tav tm="50000">
                                          <p:val>
                                            <p:clrVal>
                                              <a:schemeClr val="hlink"/>
                                            </p:clrVal>
                                          </p:val>
                                        </p:tav>
                                      </p:tavLst>
                                    </p:anim>
                                    <p:anim calcmode="discrete" valueType="clr">
                                      <p:cBhvr>
                                        <p:cTn id="109" dur="80"/>
                                        <p:tgtEl>
                                          <p:spTgt spid="53272"/>
                                        </p:tgtEl>
                                        <p:attrNameLst>
                                          <p:attrName>fillcolor</p:attrName>
                                        </p:attrNameLst>
                                      </p:cBhvr>
                                      <p:tavLst>
                                        <p:tav tm="0">
                                          <p:val>
                                            <p:clrVal>
                                              <a:schemeClr val="accent2"/>
                                            </p:clrVal>
                                          </p:val>
                                        </p:tav>
                                        <p:tav tm="50000">
                                          <p:val>
                                            <p:clrVal>
                                              <a:schemeClr val="hlink"/>
                                            </p:clrVal>
                                          </p:val>
                                        </p:tav>
                                      </p:tavLst>
                                    </p:anim>
                                    <p:set>
                                      <p:cBhvr>
                                        <p:cTn id="110" dur="80"/>
                                        <p:tgtEl>
                                          <p:spTgt spid="5327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5" grpId="0" animBg="1"/>
      <p:bldP spid="53256" grpId="0" animBg="1"/>
      <p:bldP spid="53266" grpId="0"/>
      <p:bldP spid="53270" grpId="0"/>
      <p:bldP spid="532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2"/>
          <p:cNvSpPr txBox="1"/>
          <p:nvPr/>
        </p:nvSpPr>
        <p:spPr>
          <a:xfrm>
            <a:off x="739775" y="592138"/>
            <a:ext cx="6064250" cy="460375"/>
          </a:xfrm>
          <a:prstGeom prst="rect">
            <a:avLst/>
          </a:prstGeom>
          <a:noFill/>
          <a:ln w="9525">
            <a:noFill/>
          </a:ln>
        </p:spPr>
        <p:txBody>
          <a:bodyPr wrap="square" anchor="t" anchorCtr="0">
            <a:spAutoFit/>
          </a:bodyPr>
          <a:lstStyle/>
          <a:p>
            <a:r>
              <a:rPr lang="en-US" altLang="zh-CN">
                <a:latin typeface="Times New Roman" panose="02020603050405020304" pitchFamily="18" charset="0"/>
                <a:ea typeface="宋体" panose="02010600030101010101" pitchFamily="2" charset="-122"/>
              </a:rPr>
              <a:t>JVM </a:t>
            </a:r>
            <a:endParaRPr lang="en-US" altLang="zh-CN">
              <a:latin typeface="Times New Roman" panose="02020603050405020304" pitchFamily="18" charset="0"/>
              <a:ea typeface="宋体" panose="02010600030101010101" pitchFamily="2" charset="-122"/>
            </a:endParaRPr>
          </a:p>
        </p:txBody>
      </p:sp>
      <p:pic>
        <p:nvPicPr>
          <p:cNvPr id="23554" name="图片 3" descr="7aec54e736d12f2eed47ddfc68251464873568dd"/>
          <p:cNvPicPr>
            <a:picLocks noChangeAspect="1"/>
          </p:cNvPicPr>
          <p:nvPr/>
        </p:nvPicPr>
        <p:blipFill>
          <a:blip r:embed="rId1"/>
          <a:stretch>
            <a:fillRect/>
          </a:stretch>
        </p:blipFill>
        <p:spPr>
          <a:xfrm>
            <a:off x="1044575" y="1171575"/>
            <a:ext cx="7232650" cy="4602163"/>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2"/>
          <p:cNvSpPr txBox="1"/>
          <p:nvPr/>
        </p:nvSpPr>
        <p:spPr>
          <a:xfrm>
            <a:off x="409575" y="947738"/>
            <a:ext cx="8140700" cy="3414712"/>
          </a:xfrm>
          <a:prstGeom prst="rect">
            <a:avLst/>
          </a:prstGeom>
          <a:noFill/>
          <a:ln w="9525">
            <a:noFill/>
          </a:ln>
        </p:spPr>
        <p:txBody>
          <a:bodyPr wrap="square" anchor="t" anchorCtr="0">
            <a:spAutoFit/>
          </a:bodyPr>
          <a:lstStyle/>
          <a:p>
            <a:r>
              <a:rPr lang="zh-CN" altLang="en-US">
                <a:latin typeface="Times New Roman" panose="02020603050405020304" pitchFamily="18" charset="0"/>
                <a:ea typeface="宋体" panose="02010600030101010101" pitchFamily="2" charset="-122"/>
              </a:rPr>
              <a:t>1.类加载器（Class Loader）：加载类文件到内存。</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2.执行引擎（Execution Engine）：也叫解释器，负责解释命令，交由操作系统执行。</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3.本地库接口（Native Interface）：本地接口的作用是融合不同的语言为java所用</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4.运行时数据区（Runtime Data Area）</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即</a:t>
            </a:r>
            <a:r>
              <a:rPr lang="en-US" altLang="zh-CN">
                <a:latin typeface="Times New Roman" panose="02020603050405020304" pitchFamily="18" charset="0"/>
                <a:ea typeface="宋体" panose="02010600030101010101" pitchFamily="2" charset="-122"/>
              </a:rPr>
              <a:t>JVM</a:t>
            </a:r>
            <a:r>
              <a:rPr lang="zh-CN" altLang="en-US">
                <a:latin typeface="Times New Roman" panose="02020603050405020304" pitchFamily="18" charset="0"/>
                <a:ea typeface="宋体" panose="02010600030101010101" pitchFamily="2" charset="-122"/>
              </a:rPr>
              <a:t>的内存</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框 1"/>
          <p:cNvSpPr txBox="1"/>
          <p:nvPr/>
        </p:nvSpPr>
        <p:spPr>
          <a:xfrm>
            <a:off x="539750" y="428625"/>
            <a:ext cx="7442200" cy="6000750"/>
          </a:xfrm>
          <a:prstGeom prst="rect">
            <a:avLst/>
          </a:prstGeom>
          <a:noFill/>
          <a:ln w="9525">
            <a:noFill/>
          </a:ln>
        </p:spPr>
        <p:txBody>
          <a:bodyPr wrap="square" anchor="t" anchorCtr="0">
            <a:spAutoFit/>
          </a:bodyPr>
          <a:lstStyle/>
          <a:p>
            <a:r>
              <a:rPr lang="zh-CN" altLang="en-US">
                <a:latin typeface="Times New Roman" panose="02020603050405020304" pitchFamily="18" charset="0"/>
                <a:ea typeface="宋体" panose="02010600030101010101" pitchFamily="2" charset="-122"/>
              </a:rPr>
              <a:t>堆。堆是java对象的存储区域，任何用new字段分配的java对象实例和数组，都被分配在堆上</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方法区：用于存储已被虚拟机加载的类信息，常量，静态变量，即时编译器编译后的代码等数据</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虚拟机栈：虚拟机栈中执行每个方法的时候，都会创建一个栈桢用于存储局部变量表，操作数栈，动态链接，方法出口等信息。</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本地方法栈：执行每个本地方法的时候，都会创建一个栈帧用于存储局部变量表，操作数栈，动态链接，方法出口等信息。</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程序计数器。指示Java虚拟机下一条需要执行的字节码指令</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ff6176d6-03d3-41ee-8c2e-ebc5bcff4726"/>
  <p:tag name="COMMONDATA" val="eyJoZGlkIjoiYWIyMWJmNDBlOTljN2E1YzNiYmI3NTNiNjY4M2ZhZjUifQ=="/>
</p:tagLst>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Designs\Soaring.pot</Template>
  <TotalTime>0</TotalTime>
  <Words>22000</Words>
  <Application>WPS 演示</Application>
  <PresentationFormat>全屏显示(4:3)</PresentationFormat>
  <Paragraphs>559</Paragraphs>
  <Slides>59</Slides>
  <Notes>57</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59</vt:i4>
      </vt:variant>
    </vt:vector>
  </HeadingPairs>
  <TitlesOfParts>
    <vt:vector size="72" baseType="lpstr">
      <vt:lpstr>Arial</vt:lpstr>
      <vt:lpstr>宋体</vt:lpstr>
      <vt:lpstr>Wingdings</vt:lpstr>
      <vt:lpstr>Times New Roman</vt:lpstr>
      <vt:lpstr>黑体</vt:lpstr>
      <vt:lpstr>微软雅黑</vt:lpstr>
      <vt:lpstr>Arial Unicode MS</vt:lpstr>
      <vt:lpstr>Georgia</vt:lpstr>
      <vt:lpstr>Verdana</vt:lpstr>
      <vt:lpstr>Soaring</vt:lpstr>
      <vt:lpstr>1_Soaring</vt:lpstr>
      <vt:lpstr>2_Soaring</vt:lpstr>
      <vt:lpstr>3_Soaring</vt:lpstr>
      <vt:lpstr>面向对象程序设计（Java 语言）</vt:lpstr>
      <vt:lpstr>PowerPoint 演示文稿</vt:lpstr>
      <vt:lpstr>前言：面向对象vs面向过程</vt:lpstr>
      <vt:lpstr>1、java的跨平台性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LvKun</dc:creator>
  <cp:lastModifiedBy>谢宝玛</cp:lastModifiedBy>
  <cp:revision>387</cp:revision>
  <cp:lastPrinted>2025-02-25T11:38:00Z</cp:lastPrinted>
  <dcterms:created xsi:type="dcterms:W3CDTF">2025-02-25T11:38:00Z</dcterms:created>
  <dcterms:modified xsi:type="dcterms:W3CDTF">2025-05-04T10:16:37Z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FC5A8F4E87C745F4AA2F018664ACC343</vt:lpwstr>
  </property>
  <property fmtid="{D5CDD505-2E9C-101B-9397-08002B2CF9AE}" pid="3" name="KSOProductBuildVer">
    <vt:lpwstr>2052-12.1.0.20784</vt:lpwstr>
  </property>
</Properties>
</file>