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8"/>
  </p:handoutMasterIdLst>
  <p:sldIdLst>
    <p:sldId id="278" r:id="rId3"/>
    <p:sldId id="258" r:id="rId4"/>
    <p:sldId id="259" r:id="rId5"/>
    <p:sldId id="280" r:id="rId6"/>
    <p:sldId id="281" r:id="rId7"/>
    <p:sldId id="282" r:id="rId8"/>
    <p:sldId id="287" r:id="rId10"/>
    <p:sldId id="288" r:id="rId11"/>
    <p:sldId id="289" r:id="rId12"/>
    <p:sldId id="283" r:id="rId13"/>
    <p:sldId id="294" r:id="rId14"/>
    <p:sldId id="284" r:id="rId15"/>
    <p:sldId id="285" r:id="rId16"/>
    <p:sldId id="257" r:id="rId17"/>
  </p:sldIdLst>
  <p:sldSz cx="12192000" cy="6858000"/>
  <p:notesSz cx="6858000" cy="9144000"/>
  <p:embeddedFontLst>
    <p:embeddedFont>
      <p:font typeface="楷体" panose="02010609060101010101" charset="-122"/>
      <p:regular r:id="rId22"/>
    </p:embeddedFont>
    <p:embeddedFont>
      <p:font typeface="微软雅黑" panose="020B0503020204020204" charset="-122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  <p:embeddedFont>
      <p:font typeface="Calibri Light" panose="020F0302020204030204" charset="0"/>
      <p:regular r:id="rId32"/>
      <p:italic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285" y="272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59385" y="137795"/>
            <a:ext cx="11873230" cy="6582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microsoft.com/office/2007/relationships/media" Target="file:///D:\&#24037;&#20316;\&#39640;&#32423;&#36719;&#20214;&#23454;&#20316;\21&#32452;-&#22522;&#20110;Redis&#25250;&#36141;&#31995;&#32479;\&#22270;&#20070;&#25250;&#36141;&#31995;&#32479;&#28436;&#31034;&#35270;&#39057;.mp4" TargetMode="External"/><Relationship Id="rId1" Type="http://schemas.openxmlformats.org/officeDocument/2006/relationships/video" Target="file:///D:\&#24037;&#20316;\&#39640;&#32423;&#36719;&#20214;&#23454;&#20316;\21&#32452;-&#22522;&#20110;Redis&#25250;&#36141;&#31995;&#32479;\&#22270;&#20070;&#25250;&#36141;&#31995;&#32479;&#28436;&#31034;&#35270;&#39057;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20064" y="1865177"/>
            <a:ext cx="111518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zh-CN" altLang="en-US" sz="7200" b="1" spc="225" dirty="0">
                <a:solidFill>
                  <a:schemeClr val="accent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基于</a:t>
            </a:r>
            <a:r>
              <a:rPr lang="en-US" altLang="zh-CN" sz="7200" b="1" spc="225" dirty="0">
                <a:solidFill>
                  <a:schemeClr val="accent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Redis</a:t>
            </a:r>
            <a:r>
              <a:rPr lang="zh-CN" altLang="en-US" sz="7200" b="1" spc="225" dirty="0">
                <a:solidFill>
                  <a:schemeClr val="accent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的图书抢购系统</a:t>
            </a:r>
            <a:endParaRPr lang="en-US" altLang="zh-CN" sz="7200" b="1" spc="225" dirty="0">
              <a:solidFill>
                <a:schemeClr val="accent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19227" y="3454275"/>
            <a:ext cx="549445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小组成员：谢淦煜、李海宏、赖乐贤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          刘杰聪、彭  洋、叶日新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7463" y="4978419"/>
            <a:ext cx="2317072" cy="4046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高级软件实作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00874" y="2887825"/>
            <a:ext cx="5952930" cy="998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88667" y="303433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项目展示</a:t>
            </a:r>
            <a:endParaRPr lang="zh-CN" altLang="en-US" sz="4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00874" y="2661876"/>
            <a:ext cx="38481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20127" y="2232783"/>
            <a:ext cx="1950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PART 03</a:t>
            </a:r>
            <a:endParaRPr lang="zh-CN" altLang="en-US" sz="3600" dirty="0"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书抢购系统演示视频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00874" y="2887825"/>
            <a:ext cx="5952930" cy="998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88667" y="3034339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收获与感想</a:t>
            </a:r>
            <a:endParaRPr lang="zh-CN" altLang="en-US" sz="4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00874" y="2661876"/>
            <a:ext cx="38481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20127" y="2232783"/>
            <a:ext cx="1950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PART 04</a:t>
            </a:r>
            <a:endParaRPr lang="zh-CN" altLang="en-US" sz="3600" dirty="0"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 descr="7b0a20202020227461726765744d6f64756c65223a20226b6f6e6c696e65666f6e7473220a7d0a"/>
          <p:cNvSpPr txBox="1"/>
          <p:nvPr/>
        </p:nvSpPr>
        <p:spPr>
          <a:xfrm>
            <a:off x="8183880" y="1643380"/>
            <a:ext cx="1066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不足</a:t>
            </a:r>
            <a:endParaRPr lang="zh-CN" altLang="en-US" sz="2400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 descr="7b0a20202020227461726765744d6f64756c65223a20226b6f6e6c696e65666f6e7473220a7d0a"/>
          <p:cNvSpPr txBox="1"/>
          <p:nvPr/>
        </p:nvSpPr>
        <p:spPr>
          <a:xfrm>
            <a:off x="6882130" y="2196465"/>
            <a:ext cx="36703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altLang="zh-CN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界面不够美观</a:t>
            </a:r>
            <a:endParaRPr lang="zh-CN" altLang="en-US" sz="2400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没有实现后台发布抢购图书的功能</a:t>
            </a:r>
            <a:endParaRPr lang="zh-CN" altLang="en-US" sz="2400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 descr="7b0a20202020227461726765744d6f64756c65223a20226b6f6e6c696e65666f6e7473220a7d0a"/>
          <p:cNvSpPr txBox="1"/>
          <p:nvPr/>
        </p:nvSpPr>
        <p:spPr>
          <a:xfrm>
            <a:off x="2573020" y="1181735"/>
            <a:ext cx="9842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收获</a:t>
            </a:r>
            <a:endParaRPr lang="zh-CN" altLang="en-US" sz="2400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 descr="7b0a20202020227461726765744d6f64756c65223a20226b6f6e6c696e65666f6e7473220a7d0a"/>
          <p:cNvSpPr txBox="1"/>
          <p:nvPr/>
        </p:nvSpPr>
        <p:spPr>
          <a:xfrm>
            <a:off x="797560" y="1734820"/>
            <a:ext cx="453580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altLang="zh-CN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Maven</a:t>
            </a: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获得项目工具包</a:t>
            </a:r>
            <a:endParaRPr lang="zh-CN" altLang="en-US" sz="2400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初步学习了</a:t>
            </a:r>
            <a:r>
              <a:rPr lang="en-US" altLang="zh-CN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和分布式锁的使用</a:t>
            </a:r>
            <a:endParaRPr lang="zh-CN" altLang="en-US" sz="2400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学会使用</a:t>
            </a:r>
            <a:r>
              <a:rPr lang="en-US" altLang="zh-CN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postman</a:t>
            </a: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JMeter</a:t>
            </a:r>
            <a:r>
              <a:rPr lang="zh-CN" altLang="en-US" sz="2400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测试工具</a:t>
            </a:r>
            <a:endParaRPr lang="zh-CN" altLang="en-US" sz="2400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696" y="205274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76653" y="270784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谢谢观看</a:t>
            </a:r>
            <a:endParaRPr lang="zh-CN" altLang="en-US" sz="7200" dirty="0"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69424" y="2687217"/>
            <a:ext cx="2031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目录</a:t>
            </a:r>
            <a:endParaRPr lang="zh-CN" altLang="en-US" sz="5400" dirty="0"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16076" y="3763729"/>
            <a:ext cx="19848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CONTENTS</a:t>
            </a:r>
            <a:endParaRPr lang="zh-CN" altLang="en-US" dirty="0"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62878" y="1296755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62877" y="2579513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462877" y="3878228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62877" y="5210758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202532" y="123853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前期准备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02532" y="25421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功能实现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02532" y="381057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02532" y="5147489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收获和感想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00874" y="2887825"/>
            <a:ext cx="5952930" cy="998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88667" y="303433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前期准备</a:t>
            </a:r>
            <a:endParaRPr lang="zh-CN" altLang="en-US" sz="4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00874" y="2661876"/>
            <a:ext cx="38481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20127" y="2232783"/>
            <a:ext cx="1950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PART 01</a:t>
            </a:r>
            <a:endParaRPr lang="zh-CN" altLang="en-US" sz="3600" dirty="0"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51410" y="1033183"/>
          <a:ext cx="9889181" cy="4791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481"/>
                <a:gridCol w="8327700"/>
              </a:tblGrid>
              <a:tr h="10255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谢淦煜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系统架构、数据库设计、写爬虫、实现订单模块、抢购功能、测试并发</a:t>
                      </a:r>
                      <a:endParaRPr lang="en-US" altLang="zh-CN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21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李海宏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系统架构、数据库设计、登录模块、用户模块、解决难题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21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赖乐贤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实现首页模块、图书馆模块、搜索图书功能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21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刘杰聪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实现购物车模块、确认订单模块、修改样式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21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彭    洋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需求分析、写文档、制作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PPT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21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叶日新</a:t>
                      </a:r>
                      <a:endParaRPr lang="en-US" altLang="zh-CN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需求分析、写文档、制作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PPT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51255" y="313690"/>
            <a:ext cx="28181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1.1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小组分工</a:t>
            </a:r>
            <a:endParaRPr lang="zh-CN" altLang="en-US" sz="32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51255" y="313690"/>
            <a:ext cx="53333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1.2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使用工具以及开发环境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4620" y="1018540"/>
            <a:ext cx="348043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IDEA 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JDK14 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Maven 3.6 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Tomcat 9.0 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MySQL 8.0 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Redis 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Consolas" panose="020B0609020204030204" pitchFamily="49" charset="0"/>
              </a:rPr>
              <a:t>Boostrap</a:t>
            </a:r>
            <a:endParaRPr lang="en-US" altLang="zh-CN" sz="2400" dirty="0" err="1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Github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postman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JMeter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onsolas" panose="020B0609020204030204" pitchFamily="49" charset="0"/>
              </a:rPr>
              <a:t>腾讯会议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5880" y="1018540"/>
            <a:ext cx="55187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通过</a:t>
            </a:r>
            <a:r>
              <a:rPr lang="en-US" altLang="zh-CN" sz="2400" dirty="0">
                <a:sym typeface="+mn-ea"/>
              </a:rPr>
              <a:t>Maven</a:t>
            </a:r>
            <a:r>
              <a:rPr lang="zh-CN" altLang="en-US" sz="2400" dirty="0">
                <a:sym typeface="+mn-ea"/>
              </a:rPr>
              <a:t>导入的工具包有：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sym typeface="+mn-ea"/>
              </a:rPr>
              <a:t>Spring Boot</a:t>
            </a:r>
            <a:endParaRPr lang="en-US" altLang="zh-CN" sz="2400" dirty="0">
              <a:sym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sz="2400" dirty="0" err="1">
                <a:sym typeface="+mn-ea"/>
              </a:rPr>
              <a:t>Mybatis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sym typeface="+mn-ea"/>
              </a:rPr>
              <a:t>Project Lombok</a:t>
            </a:r>
            <a:endParaRPr lang="en-US" altLang="zh-CN" sz="2400" dirty="0">
              <a:sym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sym typeface="+mn-ea"/>
              </a:rPr>
              <a:t>Junit</a:t>
            </a:r>
            <a:endParaRPr lang="en-US" altLang="zh-CN" sz="2400" dirty="0">
              <a:sym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sz="2400" dirty="0" err="1">
                <a:sym typeface="+mn-ea"/>
              </a:rPr>
              <a:t>mysql</a:t>
            </a:r>
            <a:r>
              <a:rPr lang="en-US" altLang="zh-CN" sz="2400" dirty="0">
                <a:sym typeface="+mn-ea"/>
              </a:rPr>
              <a:t>-connector-java</a:t>
            </a:r>
            <a:endParaRPr lang="en-US" altLang="zh-CN" sz="2400" dirty="0">
              <a:sym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sz="2400" dirty="0" err="1">
                <a:sym typeface="+mn-ea"/>
              </a:rPr>
              <a:t>thymeleaf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sz="2400" dirty="0" err="1">
                <a:sym typeface="+mn-ea"/>
              </a:rPr>
              <a:t>redisson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00874" y="2887825"/>
            <a:ext cx="5952930" cy="998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88667" y="303433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功能实现</a:t>
            </a:r>
            <a:endParaRPr lang="zh-CN" altLang="en-US" sz="4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00874" y="2661876"/>
            <a:ext cx="38481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20127" y="2232783"/>
            <a:ext cx="1950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汉仪君黑-45简" panose="020B0604020202020204" pitchFamily="34" charset="-122"/>
              </a:rPr>
              <a:t>PART 02</a:t>
            </a:r>
            <a:endParaRPr lang="zh-CN" altLang="en-US" sz="3600" dirty="0">
              <a:latin typeface="汉仪君黑-45简" panose="020B0604020202020204" pitchFamily="34" charset="-122"/>
              <a:ea typeface="汉仪君黑-45简" panose="020B0604020202020204" pitchFamily="34" charset="-122"/>
              <a:sym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7370" y="283845"/>
            <a:ext cx="18554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2.1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后端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32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5470" y="29210"/>
            <a:ext cx="2761615" cy="67195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370" y="963930"/>
            <a:ext cx="849884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后端代码目录如右图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entity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实体层，用于存放我们的实体类，与数据库中的属性值基本保持一致，实现set和get的方法。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mapper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层，对数据库进行数据持久化操作，直接针对数据库操作的，主要实现一些增删改查操作，与xxx.xml内相互一一映射。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service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业务service层，给controller层的类提供接口进行调用，具体实现在serviceImpl中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controller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控制层，负责具体模块的业务流程控制，需要调用service逻辑设计层的接口来控制业务流程。controller通过接收前端传过来的参数进行业务操作，再将处理结果返回到前端。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1325" y="334010"/>
            <a:ext cx="20574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2.2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前端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32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4880" y="917575"/>
            <a:ext cx="3488055" cy="4796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6570" y="1024890"/>
            <a:ext cx="772731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mapper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存放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文件，利用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Mybatis-xml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方式，使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mapper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可以直接映射到数据库，通过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语句直接操作数据库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static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存放静态资源，例如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boostrap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样式，图片，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templates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存放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文件，实现界面，以及前后端参数传递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application.yml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配置文件，连接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3250" y="293370"/>
            <a:ext cx="28181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2.3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抢购功能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32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1255" y="367030"/>
            <a:ext cx="5481955" cy="5189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65515" y="5769610"/>
            <a:ext cx="12604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分布式锁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1047115"/>
            <a:ext cx="5372100" cy="2286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60905" y="3619500"/>
            <a:ext cx="14801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be7a572-c727-4990-8902-6b66e48b5f2b}"/>
</p:tagLst>
</file>

<file path=ppt/tags/tag2.xml><?xml version="1.0" encoding="utf-8"?>
<p:tagLst xmlns:p="http://schemas.openxmlformats.org/presentationml/2006/main">
  <p:tag name="KSO_WM_UNIT_PLACING_PICTURE_USER_VIEWPORT" val="{&quot;height&quot;:10620,&quot;width&quot;:11220}"/>
</p:tagLst>
</file>

<file path=ppt/tags/tag3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7350*3990*659*659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演示</Application>
  <PresentationFormat>宽屏</PresentationFormat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楷体</vt:lpstr>
      <vt:lpstr>汉仪君黑-45简</vt:lpstr>
      <vt:lpstr>黑体</vt:lpstr>
      <vt:lpstr>微软雅黑</vt:lpstr>
      <vt:lpstr>华文新魏</vt:lpstr>
      <vt:lpstr>Consolas</vt:lpstr>
      <vt:lpstr>Wingdings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</cp:lastModifiedBy>
  <cp:revision>119</cp:revision>
  <dcterms:created xsi:type="dcterms:W3CDTF">2021-04-08T06:54:00Z</dcterms:created>
  <dcterms:modified xsi:type="dcterms:W3CDTF">2021-08-26T13:38:36Z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v1.0_mb_nX3krR169JRx9Phr9uLBbg==</vt:lpwstr>
  </property>
  <property fmtid="{D5CDD505-2E9C-101B-9397-08002B2CF9AE}" pid="4" name="ICV">
    <vt:lpwstr>5D9B57E2210F400189AF75B4A723B669</vt:lpwstr>
  </property>
</Properties>
</file>