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9" r:id="rId4"/>
    <p:sldId id="260" r:id="rId5"/>
    <p:sldId id="258" r:id="rId6"/>
    <p:sldId id="261" r:id="rId7"/>
    <p:sldId id="262" r:id="rId8"/>
    <p:sldId id="263" r:id="rId9"/>
    <p:sldId id="295" r:id="rId10"/>
    <p:sldId id="294" r:id="rId11"/>
    <p:sldId id="296" r:id="rId12"/>
    <p:sldId id="308" r:id="rId13"/>
    <p:sldId id="310" r:id="rId14"/>
    <p:sldId id="312" r:id="rId15"/>
    <p:sldId id="313" r:id="rId16"/>
    <p:sldId id="314" r:id="rId17"/>
    <p:sldId id="316" r:id="rId18"/>
    <p:sldId id="317" r:id="rId19"/>
    <p:sldId id="318" r:id="rId20"/>
    <p:sldId id="319" r:id="rId21"/>
    <p:sldId id="288" r:id="rId22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738D446-D4BC-4899-913D-88CEFEDA76F6}">
          <p14:sldIdLst>
            <p14:sldId id="256"/>
            <p14:sldId id="259"/>
            <p14:sldId id="260"/>
            <p14:sldId id="258"/>
            <p14:sldId id="261"/>
            <p14:sldId id="262"/>
            <p14:sldId id="263"/>
            <p14:sldId id="295"/>
            <p14:sldId id="294"/>
          </p14:sldIdLst>
        </p14:section>
        <p14:section name="重构" id="{5557FC07-74CC-47A2-9E38-87C5F355A0F7}">
          <p14:sldIdLst>
            <p14:sldId id="296"/>
            <p14:sldId id="308"/>
            <p14:sldId id="310"/>
            <p14:sldId id="312"/>
            <p14:sldId id="313"/>
            <p14:sldId id="314"/>
            <p14:sldId id="316"/>
            <p14:sldId id="317"/>
            <p14:sldId id="318"/>
            <p14:sldId id="31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94660"/>
  </p:normalViewPr>
  <p:slideViewPr>
    <p:cSldViewPr>
      <p:cViewPr>
        <p:scale>
          <a:sx n="50" d="100"/>
          <a:sy n="50" d="100"/>
        </p:scale>
        <p:origin x="350" y="29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 dirty="0"/>
              <a:t>Presentation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</a:p>
          <a:p>
            <a:r>
              <a:rPr lang="en-US" dirty="0"/>
              <a:t>Sub Title Here</a:t>
            </a:r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6618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9901" y="2683618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301" y="5184075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5920" y="3466626"/>
            <a:ext cx="10050393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69785" y="5935588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8830" y="7704356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17" y="8455869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117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6978" y="2551212"/>
            <a:ext cx="5265948" cy="6243067"/>
          </a:xfrm>
        </p:spPr>
        <p:txBody>
          <a:bodyPr anchor="ctr">
            <a:normAutofit/>
          </a:bodyPr>
          <a:lstStyle>
            <a:lvl1pPr algn="l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4934" y="4304948"/>
            <a:ext cx="10738556" cy="2782768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414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02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666" y="4664988"/>
            <a:ext cx="16417824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605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</p:spTree>
    <p:extLst>
      <p:ext uri="{BB962C8B-B14F-4D97-AF65-F5344CB8AC3E}">
        <p14:creationId xmlns:p14="http://schemas.microsoft.com/office/powerpoint/2010/main" val="34506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840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2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2766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190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5614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8" y="2906150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2706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29752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2903" y="2900254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677" y="6727676"/>
            <a:ext cx="3448065" cy="505659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6782" y="6727676"/>
            <a:ext cx="3448065" cy="505659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3206" y="6727676"/>
            <a:ext cx="3448065" cy="50565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59630" y="6727676"/>
            <a:ext cx="3448065" cy="505659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694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390" y="2840039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6942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5369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8311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8750" y="3813742"/>
            <a:ext cx="12313368" cy="1329758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4800" baseline="0">
                <a:latin typeface="Aleo-BoldItalic" pitchFamily="34" charset="0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8750" y="4936096"/>
            <a:ext cx="10153128" cy="567444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095828"/>
            <a:ext cx="9289032" cy="1800200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</p:spTree>
    <p:extLst>
      <p:ext uri="{BB962C8B-B14F-4D97-AF65-F5344CB8AC3E}">
        <p14:creationId xmlns:p14="http://schemas.microsoft.com/office/powerpoint/2010/main" val="17531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7920881" cy="626469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3271" y="5863580"/>
            <a:ext cx="6748737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3258" y="6655668"/>
            <a:ext cx="6696744" cy="2449876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062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14977665" cy="468052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2241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990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487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422" y="6131586"/>
            <a:ext cx="6168893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7343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4278" y="6131586"/>
            <a:ext cx="6168893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030" y="7150206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3330" y="7149860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0411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89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367" y="2479204"/>
            <a:ext cx="15265696" cy="4176464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15064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7879804"/>
            <a:ext cx="15265697" cy="1665265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01719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078" y="276723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079" y="579157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079" y="6655668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861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7375748"/>
            <a:ext cx="6814885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4399" y="651165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4399" y="7375748"/>
            <a:ext cx="6768751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803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555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" name="円/楕円 1"/>
          <p:cNvSpPr/>
          <p:nvPr userDrawn="1"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553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555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円/楕円 23"/>
          <p:cNvSpPr/>
          <p:nvPr userDrawn="1"/>
        </p:nvSpPr>
        <p:spPr>
          <a:xfrm>
            <a:off x="1654374" y="5161312"/>
            <a:ext cx="1435564" cy="1435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553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555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円/楕円 26"/>
          <p:cNvSpPr/>
          <p:nvPr userDrawn="1"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553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89419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89417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89419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円/楕円 32"/>
          <p:cNvSpPr/>
          <p:nvPr userDrawn="1"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89417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89419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円/楕円 35"/>
          <p:cNvSpPr/>
          <p:nvPr userDrawn="1"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89417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SECTION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168804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807796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383861"/>
            <a:ext cx="15265697" cy="11612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483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 dirty="0"/>
              <a:t>Presentation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</a:p>
          <a:p>
            <a:r>
              <a:rPr lang="en-US" dirty="0"/>
              <a:t>Sub Title Here</a:t>
            </a:r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787980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158430" y="8095828"/>
            <a:ext cx="13969552" cy="180020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8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02246" y="7807796"/>
            <a:ext cx="14905656" cy="1296144"/>
          </a:xfrm>
        </p:spPr>
        <p:txBody>
          <a:bodyPr anchor="b">
            <a:normAutofit/>
          </a:bodyPr>
          <a:lstStyle>
            <a:lvl1pPr algn="l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02246" y="8887916"/>
            <a:ext cx="14905656" cy="864096"/>
          </a:xfrm>
        </p:spPr>
        <p:txBody>
          <a:bodyPr anchor="t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415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54374" y="5359524"/>
            <a:ext cx="14905656" cy="129614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4374" y="6439644"/>
            <a:ext cx="14905656" cy="864096"/>
          </a:xfrm>
        </p:spPr>
        <p:txBody>
          <a:bodyPr anchor="t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817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1375455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519470" y="462980"/>
            <a:ext cx="6552728" cy="2808312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19470" y="3271292"/>
            <a:ext cx="6552728" cy="1584176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278433" y="1052966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7271285" y="8165936"/>
            <a:ext cx="6982211" cy="29183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4635565" y="11523483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6266517" y="8789800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4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2366" y="2551212"/>
            <a:ext cx="14905656" cy="2808312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582366" y="5503540"/>
            <a:ext cx="14905656" cy="1584176"/>
          </a:xfrm>
        </p:spPr>
        <p:txBody>
          <a:bodyPr anchor="t">
            <a:normAutofit/>
          </a:bodyPr>
          <a:lstStyle>
            <a:lvl1pPr algn="ctr"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587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8139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3" r:id="rId3"/>
    <p:sldLayoutId id="2147483661" r:id="rId4"/>
    <p:sldLayoutId id="2147483672" r:id="rId5"/>
    <p:sldLayoutId id="2147483684" r:id="rId6"/>
    <p:sldLayoutId id="2147483674" r:id="rId7"/>
    <p:sldLayoutId id="2147483679" r:id="rId8"/>
    <p:sldLayoutId id="2147483676" r:id="rId9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54" r:id="rId3"/>
    <p:sldLayoutId id="2147483655" r:id="rId4"/>
    <p:sldLayoutId id="2147483668" r:id="rId5"/>
    <p:sldLayoutId id="2147483656" r:id="rId6"/>
    <p:sldLayoutId id="2147483658" r:id="rId7"/>
    <p:sldLayoutId id="2147483659" r:id="rId8"/>
    <p:sldLayoutId id="2147483673" r:id="rId9"/>
    <p:sldLayoutId id="2147483677" r:id="rId10"/>
    <p:sldLayoutId id="2147483675" r:id="rId11"/>
    <p:sldLayoutId id="2147483680" r:id="rId12"/>
    <p:sldLayoutId id="2147483678" r:id="rId13"/>
    <p:sldLayoutId id="2147483669" r:id="rId14"/>
    <p:sldLayoutId id="2147483660" r:id="rId15"/>
    <p:sldLayoutId id="2147483663" r:id="rId16"/>
    <p:sldLayoutId id="2147483666" r:id="rId17"/>
    <p:sldLayoutId id="2147483670" r:id="rId18"/>
    <p:sldLayoutId id="2147483682" r:id="rId19"/>
    <p:sldLayoutId id="2147483665" r:id="rId20"/>
    <p:sldLayoutId id="2147483683" r:id="rId21"/>
    <p:sldLayoutId id="2147483698" r:id="rId22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卡坦岛</a:t>
            </a:r>
            <a:r>
              <a:rPr lang="en-US" altLang="zh-CN" dirty="0" smtClean="0">
                <a:solidFill>
                  <a:schemeClr val="accent1"/>
                </a:solidFill>
              </a:rPr>
              <a:t>——</a:t>
            </a:r>
            <a:r>
              <a:rPr lang="zh-CN" altLang="en-US" dirty="0">
                <a:solidFill>
                  <a:schemeClr val="accent1"/>
                </a:solidFill>
              </a:rPr>
              <a:t>设计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9270" y="7087716"/>
            <a:ext cx="10153128" cy="158417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谢本壹   宁可   潘高培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卡坦岛</a:t>
            </a:r>
            <a:r>
              <a:rPr lang="en-US" altLang="zh-CN" dirty="0" smtClean="0">
                <a:solidFill>
                  <a:schemeClr val="accent1"/>
                </a:solidFill>
              </a:rPr>
              <a:t>——</a:t>
            </a:r>
            <a:r>
              <a:rPr lang="zh-CN" altLang="en-US" dirty="0">
                <a:solidFill>
                  <a:schemeClr val="accent1"/>
                </a:solidFill>
              </a:rPr>
              <a:t>重构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155284" y="7087716"/>
            <a:ext cx="10153128" cy="158417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谢本壹   宁可   </a:t>
            </a:r>
            <a:r>
              <a:rPr lang="zh-CN" altLang="en-US" b="1" dirty="0" smtClean="0">
                <a:solidFill>
                  <a:schemeClr val="tx1"/>
                </a:solidFill>
              </a:rPr>
              <a:t>潘高培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设计</a:t>
            </a:r>
            <a:r>
              <a:rPr lang="en-US" altLang="zh-CN" dirty="0"/>
              <a:t>v0.1 </a:t>
            </a:r>
            <a:r>
              <a:rPr lang="zh-CN" altLang="en-US" dirty="0"/>
              <a:t>→ 重构</a:t>
            </a:r>
            <a:r>
              <a:rPr lang="en-US" altLang="zh-CN" dirty="0"/>
              <a:t>v0.2 </a:t>
            </a:r>
            <a:r>
              <a:rPr lang="zh-CN" altLang="en-US" dirty="0"/>
              <a:t>→ 重构</a:t>
            </a:r>
            <a:r>
              <a:rPr lang="en-US" altLang="zh-CN" dirty="0"/>
              <a:t>V0.3</a:t>
            </a:r>
            <a:endParaRPr lang="zh-CN" altLang="en-US" dirty="0"/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idx="4294967295"/>
          </p:nvPr>
        </p:nvSpPr>
        <p:spPr>
          <a:xfrm>
            <a:off x="1645777" y="2769078"/>
            <a:ext cx="7405997" cy="1104423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百</a:t>
            </a:r>
            <a:r>
              <a:rPr lang="zh-CN" altLang="en-US" b="1" dirty="0"/>
              <a:t>度</a:t>
            </a:r>
            <a:r>
              <a:rPr lang="zh-CN" altLang="en-US" b="1" dirty="0" smtClean="0"/>
              <a:t>百科</a:t>
            </a:r>
            <a:endParaRPr lang="en-US" altLang="zh-CN" b="1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645777" y="3873501"/>
            <a:ext cx="7405997" cy="5067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mtClean="0"/>
              <a:t>重构（</a:t>
            </a:r>
            <a:r>
              <a:rPr lang="en-US" altLang="zh-CN" smtClean="0"/>
              <a:t>Refactoring</a:t>
            </a:r>
            <a:r>
              <a:rPr lang="zh-CN" altLang="en-US" smtClean="0"/>
              <a:t>）就是通过调整程序代码改善软件的质量、性能，使其程序的设计模式和架构更趋合理，提高软件的扩展性和维护性。</a:t>
            </a:r>
            <a:endParaRPr lang="en-US" altLang="zh-CN" smtClean="0"/>
          </a:p>
          <a:p>
            <a:pPr lvl="1"/>
            <a:r>
              <a:rPr lang="zh-CN" altLang="en-US" smtClean="0"/>
              <a:t>重构可以降低项目的耦合度，使项目更加模块化，有利于项目的开发效率和后期的维护。让项目主框架突出鲜明，给人一种思路清晰，一目了然的感觉，其实重构是对框架的一种维护。</a:t>
            </a:r>
            <a:endParaRPr lang="en-US" altLang="zh-CN" smtClean="0"/>
          </a:p>
          <a:p>
            <a:pPr lvl="1"/>
            <a:r>
              <a:rPr lang="zh-CN" altLang="en-US" smtClean="0"/>
              <a:t>目标：</a:t>
            </a:r>
            <a:endParaRPr lang="en-US" altLang="zh-CN" smtClean="0"/>
          </a:p>
          <a:p>
            <a:pPr lvl="2"/>
            <a:r>
              <a:rPr lang="zh-CN" altLang="en-US" smtClean="0"/>
              <a:t>改进软件设计使软件更容易被理解</a:t>
            </a:r>
            <a:endParaRPr lang="en-US" altLang="zh-CN" smtClean="0"/>
          </a:p>
          <a:p>
            <a:pPr lvl="2"/>
            <a:r>
              <a:rPr lang="zh-CN" altLang="en-US" smtClean="0"/>
              <a:t>帮你找到</a:t>
            </a:r>
            <a:r>
              <a:rPr lang="en-US" altLang="zh-CN" smtClean="0"/>
              <a:t>bug</a:t>
            </a:r>
          </a:p>
          <a:p>
            <a:pPr lvl="2"/>
            <a:r>
              <a:rPr lang="zh-CN" altLang="en-US" smtClean="0"/>
              <a:t>提高软件的开发速度</a:t>
            </a:r>
            <a:endParaRPr lang="en-US" altLang="zh-CN" smtClean="0"/>
          </a:p>
          <a:p>
            <a:pPr lvl="2"/>
            <a:endParaRPr lang="en-US" altLang="zh-CN" dirty="0" smtClean="0"/>
          </a:p>
        </p:txBody>
      </p:sp>
      <p:sp>
        <p:nvSpPr>
          <p:cNvPr id="15" name="文本占位符 8"/>
          <p:cNvSpPr>
            <a:spLocks noGrp="1"/>
          </p:cNvSpPr>
          <p:nvPr>
            <p:ph type="body" sz="quarter" idx="4294967295"/>
          </p:nvPr>
        </p:nvSpPr>
        <p:spPr>
          <a:xfrm>
            <a:off x="9326071" y="2769078"/>
            <a:ext cx="7405997" cy="1104423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 smtClean="0"/>
              <a:t>Wikipedia</a:t>
            </a:r>
            <a:endParaRPr lang="en-US" altLang="zh-CN" b="1" dirty="0"/>
          </a:p>
        </p:txBody>
      </p:sp>
      <p:sp>
        <p:nvSpPr>
          <p:cNvPr id="24" name="内容占位符 4"/>
          <p:cNvSpPr txBox="1">
            <a:spLocks/>
          </p:cNvSpPr>
          <p:nvPr/>
        </p:nvSpPr>
        <p:spPr>
          <a:xfrm>
            <a:off x="9326071" y="3873501"/>
            <a:ext cx="7405997" cy="5067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b="1" smtClean="0"/>
              <a:t>Code refactoring</a:t>
            </a:r>
            <a:r>
              <a:rPr lang="en-US" altLang="zh-CN" smtClean="0"/>
              <a:t> is the process of restructuring existing computer code—changing the factoring—without changing its external behavior. Refactoring improves nonfunctional attributes of the software. Advantages include </a:t>
            </a:r>
            <a:r>
              <a:rPr lang="en-US" altLang="zh-CN" u="sng" smtClean="0"/>
              <a:t>improved code readability</a:t>
            </a:r>
            <a:r>
              <a:rPr lang="en-US" altLang="zh-CN" smtClean="0"/>
              <a:t> and </a:t>
            </a:r>
            <a:r>
              <a:rPr lang="en-US" altLang="zh-CN" u="sng" smtClean="0"/>
              <a:t>reduced complexity</a:t>
            </a:r>
            <a:r>
              <a:rPr lang="en-US" altLang="zh-CN" smtClean="0"/>
              <a:t>; these can improve source-code maintainability and create a more expressive internal architecture or object model to improve extensibility.</a:t>
            </a:r>
          </a:p>
          <a:p>
            <a:pPr lvl="1"/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116" y="7126169"/>
            <a:ext cx="2308657" cy="23086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66" y="7453677"/>
            <a:ext cx="1480802" cy="1349646"/>
          </a:xfrm>
          <a:prstGeom prst="rect">
            <a:avLst/>
          </a:prstGeom>
        </p:spPr>
      </p:pic>
      <p:sp>
        <p:nvSpPr>
          <p:cNvPr id="27" name="标题 1"/>
          <p:cNvSpPr txBox="1">
            <a:spLocks/>
          </p:cNvSpPr>
          <p:nvPr/>
        </p:nvSpPr>
        <p:spPr>
          <a:xfrm>
            <a:off x="1645777" y="429905"/>
            <a:ext cx="15086291" cy="2176136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什么是重构？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2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3F3F3F"/>
                </a:solidFill>
              </a:rPr>
              <a:t>设计模式回顾</a:t>
            </a:r>
            <a:r>
              <a:rPr lang="en-US" altLang="zh-CN" dirty="0">
                <a:solidFill>
                  <a:srgbClr val="EF005A"/>
                </a:solidFill>
              </a:rPr>
              <a:t/>
            </a:r>
            <a:br>
              <a:rPr lang="en-US" altLang="zh-CN" dirty="0">
                <a:solidFill>
                  <a:srgbClr val="EF005A"/>
                </a:solidFill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来自课件和</a:t>
            </a:r>
            <a:r>
              <a:rPr lang="en-US" altLang="zh-CN" dirty="0" err="1" smtClean="0"/>
              <a:t>wikipedia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dirty="0"/>
              <a:t>Singleton  </a:t>
            </a:r>
            <a:r>
              <a:rPr lang="zh-CN" altLang="en-US" dirty="0"/>
              <a:t>单例模式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FactoryMethod  工厂方法</a:t>
            </a:r>
            <a:r>
              <a:rPr lang="zh-CN" altLang="en-US" dirty="0" smtClean="0"/>
              <a:t>模式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对唯一实例的受控访问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缩小名空间</a:t>
            </a:r>
            <a:r>
              <a:rPr lang="en-US" altLang="zh-CN" dirty="0"/>
              <a:t>,Singleton</a:t>
            </a:r>
            <a:r>
              <a:rPr lang="zh-CN" altLang="en-US" dirty="0"/>
              <a:t>模式是对全局变量的一种改进。它避免了那些存储唯一实例的全局变量污染名空间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 class-based programming, the factory method pattern is a creational pattern that uses factory methods to deal with the problem of creating objects without having to specify the exact class of the object that will be created.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Observer </a:t>
            </a:r>
            <a:r>
              <a:rPr lang="zh-CN" altLang="en-US" dirty="0"/>
              <a:t>观察者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观察者模式定义了一种一对多的依赖关系，让多个观察者对象同时监听某一个主题对象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这个主题对象在状态上发生变化时，会通知所有观察者对象，使它们能够自动更新自己</a:t>
            </a:r>
            <a:endParaRPr lang="en-US" altLang="zh-CN" dirty="0"/>
          </a:p>
        </p:txBody>
      </p:sp>
      <p:sp>
        <p:nvSpPr>
          <p:cNvPr id="14" name="タイトル 5"/>
          <p:cNvSpPr txBox="1">
            <a:spLocks/>
          </p:cNvSpPr>
          <p:nvPr/>
        </p:nvSpPr>
        <p:spPr>
          <a:xfrm>
            <a:off x="3868728" y="1809098"/>
            <a:ext cx="13681520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F005A"/>
              </a:solidFill>
              <a:effectLst/>
              <a:uLnTx/>
              <a:uFillTx/>
              <a:latin typeface="Montserrat-Bold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43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64183" y="1066986"/>
            <a:ext cx="16457772" cy="987125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 smtClean="0"/>
              <a:t>设计中需要修补和优化的内容</a:t>
            </a:r>
            <a:endParaRPr lang="zh-CN" altLang="en-US" sz="60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233725" y="2414151"/>
            <a:ext cx="14912697" cy="7776864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1474" indent="-771474">
              <a:buFont typeface="+mj-lt"/>
              <a:buAutoNum type="arabicPeriod"/>
            </a:pPr>
            <a:r>
              <a:rPr lang="zh-CN" altLang="en-US" sz="4000" dirty="0" smtClean="0"/>
              <a:t>对手牌中每一种卡的描述还停留在用</a:t>
            </a:r>
            <a:r>
              <a:rPr lang="en-US" altLang="zh-CN" sz="4000" dirty="0" smtClean="0"/>
              <a:t>int</a:t>
            </a:r>
            <a:r>
              <a:rPr lang="zh-CN" altLang="en-US" sz="4000" dirty="0" smtClean="0"/>
              <a:t>变量来表示对应的卡牌数。</a:t>
            </a:r>
            <a:endParaRPr lang="en-US" altLang="zh-CN" sz="4000" dirty="0" smtClean="0"/>
          </a:p>
          <a:p>
            <a:pPr marL="1457228" lvl="1" indent="-771474">
              <a:buFont typeface="+mj-lt"/>
              <a:buAutoNum type="arabicPeriod"/>
            </a:pPr>
            <a:r>
              <a:rPr lang="zh-CN" altLang="en-US" sz="3200" dirty="0" smtClean="0"/>
              <a:t>用内存修改器能够轻易的作弊。如果</a:t>
            </a:r>
            <a:r>
              <a:rPr lang="zh-CN" altLang="zh-CN" sz="3200" dirty="0" smtClean="0"/>
              <a:t>把</a:t>
            </a:r>
            <a:r>
              <a:rPr lang="en-US" altLang="zh-CN" sz="3200" dirty="0" smtClean="0"/>
              <a:t>card</a:t>
            </a:r>
            <a:r>
              <a:rPr lang="zh-CN" altLang="zh-CN" sz="3200" dirty="0" smtClean="0"/>
              <a:t>从</a:t>
            </a:r>
            <a:r>
              <a:rPr lang="en-US" altLang="zh-CN" sz="3200" dirty="0" smtClean="0"/>
              <a:t>int</a:t>
            </a:r>
            <a:r>
              <a:rPr lang="zh-CN" altLang="zh-CN" sz="3200" dirty="0" smtClean="0"/>
              <a:t>值变成一个个对象</a:t>
            </a:r>
            <a:r>
              <a:rPr lang="zh-CN" altLang="en-US" sz="3200" dirty="0" smtClean="0"/>
              <a:t>，</a:t>
            </a:r>
            <a:r>
              <a:rPr lang="zh-CN" altLang="zh-CN" sz="3200" dirty="0" smtClean="0"/>
              <a:t>这样的好处</a:t>
            </a:r>
            <a:r>
              <a:rPr lang="zh-CN" altLang="en-US" sz="3200" dirty="0" smtClean="0"/>
              <a:t>除了减少作弊，还可以方便</a:t>
            </a:r>
            <a:r>
              <a:rPr lang="zh-CN" altLang="zh-CN" sz="3200" dirty="0" smtClean="0"/>
              <a:t>后续版本中加入图形界面和鼠标点击</a:t>
            </a:r>
            <a:r>
              <a:rPr lang="zh-CN" altLang="en-US" sz="3200" dirty="0" smtClean="0"/>
              <a:t>（</a:t>
            </a:r>
            <a:r>
              <a:rPr lang="zh-CN" altLang="zh-CN" sz="3200" dirty="0" smtClean="0"/>
              <a:t>只需要给</a:t>
            </a:r>
            <a:r>
              <a:rPr lang="en-US" altLang="zh-CN" sz="3200" dirty="0" smtClean="0"/>
              <a:t>card</a:t>
            </a:r>
            <a:r>
              <a:rPr lang="zh-CN" altLang="zh-CN" sz="3200" dirty="0" smtClean="0"/>
              <a:t>一个</a:t>
            </a:r>
            <a:r>
              <a:rPr lang="en-US" altLang="zh-CN" sz="3200" dirty="0" smtClean="0"/>
              <a:t>paint</a:t>
            </a:r>
            <a:r>
              <a:rPr lang="zh-CN" altLang="zh-CN" sz="3200" dirty="0" smtClean="0"/>
              <a:t>接口和</a:t>
            </a:r>
            <a:r>
              <a:rPr lang="en-US" altLang="zh-CN" sz="3200" dirty="0" err="1" smtClean="0"/>
              <a:t>mouseListener</a:t>
            </a:r>
            <a:r>
              <a:rPr lang="zh-CN" altLang="zh-CN" sz="3200" dirty="0" smtClean="0"/>
              <a:t>的接口即可</a:t>
            </a:r>
            <a:r>
              <a:rPr lang="zh-CN" altLang="en-US" sz="3200" dirty="0" smtClean="0"/>
              <a:t>）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 marL="771474" indent="-771474">
              <a:buFont typeface="+mj-lt"/>
              <a:buAutoNum type="arabicPeriod"/>
            </a:pPr>
            <a:r>
              <a:rPr lang="zh-CN" altLang="zh-CN" sz="4000" dirty="0" smtClean="0"/>
              <a:t>每种成就卡场上只存在一张。</a:t>
            </a:r>
            <a:endParaRPr lang="en-US" altLang="zh-CN" sz="4000" dirty="0" smtClean="0"/>
          </a:p>
          <a:p>
            <a:pPr marL="1457228" lvl="1" indent="-771474">
              <a:buFont typeface="+mj-lt"/>
              <a:buAutoNum type="arabicPeriod"/>
            </a:pPr>
            <a:r>
              <a:rPr lang="zh-CN" altLang="zh-CN" sz="3200" dirty="0" smtClean="0"/>
              <a:t>在“设计”中用的是一个</a:t>
            </a:r>
            <a:r>
              <a:rPr lang="en-US" altLang="zh-CN" sz="3200" dirty="0" smtClean="0"/>
              <a:t>Boolean</a:t>
            </a:r>
            <a:r>
              <a:rPr lang="zh-CN" altLang="zh-CN" sz="3200" dirty="0" smtClean="0"/>
              <a:t>数组</a:t>
            </a:r>
            <a:r>
              <a:rPr lang="en-US" altLang="zh-CN" sz="3200" dirty="0" err="1" smtClean="0"/>
              <a:t>doesExist</a:t>
            </a:r>
            <a:r>
              <a:rPr lang="zh-CN" altLang="zh-CN" sz="3200" dirty="0" smtClean="0"/>
              <a:t>来表征场上是否有对应的成就卡。比如</a:t>
            </a:r>
            <a:r>
              <a:rPr lang="en-US" altLang="zh-CN" sz="3200" dirty="0" err="1" smtClean="0"/>
              <a:t>doesExist</a:t>
            </a:r>
            <a:r>
              <a:rPr lang="en-US" altLang="zh-CN" sz="3200" dirty="0" smtClean="0"/>
              <a:t>[0] = false </a:t>
            </a:r>
            <a:r>
              <a:rPr lang="zh-CN" altLang="zh-CN" sz="3200" dirty="0" smtClean="0"/>
              <a:t>表示最多骑士成就还没有被实例化。这样的做法是每次实例化和删除对象时都要对</a:t>
            </a:r>
            <a:r>
              <a:rPr lang="en-US" altLang="zh-CN" sz="3200" dirty="0" err="1" smtClean="0"/>
              <a:t>doesExist</a:t>
            </a:r>
            <a:r>
              <a:rPr lang="zh-CN" altLang="zh-CN" sz="3200" dirty="0" smtClean="0"/>
              <a:t>检查修改。</a:t>
            </a:r>
            <a:endParaRPr lang="en-US" altLang="zh-CN" sz="3200" dirty="0" smtClean="0"/>
          </a:p>
          <a:p>
            <a:pPr marL="771474" indent="-771474">
              <a:buFont typeface="+mj-lt"/>
              <a:buAutoNum type="arabicPeriod"/>
            </a:pPr>
            <a:r>
              <a:rPr lang="zh-CN" altLang="en-US" sz="4000" dirty="0" smtClean="0"/>
              <a:t>目前的设计缺乏</a:t>
            </a:r>
            <a:r>
              <a:rPr lang="en-US" altLang="zh-CN" sz="4000" dirty="0" smtClean="0"/>
              <a:t>GUI</a:t>
            </a:r>
            <a:r>
              <a:rPr lang="zh-CN" altLang="en-US" sz="4000" dirty="0" smtClean="0"/>
              <a:t>和鼠标操作。</a:t>
            </a:r>
            <a:endParaRPr lang="zh-CN" altLang="zh-CN" sz="4000" dirty="0" smtClean="0"/>
          </a:p>
          <a:p>
            <a:pPr marL="771474" indent="-771474">
              <a:buFont typeface="+mj-lt"/>
              <a:buAutoNum type="arabicPeriod"/>
            </a:pP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4794366" y="3094727"/>
            <a:ext cx="20601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Patch V0.2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63286" y="5359524"/>
            <a:ext cx="20601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Patch V0.2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11358" y="7760198"/>
            <a:ext cx="206018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Patch V0.3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5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重构之道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v0.1 </a:t>
            </a:r>
            <a:r>
              <a:rPr lang="zh-CN" altLang="en-US" dirty="0"/>
              <a:t>→ 重构</a:t>
            </a:r>
            <a:r>
              <a:rPr lang="en-US" altLang="zh-CN" dirty="0"/>
              <a:t>v0.2 </a:t>
            </a:r>
            <a:r>
              <a:rPr lang="zh-CN" altLang="en-US" dirty="0"/>
              <a:t>→ 重构</a:t>
            </a:r>
            <a:r>
              <a:rPr lang="en-US" altLang="zh-CN" dirty="0"/>
              <a:t>V0.3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/>
              <a:t>V0.2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V0.2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卡牌类</a:t>
            </a:r>
            <a:endParaRPr lang="zh-CN" altLang="en-US" sz="4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成就卡</a:t>
            </a:r>
            <a:endParaRPr lang="zh-CN" altLang="en-US" sz="40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3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altLang="zh-CN" dirty="0" smtClean="0"/>
              <a:t>V0.3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GUI</a:t>
            </a:r>
            <a:r>
              <a:rPr lang="zh-CN" altLang="en-US" sz="4000" dirty="0" smtClean="0"/>
              <a:t>和鼠标操作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1874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卡牌类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初次的设计中已经有了</a:t>
            </a:r>
            <a:r>
              <a:rPr lang="en-US" altLang="zh-CN" dirty="0"/>
              <a:t>card</a:t>
            </a:r>
            <a:r>
              <a:rPr lang="zh-CN" altLang="en-US" dirty="0"/>
              <a:t>类，但是没有用上。在原来的基础上做了如下修改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新增</a:t>
            </a:r>
            <a:r>
              <a:rPr lang="en-US" altLang="zh-CN" dirty="0" err="1" smtClean="0"/>
              <a:t>cardList</a:t>
            </a:r>
            <a:r>
              <a:rPr lang="zh-CN" altLang="en-US" dirty="0" smtClean="0"/>
              <a:t>。相当于一个链表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608" y="2714956"/>
            <a:ext cx="8751660" cy="618371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054974" y="643911"/>
            <a:ext cx="20601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Patch V0.2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15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62" y="3631333"/>
            <a:ext cx="10436296" cy="432048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卡牌类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初次的设计中已经有了</a:t>
            </a:r>
            <a:r>
              <a:rPr lang="en-US" altLang="zh-CN" dirty="0"/>
              <a:t>card</a:t>
            </a:r>
            <a:r>
              <a:rPr lang="zh-CN" altLang="en-US" dirty="0"/>
              <a:t>类，但是没有用上。在原来的基础上做了如下修改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工厂方法（</a:t>
            </a:r>
            <a:r>
              <a:rPr lang="en-US" altLang="zh-CN" dirty="0"/>
              <a:t>factory method)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3600" dirty="0"/>
              <a:t>新增</a:t>
            </a:r>
            <a:r>
              <a:rPr lang="en-US" altLang="zh-CN" sz="3600" dirty="0" err="1"/>
              <a:t>cardFactory</a:t>
            </a:r>
            <a:r>
              <a:rPr lang="zh-CN" altLang="zh-CN" sz="3600" dirty="0"/>
              <a:t>。玩家每次摸牌相当于用</a:t>
            </a:r>
            <a:r>
              <a:rPr lang="en-US" altLang="zh-CN" sz="3600" dirty="0" err="1"/>
              <a:t>cardFactory</a:t>
            </a:r>
            <a:r>
              <a:rPr lang="zh-CN" altLang="zh-CN" sz="3600" dirty="0"/>
              <a:t>实例化一个</a:t>
            </a:r>
            <a:r>
              <a:rPr lang="en-US" altLang="zh-CN" sz="3600" dirty="0"/>
              <a:t>card</a:t>
            </a:r>
            <a:r>
              <a:rPr lang="zh-CN" altLang="zh-CN" sz="3600" dirty="0"/>
              <a:t>，但是具体是摸</a:t>
            </a:r>
            <a:r>
              <a:rPr lang="en-US" altLang="zh-CN" sz="3600" dirty="0" err="1"/>
              <a:t>actionCard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resourceCard</a:t>
            </a:r>
            <a:r>
              <a:rPr lang="en-US" altLang="zh-CN" sz="3600" dirty="0"/>
              <a:t> or </a:t>
            </a:r>
            <a:r>
              <a:rPr lang="en-US" altLang="zh-CN" sz="3600" dirty="0" err="1"/>
              <a:t>achievementCard</a:t>
            </a:r>
            <a:r>
              <a:rPr lang="zh-CN" altLang="zh-CN" sz="3600" dirty="0"/>
              <a:t>只有在游戏过程中才能确定</a:t>
            </a:r>
            <a:r>
              <a:rPr lang="zh-CN" altLang="en-US" sz="3600" dirty="0"/>
              <a:t>。</a:t>
            </a:r>
          </a:p>
        </p:txBody>
      </p:sp>
      <p:sp>
        <p:nvSpPr>
          <p:cNvPr id="19" name="矩形 18"/>
          <p:cNvSpPr/>
          <p:nvPr/>
        </p:nvSpPr>
        <p:spPr>
          <a:xfrm>
            <a:off x="7054974" y="643911"/>
            <a:ext cx="20601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Patch V0.2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15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卡牌类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初次的设计中已经有了</a:t>
            </a:r>
            <a:r>
              <a:rPr lang="en-US" altLang="zh-CN" dirty="0"/>
              <a:t>card</a:t>
            </a:r>
            <a:r>
              <a:rPr lang="zh-CN" altLang="en-US" dirty="0"/>
              <a:t>类，但是没有用上。在原来的基础上做了如下修改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356978" y="2551212"/>
            <a:ext cx="5265948" cy="741682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dirty="0" smtClean="0"/>
              <a:t>新增</a:t>
            </a:r>
            <a:r>
              <a:rPr lang="en-US" altLang="zh-CN" dirty="0" smtClean="0"/>
              <a:t>possession</a:t>
            </a:r>
            <a:r>
              <a:rPr lang="zh-CN" altLang="zh-CN" dirty="0" smtClean="0"/>
              <a:t>接口。方法中的</a:t>
            </a:r>
            <a:r>
              <a:rPr lang="en-US" altLang="zh-CN" dirty="0" smtClean="0"/>
              <a:t>refresh</a:t>
            </a:r>
            <a:r>
              <a:rPr lang="zh-CN" altLang="zh-CN" dirty="0" smtClean="0"/>
              <a:t>用于刷新持有者（</a:t>
            </a:r>
            <a:r>
              <a:rPr lang="en-US" altLang="zh-CN" dirty="0" smtClean="0"/>
              <a:t>player</a:t>
            </a:r>
            <a:r>
              <a:rPr lang="zh-CN" altLang="zh-CN" dirty="0" smtClean="0"/>
              <a:t>对象）中的</a:t>
            </a:r>
            <a:r>
              <a:rPr lang="en-US" altLang="zh-CN" dirty="0" err="1" smtClean="0"/>
              <a:t>cardList</a:t>
            </a:r>
            <a:r>
              <a:rPr lang="zh-CN" altLang="zh-CN" dirty="0" smtClean="0"/>
              <a:t>。所以手牌是通过计算出来的，可以一定程度上避免外挂直接修改手牌。地图块的</a:t>
            </a:r>
            <a:r>
              <a:rPr lang="en-US" altLang="zh-CN" dirty="0" smtClean="0"/>
              <a:t>possession</a:t>
            </a:r>
            <a:r>
              <a:rPr lang="zh-CN" altLang="zh-CN" dirty="0" smtClean="0"/>
              <a:t>同理。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弱化的观察者模式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800" dirty="0"/>
              <a:t>把角色作为观察者，目标是手牌张数，建筑情况</a:t>
            </a:r>
            <a:r>
              <a:rPr lang="zh-CN" altLang="en-US" sz="3800" dirty="0" smtClean="0"/>
              <a:t>等</a:t>
            </a:r>
            <a:endParaRPr lang="zh-CN" altLang="en-US" sz="3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800" dirty="0"/>
              <a:t>也可将</a:t>
            </a:r>
            <a:r>
              <a:rPr lang="en-US" altLang="zh-CN" sz="3800" dirty="0"/>
              <a:t>room</a:t>
            </a:r>
            <a:r>
              <a:rPr lang="zh-CN" altLang="en-US" sz="3800" dirty="0"/>
              <a:t>的一些属性作为目标，来获知诸如最长路径卡的归属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7054974" y="643911"/>
            <a:ext cx="20601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Patch V0.2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021" y="3378022"/>
            <a:ext cx="9049177" cy="50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7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成就卡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zh-CN" dirty="0"/>
              <a:t>每种成就卡场上只存在一张。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dirty="0"/>
              <a:t>在“设计”中用的是一个</a:t>
            </a:r>
            <a:r>
              <a:rPr lang="en-US" altLang="zh-CN" dirty="0"/>
              <a:t>Boolean</a:t>
            </a:r>
            <a:r>
              <a:rPr lang="zh-CN" altLang="zh-CN" dirty="0"/>
              <a:t>数组</a:t>
            </a:r>
            <a:r>
              <a:rPr lang="en-US" altLang="zh-CN" dirty="0" err="1"/>
              <a:t>doesExist</a:t>
            </a:r>
            <a:r>
              <a:rPr lang="zh-CN" altLang="zh-CN" dirty="0"/>
              <a:t>来表征场上是否有对应的成就卡。比如</a:t>
            </a:r>
            <a:r>
              <a:rPr lang="en-US" altLang="zh-CN" dirty="0" err="1"/>
              <a:t>doesExist</a:t>
            </a:r>
            <a:r>
              <a:rPr lang="en-US" altLang="zh-CN" dirty="0"/>
              <a:t>[0] = false </a:t>
            </a:r>
            <a:r>
              <a:rPr lang="zh-CN" altLang="zh-CN" dirty="0"/>
              <a:t>表示最多骑士成就还没有被实例化。这样的做法是每次实例化和删除对象时都要对</a:t>
            </a:r>
            <a:r>
              <a:rPr lang="en-US" altLang="zh-CN" dirty="0" err="1"/>
              <a:t>doesExist</a:t>
            </a:r>
            <a:r>
              <a:rPr lang="zh-CN" altLang="zh-CN" dirty="0"/>
              <a:t>检查修改。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 smtClean="0"/>
              <a:t>现在</a:t>
            </a:r>
            <a:r>
              <a:rPr lang="zh-CN" altLang="zh-CN" dirty="0"/>
              <a:t>用</a:t>
            </a:r>
            <a:r>
              <a:rPr lang="en-US" altLang="zh-CN" dirty="0"/>
              <a:t>singleton</a:t>
            </a:r>
            <a:r>
              <a:rPr lang="zh-CN" altLang="zh-CN" dirty="0"/>
              <a:t>懒汉模式进行了修改，保证了每张成就卡只有一张，且代码简洁了许多。</a:t>
            </a:r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54974" y="643911"/>
            <a:ext cx="20601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Patch V0.2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32" y="2767236"/>
            <a:ext cx="7112778" cy="675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和鼠标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zh-CN" dirty="0"/>
              <a:t>每种成就卡场上只存在一张。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356978" y="2551212"/>
            <a:ext cx="2889684" cy="6243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自带的</a:t>
            </a:r>
            <a:r>
              <a:rPr lang="en-US" altLang="zh-CN" dirty="0" err="1" smtClean="0"/>
              <a:t>Jframe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351118" y="643911"/>
            <a:ext cx="206018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Patch V0.3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59" y="3703340"/>
            <a:ext cx="11504164" cy="38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3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游戏回顾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图片 11" descr="https://gss0.bdstatic.com/94o3dSag_xI4khGkpoWK1HF6hhy/baike/c0%3Dbaike150%2C5%2C5%2C150%2C50/sign=8f2d72f57f3e6709aa0d4dad5aaef458/962bd40735fae6cd532225b30fb30f2443a70f4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62" y="2191172"/>
            <a:ext cx="9711867" cy="7776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all. Thank you!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" name="サブタイトル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36446722"/>
      </p:ext>
    </p:extLst>
  </p:cSld>
  <p:clrMapOvr>
    <a:masterClrMapping/>
  </p:clrMapOvr>
  <p:transition spd="slow" advTm="11385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模块详细设计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3" name="图片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50" y="1876796"/>
            <a:ext cx="7488832" cy="8410204"/>
          </a:xfrm>
          <a:prstGeom prst="rect">
            <a:avLst/>
          </a:prstGeom>
        </p:spPr>
      </p:pic>
      <p:sp>
        <p:nvSpPr>
          <p:cNvPr id="24" name="テキスト プレースホルダー 3"/>
          <p:cNvSpPr txBox="1">
            <a:spLocks/>
          </p:cNvSpPr>
          <p:nvPr/>
        </p:nvSpPr>
        <p:spPr>
          <a:xfrm>
            <a:off x="9575254" y="4690514"/>
            <a:ext cx="10738556" cy="27827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zh-CN" altLang="en-US" sz="4000" dirty="0" smtClean="0"/>
              <a:t>显然是看不清的┓</a:t>
            </a:r>
            <a:r>
              <a:rPr lang="en-US" altLang="zh-CN" sz="4000" dirty="0" smtClean="0"/>
              <a:t>( ´∀` )┏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2919221"/>
      </p:ext>
    </p:extLst>
  </p:cSld>
  <p:clrMapOvr>
    <a:masterClrMapping/>
  </p:clrMapOvr>
  <p:transition spd="slow" advTm="6847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982966" y="6655668"/>
            <a:ext cx="10147990" cy="2430498"/>
          </a:xfrm>
        </p:spPr>
        <p:txBody>
          <a:bodyPr/>
          <a:lstStyle/>
          <a:p>
            <a:r>
              <a:rPr lang="zh-CN" altLang="en-US" dirty="0" smtClean="0"/>
              <a:t>用户模块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887622" y="1543100"/>
            <a:ext cx="4906228" cy="53285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36281" y="3591505"/>
            <a:ext cx="61206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用户类，登录账号，开启房间，邀请玩家，开始游戏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关联：</a:t>
            </a:r>
            <a:r>
              <a:rPr lang="en-US" altLang="zh-CN" dirty="0" smtClean="0"/>
              <a:t>players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215471"/>
      </p:ext>
    </p:extLst>
  </p:cSld>
  <p:clrMapOvr>
    <a:masterClrMapping/>
  </p:clrMapOvr>
  <p:transition spd="slow" advTm="2088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房间模块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>
          <a:xfrm>
            <a:off x="2590478" y="3775348"/>
            <a:ext cx="4833900" cy="46588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房间类，由地图，玩家，规则组成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依赖：</a:t>
            </a:r>
            <a:r>
              <a:rPr lang="en-US" altLang="zh-CN" dirty="0" smtClean="0"/>
              <a:t>rule</a:t>
            </a:r>
            <a:endParaRPr lang="en-US" dirty="0" smtClean="0"/>
          </a:p>
          <a:p>
            <a:r>
              <a:rPr lang="zh-CN" altLang="en-US" dirty="0" smtClean="0"/>
              <a:t>聚合：</a:t>
            </a:r>
            <a:r>
              <a:rPr lang="en-US" altLang="zh-CN" dirty="0" smtClean="0"/>
              <a:t>players</a:t>
            </a:r>
            <a:endParaRPr lang="en-US" dirty="0"/>
          </a:p>
          <a:p>
            <a:r>
              <a:rPr lang="zh-CN" altLang="en-US" dirty="0" smtClean="0"/>
              <a:t>组合：</a:t>
            </a:r>
            <a:r>
              <a:rPr lang="en-US" altLang="zh-CN" dirty="0" err="1" smtClean="0"/>
              <a:t>mapBlock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214" y="2756132"/>
            <a:ext cx="6433214" cy="58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70717"/>
      </p:ext>
    </p:extLst>
  </p:cSld>
  <p:clrMapOvr>
    <a:masterClrMapping/>
  </p:clrMapOvr>
  <p:transition spd="slow" advTm="2679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地图模块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22" y="1787894"/>
            <a:ext cx="10200230" cy="85278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0278" y="5143500"/>
            <a:ext cx="43204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地图类，由道路，资源，强盗，发展卡等组成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0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802">
        <p14:flip dir="r"/>
      </p:transition>
    </mc:Choice>
    <mc:Fallback xmlns="">
      <p:transition spd="slow" advTm="78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规则模块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9190" y="2335188"/>
            <a:ext cx="6192688" cy="568863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18470" y="4640895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规则类，指定游戏的规则，包括操作，计分等。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5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843">
        <p14:warp dir="in"/>
      </p:transition>
    </mc:Choice>
    <mc:Fallback xmlns="">
      <p:transition spd="slow" advTm="58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</a:t>
            </a:r>
            <a:r>
              <a:rPr lang="zh-CN" altLang="en-US" dirty="0" smtClean="0"/>
              <a:t>模块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34494" y="4351412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玩家类，包含玩家当前拥有资源，分数，道路，村庄，可进行的操作等信息。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326" y="2119164"/>
            <a:ext cx="5112568" cy="79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843">
        <p14:warp dir="in"/>
      </p:transition>
    </mc:Choice>
    <mc:Fallback xmlns="">
      <p:transition spd="slow" advTm="58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卡牌</a:t>
            </a:r>
            <a:r>
              <a:rPr lang="zh-CN" altLang="en-US" dirty="0" smtClean="0"/>
              <a:t>模块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4254" y="4351412"/>
            <a:ext cx="33843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卡牌类，由操作卡、发展卡、资源卡、成就卡组成。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30" y="2119164"/>
            <a:ext cx="13291349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5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843">
        <p14:warp dir="in"/>
      </p:transition>
    </mc:Choice>
    <mc:Fallback xmlns="">
      <p:transition spd="slow" advTm="58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neb Title">
  <a:themeElements>
    <a:clrScheme name="Deneb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EF005A"/>
      </a:accent1>
      <a:accent2>
        <a:srgbClr val="F00082"/>
      </a:accent2>
      <a:accent3>
        <a:srgbClr val="A1007E"/>
      </a:accent3>
      <a:accent4>
        <a:srgbClr val="770099"/>
      </a:accent4>
      <a:accent5>
        <a:srgbClr val="4BACC6"/>
      </a:accent5>
      <a:accent6>
        <a:srgbClr val="F79646"/>
      </a:accent6>
      <a:hlink>
        <a:srgbClr val="EF005A"/>
      </a:hlink>
      <a:folHlink>
        <a:srgbClr val="A1007E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neb Contents">
  <a:themeElements>
    <a:clrScheme name="Deneb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EF005A"/>
      </a:accent1>
      <a:accent2>
        <a:srgbClr val="F00082"/>
      </a:accent2>
      <a:accent3>
        <a:srgbClr val="A1007E"/>
      </a:accent3>
      <a:accent4>
        <a:srgbClr val="77009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12622</TotalTime>
  <Words>937</Words>
  <Application>Microsoft Office PowerPoint</Application>
  <PresentationFormat>自定义</PresentationFormat>
  <Paragraphs>103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Aleo-Bold</vt:lpstr>
      <vt:lpstr>Aleo-BoldItalic</vt:lpstr>
      <vt:lpstr>Aleo-Light</vt:lpstr>
      <vt:lpstr>Aleo-LightItalic</vt:lpstr>
      <vt:lpstr>Capella Bold</vt:lpstr>
      <vt:lpstr>Capella Light</vt:lpstr>
      <vt:lpstr>Montserrat-Bold</vt:lpstr>
      <vt:lpstr>ＭＳ Ｐゴシック</vt:lpstr>
      <vt:lpstr>Arial</vt:lpstr>
      <vt:lpstr>Calibri</vt:lpstr>
      <vt:lpstr>Wingdings</vt:lpstr>
      <vt:lpstr>Deneb Title</vt:lpstr>
      <vt:lpstr>Deneb Contents</vt:lpstr>
      <vt:lpstr>卡坦岛——设计</vt:lpstr>
      <vt:lpstr>游戏回顾</vt:lpstr>
      <vt:lpstr>模块详细设计</vt:lpstr>
      <vt:lpstr>用户模块</vt:lpstr>
      <vt:lpstr>房间模块</vt:lpstr>
      <vt:lpstr>地图模块</vt:lpstr>
      <vt:lpstr>规则模块</vt:lpstr>
      <vt:lpstr>玩家模块</vt:lpstr>
      <vt:lpstr>卡牌模块</vt:lpstr>
      <vt:lpstr>卡坦岛——重构</vt:lpstr>
      <vt:lpstr>PowerPoint 演示文稿</vt:lpstr>
      <vt:lpstr>设计模式回顾 </vt:lpstr>
      <vt:lpstr>PowerPoint 演示文稿</vt:lpstr>
      <vt:lpstr>重构之道</vt:lpstr>
      <vt:lpstr>卡牌类</vt:lpstr>
      <vt:lpstr>卡牌类</vt:lpstr>
      <vt:lpstr>卡牌类</vt:lpstr>
      <vt:lpstr>成就卡</vt:lpstr>
      <vt:lpstr>GUI和鼠标</vt:lpstr>
      <vt:lpstr>That’s all. 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Deneb</dc:title>
  <dc:creator>Jun</dc:creator>
  <cp:lastModifiedBy>谢本壹</cp:lastModifiedBy>
  <cp:revision>137</cp:revision>
  <dcterms:created xsi:type="dcterms:W3CDTF">2014-05-31T17:00:12Z</dcterms:created>
  <dcterms:modified xsi:type="dcterms:W3CDTF">2018-01-12T03:38:49Z</dcterms:modified>
</cp:coreProperties>
</file>