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8" r:id="rId3"/>
    <p:sldId id="257" r:id="rId4"/>
    <p:sldId id="266" r:id="rId5"/>
    <p:sldId id="259" r:id="rId6"/>
    <p:sldId id="261" r:id="rId7"/>
    <p:sldId id="263" r:id="rId8"/>
    <p:sldId id="262" r:id="rId9"/>
    <p:sldId id="265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3" r:id="rId18"/>
    <p:sldId id="275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5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063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66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98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49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20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5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4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1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9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4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7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DF83-E593-4E3F-89A3-908C9CB1C21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5A54-0D11-4587-9F84-F314F310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16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卡坦岛需求分析书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2800" dirty="0" smtClean="0"/>
              <a:t>分工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成员</a:t>
            </a:r>
            <a:endParaRPr lang="en-US" altLang="zh-CN" sz="2800" dirty="0" smtClean="0"/>
          </a:p>
          <a:p>
            <a:r>
              <a:rPr lang="zh-CN" altLang="en-US" dirty="0" smtClean="0"/>
              <a:t>分析书主体的撰写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潘高培</a:t>
            </a:r>
            <a:endParaRPr lang="en-US" altLang="zh-CN" dirty="0" smtClean="0"/>
          </a:p>
          <a:p>
            <a:r>
              <a:rPr lang="zh-CN" altLang="en-US" dirty="0" smtClean="0"/>
              <a:t>顺序图、分析书修饰</a:t>
            </a:r>
            <a:r>
              <a:rPr lang="en-US" altLang="zh-CN" dirty="0" smtClean="0"/>
              <a:t>-</a:t>
            </a:r>
            <a:r>
              <a:rPr lang="zh-CN" altLang="en-US" dirty="0" smtClean="0"/>
              <a:t>宁可</a:t>
            </a:r>
            <a:endParaRPr lang="en-US" altLang="zh-CN" dirty="0" smtClean="0"/>
          </a:p>
          <a:p>
            <a:r>
              <a:rPr lang="en-US" altLang="zh-CN" dirty="0" smtClean="0"/>
              <a:t>PPT</a:t>
            </a:r>
            <a:r>
              <a:rPr lang="zh-CN" altLang="en-US" dirty="0" smtClean="0"/>
              <a:t>、报告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谢本壹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8982" y="3054140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+mj-ea"/>
                <a:ea typeface="+mj-ea"/>
              </a:rPr>
              <a:t>卡坦岛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177171" y="4394039"/>
            <a:ext cx="2593969" cy="6490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900" dirty="0" smtClean="0"/>
              <a:t>面向对象程序设计</a:t>
            </a:r>
            <a:endParaRPr lang="en-US" altLang="zh-CN" sz="1900" dirty="0" smtClean="0"/>
          </a:p>
          <a:p>
            <a:pPr algn="l"/>
            <a:r>
              <a:rPr lang="en-US" altLang="zh-CN" sz="1300" dirty="0" smtClean="0"/>
              <a:t>2017</a:t>
            </a:r>
            <a:r>
              <a:rPr lang="zh-CN" altLang="en-US" sz="1300" dirty="0" smtClean="0"/>
              <a:t>年</a:t>
            </a:r>
            <a:r>
              <a:rPr lang="en-US" altLang="zh-CN" sz="1300" dirty="0" smtClean="0"/>
              <a:t>11</a:t>
            </a:r>
            <a:r>
              <a:rPr lang="zh-CN" altLang="en-US" sz="1300" dirty="0" smtClean="0"/>
              <a:t>月</a:t>
            </a:r>
            <a:r>
              <a:rPr lang="en-US" altLang="zh-CN" sz="1300" dirty="0" smtClean="0"/>
              <a:t>12</a:t>
            </a:r>
            <a:r>
              <a:rPr lang="zh-CN" altLang="en-US" sz="1300" dirty="0" smtClean="0"/>
              <a:t>日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6666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  <a:r>
              <a:rPr lang="zh-CN" altLang="en-US" dirty="0" smtClean="0"/>
              <a:t>（方法）</a:t>
            </a:r>
            <a:r>
              <a:rPr lang="en-US" altLang="zh-CN" dirty="0" smtClean="0"/>
              <a:t>cont.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9278867"/>
              </p:ext>
            </p:extLst>
          </p:nvPr>
        </p:nvGraphicFramePr>
        <p:xfrm>
          <a:off x="681038" y="2336800"/>
          <a:ext cx="4697412" cy="2727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94">
                  <a:extLst>
                    <a:ext uri="{9D8B030D-6E8A-4147-A177-3AD203B41FA5}">
                      <a16:colId xmlns:a16="http://schemas.microsoft.com/office/drawing/2014/main" val="1423931014"/>
                    </a:ext>
                  </a:extLst>
                </a:gridCol>
                <a:gridCol w="3309018">
                  <a:extLst>
                    <a:ext uri="{9D8B030D-6E8A-4147-A177-3AD203B41FA5}">
                      <a16:colId xmlns:a16="http://schemas.microsoft.com/office/drawing/2014/main" val="3243338280"/>
                    </a:ext>
                  </a:extLst>
                </a:gridCol>
              </a:tblGrid>
              <a:tr h="502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命名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5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xx</a:t>
                      </a:r>
                      <a:r>
                        <a:rPr lang="zh-CN" altLang="en-US" dirty="0" smtClean="0"/>
                        <a:t>卡（卡牌种类）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4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建造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建筑种类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8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交易（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交易对象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73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移动强盗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（）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7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丢弃半数手牌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（）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获得自身最长路径数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（）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62479"/>
                  </a:ext>
                </a:extLst>
              </a:tr>
            </a:tbl>
          </a:graphicData>
        </a:graphic>
      </p:graphicFrame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7" r="25847"/>
          <a:stretch/>
        </p:blipFill>
        <p:spPr>
          <a:xfrm>
            <a:off x="5594350" y="2373511"/>
            <a:ext cx="4700588" cy="3525441"/>
          </a:xfrm>
        </p:spPr>
      </p:pic>
    </p:spTree>
    <p:extLst>
      <p:ext uri="{BB962C8B-B14F-4D97-AF65-F5344CB8AC3E}">
        <p14:creationId xmlns:p14="http://schemas.microsoft.com/office/powerpoint/2010/main" val="190580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法官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3411652"/>
              </p:ext>
            </p:extLst>
          </p:nvPr>
        </p:nvGraphicFramePr>
        <p:xfrm>
          <a:off x="681038" y="2336800"/>
          <a:ext cx="4697412" cy="235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94">
                  <a:extLst>
                    <a:ext uri="{9D8B030D-6E8A-4147-A177-3AD203B41FA5}">
                      <a16:colId xmlns:a16="http://schemas.microsoft.com/office/drawing/2014/main" val="1423931014"/>
                    </a:ext>
                  </a:extLst>
                </a:gridCol>
                <a:gridCol w="3309018">
                  <a:extLst>
                    <a:ext uri="{9D8B030D-6E8A-4147-A177-3AD203B41FA5}">
                      <a16:colId xmlns:a16="http://schemas.microsoft.com/office/drawing/2014/main" val="3243338280"/>
                    </a:ext>
                  </a:extLst>
                </a:gridCol>
              </a:tblGrid>
              <a:tr h="502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命名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5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谁的回合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4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投掷骰子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3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判断是否获胜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8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判断路径最长者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士兵卡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者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85489"/>
                  </a:ext>
                </a:extLst>
              </a:tr>
            </a:tbl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575461"/>
            <a:ext cx="4700588" cy="3121541"/>
          </a:xfrm>
        </p:spPr>
      </p:pic>
    </p:spTree>
    <p:extLst>
      <p:ext uri="{BB962C8B-B14F-4D97-AF65-F5344CB8AC3E}">
        <p14:creationId xmlns:p14="http://schemas.microsoft.com/office/powerpoint/2010/main" val="41151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各种操作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一般投掷</a:t>
            </a:r>
            <a:endParaRPr lang="en-US" altLang="zh-CN" dirty="0" smtClean="0"/>
          </a:p>
          <a:p>
            <a:r>
              <a:rPr lang="zh-CN" altLang="en-US" dirty="0" smtClean="0"/>
              <a:t>投掷到</a:t>
            </a:r>
            <a:r>
              <a:rPr lang="en-US" altLang="zh-CN" dirty="0" smtClean="0"/>
              <a:t>7/</a:t>
            </a:r>
            <a:r>
              <a:rPr lang="zh-CN" altLang="en-US" dirty="0" smtClean="0"/>
              <a:t>使用士兵卡</a:t>
            </a:r>
            <a:endParaRPr lang="en-US" altLang="zh-CN" dirty="0" smtClean="0"/>
          </a:p>
          <a:p>
            <a:r>
              <a:rPr lang="zh-CN" altLang="en-US" dirty="0" smtClean="0"/>
              <a:t>建设建筑</a:t>
            </a:r>
            <a:endParaRPr lang="en-US" altLang="zh-CN" dirty="0" smtClean="0"/>
          </a:p>
          <a:p>
            <a:r>
              <a:rPr lang="zh-CN" altLang="zh-CN" dirty="0">
                <a:effectLst/>
              </a:rPr>
              <a:t>贸易</a:t>
            </a:r>
            <a:r>
              <a:rPr lang="en-US" altLang="zh-CN" dirty="0">
                <a:effectLst/>
              </a:rPr>
              <a:t>/</a:t>
            </a:r>
            <a:r>
              <a:rPr lang="zh-CN" altLang="zh-CN" dirty="0">
                <a:effectLst/>
              </a:rPr>
              <a:t>使用垄断</a:t>
            </a:r>
            <a:r>
              <a:rPr lang="zh-CN" altLang="zh-CN" dirty="0" smtClean="0">
                <a:effectLst/>
              </a:rPr>
              <a:t>卡</a:t>
            </a:r>
            <a:endParaRPr lang="en-US" altLang="zh-CN" dirty="0" smtClean="0">
              <a:effectLst/>
            </a:endParaRPr>
          </a:p>
          <a:p>
            <a:r>
              <a:rPr lang="zh-CN" altLang="zh-CN" dirty="0">
                <a:effectLst/>
              </a:rPr>
              <a:t>使用丰收卡 </a:t>
            </a:r>
            <a:r>
              <a:rPr lang="en-US" altLang="zh-CN" dirty="0">
                <a:effectLst/>
              </a:rPr>
              <a:t>/ </a:t>
            </a:r>
            <a:r>
              <a:rPr lang="zh-CN" altLang="zh-CN" dirty="0">
                <a:effectLst/>
              </a:rPr>
              <a:t>得分</a:t>
            </a:r>
            <a:r>
              <a:rPr lang="zh-CN" altLang="zh-CN" dirty="0" smtClean="0">
                <a:effectLst/>
              </a:rPr>
              <a:t>卡</a:t>
            </a:r>
            <a:endParaRPr lang="en-US" altLang="zh-CN" dirty="0" smtClean="0">
              <a:effectLst/>
            </a:endParaRPr>
          </a:p>
          <a:p>
            <a:r>
              <a:rPr lang="zh-CN" altLang="zh-CN" dirty="0">
                <a:effectLst/>
              </a:rPr>
              <a:t>使用道路卡</a:t>
            </a:r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99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一般投掷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8" y="2434644"/>
            <a:ext cx="7034920" cy="3403174"/>
          </a:xfrm>
        </p:spPr>
      </p:pic>
    </p:spTree>
    <p:extLst>
      <p:ext uri="{BB962C8B-B14F-4D97-AF65-F5344CB8AC3E}">
        <p14:creationId xmlns:p14="http://schemas.microsoft.com/office/powerpoint/2010/main" val="302688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投掷到</a:t>
            </a:r>
            <a:r>
              <a:rPr lang="en-US" altLang="zh-CN" dirty="0"/>
              <a:t>7/</a:t>
            </a:r>
            <a:r>
              <a:rPr lang="zh-CN" altLang="en-US" dirty="0"/>
              <a:t>使用士兵卡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13" y="2377501"/>
            <a:ext cx="6806349" cy="3517460"/>
          </a:xfrm>
        </p:spPr>
      </p:pic>
    </p:spTree>
    <p:extLst>
      <p:ext uri="{BB962C8B-B14F-4D97-AF65-F5344CB8AC3E}">
        <p14:creationId xmlns:p14="http://schemas.microsoft.com/office/powerpoint/2010/main" val="310470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700" dirty="0"/>
              <a:t>建设</a:t>
            </a:r>
            <a:r>
              <a:rPr lang="zh-CN" altLang="en-US" sz="2700" dirty="0" smtClean="0"/>
              <a:t>建筑、</a:t>
            </a:r>
            <a:r>
              <a:rPr lang="zh-CN" altLang="zh-CN" sz="2700" dirty="0" smtClean="0"/>
              <a:t>贸易</a:t>
            </a:r>
            <a:r>
              <a:rPr lang="en-US" altLang="zh-CN" sz="2700" dirty="0"/>
              <a:t>/</a:t>
            </a:r>
            <a:r>
              <a:rPr lang="zh-CN" altLang="zh-CN" sz="2700" dirty="0"/>
              <a:t>使用垄断</a:t>
            </a:r>
            <a:r>
              <a:rPr lang="zh-CN" altLang="zh-CN" sz="2700" dirty="0" smtClean="0"/>
              <a:t>卡</a:t>
            </a:r>
            <a:r>
              <a:rPr lang="zh-CN" altLang="en-US" sz="2700" dirty="0" smtClean="0"/>
              <a:t>、</a:t>
            </a:r>
            <a:r>
              <a:rPr lang="zh-CN" altLang="zh-CN" sz="2700" dirty="0" smtClean="0"/>
              <a:t>使用</a:t>
            </a:r>
            <a:r>
              <a:rPr lang="zh-CN" altLang="zh-CN" sz="2700" dirty="0"/>
              <a:t>丰收卡 </a:t>
            </a:r>
            <a:r>
              <a:rPr lang="en-US" altLang="zh-CN" sz="2700" dirty="0"/>
              <a:t>/ </a:t>
            </a:r>
            <a:r>
              <a:rPr lang="zh-CN" altLang="zh-CN" sz="2700" dirty="0"/>
              <a:t>得分</a:t>
            </a:r>
            <a:r>
              <a:rPr lang="zh-CN" altLang="zh-CN" sz="2700" dirty="0" smtClean="0"/>
              <a:t>卡</a:t>
            </a:r>
            <a:r>
              <a:rPr lang="zh-CN" altLang="en-US" sz="2700" dirty="0" smtClean="0"/>
              <a:t>、</a:t>
            </a:r>
            <a:r>
              <a:rPr lang="zh-CN" altLang="zh-CN" sz="2700" dirty="0" smtClean="0"/>
              <a:t>使用</a:t>
            </a:r>
            <a:r>
              <a:rPr lang="zh-CN" altLang="zh-CN" sz="2700" dirty="0"/>
              <a:t>道路卡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480594"/>
            <a:ext cx="2495550" cy="151447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73661" y="3471069"/>
            <a:ext cx="1133475" cy="15240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033370" y="3900488"/>
            <a:ext cx="1743075" cy="88582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8702679" y="3595109"/>
            <a:ext cx="27527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0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顺序图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好长好长的顺序图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26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78" y="415637"/>
            <a:ext cx="7253713" cy="131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9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78" y="-6299899"/>
            <a:ext cx="7253713" cy="131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2800" dirty="0" smtClean="0"/>
              <a:t>分工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成员</a:t>
            </a:r>
            <a:endParaRPr lang="en-US" altLang="zh-CN" sz="2800" dirty="0" smtClean="0"/>
          </a:p>
          <a:p>
            <a:r>
              <a:rPr lang="zh-CN" altLang="en-US" dirty="0" smtClean="0"/>
              <a:t>分析书主体的撰写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潘高培</a:t>
            </a:r>
            <a:endParaRPr lang="en-US" altLang="zh-CN" dirty="0" smtClean="0"/>
          </a:p>
          <a:p>
            <a:r>
              <a:rPr lang="zh-CN" altLang="en-US" dirty="0" smtClean="0"/>
              <a:t>顺序图、分析书修饰</a:t>
            </a:r>
            <a:r>
              <a:rPr lang="en-US" altLang="zh-CN" dirty="0" smtClean="0"/>
              <a:t>-</a:t>
            </a:r>
            <a:r>
              <a:rPr lang="zh-CN" altLang="en-US" dirty="0" smtClean="0"/>
              <a:t>宁可</a:t>
            </a:r>
            <a:endParaRPr lang="en-US" altLang="zh-CN" dirty="0" smtClean="0"/>
          </a:p>
          <a:p>
            <a:r>
              <a:rPr lang="en-US" altLang="zh-CN" dirty="0" smtClean="0"/>
              <a:t>PPT</a:t>
            </a:r>
            <a:r>
              <a:rPr lang="zh-CN" altLang="en-US" dirty="0" smtClean="0"/>
              <a:t>、报告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谢本壹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8982" y="3054140"/>
            <a:ext cx="2271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+mj-ea"/>
                <a:ea typeface="+mj-ea"/>
              </a:rPr>
              <a:t>问题？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177171" y="4394039"/>
            <a:ext cx="2593969" cy="6490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900" dirty="0" smtClean="0"/>
              <a:t>面向对象程序设计</a:t>
            </a:r>
            <a:endParaRPr lang="en-US" altLang="zh-CN" sz="1900" dirty="0" smtClean="0"/>
          </a:p>
          <a:p>
            <a:pPr algn="l"/>
            <a:r>
              <a:rPr lang="en-US" altLang="zh-CN" sz="1300" dirty="0" smtClean="0"/>
              <a:t>2017</a:t>
            </a:r>
            <a:r>
              <a:rPr lang="zh-CN" altLang="en-US" sz="1300" dirty="0" smtClean="0"/>
              <a:t>年</a:t>
            </a:r>
            <a:r>
              <a:rPr lang="en-US" altLang="zh-CN" sz="1300" dirty="0" smtClean="0"/>
              <a:t>11</a:t>
            </a:r>
            <a:r>
              <a:rPr lang="zh-CN" altLang="en-US" sz="1300" dirty="0" smtClean="0"/>
              <a:t>月</a:t>
            </a:r>
            <a:r>
              <a:rPr lang="en-US" altLang="zh-CN" sz="1300" dirty="0" smtClean="0"/>
              <a:t>12</a:t>
            </a:r>
            <a:r>
              <a:rPr lang="zh-CN" altLang="en-US" sz="1300" dirty="0" smtClean="0"/>
              <a:t>日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8857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卡坦岛简介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5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摘自</a:t>
            </a:r>
            <a:r>
              <a:rPr lang="zh-CN" altLang="en-US" dirty="0" smtClean="0"/>
              <a:t>百科的介绍</a:t>
            </a:r>
            <a:endParaRPr lang="zh-CN" altLang="en-US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" b="62"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/>
              <a:t>卡坦岛是一个深受玩家赞誉的思考策略游戏，</a:t>
            </a:r>
            <a:r>
              <a:rPr lang="en-US" altLang="zh-CN" sz="1900" dirty="0"/>
              <a:t>1995</a:t>
            </a:r>
            <a:r>
              <a:rPr lang="zh-CN" altLang="en-US" sz="1900" dirty="0"/>
              <a:t>年出版时即荣获德国年度最佳游戏、及德国玩家票选最佳游戏第一名。</a:t>
            </a:r>
            <a:r>
              <a:rPr lang="zh-CN" altLang="en-US" sz="1200" dirty="0"/>
              <a:t>游戏以大航海时代时航海家发现了一个资源丰富的岛屿为背景。该岛屿被唤作卡坦岛。卡坦岛由平原、草原、森林、山丘及山脉组成。玩家在游戏中扮演一个拓荒者，定居在一个之前没有人居住的卡坦岛上。卡坦岛由六角形的地形组成。这些地形分别是平原、草原、森林、山丘及山脉。玩家在六角形的角建立聚落、城镇，边线建造道路。玩家的聚落、城镇、道路不可共存于同一的角或边线，因此玩家需要扩张争取生存空间。物产的生产则掷骰决定，加上贼匪阻碍生产，玩家要筹集物产进行建设，除自我生产外，交易物产更是必须的。玩家合作朝目标前进之余，亦要寻找自己的致胜之道</a:t>
            </a:r>
            <a:r>
              <a:rPr lang="zh-CN" altLang="en-US" sz="1200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328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卡坦岛各种卡牌介绍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3" b="15887"/>
          <a:stretch/>
        </p:blipFill>
        <p:spPr/>
      </p:pic>
      <p:sp>
        <p:nvSpPr>
          <p:cNvPr id="14" name="文本占位符 1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>
                <a:effectLst/>
              </a:rPr>
              <a:t>资源：</a:t>
            </a:r>
            <a:r>
              <a:rPr lang="zh-CN" altLang="zh-CN" dirty="0" smtClean="0">
                <a:effectLst/>
              </a:rPr>
              <a:t>木头、羊毛、麦子、砖头、铁矿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机遇卡：</a:t>
            </a:r>
            <a:r>
              <a:rPr lang="zh-CN" altLang="zh-CN" dirty="0" smtClean="0">
                <a:effectLst/>
              </a:rPr>
              <a:t>士兵卡、</a:t>
            </a:r>
            <a:r>
              <a:rPr lang="zh-CN" altLang="zh-CN" dirty="0">
                <a:effectLst/>
              </a:rPr>
              <a:t>垄断</a:t>
            </a:r>
            <a:r>
              <a:rPr lang="zh-CN" altLang="zh-CN" dirty="0" smtClean="0">
                <a:effectLst/>
              </a:rPr>
              <a:t>卡、</a:t>
            </a:r>
            <a:r>
              <a:rPr lang="zh-CN" altLang="zh-CN" dirty="0">
                <a:effectLst/>
              </a:rPr>
              <a:t>丰收</a:t>
            </a:r>
            <a:r>
              <a:rPr lang="zh-CN" altLang="zh-CN" dirty="0" smtClean="0">
                <a:effectLst/>
              </a:rPr>
              <a:t>卡、</a:t>
            </a:r>
            <a:r>
              <a:rPr lang="zh-CN" altLang="zh-CN" dirty="0">
                <a:effectLst/>
              </a:rPr>
              <a:t>造</a:t>
            </a:r>
            <a:r>
              <a:rPr lang="zh-CN" altLang="zh-CN" dirty="0" smtClean="0">
                <a:effectLst/>
              </a:rPr>
              <a:t>路卡、</a:t>
            </a:r>
            <a:r>
              <a:rPr lang="zh-CN" altLang="zh-CN" dirty="0">
                <a:effectLst/>
              </a:rPr>
              <a:t>得分</a:t>
            </a:r>
            <a:r>
              <a:rPr lang="zh-CN" altLang="zh-CN" dirty="0" smtClean="0">
                <a:effectLst/>
              </a:rPr>
              <a:t>卡</a:t>
            </a:r>
            <a:endParaRPr lang="en-US" altLang="zh-CN" dirty="0" smtClean="0">
              <a:effectLst/>
            </a:endParaRPr>
          </a:p>
          <a:p>
            <a:r>
              <a:rPr lang="zh-CN" altLang="en-US" dirty="0">
                <a:effectLst/>
              </a:rPr>
              <a:t>成就</a:t>
            </a:r>
            <a:r>
              <a:rPr lang="zh-CN" altLang="en-US" dirty="0" smtClean="0">
                <a:effectLst/>
              </a:rPr>
              <a:t>卡：</a:t>
            </a:r>
            <a:r>
              <a:rPr lang="zh-CN" altLang="zh-CN" dirty="0" smtClean="0">
                <a:effectLst/>
              </a:rPr>
              <a:t>最</a:t>
            </a:r>
            <a:r>
              <a:rPr lang="zh-CN" altLang="zh-CN" dirty="0">
                <a:effectLst/>
              </a:rPr>
              <a:t>长道路卡、最大军队卡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7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需要的类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六边形地图</a:t>
            </a:r>
            <a:endParaRPr lang="en-US" altLang="zh-CN" dirty="0" smtClean="0"/>
          </a:p>
          <a:p>
            <a:r>
              <a:rPr lang="zh-CN" altLang="en-US" dirty="0" smtClean="0"/>
              <a:t>顶点</a:t>
            </a:r>
            <a:endParaRPr lang="en-US" altLang="zh-CN" dirty="0" smtClean="0"/>
          </a:p>
          <a:p>
            <a:r>
              <a:rPr lang="zh-CN" altLang="en-US" dirty="0" smtClean="0"/>
              <a:t>边</a:t>
            </a:r>
            <a:endParaRPr lang="en-US" altLang="zh-CN" dirty="0" smtClean="0"/>
          </a:p>
          <a:p>
            <a:r>
              <a:rPr lang="zh-CN" altLang="en-US" dirty="0" smtClean="0"/>
              <a:t>角色</a:t>
            </a:r>
            <a:endParaRPr lang="en-US" altLang="zh-CN" dirty="0" smtClean="0"/>
          </a:p>
          <a:p>
            <a:r>
              <a:rPr lang="zh-CN" altLang="en-US" dirty="0"/>
              <a:t>法官</a:t>
            </a:r>
          </a:p>
        </p:txBody>
      </p:sp>
    </p:spTree>
    <p:extLst>
      <p:ext uri="{BB962C8B-B14F-4D97-AF65-F5344CB8AC3E}">
        <p14:creationId xmlns:p14="http://schemas.microsoft.com/office/powerpoint/2010/main" val="171029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六边形地图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4862971"/>
              </p:ext>
            </p:extLst>
          </p:nvPr>
        </p:nvGraphicFramePr>
        <p:xfrm>
          <a:off x="681038" y="2336800"/>
          <a:ext cx="4697412" cy="235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94">
                  <a:extLst>
                    <a:ext uri="{9D8B030D-6E8A-4147-A177-3AD203B41FA5}">
                      <a16:colId xmlns:a16="http://schemas.microsoft.com/office/drawing/2014/main" val="1423931014"/>
                    </a:ext>
                  </a:extLst>
                </a:gridCol>
                <a:gridCol w="3309018">
                  <a:extLst>
                    <a:ext uri="{9D8B030D-6E8A-4147-A177-3AD203B41FA5}">
                      <a16:colId xmlns:a16="http://schemas.microsoft.com/office/drawing/2014/main" val="3243338280"/>
                    </a:ext>
                  </a:extLst>
                </a:gridCol>
              </a:tblGrid>
              <a:tr h="502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命名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5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边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、边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…</a:t>
                      </a:r>
                      <a:r>
                        <a:rPr lang="zh-CN" altLang="en-US" dirty="0" smtClean="0"/>
                        <a:t>边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4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顶点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顶点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、顶点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…</a:t>
                      </a:r>
                      <a:r>
                        <a:rPr lang="zh-CN" altLang="en-US" dirty="0" smtClean="0"/>
                        <a:t>顶点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2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地图标号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0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产出资源种类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是否被海盗占据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32139"/>
                  </a:ext>
                </a:extLst>
              </a:tr>
            </a:tbl>
          </a:graphicData>
        </a:graphic>
      </p:graphicFrame>
      <p:pic>
        <p:nvPicPr>
          <p:cNvPr id="14" name="内容占位符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575461"/>
            <a:ext cx="4700588" cy="3121541"/>
          </a:xfrm>
        </p:spPr>
      </p:pic>
    </p:spTree>
    <p:extLst>
      <p:ext uri="{BB962C8B-B14F-4D97-AF65-F5344CB8AC3E}">
        <p14:creationId xmlns:p14="http://schemas.microsoft.com/office/powerpoint/2010/main" val="212635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6869500"/>
              </p:ext>
            </p:extLst>
          </p:nvPr>
        </p:nvGraphicFramePr>
        <p:xfrm>
          <a:off x="681038" y="2336800"/>
          <a:ext cx="4697412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94">
                  <a:extLst>
                    <a:ext uri="{9D8B030D-6E8A-4147-A177-3AD203B41FA5}">
                      <a16:colId xmlns:a16="http://schemas.microsoft.com/office/drawing/2014/main" val="1423931014"/>
                    </a:ext>
                  </a:extLst>
                </a:gridCol>
                <a:gridCol w="3309018">
                  <a:extLst>
                    <a:ext uri="{9D8B030D-6E8A-4147-A177-3AD203B41FA5}">
                      <a16:colId xmlns:a16="http://schemas.microsoft.com/office/drawing/2014/main" val="3243338280"/>
                    </a:ext>
                  </a:extLst>
                </a:gridCol>
              </a:tblGrid>
              <a:tr h="502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命名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5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建筑种类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4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归属玩家编号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5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相连边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、相连边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、相连边</a:t>
                      </a:r>
                      <a:r>
                        <a:rPr lang="en-US" altLang="zh-CN" dirty="0" smtClean="0"/>
                        <a:t>3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4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港口种类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21984"/>
                  </a:ext>
                </a:extLst>
              </a:tr>
            </a:tbl>
          </a:graphicData>
        </a:graphic>
      </p:graphicFrame>
      <p:pic>
        <p:nvPicPr>
          <p:cNvPr id="12" name="内容占位符 11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4" t="28495" r="42764" b="39183"/>
          <a:stretch/>
        </p:blipFill>
        <p:spPr>
          <a:xfrm>
            <a:off x="5594350" y="2575461"/>
            <a:ext cx="4700588" cy="3121541"/>
          </a:xfrm>
        </p:spPr>
      </p:pic>
    </p:spTree>
    <p:extLst>
      <p:ext uri="{BB962C8B-B14F-4D97-AF65-F5344CB8AC3E}">
        <p14:creationId xmlns:p14="http://schemas.microsoft.com/office/powerpoint/2010/main" val="105868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</a:t>
            </a: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9553313"/>
              </p:ext>
            </p:extLst>
          </p:nvPr>
        </p:nvGraphicFramePr>
        <p:xfrm>
          <a:off x="681038" y="2336800"/>
          <a:ext cx="4697412" cy="1244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94">
                  <a:extLst>
                    <a:ext uri="{9D8B030D-6E8A-4147-A177-3AD203B41FA5}">
                      <a16:colId xmlns:a16="http://schemas.microsoft.com/office/drawing/2014/main" val="1423931014"/>
                    </a:ext>
                  </a:extLst>
                </a:gridCol>
                <a:gridCol w="3309018">
                  <a:extLst>
                    <a:ext uri="{9D8B030D-6E8A-4147-A177-3AD203B41FA5}">
                      <a16:colId xmlns:a16="http://schemas.microsoft.com/office/drawing/2014/main" val="3243338280"/>
                    </a:ext>
                  </a:extLst>
                </a:gridCol>
              </a:tblGrid>
              <a:tr h="502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命名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5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归属玩家的编号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4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相连边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、相连边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…</a:t>
                      </a:r>
                      <a:r>
                        <a:rPr lang="zh-CN" altLang="en-US" dirty="0" smtClean="0"/>
                        <a:t>相连边</a:t>
                      </a:r>
                      <a:r>
                        <a:rPr lang="en-US" altLang="zh-CN" dirty="0" smtClean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13354"/>
                  </a:ext>
                </a:extLst>
              </a:tr>
            </a:tbl>
          </a:graphicData>
        </a:graphic>
      </p:graphicFrame>
      <p:pic>
        <p:nvPicPr>
          <p:cNvPr id="12" name="内容占位符 11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4" t="28495" r="42764" b="39183"/>
          <a:stretch/>
        </p:blipFill>
        <p:spPr>
          <a:xfrm>
            <a:off x="5594350" y="2575461"/>
            <a:ext cx="4700588" cy="3121541"/>
          </a:xfrm>
        </p:spPr>
      </p:pic>
    </p:spTree>
    <p:extLst>
      <p:ext uri="{BB962C8B-B14F-4D97-AF65-F5344CB8AC3E}">
        <p14:creationId xmlns:p14="http://schemas.microsoft.com/office/powerpoint/2010/main" val="67880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角色（</a:t>
            </a:r>
            <a:r>
              <a:rPr lang="zh-CN" altLang="en-US" dirty="0" smtClean="0"/>
              <a:t>变量）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3803194"/>
              </p:ext>
            </p:extLst>
          </p:nvPr>
        </p:nvGraphicFramePr>
        <p:xfrm>
          <a:off x="681038" y="2336800"/>
          <a:ext cx="4697412" cy="3637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94">
                  <a:extLst>
                    <a:ext uri="{9D8B030D-6E8A-4147-A177-3AD203B41FA5}">
                      <a16:colId xmlns:a16="http://schemas.microsoft.com/office/drawing/2014/main" val="1423931014"/>
                    </a:ext>
                  </a:extLst>
                </a:gridCol>
                <a:gridCol w="3309018">
                  <a:extLst>
                    <a:ext uri="{9D8B030D-6E8A-4147-A177-3AD203B41FA5}">
                      <a16:colId xmlns:a16="http://schemas.microsoft.com/office/drawing/2014/main" val="3243338280"/>
                    </a:ext>
                  </a:extLst>
                </a:gridCol>
              </a:tblGrid>
              <a:tr h="502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命名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5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4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手牌数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8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是否是自己的回合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62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木头数量、羊毛数量、麦子数量、砖头数量、铁矿数量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4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士兵卡数量、垄断卡数量、丰收卡数量、造路卡数量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6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最长道路卡、最大军队卡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57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最长路径数、使用士兵卡次数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96448"/>
                  </a:ext>
                </a:extLst>
              </a:tr>
            </a:tbl>
          </a:graphicData>
        </a:graphic>
      </p:graphicFrame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7" r="25847"/>
          <a:stretch/>
        </p:blipFill>
        <p:spPr>
          <a:xfrm>
            <a:off x="5594350" y="2373511"/>
            <a:ext cx="4700588" cy="3525441"/>
          </a:xfrm>
        </p:spPr>
      </p:pic>
    </p:spTree>
    <p:extLst>
      <p:ext uri="{BB962C8B-B14F-4D97-AF65-F5344CB8AC3E}">
        <p14:creationId xmlns:p14="http://schemas.microsoft.com/office/powerpoint/2010/main" val="40765590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145</TotalTime>
  <Words>618</Words>
  <Application>Microsoft Office PowerPoint</Application>
  <PresentationFormat>宽屏</PresentationFormat>
  <Paragraphs>117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宋体</vt:lpstr>
      <vt:lpstr>Arial</vt:lpstr>
      <vt:lpstr>Trebuchet MS</vt:lpstr>
      <vt:lpstr>柏林</vt:lpstr>
      <vt:lpstr>卡坦岛需求分析书</vt:lpstr>
      <vt:lpstr>卡坦岛简介</vt:lpstr>
      <vt:lpstr>摘自百科的介绍</vt:lpstr>
      <vt:lpstr>卡坦岛各种卡牌介绍</vt:lpstr>
      <vt:lpstr>需要的类</vt:lpstr>
      <vt:lpstr>六边形地图</vt:lpstr>
      <vt:lpstr>顶点</vt:lpstr>
      <vt:lpstr>边</vt:lpstr>
      <vt:lpstr>角色（变量）</vt:lpstr>
      <vt:lpstr>角色（方法）cont.</vt:lpstr>
      <vt:lpstr>法官</vt:lpstr>
      <vt:lpstr>各种操作</vt:lpstr>
      <vt:lpstr>一般投掷</vt:lpstr>
      <vt:lpstr>投掷到7/使用士兵卡 </vt:lpstr>
      <vt:lpstr>建设建筑、贸易/使用垄断卡、使用丰收卡 / 得分卡、使用道路卡 </vt:lpstr>
      <vt:lpstr>顺序图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卡坦岛需求分析书</dc:title>
  <dc:creator>谢本壹</dc:creator>
  <cp:lastModifiedBy>谢本壹</cp:lastModifiedBy>
  <cp:revision>66</cp:revision>
  <dcterms:created xsi:type="dcterms:W3CDTF">2017-11-11T13:36:26Z</dcterms:created>
  <dcterms:modified xsi:type="dcterms:W3CDTF">2017-11-11T16:01:51Z</dcterms:modified>
</cp:coreProperties>
</file>