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9" r:id="rId2"/>
    <p:sldId id="294" r:id="rId3"/>
    <p:sldId id="298" r:id="rId4"/>
    <p:sldId id="295" r:id="rId5"/>
    <p:sldId id="296" r:id="rId6"/>
    <p:sldId id="297" r:id="rId7"/>
    <p:sldId id="299" r:id="rId8"/>
    <p:sldId id="300" r:id="rId9"/>
    <p:sldId id="306" r:id="rId10"/>
    <p:sldId id="303" r:id="rId11"/>
    <p:sldId id="301" r:id="rId12"/>
    <p:sldId id="302" r:id="rId13"/>
    <p:sldId id="307" r:id="rId14"/>
    <p:sldId id="308" r:id="rId15"/>
    <p:sldId id="309" r:id="rId16"/>
    <p:sldId id="310" r:id="rId17"/>
    <p:sldId id="311" r:id="rId18"/>
    <p:sldId id="318" r:id="rId19"/>
    <p:sldId id="312" r:id="rId20"/>
    <p:sldId id="313" r:id="rId21"/>
    <p:sldId id="314" r:id="rId22"/>
    <p:sldId id="315" r:id="rId23"/>
    <p:sldId id="316" r:id="rId24"/>
    <p:sldId id="317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7" autoAdjust="0"/>
    <p:restoredTop sz="88284"/>
  </p:normalViewPr>
  <p:slideViewPr>
    <p:cSldViewPr snapToGrid="0">
      <p:cViewPr>
        <p:scale>
          <a:sx n="104" d="100"/>
          <a:sy n="104" d="100"/>
        </p:scale>
        <p:origin x="-64" y="-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9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7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3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97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2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4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1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0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1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4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0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7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7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2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0793" y="3927423"/>
            <a:ext cx="84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ES6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函数扩展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参数默认值</a:t>
            </a: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与</a:t>
            </a:r>
            <a:r>
              <a:rPr lang="zh-CN" altLang="en-US" sz="3200" b="1" dirty="0"/>
              <a:t>解构</a:t>
            </a:r>
            <a:r>
              <a:rPr lang="zh-CN" altLang="en-US" sz="3200" b="1" dirty="0" smtClean="0"/>
              <a:t>赋值结合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.length</a:t>
            </a:r>
            <a:r>
              <a:rPr lang="zh-CN" altLang="en-US" sz="3200" b="1" dirty="0" smtClean="0"/>
              <a:t>   返回</a:t>
            </a:r>
            <a:r>
              <a:rPr lang="zh-CN" altLang="en-US" sz="3200" b="1" dirty="0"/>
              <a:t>没有指定默认值的参数个</a:t>
            </a:r>
            <a:r>
              <a:rPr lang="zh-CN" altLang="en-US" sz="3200" b="1" dirty="0" smtClean="0"/>
              <a:t>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.name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rest</a:t>
            </a:r>
            <a:r>
              <a:rPr lang="zh-CN" altLang="en-US" sz="3200" b="1" dirty="0" smtClean="0"/>
              <a:t>参数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箭头</a:t>
            </a:r>
            <a:r>
              <a:rPr lang="zh-CN" altLang="en-US" sz="3200" b="1" dirty="0"/>
              <a:t>函数  </a:t>
            </a:r>
            <a:r>
              <a:rPr lang="en-US" altLang="zh-CN" sz="3200" b="1" dirty="0" smtClean="0"/>
              <a:t>=&gt;</a:t>
            </a:r>
          </a:p>
          <a:p>
            <a:r>
              <a:rPr lang="en-US" altLang="zh-CN" b="1" dirty="0" smtClean="0"/>
              <a:t>	</a:t>
            </a:r>
            <a:r>
              <a:rPr lang="en-US" altLang="zh-CN" sz="2000" b="1" dirty="0" smtClean="0"/>
              <a:t>(1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函数</a:t>
            </a:r>
            <a:r>
              <a:rPr lang="zh-CN" altLang="en-US" sz="2000" b="1" dirty="0"/>
              <a:t>体内的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对象，就是定义时所在的对象，而不是使用时所在的对象。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</a:t>
            </a:r>
            <a:r>
              <a:rPr lang="zh-CN" altLang="en-US" sz="2000" b="1" dirty="0"/>
              <a:t>可以当作构造函数，也就是说，不可以使用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命令，否则会抛出一个错误。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3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不可以</a:t>
            </a:r>
            <a:r>
              <a:rPr lang="zh-CN" altLang="en-US" sz="2000" b="1" dirty="0"/>
              <a:t>使用</a:t>
            </a:r>
            <a:r>
              <a:rPr lang="en-US" altLang="zh-CN" sz="2000" b="1" dirty="0"/>
              <a:t>arguments</a:t>
            </a:r>
            <a:r>
              <a:rPr lang="zh-CN" altLang="en-US" sz="2000" b="1" dirty="0"/>
              <a:t>对象，该对象在函数体内不存在。如果要用，可以用 </a:t>
            </a:r>
            <a:r>
              <a:rPr lang="en-US" altLang="zh-CN" sz="2000" b="1" dirty="0"/>
              <a:t>rest </a:t>
            </a:r>
            <a:r>
              <a:rPr lang="zh-CN" altLang="en-US" sz="2000" b="1" dirty="0"/>
              <a:t>参数代替</a:t>
            </a:r>
            <a:r>
              <a:rPr lang="zh-CN" altLang="en-US" sz="2000" b="1" dirty="0" smtClean="0"/>
              <a:t>。</a:t>
            </a:r>
            <a:r>
              <a:rPr lang="zh-CN" altLang="en-US" sz="3600" b="1" dirty="0"/>
              <a:t/>
            </a:r>
            <a:br>
              <a:rPr lang="zh-CN" altLang="en-US" sz="3600" b="1" dirty="0"/>
            </a:b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8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1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Array.from</a:t>
            </a:r>
            <a:r>
              <a:rPr lang="en-US" altLang="zh-CN" sz="3200" b="1" dirty="0" smtClean="0"/>
              <a:t>()   </a:t>
            </a:r>
            <a:r>
              <a:rPr lang="en-US" altLang="zh-CN" sz="3200" b="1" dirty="0" err="1" smtClean="0"/>
              <a:t>json</a:t>
            </a:r>
            <a:r>
              <a:rPr lang="zh-CN" altLang="en-US" sz="3200" b="1" dirty="0" smtClean="0"/>
              <a:t>数组格式、类数组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Array.of</a:t>
            </a:r>
            <a:r>
              <a:rPr lang="en-US" altLang="zh-CN" sz="3200" b="1" dirty="0" smtClean="0"/>
              <a:t>()   </a:t>
            </a:r>
            <a:r>
              <a:rPr lang="zh-CN" altLang="en-US" sz="3200" b="1" dirty="0" smtClean="0"/>
              <a:t>将</a:t>
            </a:r>
            <a:r>
              <a:rPr lang="zh-CN" altLang="en-US" sz="3200" b="1" dirty="0"/>
              <a:t>一组值，转换为数组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arr.copyWithin</a:t>
            </a:r>
            <a:r>
              <a:rPr lang="en-US" altLang="zh-CN" sz="3200" b="1" dirty="0" smtClean="0"/>
              <a:t>(target</a:t>
            </a:r>
            <a:r>
              <a:rPr lang="en-US" altLang="zh-CN" sz="3200" b="1" dirty="0"/>
              <a:t>, start = 0, end = </a:t>
            </a:r>
            <a:r>
              <a:rPr lang="en-US" altLang="zh-CN" sz="3200" b="1" dirty="0" err="1"/>
              <a:t>this.length</a:t>
            </a:r>
            <a:r>
              <a:rPr lang="en-US" altLang="zh-CN" sz="3200" b="1" dirty="0" smtClean="0"/>
              <a:t>)</a:t>
            </a:r>
          </a:p>
          <a:p>
            <a:pPr lvl="1"/>
            <a:r>
              <a:rPr lang="en-US" altLang="zh-CN" sz="3200" b="1" dirty="0"/>
              <a:t>target</a:t>
            </a:r>
            <a:r>
              <a:rPr lang="zh-CN" altLang="en-US" sz="3200" b="1" dirty="0"/>
              <a:t>（必需）：从该位置开始替换数据。</a:t>
            </a:r>
          </a:p>
          <a:p>
            <a:pPr lvl="1"/>
            <a:r>
              <a:rPr lang="en-US" altLang="zh-CN" sz="3200" b="1" dirty="0"/>
              <a:t>start</a:t>
            </a:r>
            <a:r>
              <a:rPr lang="zh-CN" altLang="en-US" sz="3200" b="1" dirty="0"/>
              <a:t>（可选）</a:t>
            </a:r>
            <a:r>
              <a:rPr lang="zh-CN" altLang="en-US" sz="3200" b="1" dirty="0" smtClean="0"/>
              <a:t>：从该位置开始读取数据，</a:t>
            </a:r>
            <a:r>
              <a:rPr lang="zh-CN" altLang="en-US" sz="3200" b="1" dirty="0"/>
              <a:t>默认为</a:t>
            </a:r>
            <a:r>
              <a:rPr lang="en-US" altLang="zh-CN" sz="3200" b="1" dirty="0" smtClean="0"/>
              <a:t>0</a:t>
            </a:r>
            <a:r>
              <a:rPr lang="zh-CN" altLang="en-US" sz="3200" b="1" dirty="0" smtClean="0"/>
              <a:t>。</a:t>
            </a:r>
            <a:r>
              <a:rPr lang="zh-CN" altLang="en-US" sz="3200" b="1" dirty="0"/>
              <a:t>如果为负值，表示倒数。</a:t>
            </a:r>
          </a:p>
          <a:p>
            <a:pPr lvl="1"/>
            <a:r>
              <a:rPr lang="en-US" altLang="zh-CN" sz="3200" b="1" dirty="0"/>
              <a:t>end</a:t>
            </a:r>
            <a:r>
              <a:rPr lang="zh-CN" altLang="en-US" sz="3200" b="1" dirty="0"/>
              <a:t>（可选）：到该位置前停止读取数据，默认等于数组长度。如果为负值，表示倒数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rr.find</a:t>
            </a:r>
            <a:r>
              <a:rPr lang="en-US" altLang="zh-CN" sz="3200" b="1" dirty="0" smtClean="0"/>
              <a:t>(function(</a:t>
            </a:r>
            <a:r>
              <a:rPr lang="en-US" altLang="zh-CN" sz="3200" b="1" dirty="0" err="1" smtClean="0"/>
              <a:t>val</a:t>
            </a:r>
            <a:r>
              <a:rPr lang="en-US" altLang="zh-CN" sz="3200" b="1" dirty="0" smtClean="0"/>
              <a:t>, key, </a:t>
            </a:r>
            <a:r>
              <a:rPr lang="en-US" altLang="zh-CN" sz="3200" b="1" dirty="0" err="1" smtClean="0"/>
              <a:t>arr</a:t>
            </a:r>
            <a:r>
              <a:rPr lang="en-US" altLang="zh-CN" sz="3200" b="1" dirty="0" smtClean="0"/>
              <a:t>){});</a:t>
            </a:r>
            <a:r>
              <a:rPr lang="zh-CN" altLang="en-US" sz="3200" b="1" dirty="0"/>
              <a:t>用于找出第一个符合条件的数组</a:t>
            </a:r>
            <a:r>
              <a:rPr lang="zh-CN" altLang="en-US" sz="3200" b="1" dirty="0" smtClean="0"/>
              <a:t>成员</a:t>
            </a:r>
            <a:r>
              <a:rPr lang="en-US" altLang="zh-CN" sz="3200" b="1" dirty="0" smtClean="0"/>
              <a:t>     </a:t>
            </a:r>
            <a:r>
              <a:rPr lang="en-US" altLang="zh-CN" sz="3200" b="1" dirty="0" err="1" smtClean="0"/>
              <a:t>arr.findIndex</a:t>
            </a:r>
            <a:r>
              <a:rPr lang="en-US" altLang="zh-CN" sz="3200" b="1" dirty="0" smtClean="0"/>
              <a:t>()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69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2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arr.fill</a:t>
            </a:r>
            <a:r>
              <a:rPr lang="en-US" altLang="zh-CN" sz="3200" b="1" dirty="0" smtClean="0"/>
              <a:t>(’xx’, 1, 3);       new </a:t>
            </a:r>
            <a:r>
              <a:rPr lang="en-US" altLang="zh-CN" sz="3200" b="1" dirty="0"/>
              <a:t>Array(3).fill(7</a:t>
            </a:r>
            <a:r>
              <a:rPr lang="en-US" altLang="zh-CN" sz="3200" b="1" dirty="0" smtClean="0"/>
              <a:t>) 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rr.includes</a:t>
            </a:r>
            <a:r>
              <a:rPr lang="en-US" altLang="zh-CN" sz="3200" b="1" dirty="0" smtClean="0"/>
              <a:t>()</a:t>
            </a:r>
            <a:r>
              <a:rPr lang="zh-CN" altLang="en-US" sz="3200" b="1" dirty="0"/>
              <a:t>数组是否包含给定的值，与字符串的</a:t>
            </a:r>
            <a:r>
              <a:rPr lang="en-US" altLang="zh-CN" sz="3200" b="1" dirty="0"/>
              <a:t>includes</a:t>
            </a:r>
            <a:r>
              <a:rPr lang="zh-CN" altLang="en-US" sz="3200" b="1" dirty="0"/>
              <a:t>方法</a:t>
            </a:r>
            <a:r>
              <a:rPr lang="zh-CN" altLang="en-US" sz="3200" b="1" dirty="0" smtClean="0"/>
              <a:t>类似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for </a:t>
            </a:r>
            <a:r>
              <a:rPr lang="mr-IN" altLang="zh-CN" sz="3200" b="1" dirty="0"/>
              <a:t>…</a:t>
            </a:r>
            <a:r>
              <a:rPr lang="en-US" altLang="zh-CN" sz="3200" b="1" dirty="0"/>
              <a:t>of</a:t>
            </a:r>
            <a:r>
              <a:rPr lang="zh-CN" altLang="en-US" sz="3200" b="1" dirty="0" smtClean="0"/>
              <a:t>循环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entries</a:t>
            </a:r>
            <a:r>
              <a:rPr lang="en-US" altLang="zh-CN" sz="3200" b="1" dirty="0"/>
              <a:t>()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keys</a:t>
            </a:r>
            <a:r>
              <a:rPr lang="en-US" altLang="zh-CN" sz="3200" b="1" dirty="0" smtClean="0"/>
              <a:t>()</a:t>
            </a:r>
            <a:r>
              <a:rPr lang="zh-CN" altLang="en-US" sz="3200" b="1" dirty="0" smtClean="0"/>
              <a:t>用于</a:t>
            </a:r>
            <a:r>
              <a:rPr lang="zh-CN" altLang="en-US" sz="3200" b="1" dirty="0"/>
              <a:t>遍历</a:t>
            </a:r>
            <a:r>
              <a:rPr lang="zh-CN" altLang="en-US" sz="3200" b="1" dirty="0" smtClean="0"/>
              <a:t>数组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数组遍历：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</a:t>
            </a:r>
            <a:r>
              <a:rPr lang="en-US" altLang="zh-CN" sz="2400" b="1" dirty="0" err="1" smtClean="0"/>
              <a:t>forEach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val,key,arr</a:t>
            </a:r>
            <a:r>
              <a:rPr lang="en-US" altLang="zh-CN" sz="2400" b="1" dirty="0" smtClean="0"/>
              <a:t>):</a:t>
            </a:r>
            <a:r>
              <a:rPr lang="zh-CN" altLang="en-US" sz="2400" b="1" dirty="0" smtClean="0"/>
              <a:t>没有返回值，只是针对每个元素调用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>
                <a:solidFill>
                  <a:schemeClr val="bg2"/>
                </a:solidFill>
              </a:rPr>
              <a:t/>
            </a:r>
            <a:br>
              <a:rPr lang="zh-CN" altLang="en-US" sz="2400" b="1" dirty="0" smtClean="0">
                <a:solidFill>
                  <a:schemeClr val="bg2"/>
                </a:solidFill>
              </a:rPr>
            </a:br>
            <a:r>
              <a:rPr lang="zh-CN" altLang="en-US" sz="2400" b="1" dirty="0" smtClean="0">
                <a:solidFill>
                  <a:schemeClr val="bg2"/>
                </a:solidFill>
              </a:rPr>
              <a:t>             </a:t>
            </a:r>
            <a:r>
              <a:rPr lang="en-US" altLang="zh-CN" sz="2400" b="1" dirty="0" smtClean="0"/>
              <a:t>filter():</a:t>
            </a:r>
            <a:r>
              <a:rPr lang="zh-CN" altLang="en-US" sz="2400" b="1" dirty="0" smtClean="0"/>
              <a:t>返回一个符合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/>
              <a:t>条件的元素数组 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47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对象扩展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属性简洁表示法     包括属性和方法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属性名表达式 </a:t>
            </a:r>
            <a:r>
              <a:rPr lang="en-US" altLang="zh-CN" sz="2800" b="1" dirty="0" smtClean="0"/>
              <a:t>:[]</a:t>
            </a:r>
            <a:r>
              <a:rPr lang="zh-CN" altLang="en-US" sz="2800" b="1" dirty="0" smtClean="0"/>
              <a:t>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Object.is</a:t>
            </a:r>
            <a:r>
              <a:rPr lang="en-US" altLang="zh-CN" sz="2800" b="1" dirty="0" smtClean="0"/>
              <a:t>(</a:t>
            </a:r>
            <a:r>
              <a:rPr lang="mr-IN" altLang="zh-CN" sz="2800" b="1" dirty="0" smtClean="0"/>
              <a:t>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’, 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</a:t>
            </a:r>
            <a:r>
              <a:rPr lang="en-US" altLang="zh-CN" sz="2800" b="1" dirty="0" smtClean="0"/>
              <a:t>);</a:t>
            </a:r>
            <a:r>
              <a:rPr lang="zh-CN" altLang="en-US" sz="2800" b="1" dirty="0" smtClean="0"/>
              <a:t>  比较</a:t>
            </a:r>
            <a:r>
              <a:rPr lang="zh-CN" altLang="en-US" sz="2800" b="1" dirty="0"/>
              <a:t>两个值是否严格相等，与严格比较运算符（</a:t>
            </a:r>
            <a:r>
              <a:rPr lang="en-US" altLang="zh-CN" sz="2800" b="1" dirty="0"/>
              <a:t>===</a:t>
            </a:r>
            <a:r>
              <a:rPr lang="zh-CN" altLang="en-US" sz="2800" b="1" dirty="0"/>
              <a:t>）的行为基本</a:t>
            </a:r>
            <a:r>
              <a:rPr lang="zh-CN" altLang="en-US" sz="2800" b="1" dirty="0" smtClean="0"/>
              <a:t>一致   </a:t>
            </a:r>
            <a:r>
              <a:rPr lang="en-US" altLang="zh-CN" sz="2800" b="1" dirty="0" smtClean="0"/>
              <a:t>+0===-0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NaN</a:t>
            </a:r>
            <a:r>
              <a:rPr lang="en-US" altLang="zh-CN" sz="2800" b="1" dirty="0" smtClean="0"/>
              <a:t>===</a:t>
            </a:r>
            <a:r>
              <a:rPr lang="en-US" altLang="zh-CN" sz="2800" b="1" dirty="0" err="1" smtClean="0"/>
              <a:t>NaN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Object.assign</a:t>
            </a:r>
            <a:r>
              <a:rPr lang="en-US" altLang="zh-CN" sz="2800" b="1" dirty="0" smtClean="0"/>
              <a:t>();</a:t>
            </a:r>
            <a:r>
              <a:rPr lang="zh-CN" altLang="en-US" sz="2800" b="1" dirty="0" smtClean="0"/>
              <a:t> 对象合并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第一个参数是目标对象，后面的参数都是源</a:t>
            </a:r>
            <a:r>
              <a:rPr lang="zh-CN" altLang="en-US" sz="2800" b="1" dirty="0" smtClean="0"/>
              <a:t>对象。浅拷贝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Object.keys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Object.values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 </a:t>
            </a:r>
            <a:r>
              <a:rPr lang="en-US" altLang="zh-CN" sz="2800" b="1" dirty="0" err="1" smtClean="0"/>
              <a:t>Object.entries</a:t>
            </a:r>
            <a:r>
              <a:rPr lang="en-US" altLang="zh-CN" sz="2800" b="1" dirty="0" smtClean="0"/>
              <a:t>();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‘name’  in  </a:t>
            </a:r>
            <a:r>
              <a:rPr lang="en-US" altLang="zh-CN" sz="2800" b="1" dirty="0" err="1" smtClean="0"/>
              <a:t>obj</a:t>
            </a:r>
            <a:r>
              <a:rPr lang="zh-CN" altLang="en-US" sz="2800" b="1" dirty="0" smtClean="0"/>
              <a:t> 判断对象是否包含某个属性</a:t>
            </a:r>
            <a:r>
              <a:rPr lang="en-US" altLang="zh-CN" sz="2800" b="1" dirty="0" smtClean="0"/>
              <a:t>   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0 in </a:t>
            </a:r>
            <a:r>
              <a:rPr lang="en-US" altLang="zh-CN" sz="2800" b="1" dirty="0" err="1" smtClean="0"/>
              <a:t>arr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判断数组位置是否有值</a:t>
            </a: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482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Symbol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 smtClean="0"/>
          </a:p>
          <a:p>
            <a:r>
              <a:rPr lang="zh-CN" altLang="en-US" sz="2800" b="1" dirty="0" smtClean="0"/>
              <a:t>新</a:t>
            </a:r>
            <a:r>
              <a:rPr lang="zh-CN" altLang="en-US" sz="2800" b="1" dirty="0"/>
              <a:t>的原始数据类型</a:t>
            </a:r>
            <a:r>
              <a:rPr lang="en-US" altLang="zh-CN" sz="2800" b="1" dirty="0"/>
              <a:t>Symbol</a:t>
            </a:r>
            <a:r>
              <a:rPr lang="zh-CN" altLang="en-US" sz="2800" b="1" dirty="0"/>
              <a:t>，表示独一无二的值</a:t>
            </a:r>
            <a:r>
              <a:rPr lang="zh-CN" altLang="en-US" sz="2800" b="1" dirty="0" smtClean="0"/>
              <a:t>。可以</a:t>
            </a:r>
            <a:r>
              <a:rPr lang="zh-CN" altLang="en-US" sz="2800" b="1" dirty="0"/>
              <a:t>保证不会与其他属性名产生冲突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i="1" dirty="0"/>
              <a:t>let</a:t>
            </a:r>
            <a:r>
              <a:rPr lang="en-US" altLang="zh-CN" sz="2800" b="1" dirty="0"/>
              <a:t> name = </a:t>
            </a:r>
            <a:r>
              <a:rPr lang="en-US" altLang="zh-CN" sz="2800" b="1" i="1" dirty="0"/>
              <a:t>Symbol</a:t>
            </a:r>
            <a:r>
              <a:rPr lang="en-US" altLang="zh-CN" sz="2800" b="1" dirty="0"/>
              <a:t>();</a:t>
            </a:r>
          </a:p>
          <a:p>
            <a:r>
              <a:rPr lang="en-US" altLang="zh-CN" sz="2800" b="1" dirty="0" err="1" smtClean="0"/>
              <a:t>obj</a:t>
            </a:r>
            <a:r>
              <a:rPr lang="en-US" altLang="zh-CN" sz="2800" b="1" dirty="0" smtClean="0"/>
              <a:t>[name</a:t>
            </a:r>
            <a:r>
              <a:rPr lang="en-US" altLang="zh-CN" sz="2800" b="1" dirty="0"/>
              <a:t>] = </a:t>
            </a:r>
            <a:r>
              <a:rPr lang="en-US" altLang="zh-CN" sz="2800" b="1" dirty="0" smtClean="0"/>
              <a:t>‘XX';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该属性不会出现在</a:t>
            </a:r>
            <a:r>
              <a:rPr lang="en-US" altLang="zh-CN" sz="2800" b="1" dirty="0"/>
              <a:t>for...in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for...of</a:t>
            </a:r>
            <a:r>
              <a:rPr lang="zh-CN" altLang="en-US" sz="2800" b="1" dirty="0"/>
              <a:t>循环中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23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Set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Set</a:t>
            </a:r>
            <a:r>
              <a:rPr lang="zh-CN" altLang="en-US" sz="2800" b="1" dirty="0"/>
              <a:t>类似于数组，但是成员的值都是唯一的，没有重复的值。函数接受数组或类数组作为</a:t>
            </a:r>
            <a:r>
              <a:rPr lang="zh-CN" altLang="en-US" sz="2800" b="1" dirty="0" smtClean="0"/>
              <a:t>参数。</a:t>
            </a:r>
            <a:r>
              <a:rPr lang="en-US" altLang="zh-CN" sz="2800" b="1" dirty="0" smtClean="0"/>
              <a:t>new Set();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add(value)</a:t>
            </a:r>
            <a:r>
              <a:rPr lang="zh-CN" altLang="en-US" sz="2800" b="1" dirty="0"/>
              <a:t>：添加某个值，返回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结构本身</a:t>
            </a:r>
            <a:r>
              <a:rPr lang="zh-CN" altLang="en-US" sz="2800" b="1" dirty="0" smtClean="0"/>
              <a:t>。              </a:t>
            </a:r>
            <a:r>
              <a:rPr lang="en-US" altLang="zh-CN" sz="2800" b="1" dirty="0" smtClean="0"/>
              <a:t>delete(value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：删除某个值，返回一个布尔值，表示删除是否成功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								</a:t>
            </a:r>
            <a:r>
              <a:rPr lang="zh-CN" altLang="en-US" sz="2800" b="1" dirty="0" smtClean="0"/>
              <a:t>       </a:t>
            </a:r>
            <a:r>
              <a:rPr lang="en-US" altLang="zh-CN" sz="2800" b="1" dirty="0" smtClean="0"/>
              <a:t>has(value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：返回一个布尔值，表示该值是否为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的成员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clear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：清除所有成员，没有</a:t>
            </a:r>
            <a:r>
              <a:rPr lang="zh-CN" altLang="en-US" sz="2800" b="1" dirty="0" smtClean="0"/>
              <a:t>返回值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遍历：</a:t>
            </a:r>
            <a:r>
              <a:rPr lang="en-US" altLang="zh-CN" sz="2800" b="1" dirty="0" smtClean="0"/>
              <a:t>keys()  values()  </a:t>
            </a:r>
            <a:r>
              <a:rPr lang="en-US" altLang="zh-CN" sz="2800" b="1" dirty="0" err="1" smtClean="0"/>
              <a:t>entires</a:t>
            </a:r>
            <a:r>
              <a:rPr lang="en-US" altLang="zh-CN" sz="2800" b="1" dirty="0" smtClean="0"/>
              <a:t>()  </a:t>
            </a:r>
            <a:r>
              <a:rPr lang="en-US" altLang="zh-CN" sz="2800" b="1" dirty="0" err="1" smtClean="0"/>
              <a:t>forEach</a:t>
            </a:r>
            <a:r>
              <a:rPr lang="en-US" altLang="zh-CN" sz="2800" b="1" dirty="0" smtClean="0"/>
              <a:t>()  for</a:t>
            </a:r>
            <a:r>
              <a:rPr lang="mr-IN" altLang="zh-CN" sz="2800" b="1" dirty="0" smtClean="0"/>
              <a:t>…</a:t>
            </a:r>
            <a:r>
              <a:rPr lang="en-US" altLang="zh-CN" sz="2800" b="1" dirty="0" smtClean="0"/>
              <a:t>of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长度：</a:t>
            </a:r>
            <a:r>
              <a:rPr lang="en-US" altLang="zh-CN" sz="2800" b="1" dirty="0" smtClean="0"/>
              <a:t>.size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WeakSet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成员</a:t>
            </a:r>
            <a:r>
              <a:rPr lang="zh-CN" altLang="en-US" sz="2800" b="1" dirty="0"/>
              <a:t>只能是对象，而不能是其他类型的值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add()</a:t>
            </a:r>
            <a:r>
              <a:rPr lang="zh-CN" altLang="en-US" sz="2800" b="1" dirty="0" smtClean="0"/>
              <a:t>增加值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816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Map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类似</a:t>
            </a:r>
            <a:r>
              <a:rPr lang="zh-CN" altLang="en-US" sz="2800" b="1" dirty="0"/>
              <a:t>于对象，也是键值对的集合，但是“键”的范围不限于字符串，各种类型的值（包括对象）都可以当作键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new Map()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.size</a:t>
            </a:r>
            <a:r>
              <a:rPr lang="zh-CN" altLang="en-US" sz="2800" b="1" dirty="0"/>
              <a:t>属性返回 </a:t>
            </a:r>
            <a:r>
              <a:rPr lang="en-US" altLang="zh-CN" sz="2800" b="1" dirty="0"/>
              <a:t>Map </a:t>
            </a:r>
            <a:r>
              <a:rPr lang="zh-CN" altLang="en-US" sz="2800" b="1" dirty="0"/>
              <a:t>结构的成员</a:t>
            </a:r>
            <a:r>
              <a:rPr lang="zh-CN" altLang="en-US" sz="2800" b="1" dirty="0" smtClean="0"/>
              <a:t>总数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</a:t>
            </a:r>
            <a:r>
              <a:rPr lang="en-US" altLang="zh-CN" sz="2800" b="1" dirty="0" smtClean="0"/>
              <a:t>set(key</a:t>
            </a:r>
            <a:r>
              <a:rPr lang="en-US" altLang="zh-CN" sz="2800" b="1" dirty="0"/>
              <a:t>, value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.get(key)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.has(key)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delete(key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clear</a:t>
            </a:r>
            <a:r>
              <a:rPr lang="en-US" altLang="zh-CN" sz="28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WeakMap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只接受对象作为键名（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除外），不接受其他类型的值作为键名。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19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06" y="1142999"/>
            <a:ext cx="1144984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4" y="867410"/>
            <a:ext cx="11144511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Ajax: Asynchronous </a:t>
            </a:r>
            <a:r>
              <a:rPr lang="en-US" altLang="zh-CN" sz="3200" b="1" dirty="0" err="1"/>
              <a:t>Javascript</a:t>
            </a:r>
            <a:r>
              <a:rPr lang="en-US" altLang="zh-CN" sz="3200" b="1" dirty="0"/>
              <a:t> And </a:t>
            </a:r>
            <a:r>
              <a:rPr lang="en-US" altLang="zh-CN" sz="3200" b="1" dirty="0" smtClean="0"/>
              <a:t>XML</a:t>
            </a:r>
            <a:r>
              <a:rPr lang="zh-CN" altLang="en-US" sz="3200" b="1" dirty="0" smtClean="0"/>
              <a:t>（</a:t>
            </a:r>
            <a:r>
              <a:rPr lang="zh-CN" altLang="en-US" sz="3200" b="1" dirty="0"/>
              <a:t>异步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XML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Jquery</a:t>
            </a:r>
            <a:r>
              <a:rPr lang="en-US" altLang="zh-CN" sz="3200" b="1" dirty="0" smtClean="0"/>
              <a:t>: $.get().   $.post()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</a:t>
            </a:r>
            <a:r>
              <a:rPr lang="zh-CN" altLang="en-US" sz="3200" b="1" dirty="0" smtClean="0"/>
              <a:t>原理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Promise </a:t>
            </a:r>
            <a:r>
              <a:rPr lang="zh-CN" altLang="en-US" sz="3200" b="1" dirty="0"/>
              <a:t>是异步编程的一种解决方案，比传统的解决方案</a:t>
            </a:r>
            <a:r>
              <a:rPr lang="en-US" altLang="zh-CN" sz="3200" b="1" dirty="0" smtClean="0"/>
              <a:t>————</a:t>
            </a:r>
            <a:r>
              <a:rPr lang="zh-CN" altLang="en-US" sz="3200" b="1" dirty="0"/>
              <a:t>更合理和更强大。回调函数和事件</a:t>
            </a:r>
          </a:p>
        </p:txBody>
      </p:sp>
    </p:spTree>
    <p:extLst>
      <p:ext uri="{BB962C8B-B14F-4D97-AF65-F5344CB8AC3E}">
        <p14:creationId xmlns:p14="http://schemas.microsoft.com/office/powerpoint/2010/main" val="3795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1926771"/>
            <a:ext cx="3343366" cy="2233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37214" y="1690027"/>
            <a:ext cx="8265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ECMAScript </a:t>
            </a:r>
            <a:r>
              <a:rPr lang="zh-CN" altLang="en-US" sz="4000" b="1" dirty="0" smtClean="0"/>
              <a:t>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JavaScript</a:t>
            </a:r>
            <a:endParaRPr lang="en-US" altLang="zh-CN" sz="4000" b="1" dirty="0"/>
          </a:p>
          <a:p>
            <a:r>
              <a:rPr lang="en-US" altLang="zh-CN" sz="4000" b="1" dirty="0"/>
              <a:t>ECMAScript </a:t>
            </a:r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 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ECMAScript 2015</a:t>
            </a:r>
          </a:p>
          <a:p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757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 smtClean="0"/>
              <a:t>异步</a:t>
            </a:r>
            <a:r>
              <a:rPr lang="zh-CN" altLang="en-US" sz="2400" b="1" dirty="0"/>
              <a:t>编程的一种解决方案，比传统的解决方案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回调函数和事件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更合理和更强大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 smtClean="0"/>
          </a:p>
          <a:p>
            <a:r>
              <a:rPr lang="en-US" altLang="zh-CN" sz="2400" b="1" dirty="0"/>
              <a:t>Promise</a:t>
            </a:r>
            <a:r>
              <a:rPr lang="zh-CN" altLang="en-US" sz="2400" b="1" dirty="0"/>
              <a:t>对象有以下两个特点。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）对象的状态不受外界影响。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对象代表一个异步操作，有三种状态：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（进行中）、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（已成功）和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（已失败）。只有异步操作的结果，可以决定当前是哪一种状态，任何其他操作都无法改变这个状态。这也是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这个名字的由来，它的英语意思就是“承诺”，表示其他手段无法改变。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）一旦状态改变，就不会再变，任何时候都可以得到这个结果。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对象的状态改变，只有两种可能：从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和从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只要这两种情况发生，状态就凝固了，不会再变</a:t>
            </a:r>
            <a:r>
              <a:rPr lang="zh-CN" altLang="en-US" sz="2400" b="1" dirty="0"/>
              <a:t>了，会一直保持</a:t>
            </a:r>
            <a:r>
              <a:rPr lang="zh-CN" altLang="en-US" sz="2400" b="1" dirty="0" smtClean="0"/>
              <a:t>这个结果</a:t>
            </a:r>
            <a:r>
              <a:rPr lang="zh-CN" altLang="en-US" sz="2400" b="1" dirty="0"/>
              <a:t>，这时就称为 </a:t>
            </a:r>
            <a:r>
              <a:rPr lang="en-US" altLang="zh-CN" sz="2400" b="1" dirty="0"/>
              <a:t>resolved</a:t>
            </a:r>
            <a:r>
              <a:rPr lang="zh-CN" altLang="en-US" sz="2400" b="1" dirty="0"/>
              <a:t>（已定型）。如果改变已经发生了，你再对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对象添加回调函数，也会立即得到这个结果。这与事件（</a:t>
            </a:r>
            <a:r>
              <a:rPr lang="en-US" altLang="zh-CN" sz="2400" b="1" dirty="0"/>
              <a:t>Event</a:t>
            </a:r>
            <a:r>
              <a:rPr lang="zh-CN" altLang="en-US" sz="2400" b="1" dirty="0"/>
              <a:t>）完全不同，事件的特点是，如果你错过了它，再去监听，是得不到结果的。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85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Class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 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  对象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constructor()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类和模块的内部，默认就是严格模式，所以不需要使用</a:t>
            </a:r>
            <a:r>
              <a:rPr lang="en-US" altLang="zh-CN" sz="2800" b="1" dirty="0"/>
              <a:t>use strict</a:t>
            </a:r>
            <a:r>
              <a:rPr lang="zh-CN" altLang="en-US" sz="2800" b="1" dirty="0"/>
              <a:t>指定运行模式。只要你的代码写在类或模块之中，就只有严格模式可用</a:t>
            </a:r>
            <a:r>
              <a:rPr lang="zh-CN" altLang="en-US" sz="2800" b="1" dirty="0" smtClean="0"/>
              <a:t>。考虑</a:t>
            </a:r>
            <a:r>
              <a:rPr lang="zh-CN" altLang="en-US" sz="2800" b="1" dirty="0"/>
              <a:t>到未来所有的代码，其实都是运行在模块之中，所以 </a:t>
            </a:r>
            <a:r>
              <a:rPr lang="en-US" altLang="zh-CN" sz="2800" b="1" dirty="0"/>
              <a:t>ES6 </a:t>
            </a:r>
            <a:r>
              <a:rPr lang="zh-CN" altLang="en-US" sz="2800" b="1" dirty="0"/>
              <a:t>实际上把整个语言升级到了严格模式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extends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r>
              <a:rPr lang="en-US" altLang="zh-CN" sz="3200" b="1" dirty="0" smtClean="0"/>
              <a:t>abel: ES6=&gt;ES5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安装</a:t>
            </a:r>
            <a:r>
              <a:rPr lang="en-US" altLang="zh-CN" sz="2800" b="1" dirty="0" err="1" smtClean="0"/>
              <a:t>nodejs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一路下一步</a:t>
            </a:r>
            <a:r>
              <a:rPr lang="en-US" altLang="zh-CN" sz="2800" b="1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-y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-g babel-cli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install --save-dev babel-preset-es2015 babel-cli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创建文件：</a:t>
            </a:r>
            <a:r>
              <a:rPr lang="en-US" altLang="zh-CN" sz="2800" b="1" dirty="0" smtClean="0"/>
              <a:t> .</a:t>
            </a:r>
            <a:r>
              <a:rPr lang="en-US" altLang="zh-CN" sz="2800" b="1" dirty="0" err="1" smtClean="0"/>
              <a:t>babelrc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18" y="2649716"/>
            <a:ext cx="54102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18" y="4709815"/>
            <a:ext cx="2997200" cy="2148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4272" y="4386134"/>
            <a:ext cx="7382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800" b="1" dirty="0" smtClean="0"/>
              <a:t>文件转化：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文件夹转化：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d </a:t>
            </a:r>
            <a:r>
              <a:rPr lang="en-US" altLang="zh-CN" sz="2800" b="1" dirty="0" err="1" smtClean="0"/>
              <a:t>dist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实时：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-w -o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en-US" altLang="zh-CN" sz="2800" b="1" dirty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-w </a:t>
            </a:r>
            <a:r>
              <a:rPr lang="en-US" altLang="zh-CN" sz="2800" b="1" dirty="0" smtClean="0"/>
              <a:t>-d </a:t>
            </a:r>
            <a:r>
              <a:rPr lang="en-US" altLang="zh-CN" sz="2800" b="1" dirty="0" err="1" smtClean="0"/>
              <a:t>dist</a:t>
            </a:r>
            <a:endParaRPr lang="en-US" altLang="zh-CN" sz="2800" b="1" dirty="0"/>
          </a:p>
          <a:p>
            <a:pPr lvl="1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99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live server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https://</a:t>
            </a:r>
            <a:r>
              <a:rPr lang="en-US" altLang="zh-CN" sz="2800" b="1" dirty="0" err="1"/>
              <a:t>www.npmjs.com</a:t>
            </a:r>
            <a:r>
              <a:rPr lang="en-US" altLang="zh-CN" sz="2800" b="1" dirty="0"/>
              <a:t>/package/live-server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g live-server</a:t>
            </a:r>
            <a:r>
              <a:rPr lang="zh-CN" altLang="en-US" sz="2800" b="1" dirty="0" smtClean="0"/>
              <a:t>  </a:t>
            </a:r>
            <a:r>
              <a:rPr lang="en-US" altLang="zh-CN" sz="2800" b="1" dirty="0" smtClean="0"/>
              <a:t>(mac</a:t>
            </a:r>
            <a:r>
              <a:rPr lang="zh-CN" altLang="en-US" sz="2800" b="1" smtClean="0"/>
              <a:t> </a:t>
            </a:r>
            <a:r>
              <a:rPr lang="zh-CN" altLang="en-US" sz="2800" b="1"/>
              <a:t> </a:t>
            </a:r>
            <a:r>
              <a:rPr lang="zh-CN" altLang="en-US" sz="2800" b="1" smtClean="0"/>
              <a:t>  </a:t>
            </a:r>
            <a:r>
              <a:rPr lang="en-US" altLang="zh-CN" sz="2800" b="1" smtClean="0"/>
              <a:t>sudo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运行</a:t>
            </a:r>
            <a:r>
              <a:rPr lang="en-US" altLang="zh-CN" sz="2800" b="1" dirty="0" smtClean="0"/>
              <a:t>: live-server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82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模块</a:t>
            </a:r>
            <a:r>
              <a:rPr lang="en-US" altLang="zh-CN" sz="3200" b="1" dirty="0" smtClean="0"/>
              <a:t>	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:</a:t>
            </a:r>
            <a:r>
              <a:rPr lang="zh-CN" altLang="en-US" sz="2800" b="1" dirty="0"/>
              <a:t>负责进行模块化，也是模块的输出。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import : </a:t>
            </a:r>
            <a:r>
              <a:rPr lang="zh-CN" altLang="en-US" sz="2800" b="1" dirty="0"/>
              <a:t>负责把模块引，也是模块的引入操作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smtClean="0"/>
              <a:t>as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</a:t>
            </a:r>
            <a:r>
              <a:rPr lang="en-US" altLang="zh-CN" sz="2800" b="1" dirty="0" smtClean="0"/>
              <a:t>xport default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r>
              <a:rPr lang="en-US" altLang="zh-CN" sz="2800" b="1" dirty="0"/>
              <a:t>babel-node 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ES6</a:t>
            </a:r>
            <a:r>
              <a:rPr lang="zh-CN" altLang="en-US" sz="2800" b="1" dirty="0">
                <a:solidFill>
                  <a:srgbClr val="FF0000"/>
                </a:solidFill>
              </a:rPr>
              <a:t>的模块化不能直接在浏览器中预览，必须要使用</a:t>
            </a:r>
            <a:r>
              <a:rPr lang="en-US" altLang="zh-CN" sz="2800" b="1" dirty="0">
                <a:solidFill>
                  <a:srgbClr val="FF0000"/>
                </a:solidFill>
              </a:rPr>
              <a:t>Babel</a:t>
            </a:r>
            <a:r>
              <a:rPr lang="zh-CN" altLang="en-US" sz="2800" b="1" dirty="0">
                <a:solidFill>
                  <a:srgbClr val="FF0000"/>
                </a:solidFill>
              </a:rPr>
              <a:t>进行编译之后正常看到结果。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89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29" y="394494"/>
            <a:ext cx="389890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7708" y="5812970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http</a:t>
            </a:r>
            <a:r>
              <a:rPr kumimoji="1" lang="en-US" altLang="zh-CN" sz="3200" b="1" dirty="0"/>
              <a:t>://es6.ruanyifeng.com/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1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8923" y="239205"/>
            <a:ext cx="181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声明方式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6797" y="867410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let: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不</a:t>
            </a:r>
            <a:r>
              <a:rPr lang="zh-CN" altLang="en-US" sz="3600" b="1" dirty="0"/>
              <a:t>存在变量提升 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不允许重复</a:t>
            </a:r>
            <a:r>
              <a:rPr lang="zh-CN" altLang="en-US" sz="3600" b="1" dirty="0" smtClean="0"/>
              <a:t>声明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暂时性死区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块级作用</a:t>
            </a:r>
            <a:r>
              <a:rPr lang="zh-CN" altLang="en-US" sz="3600" b="1" dirty="0" smtClean="0"/>
              <a:t>域</a:t>
            </a: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600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const</a:t>
            </a:r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3600" b="1" dirty="0"/>
              <a:t>声明一个只读的常量。一旦声明，常量的值就不能改变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const</a:t>
            </a:r>
            <a:r>
              <a:rPr lang="zh-CN" altLang="en-US" sz="3600" b="1" dirty="0" smtClean="0"/>
              <a:t>实际上保证的，并不是变量的值不得改动</a:t>
            </a:r>
            <a:r>
              <a:rPr lang="zh-CN" altLang="en-US" sz="3600" b="1" dirty="0"/>
              <a:t>，而是变量指向的那个内存地址不得</a:t>
            </a:r>
            <a:r>
              <a:rPr lang="zh-CN" altLang="en-US" sz="3600" b="1" dirty="0" smtClean="0"/>
              <a:t>改动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004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454" y="282635"/>
            <a:ext cx="354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变量的解构赋值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从数组和对象中提取值，对变量进行赋值，这被称为解构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对象解构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字符串解构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应用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函数参数的解构赋值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函数返回值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变量互换</a:t>
            </a:r>
            <a:r>
              <a:rPr lang="en-US" altLang="zh-CN" sz="3600" b="1" dirty="0" smtClean="0"/>
              <a:t>\</a:t>
            </a:r>
            <a:r>
              <a:rPr lang="en-US" altLang="zh-CN" sz="3600" b="1" dirty="0" err="1" smtClean="0"/>
              <a:t>Json</a:t>
            </a:r>
            <a:r>
              <a:rPr lang="zh-CN" altLang="en-US" sz="3600" b="1" dirty="0" smtClean="0"/>
              <a:t>应用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扩展</a:t>
            </a:r>
            <a:r>
              <a:rPr kumimoji="1" lang="zh-CN" altLang="en-US" sz="3200" b="1" dirty="0"/>
              <a:t>运算符和</a:t>
            </a:r>
            <a:r>
              <a:rPr kumimoji="1" lang="en-US" altLang="zh-CN" sz="3200" b="1" dirty="0"/>
              <a:t>rest</a:t>
            </a:r>
            <a:r>
              <a:rPr kumimoji="1" lang="zh-CN" altLang="en-US" sz="3200" b="1" dirty="0"/>
              <a:t>运算符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扩展运算符</a:t>
            </a:r>
            <a:r>
              <a:rPr kumimoji="1" lang="mr-IN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作为数组一部分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数组复制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</a:t>
            </a:r>
            <a:r>
              <a:rPr lang="zh-CN" altLang="en-US" sz="3600" b="1" dirty="0" smtClean="0"/>
              <a:t>数组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合并对象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类数组转化成数组、解构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en-US" altLang="zh-CN" sz="3600" b="1" dirty="0" smtClean="0"/>
              <a:t>rest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字符串扩展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模板字符串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反引号</a:t>
            </a:r>
            <a:r>
              <a:rPr lang="en-US" altLang="zh-CN" sz="3600" b="1" dirty="0" smtClean="0"/>
              <a:t>)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${}    </a:t>
            </a:r>
            <a:r>
              <a:rPr lang="zh-CN" altLang="en-US" sz="3600" b="1" dirty="0" smtClean="0"/>
              <a:t>支持标签、换行  数学运算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/>
              <a:t>i</a:t>
            </a:r>
            <a:r>
              <a:rPr lang="en-US" altLang="zh-CN" sz="3600" b="1" dirty="0" smtClean="0"/>
              <a:t>ncludes()     VS   </a:t>
            </a:r>
            <a:r>
              <a:rPr lang="en-US" altLang="zh-CN" sz="3600" b="1" dirty="0" err="1" smtClean="0"/>
              <a:t>indexOf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startsWith</a:t>
            </a:r>
            <a:r>
              <a:rPr lang="en-US" altLang="zh-CN" sz="3600" b="1" dirty="0" smtClean="0"/>
              <a:t>()   </a:t>
            </a:r>
            <a:r>
              <a:rPr lang="en-US" altLang="zh-CN" sz="3600" b="1" dirty="0" err="1" smtClean="0"/>
              <a:t>endsWith</a:t>
            </a:r>
            <a:r>
              <a:rPr lang="en-US" altLang="zh-CN" sz="36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padStart</a:t>
            </a:r>
            <a:r>
              <a:rPr lang="en-US" altLang="zh-CN" sz="3600" b="1" dirty="0" smtClean="0"/>
              <a:t>(5, ‘</a:t>
            </a:r>
            <a:r>
              <a:rPr lang="en-US" altLang="zh-CN" sz="3600" b="1" dirty="0" err="1" smtClean="0"/>
              <a:t>abc</a:t>
            </a:r>
            <a:r>
              <a:rPr lang="en-US" altLang="zh-CN" sz="3600" b="1" dirty="0" smtClean="0"/>
              <a:t>’)    </a:t>
            </a:r>
            <a:r>
              <a:rPr lang="en-US" altLang="zh-CN" sz="3600" b="1" dirty="0" err="1" smtClean="0"/>
              <a:t>padEnd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smtClean="0"/>
              <a:t>repeat(5)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2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i="1" dirty="0" smtClean="0"/>
              <a:t>是否为数字：</a:t>
            </a:r>
            <a:r>
              <a:rPr lang="en-US" altLang="zh-CN" sz="3600" b="1" i="1" dirty="0" err="1" smtClean="0"/>
              <a:t>Number</a:t>
            </a:r>
            <a:r>
              <a:rPr lang="en-US" altLang="zh-CN" sz="3600" b="1" dirty="0" err="1" smtClean="0"/>
              <a:t>.isFinite</a:t>
            </a:r>
            <a:r>
              <a:rPr lang="en-US" altLang="zh-CN" sz="3600" b="1" dirty="0" smtClean="0"/>
              <a:t>(5);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.isNaN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NaN</a:t>
            </a:r>
            <a:r>
              <a:rPr lang="en-US" altLang="zh-CN" sz="3600" b="1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.isInteger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.parseFloat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.parseInt</a:t>
            </a:r>
            <a:r>
              <a:rPr lang="en-US" altLang="zh-CN" sz="3600" b="1" dirty="0"/>
              <a:t>(5.5</a:t>
            </a:r>
            <a:r>
              <a:rPr lang="en-US" altLang="zh-CN" sz="3600" b="1" dirty="0" smtClean="0"/>
              <a:t>)</a:t>
            </a: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zh-CN" altLang="en-US" sz="2800" b="1" dirty="0" smtClean="0"/>
              <a:t>一些方法移植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对象上面，行为完全保持不变。这样做的目的，是逐步减少全局性方法，使得语言逐步模块化</a:t>
            </a:r>
            <a:r>
              <a:rPr lang="zh-CN" altLang="en-US" sz="2800" b="1" dirty="0" smtClean="0"/>
              <a:t>。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71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Math.trunc</a:t>
            </a:r>
            <a:r>
              <a:rPr lang="en-US" altLang="zh-CN" sz="2800" dirty="0" smtClean="0"/>
              <a:t>()  </a:t>
            </a:r>
            <a:r>
              <a:rPr lang="zh-CN" altLang="en-US" sz="2800" dirty="0" smtClean="0"/>
              <a:t>去</a:t>
            </a:r>
            <a:r>
              <a:rPr lang="zh-CN" altLang="en-US" sz="2800" dirty="0"/>
              <a:t>除一个数的小数部分，返回整数部分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Math.sign</a:t>
            </a:r>
            <a:r>
              <a:rPr lang="en-US" altLang="zh-CN" sz="2800" dirty="0" smtClean="0"/>
              <a:t>()    </a:t>
            </a:r>
            <a:r>
              <a:rPr lang="zh-CN" altLang="en-US" sz="2800" dirty="0" smtClean="0"/>
              <a:t>判断</a:t>
            </a:r>
            <a:r>
              <a:rPr lang="zh-CN" altLang="en-US" sz="2800" dirty="0"/>
              <a:t>一个数到底是正数、负数、还是零。</a:t>
            </a:r>
            <a:endParaRPr lang="zh-CN" altLang="en-US" sz="2800" b="1" dirty="0" smtClean="0"/>
          </a:p>
          <a:p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4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1188</Words>
  <Application>Microsoft Macintosh PowerPoint</Application>
  <PresentationFormat>宽屏</PresentationFormat>
  <Paragraphs>181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Mangal</vt:lpstr>
      <vt:lpstr>Microsoft YaHei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 成</cp:lastModifiedBy>
  <cp:revision>489</cp:revision>
  <cp:lastPrinted>2017-10-18T06:10:08Z</cp:lastPrinted>
  <dcterms:created xsi:type="dcterms:W3CDTF">2016-08-11T08:15:00Z</dcterms:created>
  <dcterms:modified xsi:type="dcterms:W3CDTF">2018-07-19T07:14:57Z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