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66" r:id="rId5"/>
    <p:sldId id="274" r:id="rId6"/>
    <p:sldId id="275" r:id="rId7"/>
    <p:sldId id="256" r:id="rId8"/>
    <p:sldId id="282" r:id="rId9"/>
    <p:sldId id="259" r:id="rId10"/>
    <p:sldId id="276" r:id="rId11"/>
    <p:sldId id="277" r:id="rId12"/>
    <p:sldId id="278" r:id="rId13"/>
    <p:sldId id="279" r:id="rId14"/>
    <p:sldId id="280" r:id="rId15"/>
    <p:sldId id="281" r:id="rId16"/>
    <p:sldId id="283" r:id="rId17"/>
    <p:sldId id="284" r:id="rId18"/>
    <p:sldId id="285" r:id="rId19"/>
    <p:sldId id="290" r:id="rId20"/>
    <p:sldId id="291" r:id="rId21"/>
    <p:sldId id="289" r:id="rId22"/>
    <p:sldId id="292" r:id="rId23"/>
    <p:sldId id="294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74" autoAdjust="0"/>
  </p:normalViewPr>
  <p:slideViewPr>
    <p:cSldViewPr snapToGrid="0" showGuides="1">
      <p:cViewPr varScale="1">
        <p:scale>
          <a:sx n="65" d="100"/>
          <a:sy n="65" d="100"/>
        </p:scale>
        <p:origin x="724" y="4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888177-0D76-4BA7-8339-A117E4B73535}" type="doc">
      <dgm:prSet loTypeId="urn:microsoft.com/office/officeart/2011/layout/Tab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6B49C38-4481-47C5-9B38-570B0B592B6F}">
      <dgm:prSet phldrT="[Text]"/>
      <dgm:spPr/>
      <dgm:t>
        <a:bodyPr/>
        <a:lstStyle/>
        <a:p>
          <a:r>
            <a:rPr lang="en-US" dirty="0" smtClean="0"/>
            <a:t>Resampling methods</a:t>
          </a:r>
          <a:endParaRPr lang="en-US" dirty="0"/>
        </a:p>
      </dgm:t>
    </dgm:pt>
    <dgm:pt modelId="{F2347D5D-FF63-4A18-9078-5F0829CD2BAF}" type="parTrans" cxnId="{63F61105-AA26-428B-8334-D4FE030D1F7D}">
      <dgm:prSet/>
      <dgm:spPr/>
      <dgm:t>
        <a:bodyPr/>
        <a:lstStyle/>
        <a:p>
          <a:endParaRPr lang="en-US"/>
        </a:p>
      </dgm:t>
    </dgm:pt>
    <dgm:pt modelId="{19B6592D-8647-45A2-AC12-B3B92BBB7CD8}" type="sibTrans" cxnId="{63F61105-AA26-428B-8334-D4FE030D1F7D}">
      <dgm:prSet/>
      <dgm:spPr/>
      <dgm:t>
        <a:bodyPr/>
        <a:lstStyle/>
        <a:p>
          <a:endParaRPr lang="en-US"/>
        </a:p>
      </dgm:t>
    </dgm:pt>
    <dgm:pt modelId="{B81482F1-CCA9-45E1-9FB5-35DC406F6D48}">
      <dgm:prSet phldrT="[Text]"/>
      <dgm:spPr/>
      <dgm:t>
        <a:bodyPr/>
        <a:lstStyle/>
        <a:p>
          <a:r>
            <a:rPr lang="en-US" dirty="0" smtClean="0"/>
            <a:t>Repeatedly draw samples from a training set and refit a model of interest on each sample in order to obtain additional information about the fitted model</a:t>
          </a:r>
          <a:endParaRPr lang="en-US" dirty="0"/>
        </a:p>
      </dgm:t>
    </dgm:pt>
    <dgm:pt modelId="{7273A1C5-8447-4A55-974F-8AC896BF27C0}" type="parTrans" cxnId="{57365B1C-FDC2-4636-BF3C-17994ECA3523}">
      <dgm:prSet/>
      <dgm:spPr/>
      <dgm:t>
        <a:bodyPr/>
        <a:lstStyle/>
        <a:p>
          <a:endParaRPr lang="en-US"/>
        </a:p>
      </dgm:t>
    </dgm:pt>
    <dgm:pt modelId="{68802B2E-C462-4780-ADB7-77AFAAF4B140}" type="sibTrans" cxnId="{57365B1C-FDC2-4636-BF3C-17994ECA3523}">
      <dgm:prSet/>
      <dgm:spPr/>
      <dgm:t>
        <a:bodyPr/>
        <a:lstStyle/>
        <a:p>
          <a:endParaRPr lang="en-US"/>
        </a:p>
      </dgm:t>
    </dgm:pt>
    <dgm:pt modelId="{642918F6-9550-46C8-A4EA-0E2CC87314E8}">
      <dgm:prSet phldrT="[Text]"/>
      <dgm:spPr/>
      <dgm:t>
        <a:bodyPr/>
        <a:lstStyle/>
        <a:p>
          <a:r>
            <a:rPr lang="en-US" dirty="0" smtClean="0"/>
            <a:t>Model assessment</a:t>
          </a:r>
          <a:endParaRPr lang="en-US" dirty="0"/>
        </a:p>
      </dgm:t>
    </dgm:pt>
    <dgm:pt modelId="{5B33EBD8-B0DF-4BA0-A7E6-9769E751D89F}" type="parTrans" cxnId="{4A1BAEB7-418D-4B36-8DA3-DD5FC4340FA5}">
      <dgm:prSet/>
      <dgm:spPr/>
      <dgm:t>
        <a:bodyPr/>
        <a:lstStyle/>
        <a:p>
          <a:endParaRPr lang="en-US"/>
        </a:p>
      </dgm:t>
    </dgm:pt>
    <dgm:pt modelId="{4B675738-44E6-461A-AE45-A36F88FD98FD}" type="sibTrans" cxnId="{4A1BAEB7-418D-4B36-8DA3-DD5FC4340FA5}">
      <dgm:prSet/>
      <dgm:spPr/>
      <dgm:t>
        <a:bodyPr/>
        <a:lstStyle/>
        <a:p>
          <a:endParaRPr lang="en-US"/>
        </a:p>
      </dgm:t>
    </dgm:pt>
    <dgm:pt modelId="{276B0CBD-8D2C-47F4-A86F-F36CBC6D991A}">
      <dgm:prSet phldrT="[Text]"/>
      <dgm:spPr/>
      <dgm:t>
        <a:bodyPr/>
        <a:lstStyle/>
        <a:p>
          <a:r>
            <a:rPr lang="en-US" dirty="0" smtClean="0"/>
            <a:t>  Process of evaluating a model’s performance</a:t>
          </a:r>
        </a:p>
      </dgm:t>
    </dgm:pt>
    <dgm:pt modelId="{2F0596D6-ED59-4850-890C-B49D414B3B3D}" type="parTrans" cxnId="{10997073-4AAC-4D15-B4DD-D16B3D923A32}">
      <dgm:prSet/>
      <dgm:spPr/>
      <dgm:t>
        <a:bodyPr/>
        <a:lstStyle/>
        <a:p>
          <a:endParaRPr lang="en-US"/>
        </a:p>
      </dgm:t>
    </dgm:pt>
    <dgm:pt modelId="{06AE7349-4B0E-4182-B84F-E6C41A533D46}" type="sibTrans" cxnId="{10997073-4AAC-4D15-B4DD-D16B3D923A32}">
      <dgm:prSet/>
      <dgm:spPr/>
      <dgm:t>
        <a:bodyPr/>
        <a:lstStyle/>
        <a:p>
          <a:endParaRPr lang="en-US"/>
        </a:p>
      </dgm:t>
    </dgm:pt>
    <dgm:pt modelId="{715066D7-85C0-4AC0-8615-4F1DBBCE540F}">
      <dgm:prSet phldrT="[Text]"/>
      <dgm:spPr/>
      <dgm:t>
        <a:bodyPr/>
        <a:lstStyle/>
        <a:p>
          <a:r>
            <a:rPr lang="en-US" dirty="0" smtClean="0"/>
            <a:t>Model selection</a:t>
          </a:r>
          <a:endParaRPr lang="en-US" dirty="0"/>
        </a:p>
      </dgm:t>
    </dgm:pt>
    <dgm:pt modelId="{279EBB52-6876-4838-9661-3D67902A542F}" type="parTrans" cxnId="{CAF61693-29D4-4980-AF54-C74C91D61208}">
      <dgm:prSet/>
      <dgm:spPr/>
      <dgm:t>
        <a:bodyPr/>
        <a:lstStyle/>
        <a:p>
          <a:endParaRPr lang="en-US"/>
        </a:p>
      </dgm:t>
    </dgm:pt>
    <dgm:pt modelId="{0C6C8637-4EC7-4680-916B-E22D3315E6A0}" type="sibTrans" cxnId="{CAF61693-29D4-4980-AF54-C74C91D61208}">
      <dgm:prSet/>
      <dgm:spPr/>
      <dgm:t>
        <a:bodyPr/>
        <a:lstStyle/>
        <a:p>
          <a:endParaRPr lang="en-US"/>
        </a:p>
      </dgm:t>
    </dgm:pt>
    <dgm:pt modelId="{BB11B1D7-A374-4ADB-9E21-1CC4B388869D}">
      <dgm:prSet phldrT="[Text]"/>
      <dgm:spPr/>
      <dgm:t>
        <a:bodyPr/>
        <a:lstStyle/>
        <a:p>
          <a:r>
            <a:rPr lang="en-US" dirty="0" smtClean="0"/>
            <a:t>  Process of selecting the proper level of flexibility for a model</a:t>
          </a:r>
          <a:endParaRPr lang="en-US" dirty="0"/>
        </a:p>
      </dgm:t>
    </dgm:pt>
    <dgm:pt modelId="{7ABC1A86-1462-49B2-A516-C7FAD29DD097}" type="parTrans" cxnId="{71AB1F04-2086-4DE3-8537-7672F0D2060C}">
      <dgm:prSet/>
      <dgm:spPr/>
      <dgm:t>
        <a:bodyPr/>
        <a:lstStyle/>
        <a:p>
          <a:endParaRPr lang="en-US"/>
        </a:p>
      </dgm:t>
    </dgm:pt>
    <dgm:pt modelId="{F259AD1A-DA3B-4522-8695-B40491FDD462}" type="sibTrans" cxnId="{71AB1F04-2086-4DE3-8537-7672F0D2060C}">
      <dgm:prSet/>
      <dgm:spPr/>
      <dgm:t>
        <a:bodyPr/>
        <a:lstStyle/>
        <a:p>
          <a:endParaRPr lang="en-US"/>
        </a:p>
      </dgm:t>
    </dgm:pt>
    <dgm:pt modelId="{3323898A-01EC-4BD6-83D8-4CE58119721C}" type="pres">
      <dgm:prSet presAssocID="{7F888177-0D76-4BA7-8339-A117E4B73535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5321098-09FF-4929-A907-3D5AF65F6DAD}" type="pres">
      <dgm:prSet presAssocID="{66B49C38-4481-47C5-9B38-570B0B592B6F}" presName="composite" presStyleCnt="0"/>
      <dgm:spPr/>
    </dgm:pt>
    <dgm:pt modelId="{BBC18F87-3CBC-45C7-832F-D83EEF30148C}" type="pres">
      <dgm:prSet presAssocID="{66B49C38-4481-47C5-9B38-570B0B592B6F}" presName="FirstChild" presStyleLbl="revTx" presStyleIdx="0" presStyleCnt="3" custScaleX="9413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D40D3-BC8C-4725-957C-B45A6CF12409}" type="pres">
      <dgm:prSet presAssocID="{66B49C38-4481-47C5-9B38-570B0B592B6F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D17D1A-BAA1-433D-BCA5-D923843C7FEA}" type="pres">
      <dgm:prSet presAssocID="{66B49C38-4481-47C5-9B38-570B0B592B6F}" presName="Accent" presStyleLbl="parChTrans1D1" presStyleIdx="0" presStyleCnt="3"/>
      <dgm:spPr/>
    </dgm:pt>
    <dgm:pt modelId="{353000BB-9929-4792-99BD-42DCDA8180A2}" type="pres">
      <dgm:prSet presAssocID="{19B6592D-8647-45A2-AC12-B3B92BBB7CD8}" presName="sibTrans" presStyleCnt="0"/>
      <dgm:spPr/>
    </dgm:pt>
    <dgm:pt modelId="{E7CCAE66-D6C0-4EA8-9224-FB46D170EE8B}" type="pres">
      <dgm:prSet presAssocID="{642918F6-9550-46C8-A4EA-0E2CC87314E8}" presName="composite" presStyleCnt="0"/>
      <dgm:spPr/>
    </dgm:pt>
    <dgm:pt modelId="{B763BA05-1361-4344-AF48-E9C1CA70080D}" type="pres">
      <dgm:prSet presAssocID="{642918F6-9550-46C8-A4EA-0E2CC87314E8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B50FBF-24B5-4BE3-9074-105F254F575A}" type="pres">
      <dgm:prSet presAssocID="{642918F6-9550-46C8-A4EA-0E2CC87314E8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293421-3F5A-4463-85CC-28BBDFBF0F54}" type="pres">
      <dgm:prSet presAssocID="{642918F6-9550-46C8-A4EA-0E2CC87314E8}" presName="Accent" presStyleLbl="parChTrans1D1" presStyleIdx="1" presStyleCnt="3"/>
      <dgm:spPr/>
    </dgm:pt>
    <dgm:pt modelId="{3A819DBD-4253-4564-BC38-58D1AF90EDBE}" type="pres">
      <dgm:prSet presAssocID="{4B675738-44E6-461A-AE45-A36F88FD98FD}" presName="sibTrans" presStyleCnt="0"/>
      <dgm:spPr/>
    </dgm:pt>
    <dgm:pt modelId="{F10306F3-9CB5-4905-9B1F-B59AC65B3F0F}" type="pres">
      <dgm:prSet presAssocID="{715066D7-85C0-4AC0-8615-4F1DBBCE540F}" presName="composite" presStyleCnt="0"/>
      <dgm:spPr/>
    </dgm:pt>
    <dgm:pt modelId="{45F855C8-29D4-468B-BF52-BA0466573308}" type="pres">
      <dgm:prSet presAssocID="{715066D7-85C0-4AC0-8615-4F1DBBCE540F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504EF5-A7CF-4D03-A418-951D69D94EC4}" type="pres">
      <dgm:prSet presAssocID="{715066D7-85C0-4AC0-8615-4F1DBBCE540F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FD19E7-59C3-4071-94A9-A44E2F36C288}" type="pres">
      <dgm:prSet presAssocID="{715066D7-85C0-4AC0-8615-4F1DBBCE540F}" presName="Accent" presStyleLbl="parChTrans1D1" presStyleIdx="2" presStyleCnt="3"/>
      <dgm:spPr/>
    </dgm:pt>
  </dgm:ptLst>
  <dgm:cxnLst>
    <dgm:cxn modelId="{865B4636-2190-48B4-8C2A-C135B9B249CD}" type="presOf" srcId="{B81482F1-CCA9-45E1-9FB5-35DC406F6D48}" destId="{BBC18F87-3CBC-45C7-832F-D83EEF30148C}" srcOrd="0" destOrd="0" presId="urn:microsoft.com/office/officeart/2011/layout/TabList"/>
    <dgm:cxn modelId="{BCD98EEF-F884-447A-85BE-57181FF09762}" type="presOf" srcId="{715066D7-85C0-4AC0-8615-4F1DBBCE540F}" destId="{0C504EF5-A7CF-4D03-A418-951D69D94EC4}" srcOrd="0" destOrd="0" presId="urn:microsoft.com/office/officeart/2011/layout/TabList"/>
    <dgm:cxn modelId="{4A1BAEB7-418D-4B36-8DA3-DD5FC4340FA5}" srcId="{7F888177-0D76-4BA7-8339-A117E4B73535}" destId="{642918F6-9550-46C8-A4EA-0E2CC87314E8}" srcOrd="1" destOrd="0" parTransId="{5B33EBD8-B0DF-4BA0-A7E6-9769E751D89F}" sibTransId="{4B675738-44E6-461A-AE45-A36F88FD98FD}"/>
    <dgm:cxn modelId="{63F61105-AA26-428B-8334-D4FE030D1F7D}" srcId="{7F888177-0D76-4BA7-8339-A117E4B73535}" destId="{66B49C38-4481-47C5-9B38-570B0B592B6F}" srcOrd="0" destOrd="0" parTransId="{F2347D5D-FF63-4A18-9078-5F0829CD2BAF}" sibTransId="{19B6592D-8647-45A2-AC12-B3B92BBB7CD8}"/>
    <dgm:cxn modelId="{16A6EC1B-4EBC-4DA0-822D-2E610E5D9BB2}" type="presOf" srcId="{7F888177-0D76-4BA7-8339-A117E4B73535}" destId="{3323898A-01EC-4BD6-83D8-4CE58119721C}" srcOrd="0" destOrd="0" presId="urn:microsoft.com/office/officeart/2011/layout/TabList"/>
    <dgm:cxn modelId="{CAF61693-29D4-4980-AF54-C74C91D61208}" srcId="{7F888177-0D76-4BA7-8339-A117E4B73535}" destId="{715066D7-85C0-4AC0-8615-4F1DBBCE540F}" srcOrd="2" destOrd="0" parTransId="{279EBB52-6876-4838-9661-3D67902A542F}" sibTransId="{0C6C8637-4EC7-4680-916B-E22D3315E6A0}"/>
    <dgm:cxn modelId="{7FEEEAB7-5F5E-49B6-9A93-EBAB10489C01}" type="presOf" srcId="{BB11B1D7-A374-4ADB-9E21-1CC4B388869D}" destId="{45F855C8-29D4-468B-BF52-BA0466573308}" srcOrd="0" destOrd="0" presId="urn:microsoft.com/office/officeart/2011/layout/TabList"/>
    <dgm:cxn modelId="{CAE21AD9-44E0-4484-958A-19AA3327792B}" type="presOf" srcId="{66B49C38-4481-47C5-9B38-570B0B592B6F}" destId="{895D40D3-BC8C-4725-957C-B45A6CF12409}" srcOrd="0" destOrd="0" presId="urn:microsoft.com/office/officeart/2011/layout/TabList"/>
    <dgm:cxn modelId="{702886D3-E272-4847-A441-FA3F656D1552}" type="presOf" srcId="{276B0CBD-8D2C-47F4-A86F-F36CBC6D991A}" destId="{B763BA05-1361-4344-AF48-E9C1CA70080D}" srcOrd="0" destOrd="0" presId="urn:microsoft.com/office/officeart/2011/layout/TabList"/>
    <dgm:cxn modelId="{71AB1F04-2086-4DE3-8537-7672F0D2060C}" srcId="{715066D7-85C0-4AC0-8615-4F1DBBCE540F}" destId="{BB11B1D7-A374-4ADB-9E21-1CC4B388869D}" srcOrd="0" destOrd="0" parTransId="{7ABC1A86-1462-49B2-A516-C7FAD29DD097}" sibTransId="{F259AD1A-DA3B-4522-8695-B40491FDD462}"/>
    <dgm:cxn modelId="{10997073-4AAC-4D15-B4DD-D16B3D923A32}" srcId="{642918F6-9550-46C8-A4EA-0E2CC87314E8}" destId="{276B0CBD-8D2C-47F4-A86F-F36CBC6D991A}" srcOrd="0" destOrd="0" parTransId="{2F0596D6-ED59-4850-890C-B49D414B3B3D}" sibTransId="{06AE7349-4B0E-4182-B84F-E6C41A533D46}"/>
    <dgm:cxn modelId="{959AF379-2F77-4545-ABA2-F57BD10221CD}" type="presOf" srcId="{642918F6-9550-46C8-A4EA-0E2CC87314E8}" destId="{05B50FBF-24B5-4BE3-9074-105F254F575A}" srcOrd="0" destOrd="0" presId="urn:microsoft.com/office/officeart/2011/layout/TabList"/>
    <dgm:cxn modelId="{57365B1C-FDC2-4636-BF3C-17994ECA3523}" srcId="{66B49C38-4481-47C5-9B38-570B0B592B6F}" destId="{B81482F1-CCA9-45E1-9FB5-35DC406F6D48}" srcOrd="0" destOrd="0" parTransId="{7273A1C5-8447-4A55-974F-8AC896BF27C0}" sibTransId="{68802B2E-C462-4780-ADB7-77AFAAF4B140}"/>
    <dgm:cxn modelId="{C3334B7B-3143-43A9-B54C-67BCB12332A7}" type="presParOf" srcId="{3323898A-01EC-4BD6-83D8-4CE58119721C}" destId="{A5321098-09FF-4929-A907-3D5AF65F6DAD}" srcOrd="0" destOrd="0" presId="urn:microsoft.com/office/officeart/2011/layout/TabList"/>
    <dgm:cxn modelId="{A6838377-D980-429B-AA60-6E011197BB66}" type="presParOf" srcId="{A5321098-09FF-4929-A907-3D5AF65F6DAD}" destId="{BBC18F87-3CBC-45C7-832F-D83EEF30148C}" srcOrd="0" destOrd="0" presId="urn:microsoft.com/office/officeart/2011/layout/TabList"/>
    <dgm:cxn modelId="{63522D70-955A-457D-9FFB-B01D7C76D9FF}" type="presParOf" srcId="{A5321098-09FF-4929-A907-3D5AF65F6DAD}" destId="{895D40D3-BC8C-4725-957C-B45A6CF12409}" srcOrd="1" destOrd="0" presId="urn:microsoft.com/office/officeart/2011/layout/TabList"/>
    <dgm:cxn modelId="{B4BF4BDD-25F7-49C7-96E2-535F4BF81F81}" type="presParOf" srcId="{A5321098-09FF-4929-A907-3D5AF65F6DAD}" destId="{55D17D1A-BAA1-433D-BCA5-D923843C7FEA}" srcOrd="2" destOrd="0" presId="urn:microsoft.com/office/officeart/2011/layout/TabList"/>
    <dgm:cxn modelId="{4C47D3CB-5149-4FB2-B300-8240F2494078}" type="presParOf" srcId="{3323898A-01EC-4BD6-83D8-4CE58119721C}" destId="{353000BB-9929-4792-99BD-42DCDA8180A2}" srcOrd="1" destOrd="0" presId="urn:microsoft.com/office/officeart/2011/layout/TabList"/>
    <dgm:cxn modelId="{B2E11765-77BE-4DC9-8C97-15FC607FCE4D}" type="presParOf" srcId="{3323898A-01EC-4BD6-83D8-4CE58119721C}" destId="{E7CCAE66-D6C0-4EA8-9224-FB46D170EE8B}" srcOrd="2" destOrd="0" presId="urn:microsoft.com/office/officeart/2011/layout/TabList"/>
    <dgm:cxn modelId="{5F22F011-3F75-4F38-8E5D-0152997B01C0}" type="presParOf" srcId="{E7CCAE66-D6C0-4EA8-9224-FB46D170EE8B}" destId="{B763BA05-1361-4344-AF48-E9C1CA70080D}" srcOrd="0" destOrd="0" presId="urn:microsoft.com/office/officeart/2011/layout/TabList"/>
    <dgm:cxn modelId="{7E3D7570-FF19-42DA-8C48-8009B3E4C6C6}" type="presParOf" srcId="{E7CCAE66-D6C0-4EA8-9224-FB46D170EE8B}" destId="{05B50FBF-24B5-4BE3-9074-105F254F575A}" srcOrd="1" destOrd="0" presId="urn:microsoft.com/office/officeart/2011/layout/TabList"/>
    <dgm:cxn modelId="{937550D1-A3ED-48D7-9288-40DF76CE0636}" type="presParOf" srcId="{E7CCAE66-D6C0-4EA8-9224-FB46D170EE8B}" destId="{C6293421-3F5A-4463-85CC-28BBDFBF0F54}" srcOrd="2" destOrd="0" presId="urn:microsoft.com/office/officeart/2011/layout/TabList"/>
    <dgm:cxn modelId="{6CCB4DBA-CB06-4BF2-B1F9-E6548A38CEFB}" type="presParOf" srcId="{3323898A-01EC-4BD6-83D8-4CE58119721C}" destId="{3A819DBD-4253-4564-BC38-58D1AF90EDBE}" srcOrd="3" destOrd="0" presId="urn:microsoft.com/office/officeart/2011/layout/TabList"/>
    <dgm:cxn modelId="{9CD35791-49FE-4D85-9723-3D710C05BE3F}" type="presParOf" srcId="{3323898A-01EC-4BD6-83D8-4CE58119721C}" destId="{F10306F3-9CB5-4905-9B1F-B59AC65B3F0F}" srcOrd="4" destOrd="0" presId="urn:microsoft.com/office/officeart/2011/layout/TabList"/>
    <dgm:cxn modelId="{1CA92294-6A86-47D7-904C-A6BFCA21128F}" type="presParOf" srcId="{F10306F3-9CB5-4905-9B1F-B59AC65B3F0F}" destId="{45F855C8-29D4-468B-BF52-BA0466573308}" srcOrd="0" destOrd="0" presId="urn:microsoft.com/office/officeart/2011/layout/TabList"/>
    <dgm:cxn modelId="{401D2138-A1F9-4863-8668-98C5A6073235}" type="presParOf" srcId="{F10306F3-9CB5-4905-9B1F-B59AC65B3F0F}" destId="{0C504EF5-A7CF-4D03-A418-951D69D94EC4}" srcOrd="1" destOrd="0" presId="urn:microsoft.com/office/officeart/2011/layout/TabList"/>
    <dgm:cxn modelId="{57FACE02-A42E-45EB-A199-0333C834771D}" type="presParOf" srcId="{F10306F3-9CB5-4905-9B1F-B59AC65B3F0F}" destId="{C9FD19E7-59C3-4071-94A9-A44E2F36C28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D19E7-59C3-4071-94A9-A44E2F36C288}">
      <dsp:nvSpPr>
        <dsp:cNvPr id="0" name=""/>
        <dsp:cNvSpPr/>
      </dsp:nvSpPr>
      <dsp:spPr>
        <a:xfrm>
          <a:off x="0" y="3038063"/>
          <a:ext cx="10854811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293421-3F5A-4463-85CC-28BBDFBF0F54}">
      <dsp:nvSpPr>
        <dsp:cNvPr id="0" name=""/>
        <dsp:cNvSpPr/>
      </dsp:nvSpPr>
      <dsp:spPr>
        <a:xfrm>
          <a:off x="0" y="2009076"/>
          <a:ext cx="10854811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17D1A-BAA1-433D-BCA5-D923843C7FEA}">
      <dsp:nvSpPr>
        <dsp:cNvPr id="0" name=""/>
        <dsp:cNvSpPr/>
      </dsp:nvSpPr>
      <dsp:spPr>
        <a:xfrm>
          <a:off x="0" y="980089"/>
          <a:ext cx="10854811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18F87-3CBC-45C7-832F-D83EEF30148C}">
      <dsp:nvSpPr>
        <dsp:cNvPr id="0" name=""/>
        <dsp:cNvSpPr/>
      </dsp:nvSpPr>
      <dsp:spPr>
        <a:xfrm>
          <a:off x="3057645" y="102"/>
          <a:ext cx="7561772" cy="979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Repeatedly draw samples from a training set and refit a model of interest on each sample in order to obtain additional information about the fitted model</a:t>
          </a:r>
          <a:endParaRPr lang="en-US" sz="2200" kern="1200" dirty="0"/>
        </a:p>
      </dsp:txBody>
      <dsp:txXfrm>
        <a:off x="3057645" y="102"/>
        <a:ext cx="7561772" cy="979987"/>
      </dsp:txXfrm>
    </dsp:sp>
    <dsp:sp modelId="{895D40D3-BC8C-4725-957C-B45A6CF12409}">
      <dsp:nvSpPr>
        <dsp:cNvPr id="0" name=""/>
        <dsp:cNvSpPr/>
      </dsp:nvSpPr>
      <dsp:spPr>
        <a:xfrm>
          <a:off x="0" y="102"/>
          <a:ext cx="2822251" cy="979987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Resampling methods</a:t>
          </a:r>
          <a:endParaRPr lang="en-US" sz="3000" kern="1200" dirty="0"/>
        </a:p>
      </dsp:txBody>
      <dsp:txXfrm>
        <a:off x="47848" y="47950"/>
        <a:ext cx="2726555" cy="932139"/>
      </dsp:txXfrm>
    </dsp:sp>
    <dsp:sp modelId="{B763BA05-1361-4344-AF48-E9C1CA70080D}">
      <dsp:nvSpPr>
        <dsp:cNvPr id="0" name=""/>
        <dsp:cNvSpPr/>
      </dsp:nvSpPr>
      <dsp:spPr>
        <a:xfrm>
          <a:off x="2822251" y="1029089"/>
          <a:ext cx="8032560" cy="979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 Process of evaluating a model’s performance</a:t>
          </a:r>
        </a:p>
      </dsp:txBody>
      <dsp:txXfrm>
        <a:off x="2822251" y="1029089"/>
        <a:ext cx="8032560" cy="979987"/>
      </dsp:txXfrm>
    </dsp:sp>
    <dsp:sp modelId="{05B50FBF-24B5-4BE3-9074-105F254F575A}">
      <dsp:nvSpPr>
        <dsp:cNvPr id="0" name=""/>
        <dsp:cNvSpPr/>
      </dsp:nvSpPr>
      <dsp:spPr>
        <a:xfrm>
          <a:off x="0" y="1029089"/>
          <a:ext cx="2822251" cy="979987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Model assessment</a:t>
          </a:r>
          <a:endParaRPr lang="en-US" sz="3000" kern="1200" dirty="0"/>
        </a:p>
      </dsp:txBody>
      <dsp:txXfrm>
        <a:off x="47848" y="1076937"/>
        <a:ext cx="2726555" cy="932139"/>
      </dsp:txXfrm>
    </dsp:sp>
    <dsp:sp modelId="{45F855C8-29D4-468B-BF52-BA0466573308}">
      <dsp:nvSpPr>
        <dsp:cNvPr id="0" name=""/>
        <dsp:cNvSpPr/>
      </dsp:nvSpPr>
      <dsp:spPr>
        <a:xfrm>
          <a:off x="2822251" y="2058076"/>
          <a:ext cx="8032560" cy="979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 Process of selecting the proper level of flexibility for a model</a:t>
          </a:r>
          <a:endParaRPr lang="en-US" sz="2200" kern="1200" dirty="0"/>
        </a:p>
      </dsp:txBody>
      <dsp:txXfrm>
        <a:off x="2822251" y="2058076"/>
        <a:ext cx="8032560" cy="979987"/>
      </dsp:txXfrm>
    </dsp:sp>
    <dsp:sp modelId="{0C504EF5-A7CF-4D03-A418-951D69D94EC4}">
      <dsp:nvSpPr>
        <dsp:cNvPr id="0" name=""/>
        <dsp:cNvSpPr/>
      </dsp:nvSpPr>
      <dsp:spPr>
        <a:xfrm>
          <a:off x="0" y="2058076"/>
          <a:ext cx="2822251" cy="979987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Model selection</a:t>
          </a:r>
          <a:endParaRPr lang="en-US" sz="3000" kern="1200" dirty="0"/>
        </a:p>
      </dsp:txBody>
      <dsp:txXfrm>
        <a:off x="47848" y="2105924"/>
        <a:ext cx="2726555" cy="932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14.02.2020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itstaffing.com%2Fwp-content%2Fuploads%2FData-Scientist-4.jpg&amp;imgrefurl=https%3A%2F%2Fitstaffing.com%2Fdata-scientist-career-future%2F&amp;tbnid=geR4nHBaWdnR-M&amp;vet=12ahUKEwillJec2MznAhXGwYUKHZsOC8oQMygAegUIARCHAg..i&amp;docid=CqdYhTVMCdxvsM&amp;w=774&amp;h=1442&amp;q=data%20scientist&amp;ved=2ahUKEwillJec2MznAhXGwYUKHZsOC8oQMygAegUIARCHA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datasciencecentral.com/profiles/blogs/the-typical-data-scientist-profile-in-a-few-pictures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www.researchgate.net%2Fprofile%2FChang_Seok_Bang%2Fpublication%2F332409898%2Ffigure%2Ffig2%2FAS%3A753288945340417%401556609488850%2Fnterpretability-accuracy-tradeoff-in-classification-algorithms-of-machine-learning.ppm&amp;imgrefurl=https%3A%2F%2Fwww.researchgate.net%2Ffigure%2Fnterpretability-accuracy-tradeoff-in-classification-algorithms-of-machine-learning_fig2_332409898&amp;tbnid=eeeuLqKfvYzJ2M&amp;vet=12ahUKEwivpvXnqMrnAhUHNhoKHdncCt0QMygIegUIARD_AQ..i&amp;docid=4bhOgAOfYpHPNM&amp;w=850&amp;h=464&amp;q=machine%20learning%20classification%20algorithms&amp;ved=2ahUKEwivpvXnqMrnAhUHNhoKHdncCt0QMygIegUIARD_AQ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google.com/imgres?imgurl=https%3A%2F%2Fwww.natureknowsproducts.com%2Fwp-content%2Fuploads%2F2019%2F05%2FMachineLearning.png&amp;imgrefurl=https%3A%2F%2Fwww.natureknowsproducts.com%2Fthe-10-algorithms-every-machine-learning-engineer-should-know%2F&amp;tbnid=ZqAADT1_esEgEM&amp;vet=12ahUKEwivpvXnqMrnAhUHNhoKHdncCt0QMygGegUIARD7AQ..i&amp;docid=g0yvzj1qdFZkvM&amp;w=1500&amp;h=1139&amp;q=machine%20learning%20classification%20algorithms&amp;ved=2ahUKEwivpvXnqMrnAhUHNhoKHdncCt0QMygGegUIARD7AQ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https://www.google.com/</a:t>
            </a:r>
            <a:r>
              <a:rPr lang="en-US" dirty="0" err="1" smtClean="0">
                <a:hlinkClick r:id="rId3"/>
              </a:rPr>
              <a:t>imgres?imgurl</a:t>
            </a:r>
            <a:r>
              <a:rPr lang="en-US" dirty="0" smtClean="0">
                <a:hlinkClick r:id="rId3"/>
              </a:rPr>
              <a:t>=https%3A%2F%2Fitstaffing.com%2Fwp-content%2Fuploads%2FData-Scientist-4.jpg&amp;imgrefurl=https%3A%2F%2Fitstaffing.com%2Fdata-scientist-career-future%2F&amp;tbnid=geR4nHBaWdnR-M&amp;vet=12ahUKEwillJec2MznAhXGwYUKHZsOC8oQMygAegUIARCHAg..i&amp;docid=</a:t>
            </a:r>
            <a:r>
              <a:rPr lang="en-US" dirty="0" err="1" smtClean="0">
                <a:hlinkClick r:id="rId3"/>
              </a:rPr>
              <a:t>CqdYhTVMCdxvsM&amp;w</a:t>
            </a:r>
            <a:r>
              <a:rPr lang="en-US" dirty="0" smtClean="0">
                <a:hlinkClick r:id="rId3"/>
              </a:rPr>
              <a:t>=774&amp;h=1442&amp;q=data%20scientist&amp;ved=2ahUKEwillJec2MznAhXGwYUKHZsOC8oQMygAegUIARCHAg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https://www.datasciencecentral.com/profiles/blogs/the-typical-data-scientist-profile-in-a-few-pictures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8A92-0141-4330-8F3E-FAADFAC23844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913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https://www.google.com/</a:t>
            </a:r>
            <a:r>
              <a:rPr lang="en-US" dirty="0" err="1" smtClean="0">
                <a:hlinkClick r:id="rId3"/>
              </a:rPr>
              <a:t>imgres?imgurl</a:t>
            </a:r>
            <a:r>
              <a:rPr lang="en-US" dirty="0" smtClean="0">
                <a:hlinkClick r:id="rId3"/>
              </a:rPr>
              <a:t>=https%3A%2F%2Fwww.researchgate.net%2Fprofile%2FChang_Seok_Bang%2Fpublication%2F332409898%2Ffigure%2Ffig2%2FAS%3A753288945340417%401556609488850%2Fnterpretability-accuracy-tradeoff-in-classification-algorithms-of-machine-learning.ppm&amp;imgrefurl=https%3A%2F%2Fwww.researchgate.net%2Ffigure%2Fnterpretability-accuracy-tradeoff-in-classification-algorithms-of-machine-learning_fig2_332409898&amp;tbnid=eeeuLqKfvYzJ2M&amp;vet=12ahUKEwivpvXnqMrnAhUHNhoKHdncCt0QMygIegUIARD_AQ..i&amp;docid=4bhOgAOfYpHPNM&amp;w=850&amp;h=464&amp;q=machine%20learning%20classification%20algorithms&amp;ved=2ahUKEwivpvXnqMrnAhUHNhoKHdncCt0QMygIegUIARD_AQ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https://www.google.com/</a:t>
            </a:r>
            <a:r>
              <a:rPr lang="en-US" dirty="0" err="1" smtClean="0">
                <a:hlinkClick r:id="rId4"/>
              </a:rPr>
              <a:t>imgres?imgurl</a:t>
            </a:r>
            <a:r>
              <a:rPr lang="en-US" dirty="0" smtClean="0">
                <a:hlinkClick r:id="rId4"/>
              </a:rPr>
              <a:t>=https%3A%2F%2Fwww.natureknowsproducts.com%2Fwp-content%2Fuploads%2F2019%2F05%2FMachineLearning.png&amp;imgrefurl=https%3A%2F%2Fwww.natureknowsproducts.com%2Fthe-10-algorithms-every-machine-learning-engineer-should-know%2F&amp;tbnid=ZqAADT1_esEgEM&amp;vet=12ahUKEwivpvXnqMrnAhUHNhoKHdncCt0QMygGegUIARD7AQ..i&amp;docid=g0yvzj1qdFZkvM&amp;w=1500&amp;h=1139&amp;q=machine%20learning%20classification%20algorithms&amp;ved=2ahUKEwivpvXnqMrnAhUHNhoKHdncCt0QMygGegUIARD7A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8A92-0141-4330-8F3E-FAADFAC23844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1775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23" y="1455400"/>
            <a:ext cx="6436540" cy="1517356"/>
          </a:xfrm>
        </p:spPr>
        <p:txBody>
          <a:bodyPr/>
          <a:lstStyle/>
          <a:p>
            <a:r>
              <a:rPr lang="en-US" dirty="0" smtClean="0"/>
              <a:t>Cross-Validation </a:t>
            </a:r>
            <a:br>
              <a:rPr lang="en-US" dirty="0" smtClean="0"/>
            </a:br>
            <a:r>
              <a:rPr lang="en-US" dirty="0" smtClean="0"/>
              <a:t>&amp; Bootstrap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DEVAKANTH </a:t>
            </a:r>
            <a:r>
              <a:rPr lang="en-US" dirty="0"/>
              <a:t>KALAPATI </a:t>
            </a:r>
            <a:endParaRPr lang="en-US" dirty="0" smtClean="0"/>
          </a:p>
          <a:p>
            <a:r>
              <a:rPr lang="en-US" dirty="0" smtClean="0"/>
              <a:t>CHENXIN </a:t>
            </a:r>
            <a:r>
              <a:rPr lang="en-US" dirty="0"/>
              <a:t>XIE </a:t>
            </a:r>
            <a:endParaRPr lang="en-US" dirty="0" smtClean="0"/>
          </a:p>
          <a:p>
            <a:r>
              <a:rPr lang="en-US" dirty="0" smtClean="0"/>
              <a:t>EDUARDO ALFONSO </a:t>
            </a:r>
            <a:r>
              <a:rPr lang="en-US" dirty="0"/>
              <a:t>RAZO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6259" y="5096662"/>
            <a:ext cx="6489612" cy="949829"/>
          </a:xfrm>
        </p:spPr>
        <p:txBody>
          <a:bodyPr/>
          <a:lstStyle/>
          <a:p>
            <a:r>
              <a:rPr lang="en-US" sz="1800" dirty="0" smtClean="0"/>
              <a:t>An Introduction to Statistical Learning – with Applications in R</a:t>
            </a:r>
          </a:p>
          <a:p>
            <a:r>
              <a:rPr lang="en-US" sz="1800" dirty="0" smtClean="0"/>
              <a:t>Chapter 5: Resampling Methods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 Approaches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9395" y="2035957"/>
            <a:ext cx="4183650" cy="365125"/>
          </a:xfrm>
        </p:spPr>
        <p:txBody>
          <a:bodyPr>
            <a:noAutofit/>
          </a:bodyPr>
          <a:lstStyle/>
          <a:p>
            <a:r>
              <a:rPr lang="en-US" sz="2400" dirty="0" smtClean="0"/>
              <a:t>K – Fold :</a:t>
            </a:r>
            <a:endParaRPr lang="ru-RU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737420" y="2592279"/>
            <a:ext cx="6596780" cy="2333625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Divides the data set into k different parts or folds (typically k=5 or k=10).</a:t>
            </a:r>
          </a:p>
          <a:p>
            <a:endParaRPr lang="en-US" sz="1800" dirty="0"/>
          </a:p>
          <a:p>
            <a:r>
              <a:rPr lang="en-US" sz="1800" b="1" dirty="0" smtClean="0"/>
              <a:t>Training data set</a:t>
            </a:r>
            <a:r>
              <a:rPr lang="en-US" sz="1800" dirty="0" smtClean="0"/>
              <a:t>:  k -1 folds</a:t>
            </a:r>
          </a:p>
          <a:p>
            <a:endParaRPr lang="en-US" sz="1800" dirty="0"/>
          </a:p>
          <a:p>
            <a:r>
              <a:rPr lang="en-US" sz="1800" b="1" dirty="0" smtClean="0"/>
              <a:t>Validation data set</a:t>
            </a:r>
            <a:r>
              <a:rPr lang="en-US" sz="1800" dirty="0" smtClean="0"/>
              <a:t>: fold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The model is fit on the training observations.</a:t>
            </a:r>
          </a:p>
          <a:p>
            <a:endParaRPr lang="en-US" sz="1800" dirty="0"/>
          </a:p>
          <a:p>
            <a:r>
              <a:rPr lang="en-US" sz="1800" dirty="0" smtClean="0"/>
              <a:t>The process is executed k times.</a:t>
            </a:r>
          </a:p>
          <a:p>
            <a:endParaRPr lang="en-US" sz="1800" dirty="0"/>
          </a:p>
          <a:p>
            <a:r>
              <a:rPr lang="en-US" sz="1800" dirty="0"/>
              <a:t>Validates model on validation data by calculating MSE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ru-RU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37" y="2347569"/>
            <a:ext cx="3802063" cy="32808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287" y="5679204"/>
            <a:ext cx="23812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Bias-Variance Trade-off for k-Fold</a:t>
            </a:r>
            <a:br>
              <a:rPr lang="en-US" dirty="0" smtClean="0"/>
            </a:br>
            <a:r>
              <a:rPr lang="en-US" dirty="0" smtClean="0"/>
              <a:t>validation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40620" y="2528779"/>
            <a:ext cx="6463480" cy="2333625"/>
          </a:xfrm>
        </p:spPr>
        <p:txBody>
          <a:bodyPr>
            <a:noAutofit/>
          </a:bodyPr>
          <a:lstStyle/>
          <a:p>
            <a:r>
              <a:rPr lang="en-US" sz="1800" dirty="0" smtClean="0"/>
              <a:t>When k &lt; n, k-fold has a computational advantage on LOOCV.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K- fold CV gives more accurate estimates  of the test error rate.</a:t>
            </a:r>
          </a:p>
          <a:p>
            <a:endParaRPr lang="en-US" sz="1800" dirty="0" smtClean="0"/>
          </a:p>
          <a:p>
            <a:r>
              <a:rPr lang="en-US" sz="1800" dirty="0" smtClean="0"/>
              <a:t>Since LOOCV has more training data, is less bias than k-fold CV.</a:t>
            </a:r>
          </a:p>
          <a:p>
            <a:endParaRPr lang="en-US" sz="1800" b="1" dirty="0"/>
          </a:p>
          <a:p>
            <a:r>
              <a:rPr lang="en-US" sz="1800" dirty="0" smtClean="0"/>
              <a:t>Since LOOCV trains n models on almost identical set of observations, these are highly correlated and LOOCV has a higher variance than k-fold CV.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ru-RU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300" y="2132012"/>
            <a:ext cx="3975100" cy="339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1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Cross Validation</a:t>
            </a:r>
            <a:br>
              <a:rPr lang="en-US" dirty="0" smtClean="0"/>
            </a:br>
            <a:r>
              <a:rPr lang="en-US" dirty="0" smtClean="0"/>
              <a:t> Classification Problems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40620" y="2541479"/>
            <a:ext cx="7682680" cy="2333625"/>
          </a:xfrm>
        </p:spPr>
        <p:txBody>
          <a:bodyPr>
            <a:noAutofit/>
          </a:bodyPr>
          <a:lstStyle/>
          <a:p>
            <a:r>
              <a:rPr lang="en-US" sz="1800" dirty="0" smtClean="0"/>
              <a:t>Similar application when </a:t>
            </a:r>
            <a:r>
              <a:rPr lang="en-US" sz="1800" b="1" dirty="0" smtClean="0"/>
              <a:t>Y</a:t>
            </a:r>
            <a:r>
              <a:rPr lang="en-US" sz="1800" dirty="0" smtClean="0"/>
              <a:t> is qualitative.</a:t>
            </a:r>
          </a:p>
          <a:p>
            <a:endParaRPr lang="en-US" sz="1800" dirty="0"/>
          </a:p>
          <a:p>
            <a:r>
              <a:rPr lang="en-US" sz="1800" dirty="0" smtClean="0"/>
              <a:t>Divides data into k parts.</a:t>
            </a:r>
          </a:p>
          <a:p>
            <a:endParaRPr lang="en-US" sz="1800" dirty="0"/>
          </a:p>
          <a:p>
            <a:r>
              <a:rPr lang="en-US" sz="1800" dirty="0" smtClean="0"/>
              <a:t>The model is fit using the remaining data and calculates the error rate on the test set.</a:t>
            </a:r>
          </a:p>
          <a:p>
            <a:endParaRPr lang="en-US" sz="1800" dirty="0"/>
          </a:p>
          <a:p>
            <a:r>
              <a:rPr lang="en-US" sz="1800" dirty="0" smtClean="0"/>
              <a:t>Repeat k times.</a:t>
            </a:r>
          </a:p>
          <a:p>
            <a:endParaRPr lang="en-US" sz="1800" dirty="0"/>
          </a:p>
          <a:p>
            <a:r>
              <a:rPr lang="en-US" sz="1800" dirty="0" smtClean="0"/>
              <a:t>Quantification of error: Number of misclassified observations rather than using MSE.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ru-RU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71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13</a:t>
            </a:fld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6663"/>
            <a:ext cx="10515600" cy="676275"/>
          </a:xfrm>
        </p:spPr>
        <p:txBody>
          <a:bodyPr>
            <a:noAutofit/>
          </a:bodyPr>
          <a:lstStyle/>
          <a:p>
            <a:r>
              <a:rPr lang="en-US" sz="5400" dirty="0" smtClean="0"/>
              <a:t>Bootstrap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42391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Bootstrap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40620" y="2541479"/>
            <a:ext cx="7682680" cy="2333625"/>
          </a:xfrm>
        </p:spPr>
        <p:txBody>
          <a:bodyPr>
            <a:noAutofit/>
          </a:bodyPr>
          <a:lstStyle/>
          <a:p>
            <a:r>
              <a:rPr lang="en-US" sz="1800" dirty="0" smtClean="0"/>
              <a:t>The bootstrap is a flexible and powerful statistical tool that can be used to quantify the uncertainty associated with a given estimator or statistical learning method.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It can provide a estimate of the standard error of a coefficient, or a confidence interval of a coefficient.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63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Example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40620" y="2541479"/>
            <a:ext cx="7682680" cy="2333625"/>
          </a:xfrm>
        </p:spPr>
        <p:txBody>
          <a:bodyPr>
            <a:noAutofit/>
          </a:bodyPr>
          <a:lstStyle/>
          <a:p>
            <a:r>
              <a:rPr lang="en-US" sz="1800" dirty="0" smtClean="0"/>
              <a:t>Suppose we wish to invest an amount of money in two assets which yield return of X and Y respectively.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We invest a fraction </a:t>
            </a:r>
            <a:r>
              <a:rPr lang="el-GR" sz="1600" b="1" dirty="0"/>
              <a:t>α</a:t>
            </a:r>
            <a:r>
              <a:rPr lang="en-US" sz="1800" dirty="0" smtClean="0"/>
              <a:t> of our money in X and the remaining 1 – alpha in Y.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We try to choose alpha which can minimize the risk.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Var</a:t>
            </a:r>
            <a:r>
              <a:rPr lang="en-US" sz="1800" dirty="0" smtClean="0"/>
              <a:t>(</a:t>
            </a:r>
            <a:r>
              <a:rPr lang="el-GR" sz="1800" dirty="0" smtClean="0"/>
              <a:t>α</a:t>
            </a:r>
            <a:r>
              <a:rPr lang="en-US" sz="1800" dirty="0" smtClean="0"/>
              <a:t>X + (1-</a:t>
            </a:r>
            <a:r>
              <a:rPr lang="el-GR" sz="1800" dirty="0" smtClean="0"/>
              <a:t>α</a:t>
            </a:r>
            <a:r>
              <a:rPr lang="en-US" sz="1800" dirty="0" smtClean="0"/>
              <a:t>)Y)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The value which minimizes risk is given by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</a:t>
            </a:r>
            <a:endParaRPr lang="ru-RU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683" y="5584723"/>
            <a:ext cx="6257003" cy="105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6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16</a:t>
            </a:fld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942" y="814479"/>
            <a:ext cx="6419542" cy="5002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799" y="2460669"/>
            <a:ext cx="29527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5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17</a:t>
            </a:fld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 txBox="1">
            <a:spLocks/>
          </p:cNvSpPr>
          <p:nvPr/>
        </p:nvSpPr>
        <p:spPr>
          <a:xfrm>
            <a:off x="1245420" y="1164963"/>
            <a:ext cx="7682680" cy="23336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</a:rPr>
              <a:t>Suppose we simulate 100 paired observations of X and Y 1000 times.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We there by obtain 1000 estimates of </a:t>
            </a:r>
            <a:r>
              <a:rPr lang="el-GR" sz="1800" dirty="0" smtClean="0">
                <a:solidFill>
                  <a:schemeClr val="tx1"/>
                </a:solidFill>
              </a:rPr>
              <a:t>α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In reality the parameters for these simulations were set to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		</a:t>
            </a:r>
            <a:r>
              <a:rPr lang="el-GR" sz="1800" dirty="0" smtClean="0"/>
              <a:t> </a:t>
            </a:r>
            <a:endParaRPr lang="en-US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 smtClean="0"/>
          </a:p>
          <a:p>
            <a:endParaRPr lang="en-US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 smtClean="0"/>
          </a:p>
          <a:p>
            <a:endParaRPr lang="ru-RU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658" y="3317613"/>
            <a:ext cx="3680542" cy="3549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588" y="3346188"/>
            <a:ext cx="925973" cy="3329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661" y="4488918"/>
            <a:ext cx="3209925" cy="9429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749" y="4288893"/>
            <a:ext cx="40576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2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81421" y="2083246"/>
            <a:ext cx="6893591" cy="2147794"/>
          </a:xfrm>
        </p:spPr>
        <p:txBody>
          <a:bodyPr>
            <a:noAutofit/>
          </a:bodyPr>
          <a:lstStyle/>
          <a:p>
            <a:r>
              <a:rPr lang="en-US" sz="1800" dirty="0" smtClean="0"/>
              <a:t>In reality we cannot generate new samples from the 	population.</a:t>
            </a:r>
          </a:p>
          <a:p>
            <a:endParaRPr lang="en-US" sz="1800" dirty="0" smtClean="0"/>
          </a:p>
          <a:p>
            <a:r>
              <a:rPr lang="en-US" sz="1800" dirty="0" smtClean="0"/>
              <a:t>We can generate bootstrap data sets by sampling the original data set with replacement and same size as the original data set.		</a:t>
            </a:r>
          </a:p>
          <a:p>
            <a:endParaRPr lang="en-US" sz="1800" dirty="0"/>
          </a:p>
          <a:p>
            <a:endParaRPr lang="ru-RU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18</a:t>
            </a:fld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834" y="2625231"/>
            <a:ext cx="3637627" cy="31593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57120" y="2223694"/>
            <a:ext cx="221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Bootstrap data sets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843" y="4401567"/>
            <a:ext cx="5438775" cy="1181100"/>
          </a:xfrm>
          <a:prstGeom prst="rect">
            <a:avLst/>
          </a:prstGeom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3748549" y="768248"/>
            <a:ext cx="4549877" cy="686926"/>
          </a:xfrm>
        </p:spPr>
        <p:txBody>
          <a:bodyPr/>
          <a:lstStyle/>
          <a:p>
            <a:r>
              <a:rPr lang="en-US" dirty="0" smtClean="0"/>
              <a:t>Resampling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3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19</a:t>
            </a:fld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566" y="539127"/>
            <a:ext cx="7734300" cy="3333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35045" y="4077101"/>
            <a:ext cx="96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1448" y="4077101"/>
            <a:ext cx="131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30526" y="4446433"/>
            <a:ext cx="1753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SE(ˆ</a:t>
            </a:r>
            <a:r>
              <a:rPr lang="el-GR" dirty="0"/>
              <a:t>α</a:t>
            </a:r>
            <a:r>
              <a:rPr lang="el-GR" dirty="0" smtClean="0"/>
              <a:t>)</a:t>
            </a:r>
            <a:r>
              <a:rPr lang="en-US" dirty="0" smtClean="0"/>
              <a:t> = 0.083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25116" y="4465991"/>
            <a:ext cx="1850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SEB(ˆ</a:t>
            </a:r>
            <a:r>
              <a:rPr lang="el-GR" dirty="0"/>
              <a:t>α</a:t>
            </a:r>
            <a:r>
              <a:rPr lang="el-GR" dirty="0" smtClean="0"/>
              <a:t>)</a:t>
            </a:r>
            <a:r>
              <a:rPr lang="en-US" dirty="0" smtClean="0"/>
              <a:t> = 0.087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22090" y="5039547"/>
            <a:ext cx="6889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Bootstrap Percentile Confidence Interval</a:t>
            </a:r>
          </a:p>
          <a:p>
            <a:endParaRPr lang="en-US" dirty="0" smtClean="0"/>
          </a:p>
          <a:p>
            <a:r>
              <a:rPr lang="en-US" dirty="0" smtClean="0"/>
              <a:t>X% Confidence</a:t>
            </a:r>
          </a:p>
          <a:p>
            <a:r>
              <a:rPr lang="el-GR" dirty="0" smtClean="0"/>
              <a:t>α</a:t>
            </a:r>
            <a:r>
              <a:rPr lang="en-US" dirty="0" smtClean="0"/>
              <a:t> = 1 – X%             </a:t>
            </a:r>
            <a:r>
              <a:rPr lang="en-US" dirty="0"/>
              <a:t>I</a:t>
            </a:r>
            <a:r>
              <a:rPr lang="en-US" dirty="0" smtClean="0"/>
              <a:t>ntervals       -&gt;         </a:t>
            </a:r>
            <a:r>
              <a:rPr lang="el-GR" dirty="0" smtClean="0"/>
              <a:t>α</a:t>
            </a:r>
            <a:r>
              <a:rPr lang="en-US" dirty="0" smtClean="0"/>
              <a:t>/2      1 – </a:t>
            </a:r>
            <a:r>
              <a:rPr lang="el-GR" dirty="0" smtClean="0"/>
              <a:t>α</a:t>
            </a:r>
            <a:r>
              <a:rPr lang="en-US" dirty="0" smtClean="0"/>
              <a:t>/2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1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</a:t>
            </a:fld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67696" y="581435"/>
            <a:ext cx="9050518" cy="945498"/>
          </a:xfrm>
        </p:spPr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pic>
        <p:nvPicPr>
          <p:cNvPr id="2" name="Picture 2" descr="https://itstaffing.com/wp-content/uploads/Data-Scientist-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278" y="353961"/>
            <a:ext cx="3338080" cy="621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torage.ning.com/topology/rest/1.0/file/get/2808343453?profile=origi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00" y="2381536"/>
            <a:ext cx="6884322" cy="363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fusionaccountants.co.uk/wp-content/uploads/2019/12/Salary-vs-Dividends-which-is-best-2019-2020-1080x67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433" y="2706777"/>
            <a:ext cx="4731057" cy="295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26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3993" y="2619816"/>
            <a:ext cx="7366027" cy="853993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Thank You!</a:t>
            </a:r>
            <a:endParaRPr lang="en-US" sz="7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92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</a:t>
            </a:fld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s://www.natureknowsproducts.com/wp-content/uploads/2019/05/MachineLearning.png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4" t="3457" r="2452" b="3457"/>
          <a:stretch/>
        </p:blipFill>
        <p:spPr bwMode="auto">
          <a:xfrm>
            <a:off x="556987" y="2248544"/>
            <a:ext cx="6011654" cy="448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www.researchgate.net/profile/Chang_Seok_Bang/publication/332409898/figure/fig2/AS:753288945340417@1556609488850/nterpretability-accuracy-tradeoff-in-classification-algorithms-of-machine-learning.pp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139" y="989475"/>
            <a:ext cx="5503038" cy="300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6"/>
          <p:cNvSpPr txBox="1">
            <a:spLocks/>
          </p:cNvSpPr>
          <p:nvPr/>
        </p:nvSpPr>
        <p:spPr>
          <a:xfrm>
            <a:off x="839788" y="989475"/>
            <a:ext cx="9050518" cy="9454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Which should we choose?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2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84830" y="675763"/>
            <a:ext cx="9144000" cy="655638"/>
          </a:xfrm>
        </p:spPr>
        <p:txBody>
          <a:bodyPr/>
          <a:lstStyle/>
          <a:p>
            <a:r>
              <a:rPr lang="en-US" dirty="0" smtClean="0"/>
              <a:t>Key concepts</a:t>
            </a:r>
            <a:endParaRPr lang="ru-RU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1322049"/>
              </p:ext>
            </p:extLst>
          </p:nvPr>
        </p:nvGraphicFramePr>
        <p:xfrm>
          <a:off x="845575" y="2241756"/>
          <a:ext cx="10854812" cy="303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6663"/>
            <a:ext cx="10515600" cy="676275"/>
          </a:xfrm>
        </p:spPr>
        <p:txBody>
          <a:bodyPr>
            <a:noAutofit/>
          </a:bodyPr>
          <a:lstStyle/>
          <a:p>
            <a:r>
              <a:rPr lang="en-US" sz="5400" dirty="0" smtClean="0"/>
              <a:t>Cross-Validation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97348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 – Why?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1281" y="2497782"/>
            <a:ext cx="6682137" cy="439382"/>
          </a:xfrm>
        </p:spPr>
        <p:txBody>
          <a:bodyPr>
            <a:noAutofit/>
          </a:bodyPr>
          <a:lstStyle/>
          <a:p>
            <a:r>
              <a:rPr lang="en-US" sz="2400" dirty="0" smtClean="0"/>
              <a:t>Validation and assessment of effectiveness</a:t>
            </a:r>
            <a:endParaRPr lang="ru-RU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393195" y="3054102"/>
            <a:ext cx="5949711" cy="2333625"/>
          </a:xfrm>
        </p:spPr>
        <p:txBody>
          <a:bodyPr>
            <a:noAutofit/>
          </a:bodyPr>
          <a:lstStyle/>
          <a:p>
            <a:r>
              <a:rPr lang="en-US" dirty="0" smtClean="0"/>
              <a:t>Need of assurance that the model gets most of the patterns from the data.</a:t>
            </a:r>
          </a:p>
          <a:p>
            <a:endParaRPr lang="en-US" dirty="0"/>
          </a:p>
          <a:p>
            <a:r>
              <a:rPr lang="en-US" dirty="0" smtClean="0"/>
              <a:t>To reduce bias and variance.</a:t>
            </a:r>
          </a:p>
          <a:p>
            <a:endParaRPr lang="en-US" dirty="0"/>
          </a:p>
          <a:p>
            <a:r>
              <a:rPr lang="en-US" dirty="0"/>
              <a:t>Need to mitigate </a:t>
            </a:r>
            <a:r>
              <a:rPr lang="en-US" dirty="0" err="1" smtClean="0"/>
              <a:t>underfitting</a:t>
            </a:r>
            <a:r>
              <a:rPr lang="en-US" dirty="0" smtClean="0"/>
              <a:t> or overfitting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Calculate and reduce test </a:t>
            </a:r>
            <a:r>
              <a:rPr lang="en-US" b="1" dirty="0"/>
              <a:t>error </a:t>
            </a:r>
            <a:r>
              <a:rPr lang="en-US" dirty="0"/>
              <a:t>rate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Holding out a subset of the training observations from the fitting process.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 Approaches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9395" y="2469092"/>
            <a:ext cx="4183650" cy="365125"/>
          </a:xfrm>
        </p:spPr>
        <p:txBody>
          <a:bodyPr>
            <a:noAutofit/>
          </a:bodyPr>
          <a:lstStyle/>
          <a:p>
            <a:r>
              <a:rPr lang="en-US" sz="2400" dirty="0" smtClean="0"/>
              <a:t>Validation set approach</a:t>
            </a:r>
            <a:endParaRPr lang="ru-RU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737421" y="3025414"/>
            <a:ext cx="5711506" cy="2778618"/>
          </a:xfrm>
        </p:spPr>
        <p:txBody>
          <a:bodyPr>
            <a:noAutofit/>
          </a:bodyPr>
          <a:lstStyle/>
          <a:p>
            <a:r>
              <a:rPr lang="en-US" sz="1800" dirty="0" smtClean="0"/>
              <a:t>Used to calculate test error associated with fitting a particular statistical learning method.</a:t>
            </a:r>
          </a:p>
          <a:p>
            <a:endParaRPr lang="en-US" sz="1800" dirty="0" smtClean="0"/>
          </a:p>
          <a:p>
            <a:r>
              <a:rPr lang="en-US" sz="1800" dirty="0" smtClean="0"/>
              <a:t>Randomly divides the data in two parts (training and validation set).</a:t>
            </a:r>
          </a:p>
          <a:p>
            <a:endParaRPr lang="en-US" sz="1800" dirty="0" smtClean="0"/>
          </a:p>
          <a:p>
            <a:r>
              <a:rPr lang="en-US" sz="1800" dirty="0" smtClean="0"/>
              <a:t>The model is fit on the training set, and then, used to predict responses  in the validation set.</a:t>
            </a:r>
          </a:p>
          <a:p>
            <a:endParaRPr lang="en-US" sz="1800" dirty="0" smtClean="0"/>
          </a:p>
          <a:p>
            <a:r>
              <a:rPr lang="en-US" sz="1800" dirty="0" smtClean="0"/>
              <a:t>The validation set error rate provides an estimate of the test error (MSE)</a:t>
            </a:r>
            <a:r>
              <a:rPr lang="en-US" sz="1800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457" y="2967964"/>
            <a:ext cx="52006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3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 Approaches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9395" y="2035957"/>
            <a:ext cx="4183650" cy="365125"/>
          </a:xfrm>
        </p:spPr>
        <p:txBody>
          <a:bodyPr>
            <a:noAutofit/>
          </a:bodyPr>
          <a:lstStyle/>
          <a:p>
            <a:r>
              <a:rPr lang="en-US" sz="2400" dirty="0" smtClean="0"/>
              <a:t>Disadvantages:</a:t>
            </a:r>
            <a:endParaRPr lang="ru-RU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737420" y="2592279"/>
            <a:ext cx="8554362" cy="233362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validation set error rate may tend to overestimate the test error rate for the model fit on the entire data set.</a:t>
            </a:r>
          </a:p>
          <a:p>
            <a:endParaRPr lang="en-US" sz="1800" dirty="0"/>
          </a:p>
          <a:p>
            <a:r>
              <a:rPr lang="en-US" sz="1800" dirty="0"/>
              <a:t>The estimation of the test error rate can be highly variable. Depending on how the samples for the training and validation sets are conformed. 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ru-RU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987" y="4114800"/>
            <a:ext cx="6653213" cy="264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4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 Approaches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9395" y="2035957"/>
            <a:ext cx="4183650" cy="365125"/>
          </a:xfrm>
        </p:spPr>
        <p:txBody>
          <a:bodyPr>
            <a:noAutofit/>
          </a:bodyPr>
          <a:lstStyle/>
          <a:p>
            <a:r>
              <a:rPr lang="en-US" sz="2400" dirty="0" smtClean="0"/>
              <a:t>Leave-One-Out (LOOCV):</a:t>
            </a:r>
            <a:endParaRPr lang="ru-RU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737420" y="2592279"/>
            <a:ext cx="6596780" cy="2333625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This method is similar to validation set approach, but it tries to address its drawbacks.</a:t>
            </a:r>
          </a:p>
          <a:p>
            <a:endParaRPr lang="en-US" sz="1800" dirty="0"/>
          </a:p>
          <a:p>
            <a:r>
              <a:rPr lang="en-US" sz="1800" b="1" dirty="0" smtClean="0"/>
              <a:t>Training data set</a:t>
            </a:r>
            <a:r>
              <a:rPr lang="en-US" sz="1800" dirty="0" smtClean="0"/>
              <a:t>:  n -1</a:t>
            </a:r>
          </a:p>
          <a:p>
            <a:endParaRPr lang="en-US" sz="1800" dirty="0"/>
          </a:p>
          <a:p>
            <a:r>
              <a:rPr lang="en-US" sz="1800" b="1" dirty="0" smtClean="0"/>
              <a:t>Validation data set</a:t>
            </a:r>
            <a:r>
              <a:rPr lang="en-US" sz="1800" dirty="0" smtClean="0"/>
              <a:t>: 1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The model is fit on the training observations.</a:t>
            </a:r>
          </a:p>
          <a:p>
            <a:endParaRPr lang="en-US" sz="1800" dirty="0"/>
          </a:p>
          <a:p>
            <a:r>
              <a:rPr lang="en-US" sz="1800" dirty="0" smtClean="0"/>
              <a:t>The process is executed as many times as n observations.</a:t>
            </a:r>
          </a:p>
          <a:p>
            <a:endParaRPr lang="en-US" sz="1800" dirty="0"/>
          </a:p>
          <a:p>
            <a:r>
              <a:rPr lang="en-US" sz="1800" dirty="0" smtClean="0"/>
              <a:t>Validates model on validation data by calculating MSE.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ru-RU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843" y="2478085"/>
            <a:ext cx="4006617" cy="21420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477" y="4596048"/>
            <a:ext cx="2381250" cy="1019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377" y="6204388"/>
            <a:ext cx="2362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6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737</Words>
  <Application>Microsoft Office PowerPoint</Application>
  <PresentationFormat>Widescreen</PresentationFormat>
  <Paragraphs>168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Office Theme</vt:lpstr>
      <vt:lpstr>Cross-Validation  &amp; Bootstrap</vt:lpstr>
      <vt:lpstr>Prediction</vt:lpstr>
      <vt:lpstr>PowerPoint Presentation</vt:lpstr>
      <vt:lpstr>Key concepts</vt:lpstr>
      <vt:lpstr>Cross-Validation</vt:lpstr>
      <vt:lpstr>Cross Validation – Why?</vt:lpstr>
      <vt:lpstr>Cross Validation Approaches</vt:lpstr>
      <vt:lpstr>Cross Validation Approaches</vt:lpstr>
      <vt:lpstr>Cross Validation Approaches</vt:lpstr>
      <vt:lpstr>Cross Validation Approaches</vt:lpstr>
      <vt:lpstr>Bias-Variance Trade-off for k-Fold validation</vt:lpstr>
      <vt:lpstr>Cross Validation  Classification Problems</vt:lpstr>
      <vt:lpstr>Bootstrap</vt:lpstr>
      <vt:lpstr> Bootstrap</vt:lpstr>
      <vt:lpstr>  Example</vt:lpstr>
      <vt:lpstr>PowerPoint Presentation</vt:lpstr>
      <vt:lpstr>PowerPoint Presentation</vt:lpstr>
      <vt:lpstr>Resampling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2020-02-11T14:50:02Z</dcterms:created>
  <dcterms:modified xsi:type="dcterms:W3CDTF">2020-02-14T12:14:26Z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