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media/image33.svg" ContentType="image/svg+xml"/>
  <Override PartName="/ppt/media/image3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9" r:id="rId3"/>
    <p:sldId id="366" r:id="rId5"/>
    <p:sldId id="336" r:id="rId6"/>
    <p:sldId id="326" r:id="rId7"/>
    <p:sldId id="327" r:id="rId8"/>
    <p:sldId id="328" r:id="rId9"/>
    <p:sldId id="338" r:id="rId10"/>
    <p:sldId id="348" r:id="rId11"/>
    <p:sldId id="329" r:id="rId12"/>
    <p:sldId id="331" r:id="rId13"/>
    <p:sldId id="332" r:id="rId14"/>
    <p:sldId id="335" r:id="rId15"/>
    <p:sldId id="261" r:id="rId16"/>
    <p:sldId id="349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00"/>
    <a:srgbClr val="C00000"/>
    <a:srgbClr val="FFFFFF"/>
    <a:srgbClr val="D9D9D9"/>
    <a:srgbClr val="F0F0F0"/>
    <a:srgbClr val="FFE494"/>
    <a:srgbClr val="F4B9A4"/>
    <a:srgbClr val="E5745D"/>
    <a:srgbClr val="F4B18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28" autoAdjust="0"/>
  </p:normalViewPr>
  <p:slideViewPr>
    <p:cSldViewPr snapToGrid="0" showGuides="1">
      <p:cViewPr varScale="1">
        <p:scale>
          <a:sx n="150" d="100"/>
          <a:sy n="150" d="100"/>
        </p:scale>
        <p:origin x="702" y="108"/>
      </p:cViewPr>
      <p:guideLst>
        <p:guide orient="horz" pos="2159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4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/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  <a:alpha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  <a:alpha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4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6440B3-E0BD-4C77-9F2A-2ACB3F95DFC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22250" y="809625"/>
            <a:ext cx="7186613" cy="4041775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defTabSz="921385">
              <a:defRPr/>
            </a:pPr>
            <a:fld id="{01008513-1F04-4D29-B8E4-153D505E9E88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E04A6-0641-4EA2-A0F1-E50810A6C1F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页">
    <p:bg>
      <p:bgPr>
        <a:blipFill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9816353" y="202458"/>
            <a:ext cx="2164976" cy="82908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9529" tIns="49529" rIns="49529" bIns="49529" numCol="1" spcCol="38100" rtlCol="0" anchor="ctr">
            <a:noAutofit/>
          </a:bodyPr>
          <a:lstStyle/>
          <a:p>
            <a:pPr marL="0" marR="0" indent="0" algn="l" defTabSz="990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9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1" name="文本占位符 22"/>
          <p:cNvSpPr>
            <a:spLocks noGrp="1"/>
          </p:cNvSpPr>
          <p:nvPr>
            <p:ph type="body" sz="quarter" idx="10"/>
          </p:nvPr>
        </p:nvSpPr>
        <p:spPr>
          <a:xfrm>
            <a:off x="1223876" y="2756230"/>
            <a:ext cx="9744253" cy="124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27"/>
          <p:cNvSpPr>
            <a:spLocks noGrp="1"/>
          </p:cNvSpPr>
          <p:nvPr>
            <p:ph type="body" sz="quarter" idx="12"/>
          </p:nvPr>
        </p:nvSpPr>
        <p:spPr>
          <a:xfrm>
            <a:off x="3023789" y="4005043"/>
            <a:ext cx="6144427" cy="4810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718" y="99769"/>
            <a:ext cx="1883777" cy="120938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7" t="40553" b="-221"/>
          <a:stretch>
            <a:fillRect/>
          </a:stretch>
        </p:blipFill>
        <p:spPr>
          <a:xfrm>
            <a:off x="6605285" y="2747464"/>
            <a:ext cx="5586715" cy="4110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037" y="427608"/>
            <a:ext cx="973948" cy="596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3" y="219223"/>
            <a:ext cx="2114308" cy="922367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727593" cy="658085"/>
          </a:xfrm>
        </p:spPr>
        <p:txBody>
          <a:bodyPr>
            <a:noAutofit/>
          </a:bodyPr>
          <a:lstStyle>
            <a:lvl1pPr algn="l" defTabSz="1218565" rtl="0" eaLnBrk="1" latinLnBrk="0" hangingPunct="1">
              <a:spcBef>
                <a:spcPct val="0"/>
              </a:spcBef>
              <a:buNone/>
              <a:defRPr lang="zh-CN" altLang="en-US" sz="2400" b="1" kern="12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359" y="807730"/>
            <a:ext cx="11520001" cy="672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94" y="15229"/>
            <a:ext cx="1367118" cy="87769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1786017" y="6573392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7295"/>
            <a:fld id="{D5DDBE9D-0EAE-4BF9-9976-992BCF72F40A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450-D76C-44E0-90DE-D0C98BDE0F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FD7B-F413-4169-B508-32FB0A2BB3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E03B450-D76C-44E0-90DE-D0C98BDE0F4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A1FD7B-F413-4169-B508-32FB0A2BB30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svg"/><Relationship Id="rId8" Type="http://schemas.openxmlformats.org/officeDocument/2006/relationships/image" Target="../media/image34.png"/><Relationship Id="rId7" Type="http://schemas.openxmlformats.org/officeDocument/2006/relationships/image" Target="../media/image33.svg"/><Relationship Id="rId6" Type="http://schemas.openxmlformats.org/officeDocument/2006/relationships/image" Target="../media/image32.png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4" Type="http://schemas.openxmlformats.org/officeDocument/2006/relationships/notesSlide" Target="../notesSlides/notesSlide10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15.xml"/><Relationship Id="rId10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1" Type="http://schemas.openxmlformats.org/officeDocument/2006/relationships/notesSlide" Target="../notesSlides/notesSlide11.xml"/><Relationship Id="rId30" Type="http://schemas.openxmlformats.org/officeDocument/2006/relationships/slideLayout" Target="../slideLayouts/slideLayout14.xml"/><Relationship Id="rId3" Type="http://schemas.openxmlformats.org/officeDocument/2006/relationships/tags" Target="../tags/tag18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image" Target="../media/image38.png"/><Relationship Id="rId25" Type="http://schemas.openxmlformats.org/officeDocument/2006/relationships/tags" Target="../tags/tag38.xml"/><Relationship Id="rId24" Type="http://schemas.openxmlformats.org/officeDocument/2006/relationships/image" Target="../media/image37.png"/><Relationship Id="rId23" Type="http://schemas.openxmlformats.org/officeDocument/2006/relationships/image" Target="../media/image36.png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19" Type="http://schemas.openxmlformats.org/officeDocument/2006/relationships/tags" Target="../tags/tag2.xml"/><Relationship Id="rId18" Type="http://schemas.openxmlformats.org/officeDocument/2006/relationships/tags" Target="../tags/tag1.xml"/><Relationship Id="rId17" Type="http://schemas.openxmlformats.org/officeDocument/2006/relationships/image" Target="../media/image23.png"/><Relationship Id="rId16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3" Type="http://schemas.openxmlformats.org/officeDocument/2006/relationships/image" Target="../media/image19.png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27.png"/><Relationship Id="rId4" Type="http://schemas.openxmlformats.org/officeDocument/2006/relationships/tags" Target="../tags/tag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2134264" y="3402759"/>
            <a:ext cx="7943849" cy="0"/>
          </a:xfrm>
          <a:prstGeom prst="line">
            <a:avLst/>
          </a:prstGeom>
          <a:noFill/>
          <a:ln w="19050">
            <a:solidFill>
              <a:srgbClr val="FFFFFF">
                <a:lumMod val="65000"/>
              </a:srgbClr>
            </a:solidFill>
            <a:round/>
          </a:ln>
        </p:spPr>
        <p:txBody>
          <a:bodyPr wrap="none" lIns="109387" tIns="54693" rIns="109387" bIns="54693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ea"/>
              <a:sym typeface="+mn-lt"/>
            </a:endParaRPr>
          </a:p>
        </p:txBody>
      </p:sp>
      <p:sp>
        <p:nvSpPr>
          <p:cNvPr id="17" name="文本占位符 1"/>
          <p:cNvSpPr txBox="1"/>
          <p:nvPr/>
        </p:nvSpPr>
        <p:spPr>
          <a:xfrm>
            <a:off x="743919" y="1444286"/>
            <a:ext cx="10285167" cy="18960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4800" b="1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  <a:sym typeface="Calibri" panose="020F0502020204030204" pitchFamily="34" charset="0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373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  <a:sym typeface="Calibri" panose="020F0502020204030204" pitchFamily="34" charset="0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  <a:sym typeface="Calibri" panose="020F0502020204030204" pitchFamily="34" charset="0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  <a:sym typeface="Calibri" panose="020F0502020204030204" pitchFamily="34" charset="0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665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  <a:sym typeface="Calibri" panose="020F0502020204030204" pitchFamily="34" charset="0"/>
              </a:defRPr>
            </a:lvl5pPr>
            <a:lvl6pPr marL="33528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lnSpc>
                <a:spcPct val="90000"/>
              </a:lnSpc>
              <a:spcBef>
                <a:spcPts val="66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A5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0441" y="1504421"/>
            <a:ext cx="6171494" cy="1460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3600" b="1" dirty="0">
                <a:solidFill>
                  <a:srgbClr val="A5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Cloud-Network Convergence in China Telecom </a:t>
            </a:r>
            <a:endParaRPr kumimoji="1" lang="zh-CN" altLang="en-US" sz="3600" b="1" dirty="0">
              <a:solidFill>
                <a:srgbClr val="A5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7366" y="3613828"/>
            <a:ext cx="1957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Yongqing Zhu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7075" y="4286561"/>
            <a:ext cx="337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zhuyq8@chinatelecom.cn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37930" y="5415591"/>
            <a:ext cx="3334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IETF120 Sidemeeting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727593" cy="658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Smart Edge Cloud Service</a:t>
            </a:r>
            <a:endParaRPr lang="zh-CN" altLang="en-US" dirty="0">
              <a:solidFill>
                <a:srgbClr val="A5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4"/>
          <p:cNvSpPr txBox="1"/>
          <p:nvPr/>
        </p:nvSpPr>
        <p:spPr>
          <a:xfrm>
            <a:off x="493359" y="886460"/>
            <a:ext cx="10457976" cy="26586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72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36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96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56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89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49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09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695" indent="-304800" algn="l" defTabSz="12185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Migrating home VAS into cloud w/o altering CPE and networking mode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Establishing fast connections between homes and edge cloud based on Cloudified IP MAN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Providing agile and diverse cloud services based on sunk edge cloud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Migrating certain functions of CPE (e.g. DHCP, NAT) into cloud to construct intranet between home and cloud services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45" indent="-360045" defTabSz="9144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Expanding to IoT services in the future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9125" y="3019561"/>
            <a:ext cx="11080750" cy="3816985"/>
            <a:chOff x="975" y="4726"/>
            <a:chExt cx="17450" cy="6011"/>
          </a:xfrm>
        </p:grpSpPr>
        <p:sp>
          <p:nvSpPr>
            <p:cNvPr id="10" name="矩形: 圆角 9"/>
            <p:cNvSpPr/>
            <p:nvPr/>
          </p:nvSpPr>
          <p:spPr>
            <a:xfrm>
              <a:off x="8856" y="5715"/>
              <a:ext cx="3339" cy="2181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35"/>
            <p:cNvCxnSpPr>
              <a:stCxn id="224" idx="3"/>
              <a:endCxn id="17" idx="1"/>
            </p:cNvCxnSpPr>
            <p:nvPr/>
          </p:nvCxnSpPr>
          <p:spPr>
            <a:xfrm>
              <a:off x="3683" y="8897"/>
              <a:ext cx="630" cy="2"/>
            </a:xfrm>
            <a:prstGeom prst="line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grpSp>
          <p:nvGrpSpPr>
            <p:cNvPr id="14" name="组合 13"/>
            <p:cNvGrpSpPr/>
            <p:nvPr/>
          </p:nvGrpSpPr>
          <p:grpSpPr>
            <a:xfrm>
              <a:off x="975" y="7276"/>
              <a:ext cx="3091" cy="2384"/>
              <a:chOff x="429608" y="3896838"/>
              <a:chExt cx="2084876" cy="1566325"/>
            </a:xfrm>
          </p:grpSpPr>
          <p:sp>
            <p:nvSpPr>
              <p:cNvPr id="203" name="Freeform 77"/>
              <p:cNvSpPr/>
              <p:nvPr/>
            </p:nvSpPr>
            <p:spPr bwMode="auto">
              <a:xfrm flipH="1">
                <a:off x="429608" y="3896838"/>
                <a:ext cx="2084876" cy="1566325"/>
              </a:xfrm>
              <a:custGeom>
                <a:avLst/>
                <a:gdLst>
                  <a:gd name="T0" fmla="*/ 303232 w 4321"/>
                  <a:gd name="T1" fmla="*/ 2024063 h 2703"/>
                  <a:gd name="T2" fmla="*/ 3013985 w 4321"/>
                  <a:gd name="T3" fmla="*/ 2024063 h 2703"/>
                  <a:gd name="T4" fmla="*/ 3013985 w 4321"/>
                  <a:gd name="T5" fmla="*/ 835684 h 2703"/>
                  <a:gd name="T6" fmla="*/ 3300413 w 4321"/>
                  <a:gd name="T7" fmla="*/ 835684 h 2703"/>
                  <a:gd name="T8" fmla="*/ 2579378 w 4321"/>
                  <a:gd name="T9" fmla="*/ 520431 h 2703"/>
                  <a:gd name="T10" fmla="*/ 2579378 w 4321"/>
                  <a:gd name="T11" fmla="*/ 3744 h 2703"/>
                  <a:gd name="T12" fmla="*/ 2214278 w 4321"/>
                  <a:gd name="T13" fmla="*/ 0 h 2703"/>
                  <a:gd name="T14" fmla="*/ 2214278 w 4321"/>
                  <a:gd name="T15" fmla="*/ 335472 h 2703"/>
                  <a:gd name="T16" fmla="*/ 1588720 w 4321"/>
                  <a:gd name="T17" fmla="*/ 17972 h 2703"/>
                  <a:gd name="T18" fmla="*/ 0 w 4321"/>
                  <a:gd name="T19" fmla="*/ 835684 h 2703"/>
                  <a:gd name="T20" fmla="*/ 303232 w 4321"/>
                  <a:gd name="T21" fmla="*/ 835684 h 2703"/>
                  <a:gd name="T22" fmla="*/ 303232 w 4321"/>
                  <a:gd name="T23" fmla="*/ 2024063 h 270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21"/>
                  <a:gd name="T37" fmla="*/ 0 h 2703"/>
                  <a:gd name="T38" fmla="*/ 4321 w 4321"/>
                  <a:gd name="T39" fmla="*/ 2703 h 270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21" h="2703">
                    <a:moveTo>
                      <a:pt x="397" y="2703"/>
                    </a:moveTo>
                    <a:lnTo>
                      <a:pt x="3946" y="2703"/>
                    </a:lnTo>
                    <a:lnTo>
                      <a:pt x="3946" y="1116"/>
                    </a:lnTo>
                    <a:lnTo>
                      <a:pt x="4321" y="1116"/>
                    </a:lnTo>
                    <a:lnTo>
                      <a:pt x="3377" y="695"/>
                    </a:lnTo>
                    <a:lnTo>
                      <a:pt x="3377" y="5"/>
                    </a:lnTo>
                    <a:lnTo>
                      <a:pt x="2899" y="0"/>
                    </a:lnTo>
                    <a:lnTo>
                      <a:pt x="2899" y="448"/>
                    </a:lnTo>
                    <a:lnTo>
                      <a:pt x="2080" y="24"/>
                    </a:lnTo>
                    <a:lnTo>
                      <a:pt x="0" y="1116"/>
                    </a:lnTo>
                    <a:lnTo>
                      <a:pt x="397" y="1116"/>
                    </a:lnTo>
                    <a:lnTo>
                      <a:pt x="397" y="2703"/>
                    </a:lnTo>
                    <a:close/>
                  </a:path>
                </a:pathLst>
              </a:custGeom>
              <a:noFill/>
              <a:ln w="28575">
                <a:solidFill>
                  <a:srgbClr val="0070C0">
                    <a:alpha val="65098"/>
                  </a:srgbClr>
                </a:solidFill>
              </a:ln>
              <a:effectLst/>
            </p:spPr>
            <p:txBody>
              <a:bodyPr vert="horz" wrap="square" lIns="24564" tIns="12282" rIns="24564" bIns="12282" numCol="1" rtlCol="0" anchor="ctr" anchorCtr="0" compatLnSpc="1"/>
              <a:lstStyle/>
              <a:p>
                <a:pPr algn="ctr" defTabSz="949960">
                  <a:spcBef>
                    <a:spcPts val="935"/>
                  </a:spcBef>
                  <a:defRPr/>
                </a:pPr>
                <a:endParaRPr lang="zh-CN" altLang="en-US" sz="1000" kern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204" name="组合 203"/>
              <p:cNvGrpSpPr/>
              <p:nvPr/>
            </p:nvGrpSpPr>
            <p:grpSpPr>
              <a:xfrm>
                <a:off x="1733666" y="4777456"/>
                <a:ext cx="659543" cy="660733"/>
                <a:chOff x="2823887" y="5504819"/>
                <a:chExt cx="659543" cy="660733"/>
              </a:xfrm>
            </p:grpSpPr>
            <p:pic>
              <p:nvPicPr>
                <p:cNvPr id="224" name="图片 22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2999873" y="5504819"/>
                  <a:ext cx="346604" cy="367933"/>
                </a:xfrm>
                <a:prstGeom prst="rect">
                  <a:avLst/>
                </a:prstGeom>
              </p:spPr>
            </p:pic>
            <p:sp>
              <p:nvSpPr>
                <p:cNvPr id="225" name="文本框 224"/>
                <p:cNvSpPr txBox="1"/>
                <p:nvPr/>
              </p:nvSpPr>
              <p:spPr>
                <a:xfrm>
                  <a:off x="2823887" y="5864149"/>
                  <a:ext cx="659543" cy="3014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913765" hangingPunct="0"/>
                  <a:r>
                    <a:rPr lang="en-US" altLang="zh-CN" sz="1100" kern="0" dirty="0">
                      <a:solidFill>
                        <a:srgbClr val="1D1D1A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ONU</a:t>
                  </a:r>
                  <a:endParaRPr lang="zh-CN" altLang="en-US" sz="1100" kern="0" dirty="0">
                    <a:solidFill>
                      <a:srgbClr val="1D1D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5" name="组合 204"/>
              <p:cNvGrpSpPr/>
              <p:nvPr/>
            </p:nvGrpSpPr>
            <p:grpSpPr>
              <a:xfrm>
                <a:off x="690621" y="4289798"/>
                <a:ext cx="1048818" cy="1134451"/>
                <a:chOff x="-716280" y="4098286"/>
                <a:chExt cx="1051639" cy="1269544"/>
              </a:xfrm>
            </p:grpSpPr>
            <p:sp>
              <p:nvSpPr>
                <p:cNvPr id="206" name="矩形: 圆角 205"/>
                <p:cNvSpPr/>
                <p:nvPr/>
              </p:nvSpPr>
              <p:spPr>
                <a:xfrm>
                  <a:off x="-716280" y="4144080"/>
                  <a:ext cx="1051639" cy="122375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文本框 206"/>
                <p:cNvSpPr txBox="1"/>
                <p:nvPr/>
              </p:nvSpPr>
              <p:spPr>
                <a:xfrm>
                  <a:off x="-716280" y="4098286"/>
                  <a:ext cx="1050850" cy="435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sz="1100" dirty="0"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Home Terminals</a:t>
                  </a:r>
                  <a:endPara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09" name="图片 20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26081" y="4568581"/>
                  <a:ext cx="350031" cy="247048"/>
                </a:xfrm>
                <a:prstGeom prst="rect">
                  <a:avLst/>
                </a:prstGeom>
              </p:spPr>
            </p:pic>
            <p:pic>
              <p:nvPicPr>
                <p:cNvPr id="212" name="图片 2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89931" y="5109006"/>
                  <a:ext cx="322030" cy="196123"/>
                </a:xfrm>
                <a:prstGeom prst="rect">
                  <a:avLst/>
                </a:prstGeom>
              </p:spPr>
            </p:pic>
            <p:graphicFrame>
              <p:nvGraphicFramePr>
                <p:cNvPr id="213" name="对象 212"/>
                <p:cNvGraphicFramePr/>
                <p:nvPr/>
              </p:nvGraphicFramePr>
              <p:xfrm>
                <a:off x="-560203" y="4607630"/>
                <a:ext cx="270478" cy="20799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" name="" r:id="rId4" imgW="647700" imgH="754380" progId="Paint.Picture">
                        <p:embed/>
                      </p:oleObj>
                    </mc:Choice>
                    <mc:Fallback>
                      <p:oleObj name="" r:id="rId4" imgW="647700" imgH="754380" progId="Paint.Picture">
                        <p:embed/>
                        <p:pic>
                          <p:nvPicPr>
                            <p:cNvPr id="0" name="对象 216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560203" y="4607630"/>
                              <a:ext cx="270478" cy="20799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4" name="iconfont-11811-5638378"/>
                <p:cNvSpPr/>
                <p:nvPr/>
              </p:nvSpPr>
              <p:spPr>
                <a:xfrm>
                  <a:off x="-512262" y="4894273"/>
                  <a:ext cx="169064" cy="144713"/>
                </a:xfrm>
                <a:custGeom>
                  <a:avLst/>
                  <a:gdLst>
                    <a:gd name="connsiteX0" fmla="*/ 302965 w 408507"/>
                    <a:gd name="connsiteY0" fmla="*/ 485288 h 518917"/>
                    <a:gd name="connsiteX1" fmla="*/ 311965 w 408507"/>
                    <a:gd name="connsiteY1" fmla="*/ 485288 h 518917"/>
                    <a:gd name="connsiteX2" fmla="*/ 311965 w 408507"/>
                    <a:gd name="connsiteY2" fmla="*/ 501633 h 518917"/>
                    <a:gd name="connsiteX3" fmla="*/ 320298 w 408507"/>
                    <a:gd name="connsiteY3" fmla="*/ 509966 h 518917"/>
                    <a:gd name="connsiteX4" fmla="*/ 336868 w 408507"/>
                    <a:gd name="connsiteY4" fmla="*/ 509966 h 518917"/>
                    <a:gd name="connsiteX5" fmla="*/ 345201 w 408507"/>
                    <a:gd name="connsiteY5" fmla="*/ 501633 h 518917"/>
                    <a:gd name="connsiteX6" fmla="*/ 345201 w 408507"/>
                    <a:gd name="connsiteY6" fmla="*/ 485288 h 518917"/>
                    <a:gd name="connsiteX7" fmla="*/ 354153 w 408507"/>
                    <a:gd name="connsiteY7" fmla="*/ 485288 h 518917"/>
                    <a:gd name="connsiteX8" fmla="*/ 354153 w 408507"/>
                    <a:gd name="connsiteY8" fmla="*/ 501633 h 518917"/>
                    <a:gd name="connsiteX9" fmla="*/ 336868 w 408507"/>
                    <a:gd name="connsiteY9" fmla="*/ 518917 h 518917"/>
                    <a:gd name="connsiteX10" fmla="*/ 320298 w 408507"/>
                    <a:gd name="connsiteY10" fmla="*/ 518917 h 518917"/>
                    <a:gd name="connsiteX11" fmla="*/ 302965 w 408507"/>
                    <a:gd name="connsiteY11" fmla="*/ 501633 h 518917"/>
                    <a:gd name="connsiteX12" fmla="*/ 47743 w 408507"/>
                    <a:gd name="connsiteY12" fmla="*/ 483462 h 518917"/>
                    <a:gd name="connsiteX13" fmla="*/ 52147 w 408507"/>
                    <a:gd name="connsiteY13" fmla="*/ 485288 h 518917"/>
                    <a:gd name="connsiteX14" fmla="*/ 56695 w 408507"/>
                    <a:gd name="connsiteY14" fmla="*/ 485288 h 518917"/>
                    <a:gd name="connsiteX15" fmla="*/ 56695 w 408507"/>
                    <a:gd name="connsiteY15" fmla="*/ 501633 h 518917"/>
                    <a:gd name="connsiteX16" fmla="*/ 65028 w 408507"/>
                    <a:gd name="connsiteY16" fmla="*/ 509966 h 518917"/>
                    <a:gd name="connsiteX17" fmla="*/ 81598 w 408507"/>
                    <a:gd name="connsiteY17" fmla="*/ 509966 h 518917"/>
                    <a:gd name="connsiteX18" fmla="*/ 89931 w 408507"/>
                    <a:gd name="connsiteY18" fmla="*/ 501633 h 518917"/>
                    <a:gd name="connsiteX19" fmla="*/ 89931 w 408507"/>
                    <a:gd name="connsiteY19" fmla="*/ 485288 h 518917"/>
                    <a:gd name="connsiteX20" fmla="*/ 98883 w 408507"/>
                    <a:gd name="connsiteY20" fmla="*/ 485288 h 518917"/>
                    <a:gd name="connsiteX21" fmla="*/ 98883 w 408507"/>
                    <a:gd name="connsiteY21" fmla="*/ 501633 h 518917"/>
                    <a:gd name="connsiteX22" fmla="*/ 81598 w 408507"/>
                    <a:gd name="connsiteY22" fmla="*/ 518917 h 518917"/>
                    <a:gd name="connsiteX23" fmla="*/ 65028 w 408507"/>
                    <a:gd name="connsiteY23" fmla="*/ 518917 h 518917"/>
                    <a:gd name="connsiteX24" fmla="*/ 47743 w 408507"/>
                    <a:gd name="connsiteY24" fmla="*/ 501633 h 518917"/>
                    <a:gd name="connsiteX25" fmla="*/ 58742 w 408507"/>
                    <a:gd name="connsiteY25" fmla="*/ 276514 h 518917"/>
                    <a:gd name="connsiteX26" fmla="*/ 50410 w 408507"/>
                    <a:gd name="connsiteY26" fmla="*/ 284846 h 518917"/>
                    <a:gd name="connsiteX27" fmla="*/ 50410 w 408507"/>
                    <a:gd name="connsiteY27" fmla="*/ 383931 h 518917"/>
                    <a:gd name="connsiteX28" fmla="*/ 58742 w 408507"/>
                    <a:gd name="connsiteY28" fmla="*/ 392263 h 518917"/>
                    <a:gd name="connsiteX29" fmla="*/ 65123 w 408507"/>
                    <a:gd name="connsiteY29" fmla="*/ 392263 h 518917"/>
                    <a:gd name="connsiteX30" fmla="*/ 73456 w 408507"/>
                    <a:gd name="connsiteY30" fmla="*/ 383931 h 518917"/>
                    <a:gd name="connsiteX31" fmla="*/ 73456 w 408507"/>
                    <a:gd name="connsiteY31" fmla="*/ 284846 h 518917"/>
                    <a:gd name="connsiteX32" fmla="*/ 65123 w 408507"/>
                    <a:gd name="connsiteY32" fmla="*/ 276514 h 518917"/>
                    <a:gd name="connsiteX33" fmla="*/ 58742 w 408507"/>
                    <a:gd name="connsiteY33" fmla="*/ 267562 h 518917"/>
                    <a:gd name="connsiteX34" fmla="*/ 65123 w 408507"/>
                    <a:gd name="connsiteY34" fmla="*/ 267562 h 518917"/>
                    <a:gd name="connsiteX35" fmla="*/ 82408 w 408507"/>
                    <a:gd name="connsiteY35" fmla="*/ 284846 h 518917"/>
                    <a:gd name="connsiteX36" fmla="*/ 82408 w 408507"/>
                    <a:gd name="connsiteY36" fmla="*/ 383931 h 518917"/>
                    <a:gd name="connsiteX37" fmla="*/ 65123 w 408507"/>
                    <a:gd name="connsiteY37" fmla="*/ 401120 h 518917"/>
                    <a:gd name="connsiteX38" fmla="*/ 58742 w 408507"/>
                    <a:gd name="connsiteY38" fmla="*/ 401120 h 518917"/>
                    <a:gd name="connsiteX39" fmla="*/ 41458 w 408507"/>
                    <a:gd name="connsiteY39" fmla="*/ 383836 h 518917"/>
                    <a:gd name="connsiteX40" fmla="*/ 41458 w 408507"/>
                    <a:gd name="connsiteY40" fmla="*/ 284846 h 518917"/>
                    <a:gd name="connsiteX41" fmla="*/ 58742 w 408507"/>
                    <a:gd name="connsiteY41" fmla="*/ 267562 h 518917"/>
                    <a:gd name="connsiteX42" fmla="*/ 8953 w 408507"/>
                    <a:gd name="connsiteY42" fmla="*/ 213710 h 518917"/>
                    <a:gd name="connsiteX43" fmla="*/ 399554 w 408507"/>
                    <a:gd name="connsiteY43" fmla="*/ 213710 h 518917"/>
                    <a:gd name="connsiteX44" fmla="*/ 399554 w 408507"/>
                    <a:gd name="connsiteY44" fmla="*/ 222662 h 518917"/>
                    <a:gd name="connsiteX45" fmla="*/ 8953 w 408507"/>
                    <a:gd name="connsiteY45" fmla="*/ 222662 h 518917"/>
                    <a:gd name="connsiteX46" fmla="*/ 58742 w 408507"/>
                    <a:gd name="connsiteY46" fmla="*/ 76010 h 518917"/>
                    <a:gd name="connsiteX47" fmla="*/ 50410 w 408507"/>
                    <a:gd name="connsiteY47" fmla="*/ 84343 h 518917"/>
                    <a:gd name="connsiteX48" fmla="*/ 50410 w 408507"/>
                    <a:gd name="connsiteY48" fmla="*/ 183428 h 518917"/>
                    <a:gd name="connsiteX49" fmla="*/ 58742 w 408507"/>
                    <a:gd name="connsiteY49" fmla="*/ 191760 h 518917"/>
                    <a:gd name="connsiteX50" fmla="*/ 65123 w 408507"/>
                    <a:gd name="connsiteY50" fmla="*/ 191760 h 518917"/>
                    <a:gd name="connsiteX51" fmla="*/ 73456 w 408507"/>
                    <a:gd name="connsiteY51" fmla="*/ 183428 h 518917"/>
                    <a:gd name="connsiteX52" fmla="*/ 73456 w 408507"/>
                    <a:gd name="connsiteY52" fmla="*/ 84343 h 518917"/>
                    <a:gd name="connsiteX53" fmla="*/ 65123 w 408507"/>
                    <a:gd name="connsiteY53" fmla="*/ 76010 h 518917"/>
                    <a:gd name="connsiteX54" fmla="*/ 58742 w 408507"/>
                    <a:gd name="connsiteY54" fmla="*/ 67059 h 518917"/>
                    <a:gd name="connsiteX55" fmla="*/ 65123 w 408507"/>
                    <a:gd name="connsiteY55" fmla="*/ 67059 h 518917"/>
                    <a:gd name="connsiteX56" fmla="*/ 82408 w 408507"/>
                    <a:gd name="connsiteY56" fmla="*/ 84343 h 518917"/>
                    <a:gd name="connsiteX57" fmla="*/ 82408 w 408507"/>
                    <a:gd name="connsiteY57" fmla="*/ 183428 h 518917"/>
                    <a:gd name="connsiteX58" fmla="*/ 65123 w 408507"/>
                    <a:gd name="connsiteY58" fmla="*/ 200617 h 518917"/>
                    <a:gd name="connsiteX59" fmla="*/ 58742 w 408507"/>
                    <a:gd name="connsiteY59" fmla="*/ 200617 h 518917"/>
                    <a:gd name="connsiteX60" fmla="*/ 41458 w 408507"/>
                    <a:gd name="connsiteY60" fmla="*/ 183333 h 518917"/>
                    <a:gd name="connsiteX61" fmla="*/ 41458 w 408507"/>
                    <a:gd name="connsiteY61" fmla="*/ 84343 h 518917"/>
                    <a:gd name="connsiteX62" fmla="*/ 58742 w 408507"/>
                    <a:gd name="connsiteY62" fmla="*/ 67059 h 518917"/>
                    <a:gd name="connsiteX63" fmla="*/ 52147 w 408507"/>
                    <a:gd name="connsiteY63" fmla="*/ 8858 h 518917"/>
                    <a:gd name="connsiteX64" fmla="*/ 8953 w 408507"/>
                    <a:gd name="connsiteY64" fmla="*/ 52053 h 518917"/>
                    <a:gd name="connsiteX65" fmla="*/ 8953 w 408507"/>
                    <a:gd name="connsiteY65" fmla="*/ 213710 h 518917"/>
                    <a:gd name="connsiteX66" fmla="*/ 1984 w 408507"/>
                    <a:gd name="connsiteY66" fmla="*/ 213710 h 518917"/>
                    <a:gd name="connsiteX67" fmla="*/ 1984 w 408507"/>
                    <a:gd name="connsiteY67" fmla="*/ 222662 h 518917"/>
                    <a:gd name="connsiteX68" fmla="*/ 8953 w 408507"/>
                    <a:gd name="connsiteY68" fmla="*/ 222662 h 518917"/>
                    <a:gd name="connsiteX69" fmla="*/ 8953 w 408507"/>
                    <a:gd name="connsiteY69" fmla="*/ 433045 h 518917"/>
                    <a:gd name="connsiteX70" fmla="*/ 52147 w 408507"/>
                    <a:gd name="connsiteY70" fmla="*/ 476239 h 518917"/>
                    <a:gd name="connsiteX71" fmla="*/ 356360 w 408507"/>
                    <a:gd name="connsiteY71" fmla="*/ 476239 h 518917"/>
                    <a:gd name="connsiteX72" fmla="*/ 399554 w 408507"/>
                    <a:gd name="connsiteY72" fmla="*/ 433045 h 518917"/>
                    <a:gd name="connsiteX73" fmla="*/ 399554 w 408507"/>
                    <a:gd name="connsiteY73" fmla="*/ 222662 h 518917"/>
                    <a:gd name="connsiteX74" fmla="*/ 406721 w 408507"/>
                    <a:gd name="connsiteY74" fmla="*/ 222662 h 518917"/>
                    <a:gd name="connsiteX75" fmla="*/ 406721 w 408507"/>
                    <a:gd name="connsiteY75" fmla="*/ 213710 h 518917"/>
                    <a:gd name="connsiteX76" fmla="*/ 399554 w 408507"/>
                    <a:gd name="connsiteY76" fmla="*/ 213710 h 518917"/>
                    <a:gd name="connsiteX77" fmla="*/ 399554 w 408507"/>
                    <a:gd name="connsiteY77" fmla="*/ 52148 h 518917"/>
                    <a:gd name="connsiteX78" fmla="*/ 356360 w 408507"/>
                    <a:gd name="connsiteY78" fmla="*/ 8953 h 518917"/>
                    <a:gd name="connsiteX79" fmla="*/ 52147 w 408507"/>
                    <a:gd name="connsiteY79" fmla="*/ 8953 h 518917"/>
                    <a:gd name="connsiteX80" fmla="*/ 52147 w 408507"/>
                    <a:gd name="connsiteY80" fmla="*/ 0 h 518917"/>
                    <a:gd name="connsiteX81" fmla="*/ 356360 w 408507"/>
                    <a:gd name="connsiteY81" fmla="*/ 0 h 518917"/>
                    <a:gd name="connsiteX82" fmla="*/ 408507 w 408507"/>
                    <a:gd name="connsiteY82" fmla="*/ 52148 h 518917"/>
                    <a:gd name="connsiteX83" fmla="*/ 408507 w 408507"/>
                    <a:gd name="connsiteY83" fmla="*/ 433140 h 518917"/>
                    <a:gd name="connsiteX84" fmla="*/ 356360 w 408507"/>
                    <a:gd name="connsiteY84" fmla="*/ 485288 h 518917"/>
                    <a:gd name="connsiteX85" fmla="*/ 354153 w 408507"/>
                    <a:gd name="connsiteY85" fmla="*/ 485288 h 518917"/>
                    <a:gd name="connsiteX86" fmla="*/ 354153 w 408507"/>
                    <a:gd name="connsiteY86" fmla="*/ 477540 h 518917"/>
                    <a:gd name="connsiteX87" fmla="*/ 345201 w 408507"/>
                    <a:gd name="connsiteY87" fmla="*/ 477540 h 518917"/>
                    <a:gd name="connsiteX88" fmla="*/ 345201 w 408507"/>
                    <a:gd name="connsiteY88" fmla="*/ 485288 h 518917"/>
                    <a:gd name="connsiteX89" fmla="*/ 311965 w 408507"/>
                    <a:gd name="connsiteY89" fmla="*/ 485288 h 518917"/>
                    <a:gd name="connsiteX90" fmla="*/ 311965 w 408507"/>
                    <a:gd name="connsiteY90" fmla="*/ 477540 h 518917"/>
                    <a:gd name="connsiteX91" fmla="*/ 302965 w 408507"/>
                    <a:gd name="connsiteY91" fmla="*/ 477540 h 518917"/>
                    <a:gd name="connsiteX92" fmla="*/ 302965 w 408507"/>
                    <a:gd name="connsiteY92" fmla="*/ 485288 h 518917"/>
                    <a:gd name="connsiteX93" fmla="*/ 98883 w 408507"/>
                    <a:gd name="connsiteY93" fmla="*/ 485288 h 518917"/>
                    <a:gd name="connsiteX94" fmla="*/ 98883 w 408507"/>
                    <a:gd name="connsiteY94" fmla="*/ 477540 h 518917"/>
                    <a:gd name="connsiteX95" fmla="*/ 89931 w 408507"/>
                    <a:gd name="connsiteY95" fmla="*/ 477540 h 518917"/>
                    <a:gd name="connsiteX96" fmla="*/ 89931 w 408507"/>
                    <a:gd name="connsiteY96" fmla="*/ 485288 h 518917"/>
                    <a:gd name="connsiteX97" fmla="*/ 56695 w 408507"/>
                    <a:gd name="connsiteY97" fmla="*/ 485288 h 518917"/>
                    <a:gd name="connsiteX98" fmla="*/ 56695 w 408507"/>
                    <a:gd name="connsiteY98" fmla="*/ 477540 h 518917"/>
                    <a:gd name="connsiteX99" fmla="*/ 47743 w 408507"/>
                    <a:gd name="connsiteY99" fmla="*/ 477540 h 518917"/>
                    <a:gd name="connsiteX100" fmla="*/ 47743 w 408507"/>
                    <a:gd name="connsiteY100" fmla="*/ 483462 h 518917"/>
                    <a:gd name="connsiteX101" fmla="*/ 15287 w 408507"/>
                    <a:gd name="connsiteY101" fmla="*/ 470001 h 518917"/>
                    <a:gd name="connsiteX102" fmla="*/ 0 w 408507"/>
                    <a:gd name="connsiteY102" fmla="*/ 433140 h 518917"/>
                    <a:gd name="connsiteX103" fmla="*/ 0 w 408507"/>
                    <a:gd name="connsiteY103" fmla="*/ 52148 h 518917"/>
                    <a:gd name="connsiteX104" fmla="*/ 52147 w 408507"/>
                    <a:gd name="connsiteY104" fmla="*/ 0 h 518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</a:cxnLst>
                  <a:rect l="l" t="t" r="r" b="b"/>
                  <a:pathLst>
                    <a:path w="408507" h="518917">
                      <a:moveTo>
                        <a:pt x="302965" y="485288"/>
                      </a:moveTo>
                      <a:lnTo>
                        <a:pt x="311965" y="485288"/>
                      </a:lnTo>
                      <a:lnTo>
                        <a:pt x="311965" y="501633"/>
                      </a:lnTo>
                      <a:cubicBezTo>
                        <a:pt x="311965" y="506204"/>
                        <a:pt x="315727" y="509966"/>
                        <a:pt x="320298" y="509966"/>
                      </a:cubicBezTo>
                      <a:lnTo>
                        <a:pt x="336868" y="509966"/>
                      </a:lnTo>
                      <a:cubicBezTo>
                        <a:pt x="341439" y="509966"/>
                        <a:pt x="345201" y="506204"/>
                        <a:pt x="345201" y="501633"/>
                      </a:cubicBezTo>
                      <a:lnTo>
                        <a:pt x="345201" y="485288"/>
                      </a:lnTo>
                      <a:lnTo>
                        <a:pt x="354153" y="485288"/>
                      </a:lnTo>
                      <a:lnTo>
                        <a:pt x="354153" y="501633"/>
                      </a:lnTo>
                      <a:cubicBezTo>
                        <a:pt x="354058" y="511251"/>
                        <a:pt x="346344" y="518917"/>
                        <a:pt x="336868" y="518917"/>
                      </a:cubicBezTo>
                      <a:lnTo>
                        <a:pt x="320298" y="518917"/>
                      </a:lnTo>
                      <a:cubicBezTo>
                        <a:pt x="310775" y="518917"/>
                        <a:pt x="302965" y="511251"/>
                        <a:pt x="302965" y="501633"/>
                      </a:cubicBezTo>
                      <a:close/>
                      <a:moveTo>
                        <a:pt x="47743" y="483462"/>
                      </a:moveTo>
                      <a:lnTo>
                        <a:pt x="52147" y="485288"/>
                      </a:lnTo>
                      <a:lnTo>
                        <a:pt x="56695" y="485288"/>
                      </a:lnTo>
                      <a:lnTo>
                        <a:pt x="56695" y="501633"/>
                      </a:lnTo>
                      <a:cubicBezTo>
                        <a:pt x="56695" y="506204"/>
                        <a:pt x="60457" y="509966"/>
                        <a:pt x="65028" y="509966"/>
                      </a:cubicBezTo>
                      <a:lnTo>
                        <a:pt x="81598" y="509966"/>
                      </a:lnTo>
                      <a:cubicBezTo>
                        <a:pt x="86169" y="509966"/>
                        <a:pt x="89931" y="506204"/>
                        <a:pt x="89931" y="501633"/>
                      </a:cubicBezTo>
                      <a:lnTo>
                        <a:pt x="89931" y="485288"/>
                      </a:lnTo>
                      <a:lnTo>
                        <a:pt x="98883" y="485288"/>
                      </a:lnTo>
                      <a:lnTo>
                        <a:pt x="98883" y="501633"/>
                      </a:lnTo>
                      <a:cubicBezTo>
                        <a:pt x="98835" y="511251"/>
                        <a:pt x="91121" y="518917"/>
                        <a:pt x="81598" y="518917"/>
                      </a:cubicBezTo>
                      <a:lnTo>
                        <a:pt x="65028" y="518917"/>
                      </a:lnTo>
                      <a:cubicBezTo>
                        <a:pt x="55552" y="518917"/>
                        <a:pt x="47743" y="511251"/>
                        <a:pt x="47743" y="501633"/>
                      </a:cubicBezTo>
                      <a:close/>
                      <a:moveTo>
                        <a:pt x="58742" y="276514"/>
                      </a:moveTo>
                      <a:cubicBezTo>
                        <a:pt x="54219" y="276514"/>
                        <a:pt x="50410" y="280275"/>
                        <a:pt x="50410" y="284846"/>
                      </a:cubicBezTo>
                      <a:lnTo>
                        <a:pt x="50410" y="383931"/>
                      </a:lnTo>
                      <a:cubicBezTo>
                        <a:pt x="50410" y="388502"/>
                        <a:pt x="54219" y="392263"/>
                        <a:pt x="58742" y="392263"/>
                      </a:cubicBezTo>
                      <a:lnTo>
                        <a:pt x="65123" y="392263"/>
                      </a:lnTo>
                      <a:cubicBezTo>
                        <a:pt x="69694" y="392263"/>
                        <a:pt x="73456" y="388502"/>
                        <a:pt x="73456" y="383931"/>
                      </a:cubicBezTo>
                      <a:lnTo>
                        <a:pt x="73456" y="284846"/>
                      </a:lnTo>
                      <a:cubicBezTo>
                        <a:pt x="73456" y="280275"/>
                        <a:pt x="69694" y="276514"/>
                        <a:pt x="65123" y="276514"/>
                      </a:cubicBezTo>
                      <a:close/>
                      <a:moveTo>
                        <a:pt x="58742" y="267562"/>
                      </a:moveTo>
                      <a:lnTo>
                        <a:pt x="65123" y="267562"/>
                      </a:lnTo>
                      <a:cubicBezTo>
                        <a:pt x="74599" y="267562"/>
                        <a:pt x="82408" y="275276"/>
                        <a:pt x="82408" y="284846"/>
                      </a:cubicBezTo>
                      <a:lnTo>
                        <a:pt x="82408" y="383931"/>
                      </a:lnTo>
                      <a:cubicBezTo>
                        <a:pt x="82312" y="393406"/>
                        <a:pt x="74599" y="401120"/>
                        <a:pt x="65123" y="401120"/>
                      </a:cubicBezTo>
                      <a:lnTo>
                        <a:pt x="58742" y="401120"/>
                      </a:lnTo>
                      <a:cubicBezTo>
                        <a:pt x="49267" y="401120"/>
                        <a:pt x="41458" y="393406"/>
                        <a:pt x="41458" y="383836"/>
                      </a:cubicBezTo>
                      <a:lnTo>
                        <a:pt x="41458" y="284846"/>
                      </a:lnTo>
                      <a:cubicBezTo>
                        <a:pt x="41458" y="275371"/>
                        <a:pt x="49172" y="267562"/>
                        <a:pt x="58742" y="267562"/>
                      </a:cubicBezTo>
                      <a:close/>
                      <a:moveTo>
                        <a:pt x="8953" y="213710"/>
                      </a:moveTo>
                      <a:lnTo>
                        <a:pt x="399554" y="213710"/>
                      </a:lnTo>
                      <a:lnTo>
                        <a:pt x="399554" y="222662"/>
                      </a:lnTo>
                      <a:lnTo>
                        <a:pt x="8953" y="222662"/>
                      </a:lnTo>
                      <a:close/>
                      <a:moveTo>
                        <a:pt x="58742" y="76010"/>
                      </a:moveTo>
                      <a:cubicBezTo>
                        <a:pt x="54219" y="76010"/>
                        <a:pt x="50410" y="79772"/>
                        <a:pt x="50410" y="84343"/>
                      </a:cubicBezTo>
                      <a:lnTo>
                        <a:pt x="50410" y="183428"/>
                      </a:lnTo>
                      <a:cubicBezTo>
                        <a:pt x="50410" y="187999"/>
                        <a:pt x="54219" y="191760"/>
                        <a:pt x="58742" y="191760"/>
                      </a:cubicBezTo>
                      <a:lnTo>
                        <a:pt x="65123" y="191760"/>
                      </a:lnTo>
                      <a:cubicBezTo>
                        <a:pt x="69694" y="191760"/>
                        <a:pt x="73456" y="187999"/>
                        <a:pt x="73456" y="183428"/>
                      </a:cubicBezTo>
                      <a:lnTo>
                        <a:pt x="73456" y="84343"/>
                      </a:lnTo>
                      <a:cubicBezTo>
                        <a:pt x="73456" y="79772"/>
                        <a:pt x="69694" y="76010"/>
                        <a:pt x="65123" y="76010"/>
                      </a:cubicBezTo>
                      <a:close/>
                      <a:moveTo>
                        <a:pt x="58742" y="67059"/>
                      </a:moveTo>
                      <a:lnTo>
                        <a:pt x="65123" y="67059"/>
                      </a:lnTo>
                      <a:cubicBezTo>
                        <a:pt x="74599" y="67059"/>
                        <a:pt x="82408" y="74772"/>
                        <a:pt x="82408" y="84343"/>
                      </a:cubicBezTo>
                      <a:lnTo>
                        <a:pt x="82408" y="183428"/>
                      </a:lnTo>
                      <a:cubicBezTo>
                        <a:pt x="82312" y="192951"/>
                        <a:pt x="74599" y="200617"/>
                        <a:pt x="65123" y="200617"/>
                      </a:cubicBezTo>
                      <a:lnTo>
                        <a:pt x="58742" y="200617"/>
                      </a:lnTo>
                      <a:cubicBezTo>
                        <a:pt x="49267" y="200617"/>
                        <a:pt x="41458" y="192951"/>
                        <a:pt x="41458" y="183333"/>
                      </a:cubicBezTo>
                      <a:lnTo>
                        <a:pt x="41458" y="84343"/>
                      </a:lnTo>
                      <a:cubicBezTo>
                        <a:pt x="41458" y="74868"/>
                        <a:pt x="49172" y="67059"/>
                        <a:pt x="58742" y="67059"/>
                      </a:cubicBezTo>
                      <a:close/>
                      <a:moveTo>
                        <a:pt x="52147" y="8858"/>
                      </a:moveTo>
                      <a:cubicBezTo>
                        <a:pt x="28335" y="8858"/>
                        <a:pt x="8953" y="28193"/>
                        <a:pt x="8953" y="52053"/>
                      </a:cubicBezTo>
                      <a:lnTo>
                        <a:pt x="8953" y="213710"/>
                      </a:lnTo>
                      <a:lnTo>
                        <a:pt x="1984" y="213710"/>
                      </a:lnTo>
                      <a:lnTo>
                        <a:pt x="1984" y="222662"/>
                      </a:lnTo>
                      <a:lnTo>
                        <a:pt x="8953" y="222662"/>
                      </a:lnTo>
                      <a:lnTo>
                        <a:pt x="8953" y="433045"/>
                      </a:lnTo>
                      <a:cubicBezTo>
                        <a:pt x="8953" y="456857"/>
                        <a:pt x="28335" y="476239"/>
                        <a:pt x="52147" y="476239"/>
                      </a:cubicBezTo>
                      <a:lnTo>
                        <a:pt x="356360" y="476239"/>
                      </a:lnTo>
                      <a:cubicBezTo>
                        <a:pt x="380172" y="476239"/>
                        <a:pt x="399554" y="456857"/>
                        <a:pt x="399554" y="433045"/>
                      </a:cubicBezTo>
                      <a:lnTo>
                        <a:pt x="399554" y="222662"/>
                      </a:lnTo>
                      <a:lnTo>
                        <a:pt x="406721" y="222662"/>
                      </a:lnTo>
                      <a:lnTo>
                        <a:pt x="406721" y="213710"/>
                      </a:lnTo>
                      <a:lnTo>
                        <a:pt x="399554" y="213710"/>
                      </a:lnTo>
                      <a:lnTo>
                        <a:pt x="399554" y="52148"/>
                      </a:lnTo>
                      <a:cubicBezTo>
                        <a:pt x="399554" y="28289"/>
                        <a:pt x="380172" y="8953"/>
                        <a:pt x="356360" y="8953"/>
                      </a:cubicBezTo>
                      <a:lnTo>
                        <a:pt x="52147" y="8953"/>
                      </a:lnTo>
                      <a:close/>
                      <a:moveTo>
                        <a:pt x="52147" y="0"/>
                      </a:moveTo>
                      <a:lnTo>
                        <a:pt x="356360" y="0"/>
                      </a:lnTo>
                      <a:cubicBezTo>
                        <a:pt x="385124" y="0"/>
                        <a:pt x="408507" y="23383"/>
                        <a:pt x="408507" y="52148"/>
                      </a:cubicBezTo>
                      <a:lnTo>
                        <a:pt x="408507" y="433140"/>
                      </a:lnTo>
                      <a:cubicBezTo>
                        <a:pt x="408507" y="461905"/>
                        <a:pt x="385124" y="485288"/>
                        <a:pt x="356360" y="485288"/>
                      </a:cubicBezTo>
                      <a:lnTo>
                        <a:pt x="354153" y="485288"/>
                      </a:lnTo>
                      <a:lnTo>
                        <a:pt x="354153" y="477540"/>
                      </a:lnTo>
                      <a:lnTo>
                        <a:pt x="345201" y="477540"/>
                      </a:lnTo>
                      <a:lnTo>
                        <a:pt x="345201" y="485288"/>
                      </a:lnTo>
                      <a:lnTo>
                        <a:pt x="311965" y="485288"/>
                      </a:lnTo>
                      <a:lnTo>
                        <a:pt x="311965" y="477540"/>
                      </a:lnTo>
                      <a:lnTo>
                        <a:pt x="302965" y="477540"/>
                      </a:lnTo>
                      <a:lnTo>
                        <a:pt x="302965" y="485288"/>
                      </a:lnTo>
                      <a:lnTo>
                        <a:pt x="98883" y="485288"/>
                      </a:lnTo>
                      <a:lnTo>
                        <a:pt x="98883" y="477540"/>
                      </a:lnTo>
                      <a:lnTo>
                        <a:pt x="89931" y="477540"/>
                      </a:lnTo>
                      <a:lnTo>
                        <a:pt x="89931" y="485288"/>
                      </a:lnTo>
                      <a:lnTo>
                        <a:pt x="56695" y="485288"/>
                      </a:lnTo>
                      <a:lnTo>
                        <a:pt x="56695" y="477540"/>
                      </a:lnTo>
                      <a:lnTo>
                        <a:pt x="47743" y="477540"/>
                      </a:lnTo>
                      <a:lnTo>
                        <a:pt x="47743" y="483462"/>
                      </a:lnTo>
                      <a:lnTo>
                        <a:pt x="15287" y="470001"/>
                      </a:lnTo>
                      <a:cubicBezTo>
                        <a:pt x="5846" y="460560"/>
                        <a:pt x="0" y="447522"/>
                        <a:pt x="0" y="433140"/>
                      </a:cubicBezTo>
                      <a:lnTo>
                        <a:pt x="0" y="52148"/>
                      </a:lnTo>
                      <a:cubicBezTo>
                        <a:pt x="0" y="23383"/>
                        <a:pt x="23383" y="0"/>
                        <a:pt x="52147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iconfont-11811-5638083"/>
                <p:cNvSpPr/>
                <p:nvPr/>
              </p:nvSpPr>
              <p:spPr>
                <a:xfrm>
                  <a:off x="-59241" y="4875560"/>
                  <a:ext cx="221852" cy="163426"/>
                </a:xfrm>
                <a:custGeom>
                  <a:avLst/>
                  <a:gdLst>
                    <a:gd name="connsiteX0" fmla="*/ 224198 w 448385"/>
                    <a:gd name="connsiteY0" fmla="*/ 218412 h 508402"/>
                    <a:gd name="connsiteX1" fmla="*/ 131991 w 448385"/>
                    <a:gd name="connsiteY1" fmla="*/ 310644 h 508402"/>
                    <a:gd name="connsiteX2" fmla="*/ 224198 w 448385"/>
                    <a:gd name="connsiteY2" fmla="*/ 402829 h 508402"/>
                    <a:gd name="connsiteX3" fmla="*/ 316404 w 448385"/>
                    <a:gd name="connsiteY3" fmla="*/ 310644 h 508402"/>
                    <a:gd name="connsiteX4" fmla="*/ 224198 w 448385"/>
                    <a:gd name="connsiteY4" fmla="*/ 218412 h 508402"/>
                    <a:gd name="connsiteX5" fmla="*/ 224198 w 448385"/>
                    <a:gd name="connsiteY5" fmla="*/ 209460 h 508402"/>
                    <a:gd name="connsiteX6" fmla="*/ 325358 w 448385"/>
                    <a:gd name="connsiteY6" fmla="*/ 310644 h 508402"/>
                    <a:gd name="connsiteX7" fmla="*/ 224198 w 448385"/>
                    <a:gd name="connsiteY7" fmla="*/ 411781 h 508402"/>
                    <a:gd name="connsiteX8" fmla="*/ 123037 w 448385"/>
                    <a:gd name="connsiteY8" fmla="*/ 310644 h 508402"/>
                    <a:gd name="connsiteX9" fmla="*/ 224198 w 448385"/>
                    <a:gd name="connsiteY9" fmla="*/ 209460 h 508402"/>
                    <a:gd name="connsiteX10" fmla="*/ 224167 w 448385"/>
                    <a:gd name="connsiteY10" fmla="*/ 183246 h 508402"/>
                    <a:gd name="connsiteX11" fmla="*/ 93572 w 448385"/>
                    <a:gd name="connsiteY11" fmla="*/ 313793 h 508402"/>
                    <a:gd name="connsiteX12" fmla="*/ 224167 w 448385"/>
                    <a:gd name="connsiteY12" fmla="*/ 444388 h 508402"/>
                    <a:gd name="connsiteX13" fmla="*/ 354714 w 448385"/>
                    <a:gd name="connsiteY13" fmla="*/ 313793 h 508402"/>
                    <a:gd name="connsiteX14" fmla="*/ 224167 w 448385"/>
                    <a:gd name="connsiteY14" fmla="*/ 183246 h 508402"/>
                    <a:gd name="connsiteX15" fmla="*/ 224167 w 448385"/>
                    <a:gd name="connsiteY15" fmla="*/ 174196 h 508402"/>
                    <a:gd name="connsiteX16" fmla="*/ 363668 w 448385"/>
                    <a:gd name="connsiteY16" fmla="*/ 313698 h 508402"/>
                    <a:gd name="connsiteX17" fmla="*/ 224167 w 448385"/>
                    <a:gd name="connsiteY17" fmla="*/ 453247 h 508402"/>
                    <a:gd name="connsiteX18" fmla="*/ 84618 w 448385"/>
                    <a:gd name="connsiteY18" fmla="*/ 313698 h 508402"/>
                    <a:gd name="connsiteX19" fmla="*/ 224167 w 448385"/>
                    <a:gd name="connsiteY19" fmla="*/ 174196 h 508402"/>
                    <a:gd name="connsiteX20" fmla="*/ 8952 w 448385"/>
                    <a:gd name="connsiteY20" fmla="*/ 132227 h 508402"/>
                    <a:gd name="connsiteX21" fmla="*/ 439338 w 448385"/>
                    <a:gd name="connsiteY21" fmla="*/ 132227 h 508402"/>
                    <a:gd name="connsiteX22" fmla="*/ 439338 w 448385"/>
                    <a:gd name="connsiteY22" fmla="*/ 141226 h 508402"/>
                    <a:gd name="connsiteX23" fmla="*/ 8952 w 448385"/>
                    <a:gd name="connsiteY23" fmla="*/ 141226 h 508402"/>
                    <a:gd name="connsiteX24" fmla="*/ 57407 w 448385"/>
                    <a:gd name="connsiteY24" fmla="*/ 79992 h 508402"/>
                    <a:gd name="connsiteX25" fmla="*/ 49548 w 448385"/>
                    <a:gd name="connsiteY25" fmla="*/ 87896 h 508402"/>
                    <a:gd name="connsiteX26" fmla="*/ 57407 w 448385"/>
                    <a:gd name="connsiteY26" fmla="*/ 95800 h 508402"/>
                    <a:gd name="connsiteX27" fmla="*/ 159758 w 448385"/>
                    <a:gd name="connsiteY27" fmla="*/ 95800 h 508402"/>
                    <a:gd name="connsiteX28" fmla="*/ 167664 w 448385"/>
                    <a:gd name="connsiteY28" fmla="*/ 87896 h 508402"/>
                    <a:gd name="connsiteX29" fmla="*/ 159758 w 448385"/>
                    <a:gd name="connsiteY29" fmla="*/ 79992 h 508402"/>
                    <a:gd name="connsiteX30" fmla="*/ 361936 w 448385"/>
                    <a:gd name="connsiteY30" fmla="*/ 76706 h 508402"/>
                    <a:gd name="connsiteX31" fmla="*/ 346600 w 448385"/>
                    <a:gd name="connsiteY31" fmla="*/ 92039 h 508402"/>
                    <a:gd name="connsiteX32" fmla="*/ 361936 w 448385"/>
                    <a:gd name="connsiteY32" fmla="*/ 107323 h 508402"/>
                    <a:gd name="connsiteX33" fmla="*/ 377319 w 448385"/>
                    <a:gd name="connsiteY33" fmla="*/ 92039 h 508402"/>
                    <a:gd name="connsiteX34" fmla="*/ 361936 w 448385"/>
                    <a:gd name="connsiteY34" fmla="*/ 76706 h 508402"/>
                    <a:gd name="connsiteX35" fmla="*/ 287447 w 448385"/>
                    <a:gd name="connsiteY35" fmla="*/ 76706 h 508402"/>
                    <a:gd name="connsiteX36" fmla="*/ 272111 w 448385"/>
                    <a:gd name="connsiteY36" fmla="*/ 92039 h 508402"/>
                    <a:gd name="connsiteX37" fmla="*/ 287447 w 448385"/>
                    <a:gd name="connsiteY37" fmla="*/ 107323 h 508402"/>
                    <a:gd name="connsiteX38" fmla="*/ 302783 w 448385"/>
                    <a:gd name="connsiteY38" fmla="*/ 92039 h 508402"/>
                    <a:gd name="connsiteX39" fmla="*/ 287447 w 448385"/>
                    <a:gd name="connsiteY39" fmla="*/ 76706 h 508402"/>
                    <a:gd name="connsiteX40" fmla="*/ 57407 w 448385"/>
                    <a:gd name="connsiteY40" fmla="*/ 71040 h 508402"/>
                    <a:gd name="connsiteX41" fmla="*/ 159758 w 448385"/>
                    <a:gd name="connsiteY41" fmla="*/ 71040 h 508402"/>
                    <a:gd name="connsiteX42" fmla="*/ 176618 w 448385"/>
                    <a:gd name="connsiteY42" fmla="*/ 87896 h 508402"/>
                    <a:gd name="connsiteX43" fmla="*/ 159853 w 448385"/>
                    <a:gd name="connsiteY43" fmla="*/ 104752 h 508402"/>
                    <a:gd name="connsiteX44" fmla="*/ 57407 w 448385"/>
                    <a:gd name="connsiteY44" fmla="*/ 104752 h 508402"/>
                    <a:gd name="connsiteX45" fmla="*/ 40594 w 448385"/>
                    <a:gd name="connsiteY45" fmla="*/ 87896 h 508402"/>
                    <a:gd name="connsiteX46" fmla="*/ 57407 w 448385"/>
                    <a:gd name="connsiteY46" fmla="*/ 71040 h 508402"/>
                    <a:gd name="connsiteX47" fmla="*/ 361936 w 448385"/>
                    <a:gd name="connsiteY47" fmla="*/ 67754 h 508402"/>
                    <a:gd name="connsiteX48" fmla="*/ 386226 w 448385"/>
                    <a:gd name="connsiteY48" fmla="*/ 92039 h 508402"/>
                    <a:gd name="connsiteX49" fmla="*/ 361936 w 448385"/>
                    <a:gd name="connsiteY49" fmla="*/ 116323 h 508402"/>
                    <a:gd name="connsiteX50" fmla="*/ 337646 w 448385"/>
                    <a:gd name="connsiteY50" fmla="*/ 92039 h 508402"/>
                    <a:gd name="connsiteX51" fmla="*/ 361936 w 448385"/>
                    <a:gd name="connsiteY51" fmla="*/ 67754 h 508402"/>
                    <a:gd name="connsiteX52" fmla="*/ 287447 w 448385"/>
                    <a:gd name="connsiteY52" fmla="*/ 67754 h 508402"/>
                    <a:gd name="connsiteX53" fmla="*/ 311736 w 448385"/>
                    <a:gd name="connsiteY53" fmla="*/ 92039 h 508402"/>
                    <a:gd name="connsiteX54" fmla="*/ 287447 w 448385"/>
                    <a:gd name="connsiteY54" fmla="*/ 116323 h 508402"/>
                    <a:gd name="connsiteX55" fmla="*/ 263157 w 448385"/>
                    <a:gd name="connsiteY55" fmla="*/ 92039 h 508402"/>
                    <a:gd name="connsiteX56" fmla="*/ 287447 w 448385"/>
                    <a:gd name="connsiteY56" fmla="*/ 67754 h 508402"/>
                    <a:gd name="connsiteX57" fmla="*/ 63613 w 448385"/>
                    <a:gd name="connsiteY57" fmla="*/ 8953 h 508402"/>
                    <a:gd name="connsiteX58" fmla="*/ 63613 w 448385"/>
                    <a:gd name="connsiteY58" fmla="*/ 9048 h 508402"/>
                    <a:gd name="connsiteX59" fmla="*/ 8952 w 448385"/>
                    <a:gd name="connsiteY59" fmla="*/ 63717 h 508402"/>
                    <a:gd name="connsiteX60" fmla="*/ 8952 w 448385"/>
                    <a:gd name="connsiteY60" fmla="*/ 132227 h 508402"/>
                    <a:gd name="connsiteX61" fmla="*/ 2778 w 448385"/>
                    <a:gd name="connsiteY61" fmla="*/ 132227 h 508402"/>
                    <a:gd name="connsiteX62" fmla="*/ 2778 w 448385"/>
                    <a:gd name="connsiteY62" fmla="*/ 141226 h 508402"/>
                    <a:gd name="connsiteX63" fmla="*/ 8952 w 448385"/>
                    <a:gd name="connsiteY63" fmla="*/ 141226 h 508402"/>
                    <a:gd name="connsiteX64" fmla="*/ 8952 w 448385"/>
                    <a:gd name="connsiteY64" fmla="*/ 475782 h 508402"/>
                    <a:gd name="connsiteX65" fmla="*/ 32711 w 448385"/>
                    <a:gd name="connsiteY65" fmla="*/ 499545 h 508402"/>
                    <a:gd name="connsiteX66" fmla="*/ 415627 w 448385"/>
                    <a:gd name="connsiteY66" fmla="*/ 499545 h 508402"/>
                    <a:gd name="connsiteX67" fmla="*/ 439338 w 448385"/>
                    <a:gd name="connsiteY67" fmla="*/ 475782 h 508402"/>
                    <a:gd name="connsiteX68" fmla="*/ 439338 w 448385"/>
                    <a:gd name="connsiteY68" fmla="*/ 141226 h 508402"/>
                    <a:gd name="connsiteX69" fmla="*/ 442235 w 448385"/>
                    <a:gd name="connsiteY69" fmla="*/ 141226 h 508402"/>
                    <a:gd name="connsiteX70" fmla="*/ 442235 w 448385"/>
                    <a:gd name="connsiteY70" fmla="*/ 132227 h 508402"/>
                    <a:gd name="connsiteX71" fmla="*/ 439338 w 448385"/>
                    <a:gd name="connsiteY71" fmla="*/ 132227 h 508402"/>
                    <a:gd name="connsiteX72" fmla="*/ 439338 w 448385"/>
                    <a:gd name="connsiteY72" fmla="*/ 63621 h 508402"/>
                    <a:gd name="connsiteX73" fmla="*/ 384725 w 448385"/>
                    <a:gd name="connsiteY73" fmla="*/ 8953 h 508402"/>
                    <a:gd name="connsiteX74" fmla="*/ 63613 w 448385"/>
                    <a:gd name="connsiteY74" fmla="*/ 0 h 508402"/>
                    <a:gd name="connsiteX75" fmla="*/ 384772 w 448385"/>
                    <a:gd name="connsiteY75" fmla="*/ 0 h 508402"/>
                    <a:gd name="connsiteX76" fmla="*/ 448385 w 448385"/>
                    <a:gd name="connsiteY76" fmla="*/ 63621 h 508402"/>
                    <a:gd name="connsiteX77" fmla="*/ 448385 w 448385"/>
                    <a:gd name="connsiteY77" fmla="*/ 475687 h 508402"/>
                    <a:gd name="connsiteX78" fmla="*/ 415627 w 448385"/>
                    <a:gd name="connsiteY78" fmla="*/ 508402 h 508402"/>
                    <a:gd name="connsiteX79" fmla="*/ 32711 w 448385"/>
                    <a:gd name="connsiteY79" fmla="*/ 508402 h 508402"/>
                    <a:gd name="connsiteX80" fmla="*/ 0 w 448385"/>
                    <a:gd name="connsiteY80" fmla="*/ 475687 h 508402"/>
                    <a:gd name="connsiteX81" fmla="*/ 0 w 448385"/>
                    <a:gd name="connsiteY81" fmla="*/ 63621 h 508402"/>
                    <a:gd name="connsiteX82" fmla="*/ 63613 w 448385"/>
                    <a:gd name="connsiteY82" fmla="*/ 0 h 508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448385" h="508402">
                      <a:moveTo>
                        <a:pt x="224198" y="218412"/>
                      </a:moveTo>
                      <a:cubicBezTo>
                        <a:pt x="173379" y="218412"/>
                        <a:pt x="131991" y="259838"/>
                        <a:pt x="131991" y="310644"/>
                      </a:cubicBezTo>
                      <a:cubicBezTo>
                        <a:pt x="131991" y="361403"/>
                        <a:pt x="173379" y="402829"/>
                        <a:pt x="224198" y="402829"/>
                      </a:cubicBezTo>
                      <a:cubicBezTo>
                        <a:pt x="275016" y="402829"/>
                        <a:pt x="316404" y="361403"/>
                        <a:pt x="316404" y="310644"/>
                      </a:cubicBezTo>
                      <a:cubicBezTo>
                        <a:pt x="316404" y="259838"/>
                        <a:pt x="275111" y="218412"/>
                        <a:pt x="224198" y="218412"/>
                      </a:cubicBezTo>
                      <a:close/>
                      <a:moveTo>
                        <a:pt x="224198" y="209460"/>
                      </a:moveTo>
                      <a:cubicBezTo>
                        <a:pt x="280017" y="209460"/>
                        <a:pt x="325358" y="254886"/>
                        <a:pt x="325358" y="310644"/>
                      </a:cubicBezTo>
                      <a:cubicBezTo>
                        <a:pt x="325358" y="366355"/>
                        <a:pt x="280017" y="411781"/>
                        <a:pt x="224198" y="411781"/>
                      </a:cubicBezTo>
                      <a:cubicBezTo>
                        <a:pt x="168474" y="411781"/>
                        <a:pt x="123037" y="366451"/>
                        <a:pt x="123037" y="310644"/>
                      </a:cubicBezTo>
                      <a:cubicBezTo>
                        <a:pt x="123037" y="254791"/>
                        <a:pt x="168378" y="209460"/>
                        <a:pt x="224198" y="209460"/>
                      </a:cubicBezTo>
                      <a:close/>
                      <a:moveTo>
                        <a:pt x="224167" y="183246"/>
                      </a:moveTo>
                      <a:cubicBezTo>
                        <a:pt x="152202" y="183246"/>
                        <a:pt x="93572" y="241780"/>
                        <a:pt x="93572" y="313793"/>
                      </a:cubicBezTo>
                      <a:cubicBezTo>
                        <a:pt x="93572" y="385854"/>
                        <a:pt x="152107" y="444388"/>
                        <a:pt x="224167" y="444388"/>
                      </a:cubicBezTo>
                      <a:cubicBezTo>
                        <a:pt x="296132" y="444388"/>
                        <a:pt x="354714" y="385854"/>
                        <a:pt x="354714" y="313793"/>
                      </a:cubicBezTo>
                      <a:cubicBezTo>
                        <a:pt x="354714" y="241780"/>
                        <a:pt x="296228" y="183246"/>
                        <a:pt x="224167" y="183246"/>
                      </a:cubicBezTo>
                      <a:close/>
                      <a:moveTo>
                        <a:pt x="224167" y="174196"/>
                      </a:moveTo>
                      <a:cubicBezTo>
                        <a:pt x="301133" y="174196"/>
                        <a:pt x="363668" y="236731"/>
                        <a:pt x="363668" y="313698"/>
                      </a:cubicBezTo>
                      <a:cubicBezTo>
                        <a:pt x="363668" y="390712"/>
                        <a:pt x="301133" y="453247"/>
                        <a:pt x="224167" y="453247"/>
                      </a:cubicBezTo>
                      <a:cubicBezTo>
                        <a:pt x="147296" y="453247"/>
                        <a:pt x="84618" y="390712"/>
                        <a:pt x="84618" y="313698"/>
                      </a:cubicBezTo>
                      <a:cubicBezTo>
                        <a:pt x="84618" y="236827"/>
                        <a:pt x="147201" y="174196"/>
                        <a:pt x="224167" y="174196"/>
                      </a:cubicBezTo>
                      <a:close/>
                      <a:moveTo>
                        <a:pt x="8952" y="132227"/>
                      </a:moveTo>
                      <a:lnTo>
                        <a:pt x="439338" y="132227"/>
                      </a:lnTo>
                      <a:lnTo>
                        <a:pt x="439338" y="141226"/>
                      </a:lnTo>
                      <a:lnTo>
                        <a:pt x="8952" y="141226"/>
                      </a:lnTo>
                      <a:close/>
                      <a:moveTo>
                        <a:pt x="57407" y="79992"/>
                      </a:moveTo>
                      <a:cubicBezTo>
                        <a:pt x="53120" y="79992"/>
                        <a:pt x="49548" y="83515"/>
                        <a:pt x="49548" y="87896"/>
                      </a:cubicBezTo>
                      <a:cubicBezTo>
                        <a:pt x="49548" y="92277"/>
                        <a:pt x="53025" y="95800"/>
                        <a:pt x="57407" y="95800"/>
                      </a:cubicBezTo>
                      <a:lnTo>
                        <a:pt x="159758" y="95800"/>
                      </a:lnTo>
                      <a:cubicBezTo>
                        <a:pt x="164044" y="95800"/>
                        <a:pt x="167664" y="92277"/>
                        <a:pt x="167664" y="87896"/>
                      </a:cubicBezTo>
                      <a:cubicBezTo>
                        <a:pt x="167664" y="83515"/>
                        <a:pt x="164139" y="79992"/>
                        <a:pt x="159758" y="79992"/>
                      </a:cubicBezTo>
                      <a:close/>
                      <a:moveTo>
                        <a:pt x="361936" y="76706"/>
                      </a:moveTo>
                      <a:cubicBezTo>
                        <a:pt x="353506" y="76706"/>
                        <a:pt x="346600" y="83610"/>
                        <a:pt x="346600" y="92039"/>
                      </a:cubicBezTo>
                      <a:cubicBezTo>
                        <a:pt x="346600" y="100419"/>
                        <a:pt x="353506" y="107323"/>
                        <a:pt x="361936" y="107323"/>
                      </a:cubicBezTo>
                      <a:cubicBezTo>
                        <a:pt x="370366" y="107323"/>
                        <a:pt x="377319" y="100419"/>
                        <a:pt x="377319" y="92039"/>
                      </a:cubicBezTo>
                      <a:cubicBezTo>
                        <a:pt x="377319" y="83515"/>
                        <a:pt x="370461" y="76706"/>
                        <a:pt x="361936" y="76706"/>
                      </a:cubicBezTo>
                      <a:close/>
                      <a:moveTo>
                        <a:pt x="287447" y="76706"/>
                      </a:moveTo>
                      <a:cubicBezTo>
                        <a:pt x="279017" y="76706"/>
                        <a:pt x="272111" y="83610"/>
                        <a:pt x="272111" y="92039"/>
                      </a:cubicBezTo>
                      <a:cubicBezTo>
                        <a:pt x="272111" y="100419"/>
                        <a:pt x="279017" y="107323"/>
                        <a:pt x="287447" y="107323"/>
                      </a:cubicBezTo>
                      <a:cubicBezTo>
                        <a:pt x="295877" y="107323"/>
                        <a:pt x="302783" y="100419"/>
                        <a:pt x="302783" y="92039"/>
                      </a:cubicBezTo>
                      <a:cubicBezTo>
                        <a:pt x="302783" y="83515"/>
                        <a:pt x="295972" y="76706"/>
                        <a:pt x="287447" y="76706"/>
                      </a:cubicBezTo>
                      <a:close/>
                      <a:moveTo>
                        <a:pt x="57407" y="71040"/>
                      </a:moveTo>
                      <a:lnTo>
                        <a:pt x="159758" y="71040"/>
                      </a:lnTo>
                      <a:cubicBezTo>
                        <a:pt x="169093" y="71040"/>
                        <a:pt x="176618" y="78563"/>
                        <a:pt x="176618" y="87896"/>
                      </a:cubicBezTo>
                      <a:cubicBezTo>
                        <a:pt x="176618" y="97229"/>
                        <a:pt x="169093" y="104752"/>
                        <a:pt x="159853" y="104752"/>
                      </a:cubicBezTo>
                      <a:lnTo>
                        <a:pt x="57407" y="104752"/>
                      </a:lnTo>
                      <a:cubicBezTo>
                        <a:pt x="48119" y="104752"/>
                        <a:pt x="40594" y="97229"/>
                        <a:pt x="40594" y="87896"/>
                      </a:cubicBezTo>
                      <a:cubicBezTo>
                        <a:pt x="40594" y="78563"/>
                        <a:pt x="48119" y="71040"/>
                        <a:pt x="57407" y="71040"/>
                      </a:cubicBezTo>
                      <a:close/>
                      <a:moveTo>
                        <a:pt x="361936" y="67754"/>
                      </a:moveTo>
                      <a:cubicBezTo>
                        <a:pt x="375367" y="67754"/>
                        <a:pt x="386226" y="78658"/>
                        <a:pt x="386226" y="92039"/>
                      </a:cubicBezTo>
                      <a:cubicBezTo>
                        <a:pt x="386321" y="105371"/>
                        <a:pt x="375367" y="116323"/>
                        <a:pt x="361936" y="116323"/>
                      </a:cubicBezTo>
                      <a:cubicBezTo>
                        <a:pt x="348505" y="116323"/>
                        <a:pt x="337646" y="105371"/>
                        <a:pt x="337646" y="92039"/>
                      </a:cubicBezTo>
                      <a:cubicBezTo>
                        <a:pt x="337646" y="78563"/>
                        <a:pt x="348552" y="67754"/>
                        <a:pt x="361936" y="67754"/>
                      </a:cubicBezTo>
                      <a:close/>
                      <a:moveTo>
                        <a:pt x="287447" y="67754"/>
                      </a:moveTo>
                      <a:cubicBezTo>
                        <a:pt x="300877" y="67754"/>
                        <a:pt x="311736" y="78658"/>
                        <a:pt x="311736" y="92039"/>
                      </a:cubicBezTo>
                      <a:cubicBezTo>
                        <a:pt x="311736" y="105371"/>
                        <a:pt x="300877" y="116323"/>
                        <a:pt x="287447" y="116323"/>
                      </a:cubicBezTo>
                      <a:cubicBezTo>
                        <a:pt x="274016" y="116323"/>
                        <a:pt x="263157" y="105371"/>
                        <a:pt x="263157" y="92039"/>
                      </a:cubicBezTo>
                      <a:cubicBezTo>
                        <a:pt x="263157" y="78563"/>
                        <a:pt x="274111" y="67754"/>
                        <a:pt x="287447" y="67754"/>
                      </a:cubicBezTo>
                      <a:close/>
                      <a:moveTo>
                        <a:pt x="63613" y="8953"/>
                      </a:moveTo>
                      <a:lnTo>
                        <a:pt x="63613" y="9048"/>
                      </a:lnTo>
                      <a:cubicBezTo>
                        <a:pt x="33521" y="9048"/>
                        <a:pt x="8952" y="33620"/>
                        <a:pt x="8952" y="63717"/>
                      </a:cubicBezTo>
                      <a:lnTo>
                        <a:pt x="8952" y="132227"/>
                      </a:lnTo>
                      <a:lnTo>
                        <a:pt x="2778" y="132227"/>
                      </a:lnTo>
                      <a:lnTo>
                        <a:pt x="2778" y="141226"/>
                      </a:lnTo>
                      <a:lnTo>
                        <a:pt x="8952" y="141226"/>
                      </a:lnTo>
                      <a:lnTo>
                        <a:pt x="8952" y="475782"/>
                      </a:lnTo>
                      <a:cubicBezTo>
                        <a:pt x="8952" y="488878"/>
                        <a:pt x="19617" y="499545"/>
                        <a:pt x="32711" y="499545"/>
                      </a:cubicBezTo>
                      <a:lnTo>
                        <a:pt x="415627" y="499545"/>
                      </a:lnTo>
                      <a:cubicBezTo>
                        <a:pt x="428673" y="499545"/>
                        <a:pt x="439338" y="488878"/>
                        <a:pt x="439338" y="475782"/>
                      </a:cubicBezTo>
                      <a:lnTo>
                        <a:pt x="439338" y="141226"/>
                      </a:lnTo>
                      <a:lnTo>
                        <a:pt x="442235" y="141226"/>
                      </a:lnTo>
                      <a:lnTo>
                        <a:pt x="442235" y="132227"/>
                      </a:lnTo>
                      <a:lnTo>
                        <a:pt x="439338" y="132227"/>
                      </a:lnTo>
                      <a:lnTo>
                        <a:pt x="439338" y="63621"/>
                      </a:lnTo>
                      <a:cubicBezTo>
                        <a:pt x="439338" y="33525"/>
                        <a:pt x="414817" y="8953"/>
                        <a:pt x="384725" y="8953"/>
                      </a:cubicBezTo>
                      <a:close/>
                      <a:moveTo>
                        <a:pt x="63613" y="0"/>
                      </a:moveTo>
                      <a:lnTo>
                        <a:pt x="384772" y="0"/>
                      </a:lnTo>
                      <a:cubicBezTo>
                        <a:pt x="419817" y="0"/>
                        <a:pt x="448385" y="28525"/>
                        <a:pt x="448385" y="63621"/>
                      </a:cubicBezTo>
                      <a:lnTo>
                        <a:pt x="448385" y="475687"/>
                      </a:lnTo>
                      <a:cubicBezTo>
                        <a:pt x="448290" y="493783"/>
                        <a:pt x="433720" y="508402"/>
                        <a:pt x="415627" y="508402"/>
                      </a:cubicBezTo>
                      <a:lnTo>
                        <a:pt x="32711" y="508402"/>
                      </a:lnTo>
                      <a:cubicBezTo>
                        <a:pt x="14713" y="508402"/>
                        <a:pt x="0" y="493687"/>
                        <a:pt x="0" y="475687"/>
                      </a:cubicBezTo>
                      <a:lnTo>
                        <a:pt x="0" y="63621"/>
                      </a:lnTo>
                      <a:cubicBezTo>
                        <a:pt x="0" y="28572"/>
                        <a:pt x="28521" y="0"/>
                        <a:pt x="63613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iconfont-11842-5649801"/>
                <p:cNvSpPr/>
                <p:nvPr/>
              </p:nvSpPr>
              <p:spPr>
                <a:xfrm>
                  <a:off x="-66215" y="5146583"/>
                  <a:ext cx="229725" cy="136268"/>
                </a:xfrm>
                <a:custGeom>
                  <a:avLst/>
                  <a:gdLst>
                    <a:gd name="connsiteX0" fmla="*/ 264556 w 609586"/>
                    <a:gd name="connsiteY0" fmla="*/ 457144 h 595698"/>
                    <a:gd name="connsiteX1" fmla="*/ 297839 w 609586"/>
                    <a:gd name="connsiteY1" fmla="*/ 484856 h 595698"/>
                    <a:gd name="connsiteX2" fmla="*/ 311648 w 609586"/>
                    <a:gd name="connsiteY2" fmla="*/ 484856 h 595698"/>
                    <a:gd name="connsiteX3" fmla="*/ 346312 w 609586"/>
                    <a:gd name="connsiteY3" fmla="*/ 457144 h 595698"/>
                    <a:gd name="connsiteX4" fmla="*/ 415546 w 609586"/>
                    <a:gd name="connsiteY4" fmla="*/ 429479 h 595698"/>
                    <a:gd name="connsiteX5" fmla="*/ 443259 w 609586"/>
                    <a:gd name="connsiteY5" fmla="*/ 429479 h 595698"/>
                    <a:gd name="connsiteX6" fmla="*/ 457115 w 609586"/>
                    <a:gd name="connsiteY6" fmla="*/ 443335 h 595698"/>
                    <a:gd name="connsiteX7" fmla="*/ 443259 w 609586"/>
                    <a:gd name="connsiteY7" fmla="*/ 457144 h 595698"/>
                    <a:gd name="connsiteX8" fmla="*/ 415546 w 609586"/>
                    <a:gd name="connsiteY8" fmla="*/ 457144 h 595698"/>
                    <a:gd name="connsiteX9" fmla="*/ 401690 w 609586"/>
                    <a:gd name="connsiteY9" fmla="*/ 443335 h 595698"/>
                    <a:gd name="connsiteX10" fmla="*/ 415546 w 609586"/>
                    <a:gd name="connsiteY10" fmla="*/ 429479 h 595698"/>
                    <a:gd name="connsiteX11" fmla="*/ 166228 w 609586"/>
                    <a:gd name="connsiteY11" fmla="*/ 429479 h 595698"/>
                    <a:gd name="connsiteX12" fmla="*/ 193941 w 609586"/>
                    <a:gd name="connsiteY12" fmla="*/ 429479 h 595698"/>
                    <a:gd name="connsiteX13" fmla="*/ 207797 w 609586"/>
                    <a:gd name="connsiteY13" fmla="*/ 443335 h 595698"/>
                    <a:gd name="connsiteX14" fmla="*/ 193941 w 609586"/>
                    <a:gd name="connsiteY14" fmla="*/ 457144 h 595698"/>
                    <a:gd name="connsiteX15" fmla="*/ 166228 w 609586"/>
                    <a:gd name="connsiteY15" fmla="*/ 457144 h 595698"/>
                    <a:gd name="connsiteX16" fmla="*/ 152372 w 609586"/>
                    <a:gd name="connsiteY16" fmla="*/ 443335 h 595698"/>
                    <a:gd name="connsiteX17" fmla="*/ 166228 w 609586"/>
                    <a:gd name="connsiteY17" fmla="*/ 429479 h 595698"/>
                    <a:gd name="connsiteX18" fmla="*/ 415546 w 609586"/>
                    <a:gd name="connsiteY18" fmla="*/ 374055 h 595698"/>
                    <a:gd name="connsiteX19" fmla="*/ 443259 w 609586"/>
                    <a:gd name="connsiteY19" fmla="*/ 374055 h 595698"/>
                    <a:gd name="connsiteX20" fmla="*/ 457115 w 609586"/>
                    <a:gd name="connsiteY20" fmla="*/ 387911 h 595698"/>
                    <a:gd name="connsiteX21" fmla="*/ 443259 w 609586"/>
                    <a:gd name="connsiteY21" fmla="*/ 401767 h 595698"/>
                    <a:gd name="connsiteX22" fmla="*/ 415546 w 609586"/>
                    <a:gd name="connsiteY22" fmla="*/ 401767 h 595698"/>
                    <a:gd name="connsiteX23" fmla="*/ 401690 w 609586"/>
                    <a:gd name="connsiteY23" fmla="*/ 387911 h 595698"/>
                    <a:gd name="connsiteX24" fmla="*/ 415546 w 609586"/>
                    <a:gd name="connsiteY24" fmla="*/ 374055 h 595698"/>
                    <a:gd name="connsiteX25" fmla="*/ 166228 w 609586"/>
                    <a:gd name="connsiteY25" fmla="*/ 374055 h 595698"/>
                    <a:gd name="connsiteX26" fmla="*/ 193941 w 609586"/>
                    <a:gd name="connsiteY26" fmla="*/ 374055 h 595698"/>
                    <a:gd name="connsiteX27" fmla="*/ 207797 w 609586"/>
                    <a:gd name="connsiteY27" fmla="*/ 387911 h 595698"/>
                    <a:gd name="connsiteX28" fmla="*/ 193941 w 609586"/>
                    <a:gd name="connsiteY28" fmla="*/ 401767 h 595698"/>
                    <a:gd name="connsiteX29" fmla="*/ 166228 w 609586"/>
                    <a:gd name="connsiteY29" fmla="*/ 401767 h 595698"/>
                    <a:gd name="connsiteX30" fmla="*/ 152372 w 609586"/>
                    <a:gd name="connsiteY30" fmla="*/ 387911 h 595698"/>
                    <a:gd name="connsiteX31" fmla="*/ 166228 w 609586"/>
                    <a:gd name="connsiteY31" fmla="*/ 374055 h 595698"/>
                    <a:gd name="connsiteX32" fmla="*/ 297839 w 609586"/>
                    <a:gd name="connsiteY32" fmla="*/ 346343 h 595698"/>
                    <a:gd name="connsiteX33" fmla="*/ 263175 w 609586"/>
                    <a:gd name="connsiteY33" fmla="*/ 380959 h 595698"/>
                    <a:gd name="connsiteX34" fmla="*/ 263175 w 609586"/>
                    <a:gd name="connsiteY34" fmla="*/ 429479 h 595698"/>
                    <a:gd name="connsiteX35" fmla="*/ 346312 w 609586"/>
                    <a:gd name="connsiteY35" fmla="*/ 429479 h 595698"/>
                    <a:gd name="connsiteX36" fmla="*/ 346312 w 609586"/>
                    <a:gd name="connsiteY36" fmla="*/ 380959 h 595698"/>
                    <a:gd name="connsiteX37" fmla="*/ 311648 w 609586"/>
                    <a:gd name="connsiteY37" fmla="*/ 346343 h 595698"/>
                    <a:gd name="connsiteX38" fmla="*/ 297839 w 609586"/>
                    <a:gd name="connsiteY38" fmla="*/ 318631 h 595698"/>
                    <a:gd name="connsiteX39" fmla="*/ 311648 w 609586"/>
                    <a:gd name="connsiteY39" fmla="*/ 318631 h 595698"/>
                    <a:gd name="connsiteX40" fmla="*/ 374025 w 609586"/>
                    <a:gd name="connsiteY40" fmla="*/ 380959 h 595698"/>
                    <a:gd name="connsiteX41" fmla="*/ 374025 w 609586"/>
                    <a:gd name="connsiteY41" fmla="*/ 450240 h 595698"/>
                    <a:gd name="connsiteX42" fmla="*/ 311648 w 609586"/>
                    <a:gd name="connsiteY42" fmla="*/ 512568 h 595698"/>
                    <a:gd name="connsiteX43" fmla="*/ 297839 w 609586"/>
                    <a:gd name="connsiteY43" fmla="*/ 512568 h 595698"/>
                    <a:gd name="connsiteX44" fmla="*/ 235462 w 609586"/>
                    <a:gd name="connsiteY44" fmla="*/ 450240 h 595698"/>
                    <a:gd name="connsiteX45" fmla="*/ 235462 w 609586"/>
                    <a:gd name="connsiteY45" fmla="*/ 380959 h 595698"/>
                    <a:gd name="connsiteX46" fmla="*/ 297839 w 609586"/>
                    <a:gd name="connsiteY46" fmla="*/ 318631 h 595698"/>
                    <a:gd name="connsiteX47" fmla="*/ 55434 w 609586"/>
                    <a:gd name="connsiteY47" fmla="*/ 180090 h 595698"/>
                    <a:gd name="connsiteX48" fmla="*/ 55434 w 609586"/>
                    <a:gd name="connsiteY48" fmla="*/ 387894 h 595698"/>
                    <a:gd name="connsiteX49" fmla="*/ 235500 w 609586"/>
                    <a:gd name="connsiteY49" fmla="*/ 567984 h 595698"/>
                    <a:gd name="connsiteX50" fmla="*/ 374086 w 609586"/>
                    <a:gd name="connsiteY50" fmla="*/ 567984 h 595698"/>
                    <a:gd name="connsiteX51" fmla="*/ 554152 w 609586"/>
                    <a:gd name="connsiteY51" fmla="*/ 387894 h 595698"/>
                    <a:gd name="connsiteX52" fmla="*/ 554152 w 609586"/>
                    <a:gd name="connsiteY52" fmla="*/ 180090 h 595698"/>
                    <a:gd name="connsiteX53" fmla="*/ 196734 w 609586"/>
                    <a:gd name="connsiteY53" fmla="*/ 83141 h 595698"/>
                    <a:gd name="connsiteX54" fmla="*/ 56815 w 609586"/>
                    <a:gd name="connsiteY54" fmla="*/ 152377 h 595698"/>
                    <a:gd name="connsiteX55" fmla="*/ 552771 w 609586"/>
                    <a:gd name="connsiteY55" fmla="*/ 152377 h 595698"/>
                    <a:gd name="connsiteX56" fmla="*/ 412852 w 609586"/>
                    <a:gd name="connsiteY56" fmla="*/ 83141 h 595698"/>
                    <a:gd name="connsiteX57" fmla="*/ 290935 w 609586"/>
                    <a:gd name="connsiteY57" fmla="*/ 27714 h 595698"/>
                    <a:gd name="connsiteX58" fmla="*/ 277076 w 609586"/>
                    <a:gd name="connsiteY58" fmla="*/ 41570 h 595698"/>
                    <a:gd name="connsiteX59" fmla="*/ 277076 w 609586"/>
                    <a:gd name="connsiteY59" fmla="*/ 55427 h 595698"/>
                    <a:gd name="connsiteX60" fmla="*/ 332510 w 609586"/>
                    <a:gd name="connsiteY60" fmla="*/ 55427 h 595698"/>
                    <a:gd name="connsiteX61" fmla="*/ 332510 w 609586"/>
                    <a:gd name="connsiteY61" fmla="*/ 41570 h 595698"/>
                    <a:gd name="connsiteX62" fmla="*/ 318652 w 609586"/>
                    <a:gd name="connsiteY62" fmla="*/ 27714 h 595698"/>
                    <a:gd name="connsiteX63" fmla="*/ 290935 w 609586"/>
                    <a:gd name="connsiteY63" fmla="*/ 0 h 595698"/>
                    <a:gd name="connsiteX64" fmla="*/ 318652 w 609586"/>
                    <a:gd name="connsiteY64" fmla="*/ 0 h 595698"/>
                    <a:gd name="connsiteX65" fmla="*/ 360227 w 609586"/>
                    <a:gd name="connsiteY65" fmla="*/ 41570 h 595698"/>
                    <a:gd name="connsiteX66" fmla="*/ 360227 w 609586"/>
                    <a:gd name="connsiteY66" fmla="*/ 55427 h 595698"/>
                    <a:gd name="connsiteX67" fmla="*/ 412852 w 609586"/>
                    <a:gd name="connsiteY67" fmla="*/ 55427 h 595698"/>
                    <a:gd name="connsiteX68" fmla="*/ 580488 w 609586"/>
                    <a:gd name="connsiteY68" fmla="*/ 152377 h 595698"/>
                    <a:gd name="connsiteX69" fmla="*/ 595728 w 609586"/>
                    <a:gd name="connsiteY69" fmla="*/ 152377 h 595698"/>
                    <a:gd name="connsiteX70" fmla="*/ 609586 w 609586"/>
                    <a:gd name="connsiteY70" fmla="*/ 166234 h 595698"/>
                    <a:gd name="connsiteX71" fmla="*/ 595728 w 609586"/>
                    <a:gd name="connsiteY71" fmla="*/ 180090 h 595698"/>
                    <a:gd name="connsiteX72" fmla="*/ 581869 w 609586"/>
                    <a:gd name="connsiteY72" fmla="*/ 180090 h 595698"/>
                    <a:gd name="connsiteX73" fmla="*/ 581869 w 609586"/>
                    <a:gd name="connsiteY73" fmla="*/ 387894 h 595698"/>
                    <a:gd name="connsiteX74" fmla="*/ 374086 w 609586"/>
                    <a:gd name="connsiteY74" fmla="*/ 595698 h 595698"/>
                    <a:gd name="connsiteX75" fmla="*/ 235500 w 609586"/>
                    <a:gd name="connsiteY75" fmla="*/ 595698 h 595698"/>
                    <a:gd name="connsiteX76" fmla="*/ 27717 w 609586"/>
                    <a:gd name="connsiteY76" fmla="*/ 387894 h 595698"/>
                    <a:gd name="connsiteX77" fmla="*/ 27717 w 609586"/>
                    <a:gd name="connsiteY77" fmla="*/ 180090 h 595698"/>
                    <a:gd name="connsiteX78" fmla="*/ 13859 w 609586"/>
                    <a:gd name="connsiteY78" fmla="*/ 180090 h 595698"/>
                    <a:gd name="connsiteX79" fmla="*/ 0 w 609586"/>
                    <a:gd name="connsiteY79" fmla="*/ 166234 h 595698"/>
                    <a:gd name="connsiteX80" fmla="*/ 13859 w 609586"/>
                    <a:gd name="connsiteY80" fmla="*/ 152377 h 595698"/>
                    <a:gd name="connsiteX81" fmla="*/ 29098 w 609586"/>
                    <a:gd name="connsiteY81" fmla="*/ 152377 h 595698"/>
                    <a:gd name="connsiteX82" fmla="*/ 196734 w 609586"/>
                    <a:gd name="connsiteY82" fmla="*/ 55427 h 595698"/>
                    <a:gd name="connsiteX83" fmla="*/ 249359 w 609586"/>
                    <a:gd name="connsiteY83" fmla="*/ 55427 h 595698"/>
                    <a:gd name="connsiteX84" fmla="*/ 249359 w 609586"/>
                    <a:gd name="connsiteY84" fmla="*/ 41570 h 595698"/>
                    <a:gd name="connsiteX85" fmla="*/ 290935 w 609586"/>
                    <a:gd name="connsiteY85" fmla="*/ 0 h 59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</a:cxnLst>
                  <a:rect l="l" t="t" r="r" b="b"/>
                  <a:pathLst>
                    <a:path w="609586" h="595698">
                      <a:moveTo>
                        <a:pt x="264556" y="457144"/>
                      </a:moveTo>
                      <a:cubicBezTo>
                        <a:pt x="267365" y="472381"/>
                        <a:pt x="281174" y="484856"/>
                        <a:pt x="297839" y="484856"/>
                      </a:cubicBezTo>
                      <a:lnTo>
                        <a:pt x="311648" y="484856"/>
                      </a:lnTo>
                      <a:cubicBezTo>
                        <a:pt x="328314" y="484856"/>
                        <a:pt x="342122" y="472381"/>
                        <a:pt x="346312" y="457144"/>
                      </a:cubicBezTo>
                      <a:close/>
                      <a:moveTo>
                        <a:pt x="415546" y="429479"/>
                      </a:moveTo>
                      <a:lnTo>
                        <a:pt x="443259" y="429479"/>
                      </a:lnTo>
                      <a:cubicBezTo>
                        <a:pt x="451592" y="429479"/>
                        <a:pt x="457115" y="435003"/>
                        <a:pt x="457115" y="443335"/>
                      </a:cubicBezTo>
                      <a:cubicBezTo>
                        <a:pt x="457115" y="451620"/>
                        <a:pt x="451592" y="457144"/>
                        <a:pt x="443259" y="457144"/>
                      </a:cubicBezTo>
                      <a:lnTo>
                        <a:pt x="415546" y="457144"/>
                      </a:lnTo>
                      <a:cubicBezTo>
                        <a:pt x="407261" y="457144"/>
                        <a:pt x="401690" y="451620"/>
                        <a:pt x="401690" y="443335"/>
                      </a:cubicBezTo>
                      <a:cubicBezTo>
                        <a:pt x="401690" y="435003"/>
                        <a:pt x="407261" y="429479"/>
                        <a:pt x="415546" y="429479"/>
                      </a:cubicBezTo>
                      <a:close/>
                      <a:moveTo>
                        <a:pt x="166228" y="429479"/>
                      </a:moveTo>
                      <a:lnTo>
                        <a:pt x="193941" y="429479"/>
                      </a:lnTo>
                      <a:cubicBezTo>
                        <a:pt x="202226" y="429479"/>
                        <a:pt x="207797" y="435003"/>
                        <a:pt x="207797" y="443335"/>
                      </a:cubicBezTo>
                      <a:cubicBezTo>
                        <a:pt x="207797" y="451620"/>
                        <a:pt x="202226" y="457144"/>
                        <a:pt x="193941" y="457144"/>
                      </a:cubicBezTo>
                      <a:lnTo>
                        <a:pt x="166228" y="457144"/>
                      </a:lnTo>
                      <a:cubicBezTo>
                        <a:pt x="157896" y="457144"/>
                        <a:pt x="152372" y="451620"/>
                        <a:pt x="152372" y="443335"/>
                      </a:cubicBezTo>
                      <a:cubicBezTo>
                        <a:pt x="152372" y="435003"/>
                        <a:pt x="157896" y="429479"/>
                        <a:pt x="166228" y="429479"/>
                      </a:cubicBezTo>
                      <a:close/>
                      <a:moveTo>
                        <a:pt x="415546" y="374055"/>
                      </a:moveTo>
                      <a:lnTo>
                        <a:pt x="443259" y="374055"/>
                      </a:lnTo>
                      <a:cubicBezTo>
                        <a:pt x="451592" y="374055"/>
                        <a:pt x="457115" y="379579"/>
                        <a:pt x="457115" y="387911"/>
                      </a:cubicBezTo>
                      <a:cubicBezTo>
                        <a:pt x="457115" y="396196"/>
                        <a:pt x="451592" y="401767"/>
                        <a:pt x="443259" y="401767"/>
                      </a:cubicBezTo>
                      <a:lnTo>
                        <a:pt x="415546" y="401767"/>
                      </a:lnTo>
                      <a:cubicBezTo>
                        <a:pt x="407261" y="401767"/>
                        <a:pt x="401690" y="396196"/>
                        <a:pt x="401690" y="387911"/>
                      </a:cubicBezTo>
                      <a:cubicBezTo>
                        <a:pt x="401690" y="379579"/>
                        <a:pt x="407261" y="374055"/>
                        <a:pt x="415546" y="374055"/>
                      </a:cubicBezTo>
                      <a:close/>
                      <a:moveTo>
                        <a:pt x="166228" y="374055"/>
                      </a:moveTo>
                      <a:lnTo>
                        <a:pt x="193941" y="374055"/>
                      </a:lnTo>
                      <a:cubicBezTo>
                        <a:pt x="202226" y="374055"/>
                        <a:pt x="207797" y="379579"/>
                        <a:pt x="207797" y="387911"/>
                      </a:cubicBezTo>
                      <a:cubicBezTo>
                        <a:pt x="207797" y="396196"/>
                        <a:pt x="202226" y="401767"/>
                        <a:pt x="193941" y="401767"/>
                      </a:cubicBezTo>
                      <a:lnTo>
                        <a:pt x="166228" y="401767"/>
                      </a:lnTo>
                      <a:cubicBezTo>
                        <a:pt x="157896" y="401767"/>
                        <a:pt x="152372" y="396196"/>
                        <a:pt x="152372" y="387911"/>
                      </a:cubicBezTo>
                      <a:cubicBezTo>
                        <a:pt x="152372" y="379579"/>
                        <a:pt x="157896" y="374055"/>
                        <a:pt x="166228" y="374055"/>
                      </a:cubicBezTo>
                      <a:close/>
                      <a:moveTo>
                        <a:pt x="297839" y="346343"/>
                      </a:moveTo>
                      <a:cubicBezTo>
                        <a:pt x="278412" y="346343"/>
                        <a:pt x="263175" y="361580"/>
                        <a:pt x="263175" y="380959"/>
                      </a:cubicBezTo>
                      <a:lnTo>
                        <a:pt x="263175" y="429479"/>
                      </a:lnTo>
                      <a:lnTo>
                        <a:pt x="346312" y="429479"/>
                      </a:lnTo>
                      <a:lnTo>
                        <a:pt x="346312" y="380959"/>
                      </a:lnTo>
                      <a:cubicBezTo>
                        <a:pt x="346312" y="361580"/>
                        <a:pt x="331075" y="346343"/>
                        <a:pt x="311648" y="346343"/>
                      </a:cubicBezTo>
                      <a:close/>
                      <a:moveTo>
                        <a:pt x="297839" y="318631"/>
                      </a:moveTo>
                      <a:lnTo>
                        <a:pt x="311648" y="318631"/>
                      </a:lnTo>
                      <a:cubicBezTo>
                        <a:pt x="346312" y="318631"/>
                        <a:pt x="374025" y="346343"/>
                        <a:pt x="374025" y="380959"/>
                      </a:cubicBezTo>
                      <a:lnTo>
                        <a:pt x="374025" y="450240"/>
                      </a:lnTo>
                      <a:cubicBezTo>
                        <a:pt x="374025" y="484856"/>
                        <a:pt x="346312" y="512568"/>
                        <a:pt x="311648" y="512568"/>
                      </a:cubicBezTo>
                      <a:lnTo>
                        <a:pt x="297839" y="512568"/>
                      </a:lnTo>
                      <a:cubicBezTo>
                        <a:pt x="263175" y="512568"/>
                        <a:pt x="235462" y="484856"/>
                        <a:pt x="235462" y="450240"/>
                      </a:cubicBezTo>
                      <a:lnTo>
                        <a:pt x="235462" y="380959"/>
                      </a:lnTo>
                      <a:cubicBezTo>
                        <a:pt x="235462" y="346343"/>
                        <a:pt x="263175" y="318631"/>
                        <a:pt x="297839" y="318631"/>
                      </a:cubicBezTo>
                      <a:close/>
                      <a:moveTo>
                        <a:pt x="55434" y="180090"/>
                      </a:moveTo>
                      <a:lnTo>
                        <a:pt x="55434" y="387894"/>
                      </a:lnTo>
                      <a:cubicBezTo>
                        <a:pt x="55434" y="487606"/>
                        <a:pt x="135776" y="567984"/>
                        <a:pt x="235500" y="567984"/>
                      </a:cubicBezTo>
                      <a:lnTo>
                        <a:pt x="374086" y="567984"/>
                      </a:lnTo>
                      <a:cubicBezTo>
                        <a:pt x="473810" y="567984"/>
                        <a:pt x="554152" y="487606"/>
                        <a:pt x="554152" y="387894"/>
                      </a:cubicBezTo>
                      <a:lnTo>
                        <a:pt x="554152" y="180090"/>
                      </a:lnTo>
                      <a:close/>
                      <a:moveTo>
                        <a:pt x="196734" y="83141"/>
                      </a:moveTo>
                      <a:cubicBezTo>
                        <a:pt x="121917" y="83141"/>
                        <a:pt x="66483" y="110854"/>
                        <a:pt x="56815" y="152377"/>
                      </a:cubicBezTo>
                      <a:lnTo>
                        <a:pt x="552771" y="152377"/>
                      </a:lnTo>
                      <a:cubicBezTo>
                        <a:pt x="543103" y="109473"/>
                        <a:pt x="491812" y="83141"/>
                        <a:pt x="412852" y="83141"/>
                      </a:cubicBezTo>
                      <a:close/>
                      <a:moveTo>
                        <a:pt x="290935" y="27714"/>
                      </a:moveTo>
                      <a:cubicBezTo>
                        <a:pt x="282648" y="27714"/>
                        <a:pt x="277076" y="33285"/>
                        <a:pt x="277076" y="41570"/>
                      </a:cubicBezTo>
                      <a:lnTo>
                        <a:pt x="277076" y="55427"/>
                      </a:lnTo>
                      <a:lnTo>
                        <a:pt x="332510" y="55427"/>
                      </a:lnTo>
                      <a:lnTo>
                        <a:pt x="332510" y="41570"/>
                      </a:lnTo>
                      <a:cubicBezTo>
                        <a:pt x="332510" y="33285"/>
                        <a:pt x="326938" y="27714"/>
                        <a:pt x="318652" y="27714"/>
                      </a:cubicBezTo>
                      <a:close/>
                      <a:moveTo>
                        <a:pt x="290935" y="0"/>
                      </a:moveTo>
                      <a:lnTo>
                        <a:pt x="318652" y="0"/>
                      </a:lnTo>
                      <a:cubicBezTo>
                        <a:pt x="342178" y="0"/>
                        <a:pt x="360227" y="18047"/>
                        <a:pt x="360227" y="41570"/>
                      </a:cubicBezTo>
                      <a:lnTo>
                        <a:pt x="360227" y="55427"/>
                      </a:lnTo>
                      <a:lnTo>
                        <a:pt x="412852" y="55427"/>
                      </a:lnTo>
                      <a:cubicBezTo>
                        <a:pt x="526482" y="55427"/>
                        <a:pt x="573582" y="103902"/>
                        <a:pt x="580488" y="152377"/>
                      </a:cubicBezTo>
                      <a:lnTo>
                        <a:pt x="595728" y="152377"/>
                      </a:lnTo>
                      <a:cubicBezTo>
                        <a:pt x="604062" y="152377"/>
                        <a:pt x="609586" y="157948"/>
                        <a:pt x="609586" y="166234"/>
                      </a:cubicBezTo>
                      <a:cubicBezTo>
                        <a:pt x="609586" y="174567"/>
                        <a:pt x="604062" y="180090"/>
                        <a:pt x="595728" y="180090"/>
                      </a:cubicBezTo>
                      <a:lnTo>
                        <a:pt x="581869" y="180090"/>
                      </a:lnTo>
                      <a:lnTo>
                        <a:pt x="581869" y="387894"/>
                      </a:lnTo>
                      <a:cubicBezTo>
                        <a:pt x="581869" y="502843"/>
                        <a:pt x="489050" y="595698"/>
                        <a:pt x="374086" y="595698"/>
                      </a:cubicBezTo>
                      <a:lnTo>
                        <a:pt x="235500" y="595698"/>
                      </a:lnTo>
                      <a:cubicBezTo>
                        <a:pt x="120536" y="595698"/>
                        <a:pt x="27717" y="502843"/>
                        <a:pt x="27717" y="387894"/>
                      </a:cubicBezTo>
                      <a:lnTo>
                        <a:pt x="27717" y="180090"/>
                      </a:lnTo>
                      <a:lnTo>
                        <a:pt x="13859" y="180090"/>
                      </a:lnTo>
                      <a:cubicBezTo>
                        <a:pt x="5524" y="180090"/>
                        <a:pt x="0" y="174567"/>
                        <a:pt x="0" y="166234"/>
                      </a:cubicBezTo>
                      <a:cubicBezTo>
                        <a:pt x="0" y="157948"/>
                        <a:pt x="5524" y="152377"/>
                        <a:pt x="13859" y="152377"/>
                      </a:cubicBezTo>
                      <a:lnTo>
                        <a:pt x="29098" y="152377"/>
                      </a:lnTo>
                      <a:cubicBezTo>
                        <a:pt x="37385" y="94236"/>
                        <a:pt x="103915" y="55427"/>
                        <a:pt x="196734" y="55427"/>
                      </a:cubicBezTo>
                      <a:lnTo>
                        <a:pt x="249359" y="55427"/>
                      </a:lnTo>
                      <a:lnTo>
                        <a:pt x="249359" y="41570"/>
                      </a:lnTo>
                      <a:cubicBezTo>
                        <a:pt x="249359" y="18047"/>
                        <a:pt x="267408" y="0"/>
                        <a:pt x="290935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5" name="直接连接符 40"/>
            <p:cNvCxnSpPr>
              <a:stCxn id="23" idx="1"/>
              <a:endCxn id="17" idx="3"/>
            </p:cNvCxnSpPr>
            <p:nvPr/>
          </p:nvCxnSpPr>
          <p:spPr>
            <a:xfrm flipH="1" flipV="1">
              <a:off x="5234" y="8899"/>
              <a:ext cx="1341" cy="618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16" name="直接连接符 48"/>
            <p:cNvCxnSpPr>
              <a:stCxn id="39" idx="1"/>
              <a:endCxn id="17" idx="3"/>
            </p:cNvCxnSpPr>
            <p:nvPr/>
          </p:nvCxnSpPr>
          <p:spPr>
            <a:xfrm flipH="1">
              <a:off x="5234" y="8414"/>
              <a:ext cx="1338" cy="485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sp>
          <p:nvSpPr>
            <p:cNvPr id="17" name="圆角矩形 50"/>
            <p:cNvSpPr/>
            <p:nvPr/>
          </p:nvSpPr>
          <p:spPr>
            <a:xfrm>
              <a:off x="4313" y="8694"/>
              <a:ext cx="921" cy="410"/>
            </a:xfrm>
            <a:prstGeom prst="roundRect">
              <a:avLst>
                <a:gd name="adj" fmla="val 8900"/>
              </a:avLst>
            </a:prstGeom>
            <a:noFill/>
            <a:ln w="12700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7197" tIns="45701" rIns="7197" bIns="45701" numCol="1" spcCol="38100" rtlCol="0" anchor="ctr">
              <a:noAutofit/>
            </a:bodyPr>
            <a:lstStyle/>
            <a:p>
              <a:pPr algn="ctr" defTabSz="913765" hangingPunct="0"/>
              <a:r>
                <a: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OLT</a:t>
              </a:r>
              <a:endParaRPr lang="zh-CN" altLang="en-US" sz="10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圆角矩形 27"/>
            <p:cNvSpPr/>
            <p:nvPr/>
          </p:nvSpPr>
          <p:spPr>
            <a:xfrm>
              <a:off x="5627" y="7199"/>
              <a:ext cx="10604" cy="2783"/>
            </a:xfrm>
            <a:prstGeom prst="roundRect">
              <a:avLst/>
            </a:prstGeom>
            <a:gradFill>
              <a:gsLst>
                <a:gs pos="0">
                  <a:srgbClr val="4BF0F0">
                    <a:alpha val="0"/>
                  </a:srgbClr>
                </a:gs>
                <a:gs pos="100000">
                  <a:srgbClr val="0070C0">
                    <a:alpha val="32000"/>
                  </a:srgbClr>
                </a:gs>
              </a:gsLst>
              <a:lin ang="5400000" scaled="0"/>
            </a:gradFill>
            <a:ln w="6350">
              <a:gradFill>
                <a:gsLst>
                  <a:gs pos="0">
                    <a:srgbClr val="4BF0F0">
                      <a:alpha val="0"/>
                    </a:srgbClr>
                  </a:gs>
                  <a:gs pos="50000">
                    <a:srgbClr val="4BF0F0">
                      <a:alpha val="0"/>
                    </a:srgbClr>
                  </a:gs>
                  <a:gs pos="100000">
                    <a:srgbClr val="4BF0F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00" tIns="91399" rIns="182800" bIns="91399" anchor="t"/>
            <a:lstStyle/>
            <a:p>
              <a:pPr defTabSz="1218565"/>
              <a:endParaRPr lang="zh-CN" alt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30"/>
            <p:cNvCxnSpPr>
              <a:stCxn id="23" idx="3"/>
              <a:endCxn id="27" idx="1"/>
            </p:cNvCxnSpPr>
            <p:nvPr/>
          </p:nvCxnSpPr>
          <p:spPr>
            <a:xfrm>
              <a:off x="7988" y="9517"/>
              <a:ext cx="2067" cy="10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22" name="直接连接符 37"/>
            <p:cNvCxnSpPr>
              <a:stCxn id="39" idx="3"/>
              <a:endCxn id="25" idx="1"/>
            </p:cNvCxnSpPr>
            <p:nvPr/>
          </p:nvCxnSpPr>
          <p:spPr>
            <a:xfrm>
              <a:off x="7985" y="8414"/>
              <a:ext cx="2070" cy="0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sp>
          <p:nvSpPr>
            <p:cNvPr id="23" name="矩形 38"/>
            <p:cNvSpPr/>
            <p:nvPr/>
          </p:nvSpPr>
          <p:spPr>
            <a:xfrm>
              <a:off x="6575" y="9290"/>
              <a:ext cx="1414" cy="45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7197" tIns="45701" rIns="7197" bIns="45701" numCol="1" spcCol="38100" rtlCol="0" anchor="ctr">
              <a:noAutofit/>
            </a:bodyPr>
            <a:lstStyle/>
            <a:p>
              <a:pPr algn="ctr" defTabSz="913765" hangingPunct="0"/>
              <a:r>
                <a: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A-Leaf</a:t>
              </a:r>
              <a:endParaRPr lang="en-US" altLang="zh-CN" sz="10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25" name="矩形 41"/>
            <p:cNvSpPr/>
            <p:nvPr/>
          </p:nvSpPr>
          <p:spPr>
            <a:xfrm>
              <a:off x="10055" y="8188"/>
              <a:ext cx="1414" cy="45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7197" tIns="45701" rIns="7197" bIns="45701" numCol="1" spcCol="38100" rtlCol="0" anchor="ctr">
              <a:noAutofit/>
            </a:bodyPr>
            <a:lstStyle/>
            <a:p>
              <a:pPr algn="ctr" defTabSz="913765" hangingPunct="0"/>
              <a:r>
                <a: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Spine</a:t>
              </a:r>
              <a:endParaRPr lang="en-US" altLang="zh-CN" sz="10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27" name="矩形 42"/>
            <p:cNvSpPr/>
            <p:nvPr/>
          </p:nvSpPr>
          <p:spPr>
            <a:xfrm>
              <a:off x="10055" y="9300"/>
              <a:ext cx="1414" cy="45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7197" tIns="45701" rIns="7197" bIns="45701" numCol="1" spcCol="38100" rtlCol="0" anchor="ctr">
              <a:noAutofit/>
            </a:bodyPr>
            <a:lstStyle/>
            <a:p>
              <a:pPr algn="ctr" defTabSz="913765" hangingPunct="0"/>
              <a:r>
                <a: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Spine</a:t>
              </a:r>
              <a:endParaRPr lang="en-US" altLang="zh-CN" sz="10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29" name="直接连接符 43"/>
            <p:cNvCxnSpPr>
              <a:stCxn id="39" idx="3"/>
              <a:endCxn id="27" idx="1"/>
            </p:cNvCxnSpPr>
            <p:nvPr/>
          </p:nvCxnSpPr>
          <p:spPr>
            <a:xfrm>
              <a:off x="7985" y="8414"/>
              <a:ext cx="2070" cy="1112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32" name="直接连接符 44"/>
            <p:cNvCxnSpPr>
              <a:stCxn id="23" idx="3"/>
              <a:endCxn id="25" idx="1"/>
            </p:cNvCxnSpPr>
            <p:nvPr/>
          </p:nvCxnSpPr>
          <p:spPr>
            <a:xfrm flipV="1">
              <a:off x="7988" y="8414"/>
              <a:ext cx="2067" cy="1103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33" name="直接连接符 45"/>
            <p:cNvCxnSpPr>
              <a:stCxn id="27" idx="0"/>
              <a:endCxn id="25" idx="2"/>
            </p:cNvCxnSpPr>
            <p:nvPr/>
          </p:nvCxnSpPr>
          <p:spPr>
            <a:xfrm flipV="1">
              <a:off x="10762" y="8640"/>
              <a:ext cx="0" cy="659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sp>
          <p:nvSpPr>
            <p:cNvPr id="38" name="文本框 51"/>
            <p:cNvSpPr txBox="1"/>
            <p:nvPr/>
          </p:nvSpPr>
          <p:spPr>
            <a:xfrm>
              <a:off x="5803" y="7224"/>
              <a:ext cx="3019" cy="7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913765"/>
              <a:r>
                <a:rPr lang="zh-CN" altLang="en-US" sz="1400" b="1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Cloudified IP MAN</a:t>
              </a:r>
              <a:endParaRPr lang="zh-CN" altLang="en-US" sz="1400" b="1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64"/>
            <p:cNvSpPr/>
            <p:nvPr/>
          </p:nvSpPr>
          <p:spPr>
            <a:xfrm>
              <a:off x="6571" y="8188"/>
              <a:ext cx="1414" cy="452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7197" tIns="45701" rIns="7197" bIns="45701" numCol="1" spcCol="38100" rtlCol="0" anchor="ctr">
              <a:noAutofit/>
            </a:bodyPr>
            <a:lstStyle/>
            <a:p>
              <a:pPr algn="ctr" defTabSz="913765" hangingPunct="0"/>
              <a:r>
                <a: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A-Leaf</a:t>
              </a:r>
              <a:endParaRPr lang="en-US" altLang="zh-CN" sz="10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40" name="组合 94"/>
            <p:cNvGrpSpPr/>
            <p:nvPr/>
          </p:nvGrpSpPr>
          <p:grpSpPr>
            <a:xfrm>
              <a:off x="5595" y="10154"/>
              <a:ext cx="10655" cy="438"/>
              <a:chOff x="1639809" y="5070120"/>
              <a:chExt cx="9071174" cy="314132"/>
            </a:xfrm>
          </p:grpSpPr>
          <p:sp>
            <p:nvSpPr>
              <p:cNvPr id="197" name="AutoShape 69"/>
              <p:cNvSpPr>
                <a:spLocks noChangeArrowheads="1"/>
              </p:cNvSpPr>
              <p:nvPr/>
            </p:nvSpPr>
            <p:spPr bwMode="auto">
              <a:xfrm rot="16200000">
                <a:off x="6028939" y="702208"/>
                <a:ext cx="292913" cy="9071174"/>
              </a:xfrm>
              <a:prstGeom prst="can">
                <a:avLst>
                  <a:gd name="adj" fmla="val 19290"/>
                </a:avLst>
              </a:prstGeom>
              <a:solidFill>
                <a:srgbClr val="666666">
                  <a:lumMod val="20000"/>
                  <a:lumOff val="80000"/>
                  <a:alpha val="30000"/>
                </a:srgbClr>
              </a:solidFill>
              <a:ln w="9525">
                <a:solidFill>
                  <a:srgbClr val="FFFFFF">
                    <a:lumMod val="50000"/>
                  </a:srgbClr>
                </a:solidFill>
                <a:prstDash val="solid"/>
                <a:round/>
              </a:ln>
            </p:spPr>
            <p:txBody>
              <a:bodyPr vert="horz" wrap="none" lIns="136012" tIns="68008" rIns="136012" bIns="68008" anchor="ctr">
                <a:noAutofit/>
              </a:bodyPr>
              <a:lstStyle/>
              <a:p>
                <a:pPr algn="ctr" defTabSz="913765"/>
                <a:endParaRPr lang="en-US" altLang="zh-CN" sz="1600" kern="0" dirty="0">
                  <a:solidFill>
                    <a:srgbClr val="2D2015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0" name="直接箭头连接符 105"/>
              <p:cNvCxnSpPr/>
              <p:nvPr/>
            </p:nvCxnSpPr>
            <p:spPr>
              <a:xfrm flipV="1">
                <a:off x="6661166" y="5234635"/>
                <a:ext cx="402445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1D1D1A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1" name="文本框 106"/>
              <p:cNvSpPr txBox="1"/>
              <p:nvPr/>
            </p:nvSpPr>
            <p:spPr>
              <a:xfrm>
                <a:off x="5108322" y="5070120"/>
                <a:ext cx="1645184" cy="29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765" eaLnBrk="0" latinLnBrk="1"/>
                <a:r>
                  <a:rPr lang="en-US" altLang="zh-CN" sz="1100" kern="0" dirty="0">
                    <a:solidFill>
                      <a:srgbClr val="1D1D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SRv6/EVPN</a:t>
                </a:r>
                <a:endParaRPr lang="zh-CN" altLang="en-US" sz="11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2" name="直接箭头连接符 107"/>
              <p:cNvCxnSpPr/>
              <p:nvPr/>
            </p:nvCxnSpPr>
            <p:spPr>
              <a:xfrm flipV="1">
                <a:off x="1736376" y="5234635"/>
                <a:ext cx="3459177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1D1D1A">
                    <a:lumMod val="50000"/>
                    <a:lumOff val="50000"/>
                  </a:srgb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cxnSp>
          <p:nvCxnSpPr>
            <p:cNvPr id="41" name="直接连接符 45"/>
            <p:cNvCxnSpPr>
              <a:stCxn id="23" idx="0"/>
              <a:endCxn id="39" idx="2"/>
            </p:cNvCxnSpPr>
            <p:nvPr/>
          </p:nvCxnSpPr>
          <p:spPr>
            <a:xfrm flipH="1" flipV="1">
              <a:off x="7278" y="8640"/>
              <a:ext cx="3" cy="651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sp>
          <p:nvSpPr>
            <p:cNvPr id="42" name="矩形 41"/>
            <p:cNvSpPr/>
            <p:nvPr/>
          </p:nvSpPr>
          <p:spPr>
            <a:xfrm>
              <a:off x="6456" y="8038"/>
              <a:ext cx="1637" cy="178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9939" y="8038"/>
              <a:ext cx="1637" cy="178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1"/>
            <p:cNvSpPr/>
            <p:nvPr/>
          </p:nvSpPr>
          <p:spPr>
            <a:xfrm>
              <a:off x="13298" y="8188"/>
              <a:ext cx="1800" cy="468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7197" tIns="45701" rIns="7197" bIns="45701" numCol="1" spcCol="38100" rtlCol="0" anchor="ctr">
              <a:noAutofit/>
            </a:bodyPr>
            <a:lstStyle/>
            <a:p>
              <a:pPr algn="ctr" defTabSz="913765" hangingPunct="0"/>
              <a:r>
                <a: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Super-Spine</a:t>
              </a:r>
              <a:endParaRPr lang="en-US" altLang="zh-CN" sz="10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" name="矩形 42"/>
            <p:cNvSpPr/>
            <p:nvPr/>
          </p:nvSpPr>
          <p:spPr>
            <a:xfrm>
              <a:off x="13298" y="9300"/>
              <a:ext cx="1800" cy="468"/>
            </a:xfrm>
            <a:prstGeom prst="rect">
              <a:avLst/>
            </a:prstGeom>
            <a:solidFill>
              <a:srgbClr val="4BACC6">
                <a:lumMod val="20000"/>
                <a:lumOff val="80000"/>
              </a:srgbClr>
            </a:solidFill>
            <a:ln w="12700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7197" tIns="45701" rIns="7197" bIns="45701" numCol="1" spcCol="38100" rtlCol="0" anchor="ctr">
              <a:noAutofit/>
            </a:bodyPr>
            <a:lstStyle/>
            <a:p>
              <a:pPr algn="ctr" defTabSz="913765" hangingPunct="0"/>
              <a:r>
                <a: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Super-Spine</a:t>
              </a:r>
              <a:endParaRPr lang="en-US" altLang="zh-CN" sz="10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221" y="8030"/>
              <a:ext cx="1972" cy="178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连接符 37"/>
            <p:cNvCxnSpPr>
              <a:stCxn id="48" idx="1"/>
              <a:endCxn id="25" idx="3"/>
            </p:cNvCxnSpPr>
            <p:nvPr/>
          </p:nvCxnSpPr>
          <p:spPr>
            <a:xfrm flipH="1" flipV="1">
              <a:off x="11469" y="8414"/>
              <a:ext cx="1829" cy="8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55" name="直接连接符 37"/>
            <p:cNvCxnSpPr>
              <a:stCxn id="51" idx="1"/>
              <a:endCxn id="25" idx="3"/>
            </p:cNvCxnSpPr>
            <p:nvPr/>
          </p:nvCxnSpPr>
          <p:spPr>
            <a:xfrm flipH="1" flipV="1">
              <a:off x="11469" y="8414"/>
              <a:ext cx="1829" cy="1120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59" name="直接连接符 37"/>
            <p:cNvCxnSpPr>
              <a:stCxn id="51" idx="1"/>
              <a:endCxn id="27" idx="3"/>
            </p:cNvCxnSpPr>
            <p:nvPr/>
          </p:nvCxnSpPr>
          <p:spPr>
            <a:xfrm flipH="1" flipV="1">
              <a:off x="11469" y="9526"/>
              <a:ext cx="1829" cy="8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61" name="直接连接符 37"/>
            <p:cNvCxnSpPr>
              <a:stCxn id="48" idx="1"/>
              <a:endCxn id="27" idx="3"/>
            </p:cNvCxnSpPr>
            <p:nvPr/>
          </p:nvCxnSpPr>
          <p:spPr>
            <a:xfrm flipH="1">
              <a:off x="11469" y="8422"/>
              <a:ext cx="1829" cy="1104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132" name="直接连接符 45"/>
            <p:cNvCxnSpPr>
              <a:stCxn id="48" idx="3"/>
              <a:endCxn id="145" idx="1"/>
            </p:cNvCxnSpPr>
            <p:nvPr/>
          </p:nvCxnSpPr>
          <p:spPr>
            <a:xfrm>
              <a:off x="15098" y="8422"/>
              <a:ext cx="1752" cy="386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cxnSp>
          <p:nvCxnSpPr>
            <p:cNvPr id="133" name="直接连接符 45"/>
            <p:cNvCxnSpPr>
              <a:stCxn id="51" idx="3"/>
              <a:endCxn id="145" idx="1"/>
            </p:cNvCxnSpPr>
            <p:nvPr/>
          </p:nvCxnSpPr>
          <p:spPr>
            <a:xfrm flipV="1">
              <a:off x="15098" y="8808"/>
              <a:ext cx="1752" cy="726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sp>
          <p:nvSpPr>
            <p:cNvPr id="134" name="文本框 77"/>
            <p:cNvSpPr txBox="1"/>
            <p:nvPr/>
          </p:nvSpPr>
          <p:spPr>
            <a:xfrm>
              <a:off x="11988" y="4925"/>
              <a:ext cx="2246" cy="3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65"/>
              <a:r>
                <a:rPr lang="en-US" altLang="zh-CN" sz="1400" b="1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Edge Cloud</a:t>
              </a:r>
              <a:endParaRPr lang="en-US" altLang="zh-CN" sz="1400" b="1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12230" y="5360"/>
              <a:ext cx="3103" cy="16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71755" rIns="89996" bIns="46798" rtlCol="0" anchor="t">
              <a:no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App Market</a:t>
              </a:r>
              <a:endParaRPr lang="en-US" altLang="zh-C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66"/>
            <p:cNvSpPr txBox="1"/>
            <p:nvPr/>
          </p:nvSpPr>
          <p:spPr>
            <a:xfrm>
              <a:off x="12634" y="5985"/>
              <a:ext cx="1401" cy="2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 Desktop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7" name="图形 429" descr="笔记本电脑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292" y="6003"/>
              <a:ext cx="342" cy="263"/>
            </a:xfrm>
            <a:prstGeom prst="rect">
              <a:avLst/>
            </a:prstGeom>
          </p:spPr>
        </p:pic>
        <p:sp>
          <p:nvSpPr>
            <p:cNvPr id="138" name="iconfont-1188-763163"/>
            <p:cNvSpPr/>
            <p:nvPr/>
          </p:nvSpPr>
          <p:spPr>
            <a:xfrm>
              <a:off x="14214" y="6003"/>
              <a:ext cx="346" cy="259"/>
            </a:xfrm>
            <a:custGeom>
              <a:avLst/>
              <a:gdLst>
                <a:gd name="T0" fmla="*/ 10800 w 12800"/>
                <a:gd name="T1" fmla="*/ 8800 h 12800"/>
                <a:gd name="T2" fmla="*/ 9760 w 12800"/>
                <a:gd name="T3" fmla="*/ 9120 h 12800"/>
                <a:gd name="T4" fmla="*/ 9040 w 12800"/>
                <a:gd name="T5" fmla="*/ 8400 h 12800"/>
                <a:gd name="T6" fmla="*/ 9680 w 12800"/>
                <a:gd name="T7" fmla="*/ 6480 h 12800"/>
                <a:gd name="T8" fmla="*/ 9040 w 12800"/>
                <a:gd name="T9" fmla="*/ 4560 h 12800"/>
                <a:gd name="T10" fmla="*/ 9760 w 12800"/>
                <a:gd name="T11" fmla="*/ 3840 h 12800"/>
                <a:gd name="T12" fmla="*/ 10800 w 12800"/>
                <a:gd name="T13" fmla="*/ 4000 h 12800"/>
                <a:gd name="T14" fmla="*/ 12800 w 12800"/>
                <a:gd name="T15" fmla="*/ 2000 h 12800"/>
                <a:gd name="T16" fmla="*/ 10800 w 12800"/>
                <a:gd name="T17" fmla="*/ 0 h 12800"/>
                <a:gd name="T18" fmla="*/ 8800 w 12800"/>
                <a:gd name="T19" fmla="*/ 2000 h 12800"/>
                <a:gd name="T20" fmla="*/ 9200 w 12800"/>
                <a:gd name="T21" fmla="*/ 3200 h 12800"/>
                <a:gd name="T22" fmla="*/ 8480 w 12800"/>
                <a:gd name="T23" fmla="*/ 3920 h 12800"/>
                <a:gd name="T24" fmla="*/ 6400 w 12800"/>
                <a:gd name="T25" fmla="*/ 3120 h 12800"/>
                <a:gd name="T26" fmla="*/ 4320 w 12800"/>
                <a:gd name="T27" fmla="*/ 3920 h 12800"/>
                <a:gd name="T28" fmla="*/ 3600 w 12800"/>
                <a:gd name="T29" fmla="*/ 3200 h 12800"/>
                <a:gd name="T30" fmla="*/ 4000 w 12800"/>
                <a:gd name="T31" fmla="*/ 2000 h 12800"/>
                <a:gd name="T32" fmla="*/ 2000 w 12800"/>
                <a:gd name="T33" fmla="*/ 0 h 12800"/>
                <a:gd name="T34" fmla="*/ 0 w 12800"/>
                <a:gd name="T35" fmla="*/ 2000 h 12800"/>
                <a:gd name="T36" fmla="*/ 2000 w 12800"/>
                <a:gd name="T37" fmla="*/ 4000 h 12800"/>
                <a:gd name="T38" fmla="*/ 3040 w 12800"/>
                <a:gd name="T39" fmla="*/ 3760 h 12800"/>
                <a:gd name="T40" fmla="*/ 3760 w 12800"/>
                <a:gd name="T41" fmla="*/ 4480 h 12800"/>
                <a:gd name="T42" fmla="*/ 3120 w 12800"/>
                <a:gd name="T43" fmla="*/ 6400 h 12800"/>
                <a:gd name="T44" fmla="*/ 3760 w 12800"/>
                <a:gd name="T45" fmla="*/ 8320 h 12800"/>
                <a:gd name="T46" fmla="*/ 3040 w 12800"/>
                <a:gd name="T47" fmla="*/ 9040 h 12800"/>
                <a:gd name="T48" fmla="*/ 2000 w 12800"/>
                <a:gd name="T49" fmla="*/ 8800 h 12800"/>
                <a:gd name="T50" fmla="*/ 0 w 12800"/>
                <a:gd name="T51" fmla="*/ 10800 h 12800"/>
                <a:gd name="T52" fmla="*/ 2000 w 12800"/>
                <a:gd name="T53" fmla="*/ 12800 h 12800"/>
                <a:gd name="T54" fmla="*/ 4000 w 12800"/>
                <a:gd name="T55" fmla="*/ 10800 h 12800"/>
                <a:gd name="T56" fmla="*/ 3600 w 12800"/>
                <a:gd name="T57" fmla="*/ 9600 h 12800"/>
                <a:gd name="T58" fmla="*/ 4320 w 12800"/>
                <a:gd name="T59" fmla="*/ 8880 h 12800"/>
                <a:gd name="T60" fmla="*/ 6400 w 12800"/>
                <a:gd name="T61" fmla="*/ 9680 h 12800"/>
                <a:gd name="T62" fmla="*/ 8480 w 12800"/>
                <a:gd name="T63" fmla="*/ 8880 h 12800"/>
                <a:gd name="T64" fmla="*/ 9200 w 12800"/>
                <a:gd name="T65" fmla="*/ 9600 h 12800"/>
                <a:gd name="T66" fmla="*/ 8800 w 12800"/>
                <a:gd name="T67" fmla="*/ 10800 h 12800"/>
                <a:gd name="T68" fmla="*/ 10800 w 12800"/>
                <a:gd name="T69" fmla="*/ 12800 h 12800"/>
                <a:gd name="T70" fmla="*/ 12800 w 12800"/>
                <a:gd name="T71" fmla="*/ 10800 h 12800"/>
                <a:gd name="T72" fmla="*/ 10800 w 12800"/>
                <a:gd name="T73" fmla="*/ 8800 h 12800"/>
                <a:gd name="T74" fmla="*/ 10800 w 12800"/>
                <a:gd name="T75" fmla="*/ 720 h 12800"/>
                <a:gd name="T76" fmla="*/ 12080 w 12800"/>
                <a:gd name="T77" fmla="*/ 2000 h 12800"/>
                <a:gd name="T78" fmla="*/ 10800 w 12800"/>
                <a:gd name="T79" fmla="*/ 3280 h 12800"/>
                <a:gd name="T80" fmla="*/ 9520 w 12800"/>
                <a:gd name="T81" fmla="*/ 2000 h 12800"/>
                <a:gd name="T82" fmla="*/ 10800 w 12800"/>
                <a:gd name="T83" fmla="*/ 720 h 12800"/>
                <a:gd name="T84" fmla="*/ 2000 w 12800"/>
                <a:gd name="T85" fmla="*/ 3280 h 12800"/>
                <a:gd name="T86" fmla="*/ 720 w 12800"/>
                <a:gd name="T87" fmla="*/ 2000 h 12800"/>
                <a:gd name="T88" fmla="*/ 2000 w 12800"/>
                <a:gd name="T89" fmla="*/ 720 h 12800"/>
                <a:gd name="T90" fmla="*/ 3280 w 12800"/>
                <a:gd name="T91" fmla="*/ 2000 h 12800"/>
                <a:gd name="T92" fmla="*/ 2000 w 12800"/>
                <a:gd name="T93" fmla="*/ 3280 h 12800"/>
                <a:gd name="T94" fmla="*/ 2000 w 12800"/>
                <a:gd name="T95" fmla="*/ 12080 h 12800"/>
                <a:gd name="T96" fmla="*/ 720 w 12800"/>
                <a:gd name="T97" fmla="*/ 10800 h 12800"/>
                <a:gd name="T98" fmla="*/ 2000 w 12800"/>
                <a:gd name="T99" fmla="*/ 9520 h 12800"/>
                <a:gd name="T100" fmla="*/ 3280 w 12800"/>
                <a:gd name="T101" fmla="*/ 10800 h 12800"/>
                <a:gd name="T102" fmla="*/ 2000 w 12800"/>
                <a:gd name="T103" fmla="*/ 12080 h 12800"/>
                <a:gd name="T104" fmla="*/ 6400 w 12800"/>
                <a:gd name="T105" fmla="*/ 8720 h 12800"/>
                <a:gd name="T106" fmla="*/ 4080 w 12800"/>
                <a:gd name="T107" fmla="*/ 6400 h 12800"/>
                <a:gd name="T108" fmla="*/ 6400 w 12800"/>
                <a:gd name="T109" fmla="*/ 4080 h 12800"/>
                <a:gd name="T110" fmla="*/ 8720 w 12800"/>
                <a:gd name="T111" fmla="*/ 6400 h 12800"/>
                <a:gd name="T112" fmla="*/ 6400 w 12800"/>
                <a:gd name="T113" fmla="*/ 8720 h 12800"/>
                <a:gd name="T114" fmla="*/ 10800 w 12800"/>
                <a:gd name="T115" fmla="*/ 12080 h 12800"/>
                <a:gd name="T116" fmla="*/ 9520 w 12800"/>
                <a:gd name="T117" fmla="*/ 10800 h 12800"/>
                <a:gd name="T118" fmla="*/ 10800 w 12800"/>
                <a:gd name="T119" fmla="*/ 9520 h 12800"/>
                <a:gd name="T120" fmla="*/ 12080 w 12800"/>
                <a:gd name="T121" fmla="*/ 10800 h 12800"/>
                <a:gd name="T122" fmla="*/ 10800 w 12800"/>
                <a:gd name="T123" fmla="*/ 1208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800" h="12800">
                  <a:moveTo>
                    <a:pt x="10800" y="8800"/>
                  </a:moveTo>
                  <a:cubicBezTo>
                    <a:pt x="10400" y="8800"/>
                    <a:pt x="10080" y="8880"/>
                    <a:pt x="9760" y="9120"/>
                  </a:cubicBezTo>
                  <a:lnTo>
                    <a:pt x="9040" y="8400"/>
                  </a:lnTo>
                  <a:cubicBezTo>
                    <a:pt x="9440" y="7840"/>
                    <a:pt x="9680" y="7200"/>
                    <a:pt x="9680" y="6480"/>
                  </a:cubicBezTo>
                  <a:cubicBezTo>
                    <a:pt x="9680" y="5760"/>
                    <a:pt x="9440" y="5120"/>
                    <a:pt x="9040" y="4560"/>
                  </a:cubicBezTo>
                  <a:lnTo>
                    <a:pt x="9760" y="3840"/>
                  </a:lnTo>
                  <a:cubicBezTo>
                    <a:pt x="10080" y="3920"/>
                    <a:pt x="10400" y="4000"/>
                    <a:pt x="10800" y="4000"/>
                  </a:cubicBezTo>
                  <a:cubicBezTo>
                    <a:pt x="11920" y="4000"/>
                    <a:pt x="12800" y="3120"/>
                    <a:pt x="12800" y="2000"/>
                  </a:cubicBezTo>
                  <a:cubicBezTo>
                    <a:pt x="12800" y="880"/>
                    <a:pt x="11920" y="0"/>
                    <a:pt x="10800" y="0"/>
                  </a:cubicBezTo>
                  <a:cubicBezTo>
                    <a:pt x="9680" y="0"/>
                    <a:pt x="8800" y="880"/>
                    <a:pt x="8800" y="2000"/>
                  </a:cubicBezTo>
                  <a:cubicBezTo>
                    <a:pt x="8800" y="2480"/>
                    <a:pt x="8960" y="2880"/>
                    <a:pt x="9200" y="3200"/>
                  </a:cubicBezTo>
                  <a:lnTo>
                    <a:pt x="8480" y="3920"/>
                  </a:lnTo>
                  <a:cubicBezTo>
                    <a:pt x="7920" y="3440"/>
                    <a:pt x="7200" y="3120"/>
                    <a:pt x="6400" y="3120"/>
                  </a:cubicBezTo>
                  <a:cubicBezTo>
                    <a:pt x="5600" y="3120"/>
                    <a:pt x="4880" y="3440"/>
                    <a:pt x="4320" y="3920"/>
                  </a:cubicBezTo>
                  <a:lnTo>
                    <a:pt x="3600" y="3200"/>
                  </a:lnTo>
                  <a:cubicBezTo>
                    <a:pt x="3840" y="2880"/>
                    <a:pt x="4000" y="2480"/>
                    <a:pt x="4000" y="2000"/>
                  </a:cubicBezTo>
                  <a:cubicBezTo>
                    <a:pt x="4000" y="880"/>
                    <a:pt x="3120" y="0"/>
                    <a:pt x="2000" y="0"/>
                  </a:cubicBezTo>
                  <a:cubicBezTo>
                    <a:pt x="880" y="0"/>
                    <a:pt x="0" y="880"/>
                    <a:pt x="0" y="2000"/>
                  </a:cubicBezTo>
                  <a:cubicBezTo>
                    <a:pt x="0" y="3120"/>
                    <a:pt x="880" y="4000"/>
                    <a:pt x="2000" y="4000"/>
                  </a:cubicBezTo>
                  <a:cubicBezTo>
                    <a:pt x="2400" y="4000"/>
                    <a:pt x="2720" y="3920"/>
                    <a:pt x="3040" y="3760"/>
                  </a:cubicBezTo>
                  <a:lnTo>
                    <a:pt x="3760" y="4480"/>
                  </a:lnTo>
                  <a:cubicBezTo>
                    <a:pt x="3360" y="5040"/>
                    <a:pt x="3120" y="5680"/>
                    <a:pt x="3120" y="6400"/>
                  </a:cubicBezTo>
                  <a:cubicBezTo>
                    <a:pt x="3120" y="7120"/>
                    <a:pt x="3360" y="7760"/>
                    <a:pt x="3760" y="8320"/>
                  </a:cubicBezTo>
                  <a:lnTo>
                    <a:pt x="3040" y="9040"/>
                  </a:lnTo>
                  <a:cubicBezTo>
                    <a:pt x="2720" y="8880"/>
                    <a:pt x="2400" y="8800"/>
                    <a:pt x="2000" y="8800"/>
                  </a:cubicBezTo>
                  <a:cubicBezTo>
                    <a:pt x="880" y="8800"/>
                    <a:pt x="0" y="9680"/>
                    <a:pt x="0" y="10800"/>
                  </a:cubicBezTo>
                  <a:cubicBezTo>
                    <a:pt x="0" y="11920"/>
                    <a:pt x="880" y="12800"/>
                    <a:pt x="2000" y="12800"/>
                  </a:cubicBezTo>
                  <a:cubicBezTo>
                    <a:pt x="3120" y="12800"/>
                    <a:pt x="4000" y="11920"/>
                    <a:pt x="4000" y="10800"/>
                  </a:cubicBezTo>
                  <a:cubicBezTo>
                    <a:pt x="4000" y="10320"/>
                    <a:pt x="3840" y="9920"/>
                    <a:pt x="3600" y="9600"/>
                  </a:cubicBezTo>
                  <a:lnTo>
                    <a:pt x="4320" y="8880"/>
                  </a:lnTo>
                  <a:cubicBezTo>
                    <a:pt x="4880" y="9360"/>
                    <a:pt x="5600" y="9680"/>
                    <a:pt x="6400" y="9680"/>
                  </a:cubicBezTo>
                  <a:cubicBezTo>
                    <a:pt x="7200" y="9680"/>
                    <a:pt x="7920" y="9360"/>
                    <a:pt x="8480" y="8880"/>
                  </a:cubicBezTo>
                  <a:lnTo>
                    <a:pt x="9200" y="9600"/>
                  </a:lnTo>
                  <a:cubicBezTo>
                    <a:pt x="8960" y="9920"/>
                    <a:pt x="8800" y="10320"/>
                    <a:pt x="8800" y="10800"/>
                  </a:cubicBezTo>
                  <a:cubicBezTo>
                    <a:pt x="8800" y="11920"/>
                    <a:pt x="9680" y="12800"/>
                    <a:pt x="10800" y="12800"/>
                  </a:cubicBezTo>
                  <a:cubicBezTo>
                    <a:pt x="11920" y="12800"/>
                    <a:pt x="12800" y="11920"/>
                    <a:pt x="12800" y="10800"/>
                  </a:cubicBezTo>
                  <a:cubicBezTo>
                    <a:pt x="12800" y="9680"/>
                    <a:pt x="11920" y="8800"/>
                    <a:pt x="10800" y="8800"/>
                  </a:cubicBezTo>
                  <a:close/>
                  <a:moveTo>
                    <a:pt x="10800" y="720"/>
                  </a:moveTo>
                  <a:cubicBezTo>
                    <a:pt x="11520" y="720"/>
                    <a:pt x="12080" y="1280"/>
                    <a:pt x="12080" y="2000"/>
                  </a:cubicBezTo>
                  <a:cubicBezTo>
                    <a:pt x="12080" y="2720"/>
                    <a:pt x="11520" y="3280"/>
                    <a:pt x="10800" y="3280"/>
                  </a:cubicBezTo>
                  <a:cubicBezTo>
                    <a:pt x="10080" y="3280"/>
                    <a:pt x="9520" y="2720"/>
                    <a:pt x="9520" y="2000"/>
                  </a:cubicBezTo>
                  <a:cubicBezTo>
                    <a:pt x="9520" y="1280"/>
                    <a:pt x="10080" y="720"/>
                    <a:pt x="10800" y="720"/>
                  </a:cubicBezTo>
                  <a:close/>
                  <a:moveTo>
                    <a:pt x="2000" y="3280"/>
                  </a:moveTo>
                  <a:cubicBezTo>
                    <a:pt x="1280" y="3280"/>
                    <a:pt x="720" y="2720"/>
                    <a:pt x="720" y="2000"/>
                  </a:cubicBezTo>
                  <a:cubicBezTo>
                    <a:pt x="720" y="1280"/>
                    <a:pt x="1280" y="720"/>
                    <a:pt x="2000" y="720"/>
                  </a:cubicBezTo>
                  <a:cubicBezTo>
                    <a:pt x="2720" y="720"/>
                    <a:pt x="3280" y="1280"/>
                    <a:pt x="3280" y="2000"/>
                  </a:cubicBezTo>
                  <a:cubicBezTo>
                    <a:pt x="3280" y="2720"/>
                    <a:pt x="2720" y="3280"/>
                    <a:pt x="2000" y="3280"/>
                  </a:cubicBezTo>
                  <a:close/>
                  <a:moveTo>
                    <a:pt x="2000" y="12080"/>
                  </a:moveTo>
                  <a:cubicBezTo>
                    <a:pt x="1280" y="12080"/>
                    <a:pt x="720" y="11520"/>
                    <a:pt x="720" y="10800"/>
                  </a:cubicBezTo>
                  <a:cubicBezTo>
                    <a:pt x="720" y="10080"/>
                    <a:pt x="1280" y="9520"/>
                    <a:pt x="2000" y="9520"/>
                  </a:cubicBezTo>
                  <a:cubicBezTo>
                    <a:pt x="2720" y="9520"/>
                    <a:pt x="3280" y="10080"/>
                    <a:pt x="3280" y="10800"/>
                  </a:cubicBezTo>
                  <a:cubicBezTo>
                    <a:pt x="3280" y="11520"/>
                    <a:pt x="2720" y="12080"/>
                    <a:pt x="2000" y="12080"/>
                  </a:cubicBezTo>
                  <a:close/>
                  <a:moveTo>
                    <a:pt x="6400" y="8720"/>
                  </a:moveTo>
                  <a:cubicBezTo>
                    <a:pt x="5120" y="8720"/>
                    <a:pt x="4080" y="7680"/>
                    <a:pt x="4080" y="6400"/>
                  </a:cubicBezTo>
                  <a:cubicBezTo>
                    <a:pt x="4080" y="5120"/>
                    <a:pt x="5120" y="4080"/>
                    <a:pt x="6400" y="4080"/>
                  </a:cubicBezTo>
                  <a:cubicBezTo>
                    <a:pt x="7680" y="4080"/>
                    <a:pt x="8720" y="5120"/>
                    <a:pt x="8720" y="6400"/>
                  </a:cubicBezTo>
                  <a:cubicBezTo>
                    <a:pt x="8720" y="7680"/>
                    <a:pt x="7680" y="8720"/>
                    <a:pt x="6400" y="8720"/>
                  </a:cubicBezTo>
                  <a:close/>
                  <a:moveTo>
                    <a:pt x="10800" y="12080"/>
                  </a:moveTo>
                  <a:cubicBezTo>
                    <a:pt x="10080" y="12080"/>
                    <a:pt x="9520" y="11520"/>
                    <a:pt x="9520" y="10800"/>
                  </a:cubicBezTo>
                  <a:cubicBezTo>
                    <a:pt x="9520" y="10080"/>
                    <a:pt x="10080" y="9520"/>
                    <a:pt x="10800" y="9520"/>
                  </a:cubicBezTo>
                  <a:cubicBezTo>
                    <a:pt x="11520" y="9520"/>
                    <a:pt x="12080" y="10080"/>
                    <a:pt x="12080" y="10800"/>
                  </a:cubicBezTo>
                  <a:cubicBezTo>
                    <a:pt x="12080" y="11520"/>
                    <a:pt x="11520" y="12080"/>
                    <a:pt x="10800" y="120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68"/>
            <p:cNvSpPr txBox="1"/>
            <p:nvPr/>
          </p:nvSpPr>
          <p:spPr>
            <a:xfrm>
              <a:off x="14579" y="5990"/>
              <a:ext cx="630" cy="27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ea"/>
                  <a:sym typeface="+mn-lt"/>
                </a:rPr>
                <a:t>vCDN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2633" y="6456"/>
              <a:ext cx="1133" cy="23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ea"/>
                  <a:sym typeface="+mn-lt"/>
                </a:rPr>
                <a:t>Cloud D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ea"/>
                  <a:sym typeface="+mn-lt"/>
                </a:rPr>
                <a:t>isk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  <a:sym typeface="+mn-lt"/>
              </a:endParaRPr>
            </a:p>
          </p:txBody>
        </p:sp>
        <p:pic>
          <p:nvPicPr>
            <p:cNvPr id="141" name="图形 459" descr="光盘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325" y="6469"/>
              <a:ext cx="276" cy="212"/>
            </a:xfrm>
            <a:prstGeom prst="rect">
              <a:avLst/>
            </a:prstGeom>
          </p:spPr>
        </p:pic>
        <p:sp>
          <p:nvSpPr>
            <p:cNvPr id="142" name="iconfont-10372-5196474"/>
            <p:cNvSpPr/>
            <p:nvPr/>
          </p:nvSpPr>
          <p:spPr>
            <a:xfrm>
              <a:off x="14185" y="6467"/>
              <a:ext cx="358" cy="215"/>
            </a:xfrm>
            <a:custGeom>
              <a:avLst/>
              <a:gdLst>
                <a:gd name="connsiteX0" fmla="*/ 167728 w 460785"/>
                <a:gd name="connsiteY0" fmla="*/ 464654 h 483998"/>
                <a:gd name="connsiteX1" fmla="*/ 190875 w 460785"/>
                <a:gd name="connsiteY1" fmla="*/ 473250 h 483998"/>
                <a:gd name="connsiteX2" fmla="*/ 230640 w 460785"/>
                <a:gd name="connsiteY2" fmla="*/ 478046 h 483998"/>
                <a:gd name="connsiteX3" fmla="*/ 270405 w 460785"/>
                <a:gd name="connsiteY3" fmla="*/ 473250 h 483998"/>
                <a:gd name="connsiteX4" fmla="*/ 293519 w 460785"/>
                <a:gd name="connsiteY4" fmla="*/ 464667 h 483998"/>
                <a:gd name="connsiteX5" fmla="*/ 271175 w 460785"/>
                <a:gd name="connsiteY5" fmla="*/ 476759 h 483998"/>
                <a:gd name="connsiteX6" fmla="*/ 230616 w 460785"/>
                <a:gd name="connsiteY6" fmla="*/ 483998 h 483998"/>
                <a:gd name="connsiteX7" fmla="*/ 190081 w 460785"/>
                <a:gd name="connsiteY7" fmla="*/ 476759 h 483998"/>
                <a:gd name="connsiteX8" fmla="*/ 404835 w 460785"/>
                <a:gd name="connsiteY8" fmla="*/ 322104 h 483998"/>
                <a:gd name="connsiteX9" fmla="*/ 415499 w 460785"/>
                <a:gd name="connsiteY9" fmla="*/ 322104 h 483998"/>
                <a:gd name="connsiteX10" fmla="*/ 412444 w 460785"/>
                <a:gd name="connsiteY10" fmla="*/ 333879 h 483998"/>
                <a:gd name="connsiteX11" fmla="*/ 307442 w 460785"/>
                <a:gd name="connsiteY11" fmla="*/ 459496 h 483998"/>
                <a:gd name="connsiteX12" fmla="*/ 293519 w 460785"/>
                <a:gd name="connsiteY12" fmla="*/ 464667 h 483998"/>
                <a:gd name="connsiteX13" fmla="*/ 310949 w 460785"/>
                <a:gd name="connsiteY13" fmla="*/ 455233 h 483998"/>
                <a:gd name="connsiteX14" fmla="*/ 375139 w 460785"/>
                <a:gd name="connsiteY14" fmla="*/ 384751 h 483998"/>
                <a:gd name="connsiteX15" fmla="*/ 45781 w 460785"/>
                <a:gd name="connsiteY15" fmla="*/ 322104 h 483998"/>
                <a:gd name="connsiteX16" fmla="*/ 56414 w 460785"/>
                <a:gd name="connsiteY16" fmla="*/ 322104 h 483998"/>
                <a:gd name="connsiteX17" fmla="*/ 86093 w 460785"/>
                <a:gd name="connsiteY17" fmla="*/ 384751 h 483998"/>
                <a:gd name="connsiteX18" fmla="*/ 150331 w 460785"/>
                <a:gd name="connsiteY18" fmla="*/ 455233 h 483998"/>
                <a:gd name="connsiteX19" fmla="*/ 167728 w 460785"/>
                <a:gd name="connsiteY19" fmla="*/ 464654 h 483998"/>
                <a:gd name="connsiteX20" fmla="*/ 153838 w 460785"/>
                <a:gd name="connsiteY20" fmla="*/ 459496 h 483998"/>
                <a:gd name="connsiteX21" fmla="*/ 48836 w 460785"/>
                <a:gd name="connsiteY21" fmla="*/ 333879 h 483998"/>
                <a:gd name="connsiteX22" fmla="*/ 400302 w 460785"/>
                <a:gd name="connsiteY22" fmla="*/ 304247 h 483998"/>
                <a:gd name="connsiteX23" fmla="*/ 413299 w 460785"/>
                <a:gd name="connsiteY23" fmla="*/ 304247 h 483998"/>
                <a:gd name="connsiteX24" fmla="*/ 404835 w 460785"/>
                <a:gd name="connsiteY24" fmla="*/ 322104 h 483998"/>
                <a:gd name="connsiteX25" fmla="*/ 391820 w 460785"/>
                <a:gd name="connsiteY25" fmla="*/ 322104 h 483998"/>
                <a:gd name="connsiteX26" fmla="*/ 47954 w 460785"/>
                <a:gd name="connsiteY26" fmla="*/ 304247 h 483998"/>
                <a:gd name="connsiteX27" fmla="*/ 60960 w 460785"/>
                <a:gd name="connsiteY27" fmla="*/ 304247 h 483998"/>
                <a:gd name="connsiteX28" fmla="*/ 69429 w 460785"/>
                <a:gd name="connsiteY28" fmla="*/ 322104 h 483998"/>
                <a:gd name="connsiteX29" fmla="*/ 56414 w 460785"/>
                <a:gd name="connsiteY29" fmla="*/ 322104 h 483998"/>
                <a:gd name="connsiteX30" fmla="*/ 416121 w 460785"/>
                <a:gd name="connsiteY30" fmla="*/ 298295 h 483998"/>
                <a:gd name="connsiteX31" fmla="*/ 421677 w 460785"/>
                <a:gd name="connsiteY31" fmla="*/ 298295 h 483998"/>
                <a:gd name="connsiteX32" fmla="*/ 420132 w 460785"/>
                <a:gd name="connsiteY32" fmla="*/ 304247 h 483998"/>
                <a:gd name="connsiteX33" fmla="*/ 413299 w 460785"/>
                <a:gd name="connsiteY33" fmla="*/ 304247 h 483998"/>
                <a:gd name="connsiteX34" fmla="*/ 39591 w 460785"/>
                <a:gd name="connsiteY34" fmla="*/ 298247 h 483998"/>
                <a:gd name="connsiteX35" fmla="*/ 45112 w 460785"/>
                <a:gd name="connsiteY35" fmla="*/ 298247 h 483998"/>
                <a:gd name="connsiteX36" fmla="*/ 47954 w 460785"/>
                <a:gd name="connsiteY36" fmla="*/ 304247 h 483998"/>
                <a:gd name="connsiteX37" fmla="*/ 41148 w 460785"/>
                <a:gd name="connsiteY37" fmla="*/ 304247 h 483998"/>
                <a:gd name="connsiteX38" fmla="*/ 405959 w 460785"/>
                <a:gd name="connsiteY38" fmla="*/ 292337 h 483998"/>
                <a:gd name="connsiteX39" fmla="*/ 418552 w 460785"/>
                <a:gd name="connsiteY39" fmla="*/ 292337 h 483998"/>
                <a:gd name="connsiteX40" fmla="*/ 418109 w 460785"/>
                <a:gd name="connsiteY40" fmla="*/ 294099 h 483998"/>
                <a:gd name="connsiteX41" fmla="*/ 416121 w 460785"/>
                <a:gd name="connsiteY41" fmla="*/ 298295 h 483998"/>
                <a:gd name="connsiteX42" fmla="*/ 403129 w 460785"/>
                <a:gd name="connsiteY42" fmla="*/ 298295 h 483998"/>
                <a:gd name="connsiteX43" fmla="*/ 42705 w 460785"/>
                <a:gd name="connsiteY43" fmla="*/ 292337 h 483998"/>
                <a:gd name="connsiteX44" fmla="*/ 55311 w 460785"/>
                <a:gd name="connsiteY44" fmla="*/ 292337 h 483998"/>
                <a:gd name="connsiteX45" fmla="*/ 58114 w 460785"/>
                <a:gd name="connsiteY45" fmla="*/ 298247 h 483998"/>
                <a:gd name="connsiteX46" fmla="*/ 45112 w 460785"/>
                <a:gd name="connsiteY46" fmla="*/ 298247 h 483998"/>
                <a:gd name="connsiteX47" fmla="*/ 43147 w 460785"/>
                <a:gd name="connsiteY47" fmla="*/ 294099 h 483998"/>
                <a:gd name="connsiteX48" fmla="*/ 277965 w 460785"/>
                <a:gd name="connsiteY48" fmla="*/ 273296 h 483998"/>
                <a:gd name="connsiteX49" fmla="*/ 280869 w 460785"/>
                <a:gd name="connsiteY49" fmla="*/ 273296 h 483998"/>
                <a:gd name="connsiteX50" fmla="*/ 292770 w 460785"/>
                <a:gd name="connsiteY50" fmla="*/ 285200 h 483998"/>
                <a:gd name="connsiteX51" fmla="*/ 284349 w 460785"/>
                <a:gd name="connsiteY51" fmla="*/ 285200 h 483998"/>
                <a:gd name="connsiteX52" fmla="*/ 277965 w 460785"/>
                <a:gd name="connsiteY52" fmla="*/ 278808 h 483998"/>
                <a:gd name="connsiteX53" fmla="*/ 179916 w 460785"/>
                <a:gd name="connsiteY53" fmla="*/ 273296 h 483998"/>
                <a:gd name="connsiteX54" fmla="*/ 181816 w 460785"/>
                <a:gd name="connsiteY54" fmla="*/ 273296 h 483998"/>
                <a:gd name="connsiteX55" fmla="*/ 181816 w 460785"/>
                <a:gd name="connsiteY55" fmla="*/ 279734 h 483998"/>
                <a:gd name="connsiteX56" fmla="*/ 176352 w 460785"/>
                <a:gd name="connsiteY56" fmla="*/ 285200 h 483998"/>
                <a:gd name="connsiteX57" fmla="*/ 168015 w 460785"/>
                <a:gd name="connsiteY57" fmla="*/ 285200 h 483998"/>
                <a:gd name="connsiteX58" fmla="*/ 230369 w 460785"/>
                <a:gd name="connsiteY58" fmla="*/ 265332 h 483998"/>
                <a:gd name="connsiteX59" fmla="*/ 248038 w 460785"/>
                <a:gd name="connsiteY59" fmla="*/ 272657 h 483998"/>
                <a:gd name="connsiteX60" fmla="*/ 293617 w 460785"/>
                <a:gd name="connsiteY60" fmla="*/ 318245 h 483998"/>
                <a:gd name="connsiteX61" fmla="*/ 302856 w 460785"/>
                <a:gd name="connsiteY61" fmla="*/ 322104 h 483998"/>
                <a:gd name="connsiteX62" fmla="*/ 391820 w 460785"/>
                <a:gd name="connsiteY62" fmla="*/ 322104 h 483998"/>
                <a:gd name="connsiteX63" fmla="*/ 365139 w 460785"/>
                <a:gd name="connsiteY63" fmla="*/ 378274 h 483998"/>
                <a:gd name="connsiteX64" fmla="*/ 230616 w 460785"/>
                <a:gd name="connsiteY64" fmla="*/ 472092 h 483998"/>
                <a:gd name="connsiteX65" fmla="*/ 96093 w 460785"/>
                <a:gd name="connsiteY65" fmla="*/ 378321 h 483998"/>
                <a:gd name="connsiteX66" fmla="*/ 69429 w 460785"/>
                <a:gd name="connsiteY66" fmla="*/ 322104 h 483998"/>
                <a:gd name="connsiteX67" fmla="*/ 157881 w 460785"/>
                <a:gd name="connsiteY67" fmla="*/ 322104 h 483998"/>
                <a:gd name="connsiteX68" fmla="*/ 167121 w 460785"/>
                <a:gd name="connsiteY68" fmla="*/ 318198 h 483998"/>
                <a:gd name="connsiteX69" fmla="*/ 212699 w 460785"/>
                <a:gd name="connsiteY69" fmla="*/ 272657 h 483998"/>
                <a:gd name="connsiteX70" fmla="*/ 230369 w 460785"/>
                <a:gd name="connsiteY70" fmla="*/ 265332 h 483998"/>
                <a:gd name="connsiteX71" fmla="*/ 34972 w 460785"/>
                <a:gd name="connsiteY71" fmla="*/ 261476 h 483998"/>
                <a:gd name="connsiteX72" fmla="*/ 42705 w 460785"/>
                <a:gd name="connsiteY72" fmla="*/ 292337 h 483998"/>
                <a:gd name="connsiteX73" fmla="*/ 38057 w 460785"/>
                <a:gd name="connsiteY73" fmla="*/ 292337 h 483998"/>
                <a:gd name="connsiteX74" fmla="*/ 37340 w 460785"/>
                <a:gd name="connsiteY74" fmla="*/ 289571 h 483998"/>
                <a:gd name="connsiteX75" fmla="*/ 426314 w 460785"/>
                <a:gd name="connsiteY75" fmla="*/ 261402 h 483998"/>
                <a:gd name="connsiteX76" fmla="*/ 423940 w 460785"/>
                <a:gd name="connsiteY76" fmla="*/ 289571 h 483998"/>
                <a:gd name="connsiteX77" fmla="*/ 423223 w 460785"/>
                <a:gd name="connsiteY77" fmla="*/ 292337 h 483998"/>
                <a:gd name="connsiteX78" fmla="*/ 418552 w 460785"/>
                <a:gd name="connsiteY78" fmla="*/ 292337 h 483998"/>
                <a:gd name="connsiteX79" fmla="*/ 230369 w 460785"/>
                <a:gd name="connsiteY79" fmla="*/ 241518 h 483998"/>
                <a:gd name="connsiteX80" fmla="*/ 248038 w 460785"/>
                <a:gd name="connsiteY80" fmla="*/ 248842 h 483998"/>
                <a:gd name="connsiteX81" fmla="*/ 277965 w 460785"/>
                <a:gd name="connsiteY81" fmla="*/ 278808 h 483998"/>
                <a:gd name="connsiteX82" fmla="*/ 277965 w 460785"/>
                <a:gd name="connsiteY82" fmla="*/ 285200 h 483998"/>
                <a:gd name="connsiteX83" fmla="*/ 284349 w 460785"/>
                <a:gd name="connsiteY83" fmla="*/ 285200 h 483998"/>
                <a:gd name="connsiteX84" fmla="*/ 296381 w 460785"/>
                <a:gd name="connsiteY84" fmla="*/ 297247 h 483998"/>
                <a:gd name="connsiteX85" fmla="*/ 298905 w 460785"/>
                <a:gd name="connsiteY85" fmla="*/ 298295 h 483998"/>
                <a:gd name="connsiteX86" fmla="*/ 403129 w 460785"/>
                <a:gd name="connsiteY86" fmla="*/ 298295 h 483998"/>
                <a:gd name="connsiteX87" fmla="*/ 400302 w 460785"/>
                <a:gd name="connsiteY87" fmla="*/ 304247 h 483998"/>
                <a:gd name="connsiteX88" fmla="*/ 298904 w 460785"/>
                <a:gd name="connsiteY88" fmla="*/ 304247 h 483998"/>
                <a:gd name="connsiteX89" fmla="*/ 292189 w 460785"/>
                <a:gd name="connsiteY89" fmla="*/ 301436 h 483998"/>
                <a:gd name="connsiteX90" fmla="*/ 243847 w 460785"/>
                <a:gd name="connsiteY90" fmla="*/ 253081 h 483998"/>
                <a:gd name="connsiteX91" fmla="*/ 230369 w 460785"/>
                <a:gd name="connsiteY91" fmla="*/ 247507 h 483998"/>
                <a:gd name="connsiteX92" fmla="*/ 216890 w 460785"/>
                <a:gd name="connsiteY92" fmla="*/ 253081 h 483998"/>
                <a:gd name="connsiteX93" fmla="*/ 168548 w 460785"/>
                <a:gd name="connsiteY93" fmla="*/ 301436 h 483998"/>
                <a:gd name="connsiteX94" fmla="*/ 161833 w 460785"/>
                <a:gd name="connsiteY94" fmla="*/ 304247 h 483998"/>
                <a:gd name="connsiteX95" fmla="*/ 60960 w 460785"/>
                <a:gd name="connsiteY95" fmla="*/ 304247 h 483998"/>
                <a:gd name="connsiteX96" fmla="*/ 58114 w 460785"/>
                <a:gd name="connsiteY96" fmla="*/ 298247 h 483998"/>
                <a:gd name="connsiteX97" fmla="*/ 161833 w 460785"/>
                <a:gd name="connsiteY97" fmla="*/ 298247 h 483998"/>
                <a:gd name="connsiteX98" fmla="*/ 164357 w 460785"/>
                <a:gd name="connsiteY98" fmla="*/ 297199 h 483998"/>
                <a:gd name="connsiteX99" fmla="*/ 176352 w 460785"/>
                <a:gd name="connsiteY99" fmla="*/ 285200 h 483998"/>
                <a:gd name="connsiteX100" fmla="*/ 181816 w 460785"/>
                <a:gd name="connsiteY100" fmla="*/ 285200 h 483998"/>
                <a:gd name="connsiteX101" fmla="*/ 181816 w 460785"/>
                <a:gd name="connsiteY101" fmla="*/ 279734 h 483998"/>
                <a:gd name="connsiteX102" fmla="*/ 212699 w 460785"/>
                <a:gd name="connsiteY102" fmla="*/ 248842 h 483998"/>
                <a:gd name="connsiteX103" fmla="*/ 230369 w 460785"/>
                <a:gd name="connsiteY103" fmla="*/ 241518 h 483998"/>
                <a:gd name="connsiteX104" fmla="*/ 119050 w 460785"/>
                <a:gd name="connsiteY104" fmla="*/ 142352 h 483998"/>
                <a:gd name="connsiteX105" fmla="*/ 341684 w 460785"/>
                <a:gd name="connsiteY105" fmla="*/ 142352 h 483998"/>
                <a:gd name="connsiteX106" fmla="*/ 407117 w 460785"/>
                <a:gd name="connsiteY106" fmla="*/ 207824 h 483998"/>
                <a:gd name="connsiteX107" fmla="*/ 341684 w 460785"/>
                <a:gd name="connsiteY107" fmla="*/ 273296 h 483998"/>
                <a:gd name="connsiteX108" fmla="*/ 280869 w 460785"/>
                <a:gd name="connsiteY108" fmla="*/ 273296 h 483998"/>
                <a:gd name="connsiteX109" fmla="*/ 252277 w 460785"/>
                <a:gd name="connsiteY109" fmla="*/ 244696 h 483998"/>
                <a:gd name="connsiteX110" fmla="*/ 230392 w 460785"/>
                <a:gd name="connsiteY110" fmla="*/ 235621 h 483998"/>
                <a:gd name="connsiteX111" fmla="*/ 208508 w 460785"/>
                <a:gd name="connsiteY111" fmla="*/ 244696 h 483998"/>
                <a:gd name="connsiteX112" fmla="*/ 179916 w 460785"/>
                <a:gd name="connsiteY112" fmla="*/ 273296 h 483998"/>
                <a:gd name="connsiteX113" fmla="*/ 119050 w 460785"/>
                <a:gd name="connsiteY113" fmla="*/ 273296 h 483998"/>
                <a:gd name="connsiteX114" fmla="*/ 53569 w 460785"/>
                <a:gd name="connsiteY114" fmla="*/ 207824 h 483998"/>
                <a:gd name="connsiteX115" fmla="*/ 119050 w 460785"/>
                <a:gd name="connsiteY115" fmla="*/ 142352 h 483998"/>
                <a:gd name="connsiteX116" fmla="*/ 403111 w 460785"/>
                <a:gd name="connsiteY116" fmla="*/ 123213 h 483998"/>
                <a:gd name="connsiteX117" fmla="*/ 417287 w 460785"/>
                <a:gd name="connsiteY117" fmla="*/ 123213 h 483998"/>
                <a:gd name="connsiteX118" fmla="*/ 417928 w 460785"/>
                <a:gd name="connsiteY118" fmla="*/ 124164 h 483998"/>
                <a:gd name="connsiteX119" fmla="*/ 429772 w 460785"/>
                <a:gd name="connsiteY119" fmla="*/ 162328 h 483998"/>
                <a:gd name="connsiteX120" fmla="*/ 431022 w 460785"/>
                <a:gd name="connsiteY120" fmla="*/ 174739 h 483998"/>
                <a:gd name="connsiteX121" fmla="*/ 431022 w 460785"/>
                <a:gd name="connsiteY121" fmla="*/ 234409 h 483998"/>
                <a:gd name="connsiteX122" fmla="*/ 429816 w 460785"/>
                <a:gd name="connsiteY122" fmla="*/ 247448 h 483998"/>
                <a:gd name="connsiteX123" fmla="*/ 426314 w 460785"/>
                <a:gd name="connsiteY123" fmla="*/ 261402 h 483998"/>
                <a:gd name="connsiteX124" fmla="*/ 427949 w 460785"/>
                <a:gd name="connsiteY124" fmla="*/ 241999 h 483998"/>
                <a:gd name="connsiteX125" fmla="*/ 423940 w 460785"/>
                <a:gd name="connsiteY125" fmla="*/ 194427 h 483998"/>
                <a:gd name="connsiteX126" fmla="*/ 419284 w 460785"/>
                <a:gd name="connsiteY126" fmla="*/ 176482 h 483998"/>
                <a:gd name="connsiteX127" fmla="*/ 418101 w 460785"/>
                <a:gd name="connsiteY127" fmla="*/ 164781 h 483998"/>
                <a:gd name="connsiteX128" fmla="*/ 406932 w 460785"/>
                <a:gd name="connsiteY128" fmla="*/ 128877 h 483998"/>
                <a:gd name="connsiteX129" fmla="*/ 64000 w 460785"/>
                <a:gd name="connsiteY129" fmla="*/ 123213 h 483998"/>
                <a:gd name="connsiteX130" fmla="*/ 397280 w 460785"/>
                <a:gd name="connsiteY130" fmla="*/ 123213 h 483998"/>
                <a:gd name="connsiteX131" fmla="*/ 412444 w 460785"/>
                <a:gd name="connsiteY131" fmla="*/ 150119 h 483998"/>
                <a:gd name="connsiteX132" fmla="*/ 419284 w 460785"/>
                <a:gd name="connsiteY132" fmla="*/ 176482 h 483998"/>
                <a:gd name="connsiteX133" fmla="*/ 421996 w 460785"/>
                <a:gd name="connsiteY133" fmla="*/ 203305 h 483998"/>
                <a:gd name="connsiteX134" fmla="*/ 406729 w 460785"/>
                <a:gd name="connsiteY134" fmla="*/ 290718 h 483998"/>
                <a:gd name="connsiteX135" fmla="*/ 405959 w 460785"/>
                <a:gd name="connsiteY135" fmla="*/ 292337 h 483998"/>
                <a:gd name="connsiteX136" fmla="*/ 299905 w 460785"/>
                <a:gd name="connsiteY136" fmla="*/ 292337 h 483998"/>
                <a:gd name="connsiteX137" fmla="*/ 292770 w 460785"/>
                <a:gd name="connsiteY137" fmla="*/ 285200 h 483998"/>
                <a:gd name="connsiteX138" fmla="*/ 341684 w 460785"/>
                <a:gd name="connsiteY138" fmla="*/ 285200 h 483998"/>
                <a:gd name="connsiteX139" fmla="*/ 419022 w 460785"/>
                <a:gd name="connsiteY139" fmla="*/ 207824 h 483998"/>
                <a:gd name="connsiteX140" fmla="*/ 341684 w 460785"/>
                <a:gd name="connsiteY140" fmla="*/ 130448 h 483998"/>
                <a:gd name="connsiteX141" fmla="*/ 119050 w 460785"/>
                <a:gd name="connsiteY141" fmla="*/ 130448 h 483998"/>
                <a:gd name="connsiteX142" fmla="*/ 41664 w 460785"/>
                <a:gd name="connsiteY142" fmla="*/ 207824 h 483998"/>
                <a:gd name="connsiteX143" fmla="*/ 119050 w 460785"/>
                <a:gd name="connsiteY143" fmla="*/ 285200 h 483998"/>
                <a:gd name="connsiteX144" fmla="*/ 168015 w 460785"/>
                <a:gd name="connsiteY144" fmla="*/ 285200 h 483998"/>
                <a:gd name="connsiteX145" fmla="*/ 160880 w 460785"/>
                <a:gd name="connsiteY145" fmla="*/ 292337 h 483998"/>
                <a:gd name="connsiteX146" fmla="*/ 55311 w 460785"/>
                <a:gd name="connsiteY146" fmla="*/ 292337 h 483998"/>
                <a:gd name="connsiteX147" fmla="*/ 54546 w 460785"/>
                <a:gd name="connsiteY147" fmla="*/ 290724 h 483998"/>
                <a:gd name="connsiteX148" fmla="*/ 39284 w 460785"/>
                <a:gd name="connsiteY148" fmla="*/ 203305 h 483998"/>
                <a:gd name="connsiteX149" fmla="*/ 41994 w 460785"/>
                <a:gd name="connsiteY149" fmla="*/ 176491 h 483998"/>
                <a:gd name="connsiteX150" fmla="*/ 48836 w 460785"/>
                <a:gd name="connsiteY150" fmla="*/ 150119 h 483998"/>
                <a:gd name="connsiteX151" fmla="*/ 43992 w 460785"/>
                <a:gd name="connsiteY151" fmla="*/ 123213 h 483998"/>
                <a:gd name="connsiteX152" fmla="*/ 58160 w 460785"/>
                <a:gd name="connsiteY152" fmla="*/ 123213 h 483998"/>
                <a:gd name="connsiteX153" fmla="*/ 54340 w 460785"/>
                <a:gd name="connsiteY153" fmla="*/ 128877 h 483998"/>
                <a:gd name="connsiteX154" fmla="*/ 43177 w 460785"/>
                <a:gd name="connsiteY154" fmla="*/ 164781 h 483998"/>
                <a:gd name="connsiteX155" fmla="*/ 41994 w 460785"/>
                <a:gd name="connsiteY155" fmla="*/ 176491 h 483998"/>
                <a:gd name="connsiteX156" fmla="*/ 37340 w 460785"/>
                <a:gd name="connsiteY156" fmla="*/ 194427 h 483998"/>
                <a:gd name="connsiteX157" fmla="*/ 33331 w 460785"/>
                <a:gd name="connsiteY157" fmla="*/ 241999 h 483998"/>
                <a:gd name="connsiteX158" fmla="*/ 34972 w 460785"/>
                <a:gd name="connsiteY158" fmla="*/ 261476 h 483998"/>
                <a:gd name="connsiteX159" fmla="*/ 31457 w 460785"/>
                <a:gd name="connsiteY159" fmla="*/ 247448 h 483998"/>
                <a:gd name="connsiteX160" fmla="*/ 29763 w 460785"/>
                <a:gd name="connsiteY160" fmla="*/ 229107 h 483998"/>
                <a:gd name="connsiteX161" fmla="*/ 29763 w 460785"/>
                <a:gd name="connsiteY161" fmla="*/ 179650 h 483998"/>
                <a:gd name="connsiteX162" fmla="*/ 31508 w 460785"/>
                <a:gd name="connsiteY162" fmla="*/ 162328 h 483998"/>
                <a:gd name="connsiteX163" fmla="*/ 43351 w 460785"/>
                <a:gd name="connsiteY163" fmla="*/ 124164 h 483998"/>
                <a:gd name="connsiteX164" fmla="*/ 413271 w 460785"/>
                <a:gd name="connsiteY164" fmla="*/ 117255 h 483998"/>
                <a:gd name="connsiteX165" fmla="*/ 423880 w 460785"/>
                <a:gd name="connsiteY165" fmla="*/ 117255 h 483998"/>
                <a:gd name="connsiteX166" fmla="*/ 436977 w 460785"/>
                <a:gd name="connsiteY166" fmla="*/ 130357 h 483998"/>
                <a:gd name="connsiteX167" fmla="*/ 436977 w 460785"/>
                <a:gd name="connsiteY167" fmla="*/ 285193 h 483998"/>
                <a:gd name="connsiteX168" fmla="*/ 423880 w 460785"/>
                <a:gd name="connsiteY168" fmla="*/ 298295 h 483998"/>
                <a:gd name="connsiteX169" fmla="*/ 421677 w 460785"/>
                <a:gd name="connsiteY169" fmla="*/ 298295 h 483998"/>
                <a:gd name="connsiteX170" fmla="*/ 423223 w 460785"/>
                <a:gd name="connsiteY170" fmla="*/ 292337 h 483998"/>
                <a:gd name="connsiteX171" fmla="*/ 423878 w 460785"/>
                <a:gd name="connsiteY171" fmla="*/ 292337 h 483998"/>
                <a:gd name="connsiteX172" fmla="*/ 431022 w 460785"/>
                <a:gd name="connsiteY172" fmla="*/ 285191 h 483998"/>
                <a:gd name="connsiteX173" fmla="*/ 431022 w 460785"/>
                <a:gd name="connsiteY173" fmla="*/ 234409 h 483998"/>
                <a:gd name="connsiteX174" fmla="*/ 433901 w 460785"/>
                <a:gd name="connsiteY174" fmla="*/ 203305 h 483998"/>
                <a:gd name="connsiteX175" fmla="*/ 431022 w 460785"/>
                <a:gd name="connsiteY175" fmla="*/ 174739 h 483998"/>
                <a:gd name="connsiteX176" fmla="*/ 431022 w 460785"/>
                <a:gd name="connsiteY176" fmla="*/ 130359 h 483998"/>
                <a:gd name="connsiteX177" fmla="*/ 423878 w 460785"/>
                <a:gd name="connsiteY177" fmla="*/ 123213 h 483998"/>
                <a:gd name="connsiteX178" fmla="*/ 417287 w 460785"/>
                <a:gd name="connsiteY178" fmla="*/ 123213 h 483998"/>
                <a:gd name="connsiteX179" fmla="*/ 393922 w 460785"/>
                <a:gd name="connsiteY179" fmla="*/ 117255 h 483998"/>
                <a:gd name="connsiteX180" fmla="*/ 399091 w 460785"/>
                <a:gd name="connsiteY180" fmla="*/ 117255 h 483998"/>
                <a:gd name="connsiteX181" fmla="*/ 403111 w 460785"/>
                <a:gd name="connsiteY181" fmla="*/ 123213 h 483998"/>
                <a:gd name="connsiteX182" fmla="*/ 397280 w 460785"/>
                <a:gd name="connsiteY182" fmla="*/ 123213 h 483998"/>
                <a:gd name="connsiteX183" fmla="*/ 62179 w 460785"/>
                <a:gd name="connsiteY183" fmla="*/ 117255 h 483998"/>
                <a:gd name="connsiteX184" fmla="*/ 67358 w 460785"/>
                <a:gd name="connsiteY184" fmla="*/ 117255 h 483998"/>
                <a:gd name="connsiteX185" fmla="*/ 64000 w 460785"/>
                <a:gd name="connsiteY185" fmla="*/ 123213 h 483998"/>
                <a:gd name="connsiteX186" fmla="*/ 58160 w 460785"/>
                <a:gd name="connsiteY186" fmla="*/ 123213 h 483998"/>
                <a:gd name="connsiteX187" fmla="*/ 36906 w 460785"/>
                <a:gd name="connsiteY187" fmla="*/ 117255 h 483998"/>
                <a:gd name="connsiteX188" fmla="*/ 48008 w 460785"/>
                <a:gd name="connsiteY188" fmla="*/ 117255 h 483998"/>
                <a:gd name="connsiteX189" fmla="*/ 43992 w 460785"/>
                <a:gd name="connsiteY189" fmla="*/ 123213 h 483998"/>
                <a:gd name="connsiteX190" fmla="*/ 36907 w 460785"/>
                <a:gd name="connsiteY190" fmla="*/ 123213 h 483998"/>
                <a:gd name="connsiteX191" fmla="*/ 29763 w 460785"/>
                <a:gd name="connsiteY191" fmla="*/ 130359 h 483998"/>
                <a:gd name="connsiteX192" fmla="*/ 29763 w 460785"/>
                <a:gd name="connsiteY192" fmla="*/ 179650 h 483998"/>
                <a:gd name="connsiteX193" fmla="*/ 27379 w 460785"/>
                <a:gd name="connsiteY193" fmla="*/ 203305 h 483998"/>
                <a:gd name="connsiteX194" fmla="*/ 29763 w 460785"/>
                <a:gd name="connsiteY194" fmla="*/ 229107 h 483998"/>
                <a:gd name="connsiteX195" fmla="*/ 29763 w 460785"/>
                <a:gd name="connsiteY195" fmla="*/ 285191 h 483998"/>
                <a:gd name="connsiteX196" fmla="*/ 36907 w 460785"/>
                <a:gd name="connsiteY196" fmla="*/ 292337 h 483998"/>
                <a:gd name="connsiteX197" fmla="*/ 38057 w 460785"/>
                <a:gd name="connsiteY197" fmla="*/ 292337 h 483998"/>
                <a:gd name="connsiteX198" fmla="*/ 39591 w 460785"/>
                <a:gd name="connsiteY198" fmla="*/ 298247 h 483998"/>
                <a:gd name="connsiteX199" fmla="*/ 36906 w 460785"/>
                <a:gd name="connsiteY199" fmla="*/ 298247 h 483998"/>
                <a:gd name="connsiteX200" fmla="*/ 23808 w 460785"/>
                <a:gd name="connsiteY200" fmla="*/ 285146 h 483998"/>
                <a:gd name="connsiteX201" fmla="*/ 23808 w 460785"/>
                <a:gd name="connsiteY201" fmla="*/ 130357 h 483998"/>
                <a:gd name="connsiteX202" fmla="*/ 36906 w 460785"/>
                <a:gd name="connsiteY202" fmla="*/ 117255 h 483998"/>
                <a:gd name="connsiteX203" fmla="*/ 395075 w 460785"/>
                <a:gd name="connsiteY203" fmla="*/ 111303 h 483998"/>
                <a:gd name="connsiteX204" fmla="*/ 409258 w 460785"/>
                <a:gd name="connsiteY204" fmla="*/ 111303 h 483998"/>
                <a:gd name="connsiteX205" fmla="*/ 413271 w 460785"/>
                <a:gd name="connsiteY205" fmla="*/ 117255 h 483998"/>
                <a:gd name="connsiteX206" fmla="*/ 399091 w 460785"/>
                <a:gd name="connsiteY206" fmla="*/ 117255 h 483998"/>
                <a:gd name="connsiteX207" fmla="*/ 70712 w 460785"/>
                <a:gd name="connsiteY207" fmla="*/ 111303 h 483998"/>
                <a:gd name="connsiteX208" fmla="*/ 390568 w 460785"/>
                <a:gd name="connsiteY208" fmla="*/ 111303 h 483998"/>
                <a:gd name="connsiteX209" fmla="*/ 393922 w 460785"/>
                <a:gd name="connsiteY209" fmla="*/ 117255 h 483998"/>
                <a:gd name="connsiteX210" fmla="*/ 67358 w 460785"/>
                <a:gd name="connsiteY210" fmla="*/ 117255 h 483998"/>
                <a:gd name="connsiteX211" fmla="*/ 52020 w 460785"/>
                <a:gd name="connsiteY211" fmla="*/ 111303 h 483998"/>
                <a:gd name="connsiteX212" fmla="*/ 66193 w 460785"/>
                <a:gd name="connsiteY212" fmla="*/ 111303 h 483998"/>
                <a:gd name="connsiteX213" fmla="*/ 62179 w 460785"/>
                <a:gd name="connsiteY213" fmla="*/ 117255 h 483998"/>
                <a:gd name="connsiteX214" fmla="*/ 48008 w 460785"/>
                <a:gd name="connsiteY214" fmla="*/ 117255 h 483998"/>
                <a:gd name="connsiteX215" fmla="*/ 397222 w 460785"/>
                <a:gd name="connsiteY215" fmla="*/ 93447 h 483998"/>
                <a:gd name="connsiteX216" fmla="*/ 428637 w 460785"/>
                <a:gd name="connsiteY216" fmla="*/ 93447 h 483998"/>
                <a:gd name="connsiteX217" fmla="*/ 460785 w 460785"/>
                <a:gd name="connsiteY217" fmla="*/ 125602 h 483998"/>
                <a:gd name="connsiteX218" fmla="*/ 460785 w 460785"/>
                <a:gd name="connsiteY218" fmla="*/ 289949 h 483998"/>
                <a:gd name="connsiteX219" fmla="*/ 428637 w 460785"/>
                <a:gd name="connsiteY219" fmla="*/ 322104 h 483998"/>
                <a:gd name="connsiteX220" fmla="*/ 415499 w 460785"/>
                <a:gd name="connsiteY220" fmla="*/ 322104 h 483998"/>
                <a:gd name="connsiteX221" fmla="*/ 420132 w 460785"/>
                <a:gd name="connsiteY221" fmla="*/ 304247 h 483998"/>
                <a:gd name="connsiteX222" fmla="*/ 423878 w 460785"/>
                <a:gd name="connsiteY222" fmla="*/ 304247 h 483998"/>
                <a:gd name="connsiteX223" fmla="*/ 442929 w 460785"/>
                <a:gd name="connsiteY223" fmla="*/ 285191 h 483998"/>
                <a:gd name="connsiteX224" fmla="*/ 442929 w 460785"/>
                <a:gd name="connsiteY224" fmla="*/ 130359 h 483998"/>
                <a:gd name="connsiteX225" fmla="*/ 423878 w 460785"/>
                <a:gd name="connsiteY225" fmla="*/ 111303 h 483998"/>
                <a:gd name="connsiteX226" fmla="*/ 409258 w 460785"/>
                <a:gd name="connsiteY226" fmla="*/ 111303 h 483998"/>
                <a:gd name="connsiteX227" fmla="*/ 380505 w 460785"/>
                <a:gd name="connsiteY227" fmla="*/ 93447 h 483998"/>
                <a:gd name="connsiteX228" fmla="*/ 383027 w 460785"/>
                <a:gd name="connsiteY228" fmla="*/ 93447 h 483998"/>
                <a:gd name="connsiteX229" fmla="*/ 395075 w 460785"/>
                <a:gd name="connsiteY229" fmla="*/ 111303 h 483998"/>
                <a:gd name="connsiteX230" fmla="*/ 390568 w 460785"/>
                <a:gd name="connsiteY230" fmla="*/ 111303 h 483998"/>
                <a:gd name="connsiteX231" fmla="*/ 78236 w 460785"/>
                <a:gd name="connsiteY231" fmla="*/ 93447 h 483998"/>
                <a:gd name="connsiteX232" fmla="*/ 80775 w 460785"/>
                <a:gd name="connsiteY232" fmla="*/ 93447 h 483998"/>
                <a:gd name="connsiteX233" fmla="*/ 70712 w 460785"/>
                <a:gd name="connsiteY233" fmla="*/ 111303 h 483998"/>
                <a:gd name="connsiteX234" fmla="*/ 66193 w 460785"/>
                <a:gd name="connsiteY234" fmla="*/ 111303 h 483998"/>
                <a:gd name="connsiteX235" fmla="*/ 32148 w 460785"/>
                <a:gd name="connsiteY235" fmla="*/ 93447 h 483998"/>
                <a:gd name="connsiteX236" fmla="*/ 64055 w 460785"/>
                <a:gd name="connsiteY236" fmla="*/ 93447 h 483998"/>
                <a:gd name="connsiteX237" fmla="*/ 52020 w 460785"/>
                <a:gd name="connsiteY237" fmla="*/ 111303 h 483998"/>
                <a:gd name="connsiteX238" fmla="*/ 36907 w 460785"/>
                <a:gd name="connsiteY238" fmla="*/ 111303 h 483998"/>
                <a:gd name="connsiteX239" fmla="*/ 17856 w 460785"/>
                <a:gd name="connsiteY239" fmla="*/ 130359 h 483998"/>
                <a:gd name="connsiteX240" fmla="*/ 17856 w 460785"/>
                <a:gd name="connsiteY240" fmla="*/ 285191 h 483998"/>
                <a:gd name="connsiteX241" fmla="*/ 36907 w 460785"/>
                <a:gd name="connsiteY241" fmla="*/ 304247 h 483998"/>
                <a:gd name="connsiteX242" fmla="*/ 41148 w 460785"/>
                <a:gd name="connsiteY242" fmla="*/ 304247 h 483998"/>
                <a:gd name="connsiteX243" fmla="*/ 45781 w 460785"/>
                <a:gd name="connsiteY243" fmla="*/ 322104 h 483998"/>
                <a:gd name="connsiteX244" fmla="*/ 32148 w 460785"/>
                <a:gd name="connsiteY244" fmla="*/ 322104 h 483998"/>
                <a:gd name="connsiteX245" fmla="*/ 0 w 460785"/>
                <a:gd name="connsiteY245" fmla="*/ 289949 h 483998"/>
                <a:gd name="connsiteX246" fmla="*/ 0 w 460785"/>
                <a:gd name="connsiteY246" fmla="*/ 125602 h 483998"/>
                <a:gd name="connsiteX247" fmla="*/ 32148 w 460785"/>
                <a:gd name="connsiteY247" fmla="*/ 93447 h 483998"/>
                <a:gd name="connsiteX248" fmla="*/ 230616 w 460785"/>
                <a:gd name="connsiteY248" fmla="*/ 11906 h 483998"/>
                <a:gd name="connsiteX249" fmla="*/ 305037 w 460785"/>
                <a:gd name="connsiteY249" fmla="*/ 26971 h 483998"/>
                <a:gd name="connsiteX250" fmla="*/ 356804 w 460785"/>
                <a:gd name="connsiteY250" fmla="*/ 61907 h 483998"/>
                <a:gd name="connsiteX251" fmla="*/ 370159 w 460785"/>
                <a:gd name="connsiteY251" fmla="*/ 75089 h 483998"/>
                <a:gd name="connsiteX252" fmla="*/ 380505 w 460785"/>
                <a:gd name="connsiteY252" fmla="*/ 93447 h 483998"/>
                <a:gd name="connsiteX253" fmla="*/ 80775 w 460785"/>
                <a:gd name="connsiteY253" fmla="*/ 93447 h 483998"/>
                <a:gd name="connsiteX254" fmla="*/ 91121 w 460785"/>
                <a:gd name="connsiteY254" fmla="*/ 75089 h 483998"/>
                <a:gd name="connsiteX255" fmla="*/ 104533 w 460785"/>
                <a:gd name="connsiteY255" fmla="*/ 61851 h 483998"/>
                <a:gd name="connsiteX256" fmla="*/ 156203 w 460785"/>
                <a:gd name="connsiteY256" fmla="*/ 26971 h 483998"/>
                <a:gd name="connsiteX257" fmla="*/ 230616 w 460785"/>
                <a:gd name="connsiteY257" fmla="*/ 11906 h 483998"/>
                <a:gd name="connsiteX258" fmla="*/ 230616 w 460785"/>
                <a:gd name="connsiteY258" fmla="*/ 0 h 483998"/>
                <a:gd name="connsiteX259" fmla="*/ 374366 w 460785"/>
                <a:gd name="connsiteY259" fmla="*/ 59542 h 483998"/>
                <a:gd name="connsiteX260" fmla="*/ 397222 w 460785"/>
                <a:gd name="connsiteY260" fmla="*/ 93447 h 483998"/>
                <a:gd name="connsiteX261" fmla="*/ 383027 w 460785"/>
                <a:gd name="connsiteY261" fmla="*/ 93447 h 483998"/>
                <a:gd name="connsiteX262" fmla="*/ 365878 w 460785"/>
                <a:gd name="connsiteY262" fmla="*/ 68030 h 483998"/>
                <a:gd name="connsiteX263" fmla="*/ 356804 w 460785"/>
                <a:gd name="connsiteY263" fmla="*/ 61907 h 483998"/>
                <a:gd name="connsiteX264" fmla="*/ 340958 w 460785"/>
                <a:gd name="connsiteY264" fmla="*/ 46265 h 483998"/>
                <a:gd name="connsiteX265" fmla="*/ 230640 w 460785"/>
                <a:gd name="connsiteY265" fmla="*/ 5952 h 483998"/>
                <a:gd name="connsiteX266" fmla="*/ 120322 w 460785"/>
                <a:gd name="connsiteY266" fmla="*/ 46265 h 483998"/>
                <a:gd name="connsiteX267" fmla="*/ 104533 w 460785"/>
                <a:gd name="connsiteY267" fmla="*/ 61851 h 483998"/>
                <a:gd name="connsiteX268" fmla="*/ 95379 w 460785"/>
                <a:gd name="connsiteY268" fmla="*/ 68030 h 483998"/>
                <a:gd name="connsiteX269" fmla="*/ 78236 w 460785"/>
                <a:gd name="connsiteY269" fmla="*/ 93447 h 483998"/>
                <a:gd name="connsiteX270" fmla="*/ 64055 w 460785"/>
                <a:gd name="connsiteY270" fmla="*/ 93447 h 483998"/>
                <a:gd name="connsiteX271" fmla="*/ 86908 w 460785"/>
                <a:gd name="connsiteY271" fmla="*/ 59542 h 483998"/>
                <a:gd name="connsiteX272" fmla="*/ 230616 w 460785"/>
                <a:gd name="connsiteY272" fmla="*/ 0 h 483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</a:cxnLst>
              <a:rect l="l" t="t" r="r" b="b"/>
              <a:pathLst>
                <a:path w="460785" h="483998">
                  <a:moveTo>
                    <a:pt x="167728" y="464654"/>
                  </a:moveTo>
                  <a:lnTo>
                    <a:pt x="190875" y="473250"/>
                  </a:lnTo>
                  <a:cubicBezTo>
                    <a:pt x="203720" y="476395"/>
                    <a:pt x="217019" y="478046"/>
                    <a:pt x="230640" y="478046"/>
                  </a:cubicBezTo>
                  <a:cubicBezTo>
                    <a:pt x="244261" y="478046"/>
                    <a:pt x="257560" y="476395"/>
                    <a:pt x="270405" y="473250"/>
                  </a:cubicBezTo>
                  <a:lnTo>
                    <a:pt x="293519" y="464667"/>
                  </a:lnTo>
                  <a:lnTo>
                    <a:pt x="271175" y="476759"/>
                  </a:lnTo>
                  <a:cubicBezTo>
                    <a:pt x="257759" y="481569"/>
                    <a:pt x="244211" y="483998"/>
                    <a:pt x="230616" y="483998"/>
                  </a:cubicBezTo>
                  <a:cubicBezTo>
                    <a:pt x="217045" y="483998"/>
                    <a:pt x="203497" y="481569"/>
                    <a:pt x="190081" y="476759"/>
                  </a:cubicBezTo>
                  <a:close/>
                  <a:moveTo>
                    <a:pt x="404835" y="322104"/>
                  </a:moveTo>
                  <a:lnTo>
                    <a:pt x="415499" y="322104"/>
                  </a:lnTo>
                  <a:lnTo>
                    <a:pt x="412444" y="333879"/>
                  </a:lnTo>
                  <a:cubicBezTo>
                    <a:pt x="392475" y="390360"/>
                    <a:pt x="354653" y="435607"/>
                    <a:pt x="307442" y="459496"/>
                  </a:cubicBezTo>
                  <a:lnTo>
                    <a:pt x="293519" y="464667"/>
                  </a:lnTo>
                  <a:lnTo>
                    <a:pt x="310949" y="455233"/>
                  </a:lnTo>
                  <a:cubicBezTo>
                    <a:pt x="333949" y="438422"/>
                    <a:pt x="356140" y="414087"/>
                    <a:pt x="375139" y="384751"/>
                  </a:cubicBezTo>
                  <a:close/>
                  <a:moveTo>
                    <a:pt x="45781" y="322104"/>
                  </a:moveTo>
                  <a:lnTo>
                    <a:pt x="56414" y="322104"/>
                  </a:lnTo>
                  <a:lnTo>
                    <a:pt x="86093" y="384751"/>
                  </a:lnTo>
                  <a:cubicBezTo>
                    <a:pt x="105093" y="414087"/>
                    <a:pt x="127331" y="438422"/>
                    <a:pt x="150331" y="455233"/>
                  </a:cubicBezTo>
                  <a:lnTo>
                    <a:pt x="167728" y="464654"/>
                  </a:lnTo>
                  <a:lnTo>
                    <a:pt x="153838" y="459496"/>
                  </a:lnTo>
                  <a:cubicBezTo>
                    <a:pt x="106627" y="435607"/>
                    <a:pt x="68805" y="390360"/>
                    <a:pt x="48836" y="333879"/>
                  </a:cubicBezTo>
                  <a:close/>
                  <a:moveTo>
                    <a:pt x="400302" y="304247"/>
                  </a:moveTo>
                  <a:lnTo>
                    <a:pt x="413299" y="304247"/>
                  </a:lnTo>
                  <a:lnTo>
                    <a:pt x="404835" y="322104"/>
                  </a:lnTo>
                  <a:lnTo>
                    <a:pt x="391820" y="322104"/>
                  </a:lnTo>
                  <a:close/>
                  <a:moveTo>
                    <a:pt x="47954" y="304247"/>
                  </a:moveTo>
                  <a:lnTo>
                    <a:pt x="60960" y="304247"/>
                  </a:lnTo>
                  <a:lnTo>
                    <a:pt x="69429" y="322104"/>
                  </a:lnTo>
                  <a:lnTo>
                    <a:pt x="56414" y="322104"/>
                  </a:lnTo>
                  <a:close/>
                  <a:moveTo>
                    <a:pt x="416121" y="298295"/>
                  </a:moveTo>
                  <a:lnTo>
                    <a:pt x="421677" y="298295"/>
                  </a:lnTo>
                  <a:lnTo>
                    <a:pt x="420132" y="304247"/>
                  </a:lnTo>
                  <a:lnTo>
                    <a:pt x="413299" y="304247"/>
                  </a:lnTo>
                  <a:close/>
                  <a:moveTo>
                    <a:pt x="39591" y="298247"/>
                  </a:moveTo>
                  <a:lnTo>
                    <a:pt x="45112" y="298247"/>
                  </a:lnTo>
                  <a:lnTo>
                    <a:pt x="47954" y="304247"/>
                  </a:lnTo>
                  <a:lnTo>
                    <a:pt x="41148" y="304247"/>
                  </a:lnTo>
                  <a:close/>
                  <a:moveTo>
                    <a:pt x="405959" y="292337"/>
                  </a:moveTo>
                  <a:lnTo>
                    <a:pt x="418552" y="292337"/>
                  </a:lnTo>
                  <a:lnTo>
                    <a:pt x="418109" y="294099"/>
                  </a:lnTo>
                  <a:lnTo>
                    <a:pt x="416121" y="298295"/>
                  </a:lnTo>
                  <a:lnTo>
                    <a:pt x="403129" y="298295"/>
                  </a:lnTo>
                  <a:close/>
                  <a:moveTo>
                    <a:pt x="42705" y="292337"/>
                  </a:moveTo>
                  <a:lnTo>
                    <a:pt x="55311" y="292337"/>
                  </a:lnTo>
                  <a:lnTo>
                    <a:pt x="58114" y="298247"/>
                  </a:lnTo>
                  <a:lnTo>
                    <a:pt x="45112" y="298247"/>
                  </a:lnTo>
                  <a:lnTo>
                    <a:pt x="43147" y="294099"/>
                  </a:lnTo>
                  <a:close/>
                  <a:moveTo>
                    <a:pt x="277965" y="273296"/>
                  </a:moveTo>
                  <a:lnTo>
                    <a:pt x="280869" y="273296"/>
                  </a:lnTo>
                  <a:lnTo>
                    <a:pt x="292770" y="285200"/>
                  </a:lnTo>
                  <a:lnTo>
                    <a:pt x="284349" y="285200"/>
                  </a:lnTo>
                  <a:lnTo>
                    <a:pt x="277965" y="278808"/>
                  </a:lnTo>
                  <a:close/>
                  <a:moveTo>
                    <a:pt x="179916" y="273296"/>
                  </a:moveTo>
                  <a:lnTo>
                    <a:pt x="181816" y="273296"/>
                  </a:lnTo>
                  <a:lnTo>
                    <a:pt x="181816" y="279734"/>
                  </a:lnTo>
                  <a:lnTo>
                    <a:pt x="176352" y="285200"/>
                  </a:lnTo>
                  <a:lnTo>
                    <a:pt x="168015" y="285200"/>
                  </a:lnTo>
                  <a:close/>
                  <a:moveTo>
                    <a:pt x="230369" y="265332"/>
                  </a:moveTo>
                  <a:cubicBezTo>
                    <a:pt x="236762" y="265332"/>
                    <a:pt x="243156" y="267774"/>
                    <a:pt x="248038" y="272657"/>
                  </a:cubicBezTo>
                  <a:lnTo>
                    <a:pt x="293617" y="318245"/>
                  </a:lnTo>
                  <a:cubicBezTo>
                    <a:pt x="296046" y="320723"/>
                    <a:pt x="299379" y="322104"/>
                    <a:pt x="302856" y="322104"/>
                  </a:cubicBezTo>
                  <a:lnTo>
                    <a:pt x="391820" y="322104"/>
                  </a:lnTo>
                  <a:lnTo>
                    <a:pt x="365139" y="378274"/>
                  </a:lnTo>
                  <a:cubicBezTo>
                    <a:pt x="342473" y="413325"/>
                    <a:pt x="294759" y="472092"/>
                    <a:pt x="230616" y="472092"/>
                  </a:cubicBezTo>
                  <a:cubicBezTo>
                    <a:pt x="166474" y="472092"/>
                    <a:pt x="118807" y="413325"/>
                    <a:pt x="96093" y="378321"/>
                  </a:cubicBezTo>
                  <a:lnTo>
                    <a:pt x="69429" y="322104"/>
                  </a:lnTo>
                  <a:lnTo>
                    <a:pt x="157881" y="322104"/>
                  </a:lnTo>
                  <a:cubicBezTo>
                    <a:pt x="161358" y="322104"/>
                    <a:pt x="164692" y="320675"/>
                    <a:pt x="167121" y="318198"/>
                  </a:cubicBezTo>
                  <a:lnTo>
                    <a:pt x="212699" y="272657"/>
                  </a:lnTo>
                  <a:cubicBezTo>
                    <a:pt x="217581" y="267774"/>
                    <a:pt x="223975" y="265332"/>
                    <a:pt x="230369" y="265332"/>
                  </a:cubicBezTo>
                  <a:close/>
                  <a:moveTo>
                    <a:pt x="34972" y="261476"/>
                  </a:moveTo>
                  <a:lnTo>
                    <a:pt x="42705" y="292337"/>
                  </a:lnTo>
                  <a:lnTo>
                    <a:pt x="38057" y="292337"/>
                  </a:lnTo>
                  <a:lnTo>
                    <a:pt x="37340" y="289571"/>
                  </a:lnTo>
                  <a:close/>
                  <a:moveTo>
                    <a:pt x="426314" y="261402"/>
                  </a:moveTo>
                  <a:lnTo>
                    <a:pt x="423940" y="289571"/>
                  </a:lnTo>
                  <a:lnTo>
                    <a:pt x="423223" y="292337"/>
                  </a:lnTo>
                  <a:lnTo>
                    <a:pt x="418552" y="292337"/>
                  </a:lnTo>
                  <a:close/>
                  <a:moveTo>
                    <a:pt x="230369" y="241518"/>
                  </a:moveTo>
                  <a:cubicBezTo>
                    <a:pt x="236763" y="241518"/>
                    <a:pt x="243157" y="243959"/>
                    <a:pt x="248038" y="248842"/>
                  </a:cubicBezTo>
                  <a:lnTo>
                    <a:pt x="277965" y="278808"/>
                  </a:lnTo>
                  <a:lnTo>
                    <a:pt x="277965" y="285200"/>
                  </a:lnTo>
                  <a:lnTo>
                    <a:pt x="284349" y="285200"/>
                  </a:lnTo>
                  <a:lnTo>
                    <a:pt x="296381" y="297247"/>
                  </a:lnTo>
                  <a:cubicBezTo>
                    <a:pt x="297047" y="297914"/>
                    <a:pt x="297952" y="298247"/>
                    <a:pt x="298905" y="298295"/>
                  </a:cubicBezTo>
                  <a:lnTo>
                    <a:pt x="403129" y="298295"/>
                  </a:lnTo>
                  <a:lnTo>
                    <a:pt x="400302" y="304247"/>
                  </a:lnTo>
                  <a:lnTo>
                    <a:pt x="298904" y="304247"/>
                  </a:lnTo>
                  <a:cubicBezTo>
                    <a:pt x="296380" y="304247"/>
                    <a:pt x="293951" y="303199"/>
                    <a:pt x="292189" y="301436"/>
                  </a:cubicBezTo>
                  <a:lnTo>
                    <a:pt x="243847" y="253081"/>
                  </a:lnTo>
                  <a:cubicBezTo>
                    <a:pt x="240132" y="249365"/>
                    <a:pt x="235250" y="247507"/>
                    <a:pt x="230369" y="247507"/>
                  </a:cubicBezTo>
                  <a:cubicBezTo>
                    <a:pt x="225487" y="247507"/>
                    <a:pt x="220605" y="249365"/>
                    <a:pt x="216890" y="253081"/>
                  </a:cubicBezTo>
                  <a:lnTo>
                    <a:pt x="168548" y="301436"/>
                  </a:lnTo>
                  <a:cubicBezTo>
                    <a:pt x="166786" y="303199"/>
                    <a:pt x="164357" y="304199"/>
                    <a:pt x="161833" y="304247"/>
                  </a:cubicBezTo>
                  <a:lnTo>
                    <a:pt x="60960" y="304247"/>
                  </a:lnTo>
                  <a:lnTo>
                    <a:pt x="58114" y="298247"/>
                  </a:lnTo>
                  <a:lnTo>
                    <a:pt x="161833" y="298247"/>
                  </a:lnTo>
                  <a:cubicBezTo>
                    <a:pt x="162785" y="298247"/>
                    <a:pt x="163690" y="297866"/>
                    <a:pt x="164357" y="297199"/>
                  </a:cubicBezTo>
                  <a:lnTo>
                    <a:pt x="176352" y="285200"/>
                  </a:lnTo>
                  <a:lnTo>
                    <a:pt x="181816" y="285200"/>
                  </a:lnTo>
                  <a:lnTo>
                    <a:pt x="181816" y="279734"/>
                  </a:lnTo>
                  <a:lnTo>
                    <a:pt x="212699" y="248842"/>
                  </a:lnTo>
                  <a:cubicBezTo>
                    <a:pt x="217581" y="243959"/>
                    <a:pt x="223975" y="241518"/>
                    <a:pt x="230369" y="241518"/>
                  </a:cubicBezTo>
                  <a:close/>
                  <a:moveTo>
                    <a:pt x="119050" y="142352"/>
                  </a:moveTo>
                  <a:lnTo>
                    <a:pt x="341684" y="142352"/>
                  </a:lnTo>
                  <a:cubicBezTo>
                    <a:pt x="377829" y="142352"/>
                    <a:pt x="407117" y="171636"/>
                    <a:pt x="407117" y="207824"/>
                  </a:cubicBezTo>
                  <a:cubicBezTo>
                    <a:pt x="407117" y="243965"/>
                    <a:pt x="377829" y="273296"/>
                    <a:pt x="341684" y="273296"/>
                  </a:cubicBezTo>
                  <a:lnTo>
                    <a:pt x="280869" y="273296"/>
                  </a:lnTo>
                  <a:lnTo>
                    <a:pt x="252277" y="244696"/>
                  </a:lnTo>
                  <a:cubicBezTo>
                    <a:pt x="246229" y="238646"/>
                    <a:pt x="238310" y="235621"/>
                    <a:pt x="230392" y="235621"/>
                  </a:cubicBezTo>
                  <a:cubicBezTo>
                    <a:pt x="222474" y="235621"/>
                    <a:pt x="214556" y="238646"/>
                    <a:pt x="208508" y="244696"/>
                  </a:cubicBezTo>
                  <a:lnTo>
                    <a:pt x="179916" y="273296"/>
                  </a:lnTo>
                  <a:lnTo>
                    <a:pt x="119050" y="273296"/>
                  </a:lnTo>
                  <a:cubicBezTo>
                    <a:pt x="82857" y="273296"/>
                    <a:pt x="53569" y="243965"/>
                    <a:pt x="53569" y="207824"/>
                  </a:cubicBezTo>
                  <a:cubicBezTo>
                    <a:pt x="53569" y="171636"/>
                    <a:pt x="82857" y="142352"/>
                    <a:pt x="119050" y="142352"/>
                  </a:cubicBezTo>
                  <a:close/>
                  <a:moveTo>
                    <a:pt x="403111" y="123213"/>
                  </a:moveTo>
                  <a:lnTo>
                    <a:pt x="417287" y="123213"/>
                  </a:lnTo>
                  <a:lnTo>
                    <a:pt x="417928" y="124164"/>
                  </a:lnTo>
                  <a:cubicBezTo>
                    <a:pt x="423071" y="136326"/>
                    <a:pt x="427064" y="149092"/>
                    <a:pt x="429772" y="162328"/>
                  </a:cubicBezTo>
                  <a:lnTo>
                    <a:pt x="431022" y="174739"/>
                  </a:lnTo>
                  <a:lnTo>
                    <a:pt x="431022" y="234409"/>
                  </a:lnTo>
                  <a:lnTo>
                    <a:pt x="429816" y="247448"/>
                  </a:lnTo>
                  <a:lnTo>
                    <a:pt x="426314" y="261402"/>
                  </a:lnTo>
                  <a:lnTo>
                    <a:pt x="427949" y="241999"/>
                  </a:lnTo>
                  <a:cubicBezTo>
                    <a:pt x="427949" y="225703"/>
                    <a:pt x="426569" y="209793"/>
                    <a:pt x="423940" y="194427"/>
                  </a:cubicBezTo>
                  <a:lnTo>
                    <a:pt x="419284" y="176482"/>
                  </a:lnTo>
                  <a:lnTo>
                    <a:pt x="418101" y="164781"/>
                  </a:lnTo>
                  <a:cubicBezTo>
                    <a:pt x="415547" y="152333"/>
                    <a:pt x="411781" y="140322"/>
                    <a:pt x="406932" y="128877"/>
                  </a:cubicBezTo>
                  <a:close/>
                  <a:moveTo>
                    <a:pt x="64000" y="123213"/>
                  </a:moveTo>
                  <a:lnTo>
                    <a:pt x="397280" y="123213"/>
                  </a:lnTo>
                  <a:lnTo>
                    <a:pt x="412444" y="150119"/>
                  </a:lnTo>
                  <a:lnTo>
                    <a:pt x="419284" y="176482"/>
                  </a:lnTo>
                  <a:lnTo>
                    <a:pt x="421996" y="203305"/>
                  </a:lnTo>
                  <a:cubicBezTo>
                    <a:pt x="421996" y="230236"/>
                    <a:pt x="416556" y="260465"/>
                    <a:pt x="406729" y="290718"/>
                  </a:cubicBezTo>
                  <a:lnTo>
                    <a:pt x="405959" y="292337"/>
                  </a:lnTo>
                  <a:lnTo>
                    <a:pt x="299905" y="292337"/>
                  </a:lnTo>
                  <a:lnTo>
                    <a:pt x="292770" y="285200"/>
                  </a:lnTo>
                  <a:lnTo>
                    <a:pt x="341684" y="285200"/>
                  </a:lnTo>
                  <a:cubicBezTo>
                    <a:pt x="384401" y="285200"/>
                    <a:pt x="419022" y="250536"/>
                    <a:pt x="419022" y="207824"/>
                  </a:cubicBezTo>
                  <a:cubicBezTo>
                    <a:pt x="419022" y="165065"/>
                    <a:pt x="384401" y="130448"/>
                    <a:pt x="341684" y="130448"/>
                  </a:cubicBezTo>
                  <a:lnTo>
                    <a:pt x="119050" y="130448"/>
                  </a:lnTo>
                  <a:cubicBezTo>
                    <a:pt x="76285" y="130448"/>
                    <a:pt x="41664" y="165065"/>
                    <a:pt x="41664" y="207824"/>
                  </a:cubicBezTo>
                  <a:cubicBezTo>
                    <a:pt x="41664" y="250536"/>
                    <a:pt x="76285" y="285200"/>
                    <a:pt x="119050" y="285200"/>
                  </a:cubicBezTo>
                  <a:lnTo>
                    <a:pt x="168015" y="285200"/>
                  </a:lnTo>
                  <a:lnTo>
                    <a:pt x="160880" y="292337"/>
                  </a:lnTo>
                  <a:lnTo>
                    <a:pt x="55311" y="292337"/>
                  </a:lnTo>
                  <a:lnTo>
                    <a:pt x="54546" y="290724"/>
                  </a:lnTo>
                  <a:cubicBezTo>
                    <a:pt x="44724" y="260465"/>
                    <a:pt x="39284" y="230236"/>
                    <a:pt x="39284" y="203305"/>
                  </a:cubicBezTo>
                  <a:lnTo>
                    <a:pt x="41994" y="176491"/>
                  </a:lnTo>
                  <a:lnTo>
                    <a:pt x="48836" y="150119"/>
                  </a:lnTo>
                  <a:close/>
                  <a:moveTo>
                    <a:pt x="43992" y="123213"/>
                  </a:moveTo>
                  <a:lnTo>
                    <a:pt x="58160" y="123213"/>
                  </a:lnTo>
                  <a:lnTo>
                    <a:pt x="54340" y="128877"/>
                  </a:lnTo>
                  <a:cubicBezTo>
                    <a:pt x="49494" y="140322"/>
                    <a:pt x="45729" y="152333"/>
                    <a:pt x="43177" y="164781"/>
                  </a:cubicBezTo>
                  <a:lnTo>
                    <a:pt x="41994" y="176491"/>
                  </a:lnTo>
                  <a:lnTo>
                    <a:pt x="37340" y="194427"/>
                  </a:lnTo>
                  <a:cubicBezTo>
                    <a:pt x="34711" y="209793"/>
                    <a:pt x="33331" y="225703"/>
                    <a:pt x="33331" y="241999"/>
                  </a:cubicBezTo>
                  <a:lnTo>
                    <a:pt x="34972" y="261476"/>
                  </a:lnTo>
                  <a:lnTo>
                    <a:pt x="31457" y="247448"/>
                  </a:lnTo>
                  <a:lnTo>
                    <a:pt x="29763" y="229107"/>
                  </a:lnTo>
                  <a:lnTo>
                    <a:pt x="29763" y="179650"/>
                  </a:lnTo>
                  <a:lnTo>
                    <a:pt x="31508" y="162328"/>
                  </a:lnTo>
                  <a:cubicBezTo>
                    <a:pt x="34216" y="149092"/>
                    <a:pt x="38209" y="136326"/>
                    <a:pt x="43351" y="124164"/>
                  </a:cubicBezTo>
                  <a:close/>
                  <a:moveTo>
                    <a:pt x="413271" y="117255"/>
                  </a:moveTo>
                  <a:lnTo>
                    <a:pt x="423880" y="117255"/>
                  </a:lnTo>
                  <a:cubicBezTo>
                    <a:pt x="431071" y="117255"/>
                    <a:pt x="436977" y="123115"/>
                    <a:pt x="436977" y="130357"/>
                  </a:cubicBezTo>
                  <a:lnTo>
                    <a:pt x="436977" y="285193"/>
                  </a:lnTo>
                  <a:cubicBezTo>
                    <a:pt x="436977" y="292387"/>
                    <a:pt x="431071" y="298295"/>
                    <a:pt x="423880" y="298295"/>
                  </a:cubicBezTo>
                  <a:lnTo>
                    <a:pt x="421677" y="298295"/>
                  </a:lnTo>
                  <a:lnTo>
                    <a:pt x="423223" y="292337"/>
                  </a:lnTo>
                  <a:lnTo>
                    <a:pt x="423878" y="292337"/>
                  </a:lnTo>
                  <a:cubicBezTo>
                    <a:pt x="427784" y="292337"/>
                    <a:pt x="431022" y="289097"/>
                    <a:pt x="431022" y="285191"/>
                  </a:cubicBezTo>
                  <a:lnTo>
                    <a:pt x="431022" y="234409"/>
                  </a:lnTo>
                  <a:lnTo>
                    <a:pt x="433901" y="203305"/>
                  </a:lnTo>
                  <a:lnTo>
                    <a:pt x="431022" y="174739"/>
                  </a:lnTo>
                  <a:lnTo>
                    <a:pt x="431022" y="130359"/>
                  </a:lnTo>
                  <a:cubicBezTo>
                    <a:pt x="431022" y="126405"/>
                    <a:pt x="427784" y="123213"/>
                    <a:pt x="423878" y="123213"/>
                  </a:cubicBezTo>
                  <a:lnTo>
                    <a:pt x="417287" y="123213"/>
                  </a:lnTo>
                  <a:close/>
                  <a:moveTo>
                    <a:pt x="393922" y="117255"/>
                  </a:moveTo>
                  <a:lnTo>
                    <a:pt x="399091" y="117255"/>
                  </a:lnTo>
                  <a:lnTo>
                    <a:pt x="403111" y="123213"/>
                  </a:lnTo>
                  <a:lnTo>
                    <a:pt x="397280" y="123213"/>
                  </a:lnTo>
                  <a:close/>
                  <a:moveTo>
                    <a:pt x="62179" y="117255"/>
                  </a:moveTo>
                  <a:lnTo>
                    <a:pt x="67358" y="117255"/>
                  </a:lnTo>
                  <a:lnTo>
                    <a:pt x="64000" y="123213"/>
                  </a:lnTo>
                  <a:lnTo>
                    <a:pt x="58160" y="123213"/>
                  </a:lnTo>
                  <a:close/>
                  <a:moveTo>
                    <a:pt x="36906" y="117255"/>
                  </a:moveTo>
                  <a:lnTo>
                    <a:pt x="48008" y="117255"/>
                  </a:lnTo>
                  <a:lnTo>
                    <a:pt x="43992" y="123213"/>
                  </a:lnTo>
                  <a:lnTo>
                    <a:pt x="36907" y="123213"/>
                  </a:lnTo>
                  <a:cubicBezTo>
                    <a:pt x="32954" y="123213"/>
                    <a:pt x="29763" y="126405"/>
                    <a:pt x="29763" y="130359"/>
                  </a:cubicBezTo>
                  <a:lnTo>
                    <a:pt x="29763" y="179650"/>
                  </a:lnTo>
                  <a:lnTo>
                    <a:pt x="27379" y="203305"/>
                  </a:lnTo>
                  <a:lnTo>
                    <a:pt x="29763" y="229107"/>
                  </a:lnTo>
                  <a:lnTo>
                    <a:pt x="29763" y="285191"/>
                  </a:lnTo>
                  <a:cubicBezTo>
                    <a:pt x="29763" y="289097"/>
                    <a:pt x="32954" y="292337"/>
                    <a:pt x="36907" y="292337"/>
                  </a:cubicBezTo>
                  <a:lnTo>
                    <a:pt x="38057" y="292337"/>
                  </a:lnTo>
                  <a:lnTo>
                    <a:pt x="39591" y="298247"/>
                  </a:lnTo>
                  <a:lnTo>
                    <a:pt x="36906" y="298247"/>
                  </a:lnTo>
                  <a:cubicBezTo>
                    <a:pt x="29666" y="298247"/>
                    <a:pt x="23808" y="292387"/>
                    <a:pt x="23808" y="285146"/>
                  </a:cubicBezTo>
                  <a:lnTo>
                    <a:pt x="23808" y="130357"/>
                  </a:lnTo>
                  <a:cubicBezTo>
                    <a:pt x="23808" y="123115"/>
                    <a:pt x="29666" y="117255"/>
                    <a:pt x="36906" y="117255"/>
                  </a:cubicBezTo>
                  <a:close/>
                  <a:moveTo>
                    <a:pt x="395075" y="111303"/>
                  </a:moveTo>
                  <a:lnTo>
                    <a:pt x="409258" y="111303"/>
                  </a:lnTo>
                  <a:lnTo>
                    <a:pt x="413271" y="117255"/>
                  </a:lnTo>
                  <a:lnTo>
                    <a:pt x="399091" y="117255"/>
                  </a:lnTo>
                  <a:close/>
                  <a:moveTo>
                    <a:pt x="70712" y="111303"/>
                  </a:moveTo>
                  <a:lnTo>
                    <a:pt x="390568" y="111303"/>
                  </a:lnTo>
                  <a:lnTo>
                    <a:pt x="393922" y="117255"/>
                  </a:lnTo>
                  <a:lnTo>
                    <a:pt x="67358" y="117255"/>
                  </a:lnTo>
                  <a:close/>
                  <a:moveTo>
                    <a:pt x="52020" y="111303"/>
                  </a:moveTo>
                  <a:lnTo>
                    <a:pt x="66193" y="111303"/>
                  </a:lnTo>
                  <a:lnTo>
                    <a:pt x="62179" y="117255"/>
                  </a:lnTo>
                  <a:lnTo>
                    <a:pt x="48008" y="117255"/>
                  </a:lnTo>
                  <a:close/>
                  <a:moveTo>
                    <a:pt x="397222" y="93447"/>
                  </a:moveTo>
                  <a:lnTo>
                    <a:pt x="428637" y="93447"/>
                  </a:lnTo>
                  <a:cubicBezTo>
                    <a:pt x="446354" y="93447"/>
                    <a:pt x="460737" y="107833"/>
                    <a:pt x="460785" y="125602"/>
                  </a:cubicBezTo>
                  <a:lnTo>
                    <a:pt x="460785" y="289949"/>
                  </a:lnTo>
                  <a:cubicBezTo>
                    <a:pt x="460737" y="307670"/>
                    <a:pt x="446354" y="322056"/>
                    <a:pt x="428637" y="322104"/>
                  </a:cubicBezTo>
                  <a:lnTo>
                    <a:pt x="415499" y="322104"/>
                  </a:lnTo>
                  <a:lnTo>
                    <a:pt x="420132" y="304247"/>
                  </a:lnTo>
                  <a:lnTo>
                    <a:pt x="423878" y="304247"/>
                  </a:lnTo>
                  <a:cubicBezTo>
                    <a:pt x="434356" y="304247"/>
                    <a:pt x="442929" y="295672"/>
                    <a:pt x="442929" y="285191"/>
                  </a:cubicBezTo>
                  <a:lnTo>
                    <a:pt x="442929" y="130359"/>
                  </a:lnTo>
                  <a:cubicBezTo>
                    <a:pt x="442929" y="119831"/>
                    <a:pt x="434356" y="111303"/>
                    <a:pt x="423878" y="111303"/>
                  </a:cubicBezTo>
                  <a:lnTo>
                    <a:pt x="409258" y="111303"/>
                  </a:lnTo>
                  <a:close/>
                  <a:moveTo>
                    <a:pt x="380505" y="93447"/>
                  </a:moveTo>
                  <a:lnTo>
                    <a:pt x="383027" y="93447"/>
                  </a:lnTo>
                  <a:lnTo>
                    <a:pt x="395075" y="111303"/>
                  </a:lnTo>
                  <a:lnTo>
                    <a:pt x="390568" y="111303"/>
                  </a:lnTo>
                  <a:close/>
                  <a:moveTo>
                    <a:pt x="78236" y="93447"/>
                  </a:moveTo>
                  <a:lnTo>
                    <a:pt x="80775" y="93447"/>
                  </a:lnTo>
                  <a:lnTo>
                    <a:pt x="70712" y="111303"/>
                  </a:lnTo>
                  <a:lnTo>
                    <a:pt x="66193" y="111303"/>
                  </a:lnTo>
                  <a:close/>
                  <a:moveTo>
                    <a:pt x="32148" y="93447"/>
                  </a:moveTo>
                  <a:lnTo>
                    <a:pt x="64055" y="93447"/>
                  </a:lnTo>
                  <a:lnTo>
                    <a:pt x="52020" y="111303"/>
                  </a:lnTo>
                  <a:lnTo>
                    <a:pt x="36907" y="111303"/>
                  </a:lnTo>
                  <a:cubicBezTo>
                    <a:pt x="26381" y="111303"/>
                    <a:pt x="17856" y="119831"/>
                    <a:pt x="17856" y="130359"/>
                  </a:cubicBezTo>
                  <a:lnTo>
                    <a:pt x="17856" y="285191"/>
                  </a:lnTo>
                  <a:cubicBezTo>
                    <a:pt x="17856" y="295672"/>
                    <a:pt x="26381" y="304247"/>
                    <a:pt x="36907" y="304247"/>
                  </a:cubicBezTo>
                  <a:lnTo>
                    <a:pt x="41148" y="304247"/>
                  </a:lnTo>
                  <a:lnTo>
                    <a:pt x="45781" y="322104"/>
                  </a:lnTo>
                  <a:lnTo>
                    <a:pt x="32148" y="322104"/>
                  </a:lnTo>
                  <a:cubicBezTo>
                    <a:pt x="14383" y="322056"/>
                    <a:pt x="0" y="307670"/>
                    <a:pt x="0" y="289949"/>
                  </a:cubicBezTo>
                  <a:lnTo>
                    <a:pt x="0" y="125602"/>
                  </a:lnTo>
                  <a:cubicBezTo>
                    <a:pt x="0" y="107833"/>
                    <a:pt x="14383" y="93447"/>
                    <a:pt x="32148" y="93447"/>
                  </a:cubicBezTo>
                  <a:close/>
                  <a:moveTo>
                    <a:pt x="230616" y="11906"/>
                  </a:moveTo>
                  <a:cubicBezTo>
                    <a:pt x="256997" y="11906"/>
                    <a:pt x="282149" y="17273"/>
                    <a:pt x="305037" y="26971"/>
                  </a:cubicBezTo>
                  <a:lnTo>
                    <a:pt x="356804" y="61907"/>
                  </a:lnTo>
                  <a:lnTo>
                    <a:pt x="370159" y="75089"/>
                  </a:lnTo>
                  <a:lnTo>
                    <a:pt x="380505" y="93447"/>
                  </a:lnTo>
                  <a:lnTo>
                    <a:pt x="80775" y="93447"/>
                  </a:lnTo>
                  <a:lnTo>
                    <a:pt x="91121" y="75089"/>
                  </a:lnTo>
                  <a:lnTo>
                    <a:pt x="104533" y="61851"/>
                  </a:lnTo>
                  <a:lnTo>
                    <a:pt x="156203" y="26971"/>
                  </a:lnTo>
                  <a:cubicBezTo>
                    <a:pt x="179087" y="17273"/>
                    <a:pt x="204235" y="11906"/>
                    <a:pt x="230616" y="11906"/>
                  </a:cubicBezTo>
                  <a:close/>
                  <a:moveTo>
                    <a:pt x="230616" y="0"/>
                  </a:moveTo>
                  <a:cubicBezTo>
                    <a:pt x="286759" y="0"/>
                    <a:pt x="337580" y="22752"/>
                    <a:pt x="374366" y="59542"/>
                  </a:cubicBezTo>
                  <a:lnTo>
                    <a:pt x="397222" y="93447"/>
                  </a:lnTo>
                  <a:lnTo>
                    <a:pt x="383027" y="93447"/>
                  </a:lnTo>
                  <a:lnTo>
                    <a:pt x="365878" y="68030"/>
                  </a:lnTo>
                  <a:lnTo>
                    <a:pt x="356804" y="61907"/>
                  </a:lnTo>
                  <a:lnTo>
                    <a:pt x="340958" y="46265"/>
                  </a:lnTo>
                  <a:cubicBezTo>
                    <a:pt x="309467" y="20814"/>
                    <a:pt x="271504" y="5952"/>
                    <a:pt x="230640" y="5952"/>
                  </a:cubicBezTo>
                  <a:cubicBezTo>
                    <a:pt x="189776" y="5952"/>
                    <a:pt x="151813" y="20814"/>
                    <a:pt x="120322" y="46265"/>
                  </a:cubicBezTo>
                  <a:lnTo>
                    <a:pt x="104533" y="61851"/>
                  </a:lnTo>
                  <a:lnTo>
                    <a:pt x="95379" y="68030"/>
                  </a:lnTo>
                  <a:lnTo>
                    <a:pt x="78236" y="93447"/>
                  </a:lnTo>
                  <a:lnTo>
                    <a:pt x="64055" y="93447"/>
                  </a:lnTo>
                  <a:lnTo>
                    <a:pt x="86908" y="59542"/>
                  </a:lnTo>
                  <a:cubicBezTo>
                    <a:pt x="123688" y="22752"/>
                    <a:pt x="174497" y="0"/>
                    <a:pt x="2306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66"/>
            <p:cNvSpPr txBox="1"/>
            <p:nvPr/>
          </p:nvSpPr>
          <p:spPr>
            <a:xfrm>
              <a:off x="14557" y="6439"/>
              <a:ext cx="856" cy="27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VR/AR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66"/>
            <p:cNvSpPr txBox="1"/>
            <p:nvPr/>
          </p:nvSpPr>
          <p:spPr>
            <a:xfrm>
              <a:off x="13538" y="6671"/>
              <a:ext cx="615" cy="27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0" y="8246"/>
              <a:ext cx="1436" cy="1123"/>
            </a:xfrm>
            <a:prstGeom prst="rect">
              <a:avLst/>
            </a:prstGeom>
            <a:noFill/>
          </p:spPr>
        </p:pic>
        <p:cxnSp>
          <p:nvCxnSpPr>
            <p:cNvPr id="146" name="直接连接符 145"/>
            <p:cNvCxnSpPr>
              <a:stCxn id="180" idx="2"/>
              <a:endCxn id="45" idx="0"/>
            </p:cNvCxnSpPr>
            <p:nvPr/>
          </p:nvCxnSpPr>
          <p:spPr>
            <a:xfrm flipH="1">
              <a:off x="10756" y="7815"/>
              <a:ext cx="2" cy="223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grpSp>
          <p:nvGrpSpPr>
            <p:cNvPr id="148" name="组合 147"/>
            <p:cNvGrpSpPr/>
            <p:nvPr/>
          </p:nvGrpSpPr>
          <p:grpSpPr>
            <a:xfrm>
              <a:off x="9387" y="7282"/>
              <a:ext cx="2743" cy="532"/>
              <a:chOff x="3219298" y="4187773"/>
              <a:chExt cx="1462683" cy="321976"/>
            </a:xfrm>
          </p:grpSpPr>
          <p:sp>
            <p:nvSpPr>
              <p:cNvPr id="177" name="矩形 38"/>
              <p:cNvSpPr/>
              <p:nvPr/>
            </p:nvSpPr>
            <p:spPr>
              <a:xfrm>
                <a:off x="3983219" y="4233149"/>
                <a:ext cx="649621" cy="232057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12700" cap="flat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  <a:sp3d/>
            </p:spPr>
            <p:txBody>
              <a:bodyPr rot="0" spcFirstLastPara="1" vertOverflow="overflow" horzOverflow="overflow" vert="horz" wrap="square" lIns="7197" tIns="45701" rIns="7197" bIns="45701" numCol="1" spcCol="38100" rtlCol="0" anchor="ctr">
                <a:noAutofit/>
              </a:bodyPr>
              <a:lstStyle/>
              <a:p>
                <a:pPr algn="ctr" defTabSz="913765" hangingPunct="0"/>
                <a:r>
                  <a:rPr lang="en-US" altLang="zh-CN" sz="1000" kern="0" dirty="0">
                    <a:solidFill>
                      <a:srgbClr val="1D1D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S-Leaf</a:t>
                </a:r>
                <a:endPara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78" name="矩形 64"/>
              <p:cNvSpPr/>
              <p:nvPr/>
            </p:nvSpPr>
            <p:spPr>
              <a:xfrm>
                <a:off x="3260342" y="4238541"/>
                <a:ext cx="649621" cy="232057"/>
              </a:xfrm>
              <a:prstGeom prst="rect">
                <a:avLst/>
              </a:prstGeom>
              <a:solidFill>
                <a:srgbClr val="4BACC6">
                  <a:lumMod val="20000"/>
                  <a:lumOff val="80000"/>
                </a:srgbClr>
              </a:solidFill>
              <a:ln w="12700" cap="flat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  <a:sp3d/>
            </p:spPr>
            <p:txBody>
              <a:bodyPr rot="0" spcFirstLastPara="1" vertOverflow="overflow" horzOverflow="overflow" vert="horz" wrap="square" lIns="7197" tIns="45701" rIns="7197" bIns="45701" numCol="1" spcCol="38100" rtlCol="0" anchor="ctr">
                <a:noAutofit/>
              </a:bodyPr>
              <a:lstStyle/>
              <a:p>
                <a:pPr algn="ctr" defTabSz="913765" hangingPunct="0"/>
                <a:r>
                  <a:rPr lang="en-US" altLang="zh-CN" sz="1000" kern="0" dirty="0">
                    <a:solidFill>
                      <a:srgbClr val="1D1D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S-Leaf</a:t>
                </a:r>
                <a:endParaRPr lang="en-US" altLang="zh-CN" sz="10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3219298" y="4187773"/>
                <a:ext cx="1462683" cy="32197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9" name="直接连接符 148"/>
            <p:cNvCxnSpPr>
              <a:stCxn id="180" idx="0"/>
              <a:endCxn id="161" idx="2"/>
            </p:cNvCxnSpPr>
            <p:nvPr/>
          </p:nvCxnSpPr>
          <p:spPr>
            <a:xfrm flipV="1">
              <a:off x="10759" y="6890"/>
              <a:ext cx="358" cy="392"/>
            </a:xfrm>
            <a:prstGeom prst="line">
              <a:avLst/>
            </a:prstGeom>
            <a:solidFill>
              <a:srgbClr val="4F81BD">
                <a:lumMod val="20000"/>
                <a:lumOff val="80000"/>
              </a:srgbClr>
            </a:solidFill>
            <a:ln w="952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  <a:sp3d/>
          </p:spPr>
        </p:cxnSp>
        <p:sp>
          <p:nvSpPr>
            <p:cNvPr id="151" name="矩形 45"/>
            <p:cNvSpPr>
              <a:spLocks noChangeArrowheads="1"/>
            </p:cNvSpPr>
            <p:nvPr/>
          </p:nvSpPr>
          <p:spPr bwMode="auto">
            <a:xfrm>
              <a:off x="16739" y="7815"/>
              <a:ext cx="1687" cy="4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Backbone</a:t>
              </a:r>
              <a:endParaRPr kumimoji="1" lang="en-US" altLang="zh-CN" sz="1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直接连接符 151"/>
            <p:cNvCxnSpPr>
              <a:stCxn id="51" idx="0"/>
              <a:endCxn id="48" idx="2"/>
            </p:cNvCxnSpPr>
            <p:nvPr/>
          </p:nvCxnSpPr>
          <p:spPr>
            <a:xfrm flipV="1">
              <a:off x="14198" y="8656"/>
              <a:ext cx="0" cy="64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H="1" flipV="1">
              <a:off x="1173" y="10543"/>
              <a:ext cx="1034" cy="0"/>
            </a:xfrm>
            <a:prstGeom prst="line">
              <a:avLst/>
            </a:prstGeom>
            <a:ln w="38100">
              <a:solidFill>
                <a:srgbClr val="E5745D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2207" y="10327"/>
              <a:ext cx="2761" cy="41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Internet Traffic</a:t>
              </a:r>
              <a:endParaRPr lang="en-US" altLang="zh-CN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 flipH="1" flipV="1">
              <a:off x="1174" y="10045"/>
              <a:ext cx="1034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/>
            <p:cNvSpPr txBox="1"/>
            <p:nvPr/>
          </p:nvSpPr>
          <p:spPr>
            <a:xfrm>
              <a:off x="2207" y="9781"/>
              <a:ext cx="1857" cy="54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 Access Traffic</a:t>
              </a:r>
              <a:endParaRPr lang="en-US" altLang="zh-CN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矩形: 圆角 158"/>
            <p:cNvSpPr/>
            <p:nvPr/>
          </p:nvSpPr>
          <p:spPr>
            <a:xfrm>
              <a:off x="10407" y="6488"/>
              <a:ext cx="1397" cy="3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矩形: 圆角 159"/>
            <p:cNvSpPr/>
            <p:nvPr/>
          </p:nvSpPr>
          <p:spPr>
            <a:xfrm>
              <a:off x="10411" y="6038"/>
              <a:ext cx="1397" cy="35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10374" y="5994"/>
              <a:ext cx="1488" cy="89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任意多边形: 形状 161"/>
            <p:cNvSpPr/>
            <p:nvPr/>
          </p:nvSpPr>
          <p:spPr>
            <a:xfrm>
              <a:off x="3597" y="6598"/>
              <a:ext cx="13413" cy="2469"/>
            </a:xfrm>
            <a:custGeom>
              <a:avLst/>
              <a:gdLst>
                <a:gd name="connsiteX0" fmla="*/ 0 w 7740072"/>
                <a:gd name="connsiteY0" fmla="*/ 1344863 h 1375080"/>
                <a:gd name="connsiteX1" fmla="*/ 3223490 w 7740072"/>
                <a:gd name="connsiteY1" fmla="*/ 1344863 h 1375080"/>
                <a:gd name="connsiteX2" fmla="*/ 4165600 w 7740072"/>
                <a:gd name="connsiteY2" fmla="*/ 1030827 h 1375080"/>
                <a:gd name="connsiteX3" fmla="*/ 4350327 w 7740072"/>
                <a:gd name="connsiteY3" fmla="*/ 134900 h 1375080"/>
                <a:gd name="connsiteX4" fmla="*/ 4535054 w 7740072"/>
                <a:gd name="connsiteY4" fmla="*/ 14827 h 1375080"/>
                <a:gd name="connsiteX5" fmla="*/ 4636654 w 7740072"/>
                <a:gd name="connsiteY5" fmla="*/ 245736 h 1375080"/>
                <a:gd name="connsiteX6" fmla="*/ 4710545 w 7740072"/>
                <a:gd name="connsiteY6" fmla="*/ 846100 h 1375080"/>
                <a:gd name="connsiteX7" fmla="*/ 4839854 w 7740072"/>
                <a:gd name="connsiteY7" fmla="*/ 1132427 h 1375080"/>
                <a:gd name="connsiteX8" fmla="*/ 5015345 w 7740072"/>
                <a:gd name="connsiteY8" fmla="*/ 1187845 h 1375080"/>
                <a:gd name="connsiteX9" fmla="*/ 5523345 w 7740072"/>
                <a:gd name="connsiteY9" fmla="*/ 1197081 h 1375080"/>
                <a:gd name="connsiteX10" fmla="*/ 7740072 w 7740072"/>
                <a:gd name="connsiteY10" fmla="*/ 1234027 h 13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40072" h="1375080">
                  <a:moveTo>
                    <a:pt x="0" y="1344863"/>
                  </a:moveTo>
                  <a:cubicBezTo>
                    <a:pt x="1264611" y="1371032"/>
                    <a:pt x="2529223" y="1397202"/>
                    <a:pt x="3223490" y="1344863"/>
                  </a:cubicBezTo>
                  <a:cubicBezTo>
                    <a:pt x="3917757" y="1292524"/>
                    <a:pt x="3977794" y="1232487"/>
                    <a:pt x="4165600" y="1030827"/>
                  </a:cubicBezTo>
                  <a:cubicBezTo>
                    <a:pt x="4353406" y="829167"/>
                    <a:pt x="4288751" y="304233"/>
                    <a:pt x="4350327" y="134900"/>
                  </a:cubicBezTo>
                  <a:cubicBezTo>
                    <a:pt x="4411903" y="-34433"/>
                    <a:pt x="4487333" y="-3646"/>
                    <a:pt x="4535054" y="14827"/>
                  </a:cubicBezTo>
                  <a:cubicBezTo>
                    <a:pt x="4582775" y="33300"/>
                    <a:pt x="4607406" y="107190"/>
                    <a:pt x="4636654" y="245736"/>
                  </a:cubicBezTo>
                  <a:cubicBezTo>
                    <a:pt x="4665903" y="384281"/>
                    <a:pt x="4676678" y="698318"/>
                    <a:pt x="4710545" y="846100"/>
                  </a:cubicBezTo>
                  <a:cubicBezTo>
                    <a:pt x="4744412" y="993882"/>
                    <a:pt x="4789054" y="1075469"/>
                    <a:pt x="4839854" y="1132427"/>
                  </a:cubicBezTo>
                  <a:cubicBezTo>
                    <a:pt x="4890654" y="1189384"/>
                    <a:pt x="4901430" y="1177069"/>
                    <a:pt x="5015345" y="1187845"/>
                  </a:cubicBezTo>
                  <a:cubicBezTo>
                    <a:pt x="5129260" y="1198621"/>
                    <a:pt x="5523345" y="1197081"/>
                    <a:pt x="5523345" y="1197081"/>
                  </a:cubicBezTo>
                  <a:lnTo>
                    <a:pt x="7740072" y="1234027"/>
                  </a:lnTo>
                </a:path>
              </a:pathLst>
            </a:custGeom>
            <a:noFill/>
            <a:ln w="38100">
              <a:solidFill>
                <a:srgbClr val="E5745D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8817" y="5695"/>
              <a:ext cx="1835" cy="866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algn="ctr"/>
              <a:r>
                <a:rPr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Cloud-Network POP</a:t>
              </a:r>
              <a:endParaRPr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Freeform 6"/>
            <p:cNvSpPr/>
            <p:nvPr>
              <p:custDataLst>
                <p:tags r:id="rId11"/>
              </p:custDataLst>
            </p:nvPr>
          </p:nvSpPr>
          <p:spPr bwMode="auto">
            <a:xfrm flipH="1">
              <a:off x="10219" y="4726"/>
              <a:ext cx="5077" cy="2351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3662" y="5656"/>
              <a:ext cx="9133" cy="3171"/>
            </a:xfrm>
            <a:custGeom>
              <a:avLst/>
              <a:gdLst>
                <a:gd name="connsiteX0" fmla="*/ 0 w 5273963"/>
                <a:gd name="connsiteY0" fmla="*/ 1810077 h 1857630"/>
                <a:gd name="connsiteX1" fmla="*/ 3011054 w 5273963"/>
                <a:gd name="connsiteY1" fmla="*/ 1837786 h 1857630"/>
                <a:gd name="connsiteX2" fmla="*/ 3722254 w 5273963"/>
                <a:gd name="connsiteY2" fmla="*/ 1551459 h 1857630"/>
                <a:gd name="connsiteX3" fmla="*/ 4285672 w 5273963"/>
                <a:gd name="connsiteY3" fmla="*/ 230659 h 1857630"/>
                <a:gd name="connsiteX4" fmla="*/ 5273963 w 5273963"/>
                <a:gd name="connsiteY4" fmla="*/ 8986 h 18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3963" h="1857630">
                  <a:moveTo>
                    <a:pt x="0" y="1810077"/>
                  </a:moveTo>
                  <a:cubicBezTo>
                    <a:pt x="1195339" y="1845483"/>
                    <a:pt x="2390678" y="1880889"/>
                    <a:pt x="3011054" y="1837786"/>
                  </a:cubicBezTo>
                  <a:cubicBezTo>
                    <a:pt x="3631430" y="1794683"/>
                    <a:pt x="3509818" y="1819313"/>
                    <a:pt x="3722254" y="1551459"/>
                  </a:cubicBezTo>
                  <a:cubicBezTo>
                    <a:pt x="3934690" y="1283605"/>
                    <a:pt x="4027054" y="487738"/>
                    <a:pt x="4285672" y="230659"/>
                  </a:cubicBezTo>
                  <a:cubicBezTo>
                    <a:pt x="4544290" y="-26420"/>
                    <a:pt x="4909126" y="-8717"/>
                    <a:pt x="5273963" y="8986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727593" cy="658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 Dedicated Network </a:t>
            </a:r>
            <a:r>
              <a:rPr lang="en-US" altLang="zh-CN" dirty="0">
                <a:solidFill>
                  <a:srgbClr val="A50000"/>
                </a:solidFill>
              </a:rPr>
              <a:t>for</a:t>
            </a:r>
            <a:r>
              <a:rPr lang="en-US" altLang="zh-CN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Education Sector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0841" y="887116"/>
            <a:ext cx="11132039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high-quality education dedicated network based on </a:t>
            </a:r>
            <a:r>
              <a:rPr lang="en-US" altLang="zh-CN" sz="18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Cloudified IP MAN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Flexibly connecting sites and clouds based on SRv6/EVPN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customized channels for cloud/cloud connection and cloud/customer connection based on nested slices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Deploying efficient multicast service among cloud/cloud and cloud/customer based on BIERv6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Enabling visualized management for cloud-network services based on iOAM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242694" y="3065228"/>
            <a:ext cx="11706611" cy="3709193"/>
            <a:chOff x="242694" y="3026591"/>
            <a:chExt cx="11706611" cy="3709193"/>
          </a:xfrm>
        </p:grpSpPr>
        <p:sp>
          <p:nvSpPr>
            <p:cNvPr id="3" name="圆柱体 39"/>
            <p:cNvSpPr/>
            <p:nvPr>
              <p:custDataLst>
                <p:tags r:id="rId1"/>
              </p:custDataLst>
            </p:nvPr>
          </p:nvSpPr>
          <p:spPr>
            <a:xfrm rot="5400000">
              <a:off x="6253168" y="3222499"/>
              <a:ext cx="1256060" cy="1910756"/>
            </a:xfrm>
            <a:prstGeom prst="can">
              <a:avLst>
                <a:gd name="adj" fmla="val 54598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圆柱体 4"/>
            <p:cNvSpPr/>
            <p:nvPr>
              <p:custDataLst>
                <p:tags r:id="rId2"/>
              </p:custDataLst>
            </p:nvPr>
          </p:nvSpPr>
          <p:spPr>
            <a:xfrm rot="5400000">
              <a:off x="5044402" y="1802045"/>
              <a:ext cx="273258" cy="5638464"/>
            </a:xfrm>
            <a:prstGeom prst="can">
              <a:avLst>
                <a:gd name="adj" fmla="val 96003"/>
              </a:avLst>
            </a:prstGeom>
            <a:solidFill>
              <a:srgbClr val="E2F0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2280286" y="3762153"/>
              <a:ext cx="749299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>
              <p:custDataLst>
                <p:tags r:id="rId4"/>
              </p:custDataLst>
            </p:nvPr>
          </p:nvCxnSpPr>
          <p:spPr>
            <a:xfrm>
              <a:off x="1046185" y="4686687"/>
              <a:ext cx="8261256" cy="29061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974" idx="3"/>
            </p:cNvCxnSpPr>
            <p:nvPr>
              <p:custDataLst>
                <p:tags r:id="rId5"/>
              </p:custDataLst>
            </p:nvPr>
          </p:nvCxnSpPr>
          <p:spPr>
            <a:xfrm flipV="1">
              <a:off x="1046185" y="4526653"/>
              <a:ext cx="8261256" cy="7933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柱体 59"/>
            <p:cNvSpPr/>
            <p:nvPr>
              <p:custDataLst>
                <p:tags r:id="rId6"/>
              </p:custDataLst>
            </p:nvPr>
          </p:nvSpPr>
          <p:spPr>
            <a:xfrm rot="5400000">
              <a:off x="5237755" y="1405350"/>
              <a:ext cx="225561" cy="5811712"/>
            </a:xfrm>
            <a:prstGeom prst="can">
              <a:avLst>
                <a:gd name="adj" fmla="val 10272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8527038" y="4118836"/>
              <a:ext cx="1124433" cy="2371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Administration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8054979" y="4316456"/>
              <a:ext cx="122655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Video Sharing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9"/>
              </p:custDataLst>
            </p:nvPr>
          </p:nvSpPr>
          <p:spPr>
            <a:xfrm>
              <a:off x="7890411" y="4507363"/>
              <a:ext cx="1466184" cy="235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Courseware  Sharing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5" name="直接连接符 964"/>
            <p:cNvCxnSpPr/>
            <p:nvPr>
              <p:custDataLst>
                <p:tags r:id="rId10"/>
              </p:custDataLst>
            </p:nvPr>
          </p:nvCxnSpPr>
          <p:spPr>
            <a:xfrm>
              <a:off x="1614160" y="4311456"/>
              <a:ext cx="8270144" cy="17089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6" name="Freeform 23"/>
            <p:cNvSpPr/>
            <p:nvPr>
              <p:custDataLst>
                <p:tags r:id="rId11"/>
              </p:custDataLst>
            </p:nvPr>
          </p:nvSpPr>
          <p:spPr bwMode="auto">
            <a:xfrm>
              <a:off x="2252983" y="4197802"/>
              <a:ext cx="5909105" cy="226186"/>
            </a:xfrm>
            <a:custGeom>
              <a:avLst/>
              <a:gdLst>
                <a:gd name="T0" fmla="*/ 22847 w 22847"/>
                <a:gd name="T1" fmla="*/ 0 h 4424"/>
                <a:gd name="T2" fmla="*/ 22294 w 22847"/>
                <a:gd name="T3" fmla="*/ 2212 h 4424"/>
                <a:gd name="T4" fmla="*/ 22847 w 22847"/>
                <a:gd name="T5" fmla="*/ 4424 h 4424"/>
                <a:gd name="T6" fmla="*/ 553 w 22847"/>
                <a:gd name="T7" fmla="*/ 4424 h 4424"/>
                <a:gd name="T8" fmla="*/ 0 w 22847"/>
                <a:gd name="T9" fmla="*/ 2212 h 4424"/>
                <a:gd name="T10" fmla="*/ 553 w 22847"/>
                <a:gd name="T11" fmla="*/ 0 h 4424"/>
                <a:gd name="T12" fmla="*/ 22847 w 22847"/>
                <a:gd name="T13" fmla="*/ 0 h 4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47" h="4424">
                  <a:moveTo>
                    <a:pt x="22847" y="0"/>
                  </a:moveTo>
                  <a:cubicBezTo>
                    <a:pt x="22542" y="0"/>
                    <a:pt x="22294" y="991"/>
                    <a:pt x="22294" y="2212"/>
                  </a:cubicBezTo>
                  <a:cubicBezTo>
                    <a:pt x="22294" y="3434"/>
                    <a:pt x="22542" y="4424"/>
                    <a:pt x="22847" y="4424"/>
                  </a:cubicBezTo>
                  <a:lnTo>
                    <a:pt x="553" y="4424"/>
                  </a:lnTo>
                  <a:cubicBezTo>
                    <a:pt x="248" y="4424"/>
                    <a:pt x="0" y="3434"/>
                    <a:pt x="0" y="2212"/>
                  </a:cubicBezTo>
                  <a:cubicBezTo>
                    <a:pt x="0" y="991"/>
                    <a:pt x="248" y="0"/>
                    <a:pt x="553" y="0"/>
                  </a:cubicBezTo>
                  <a:lnTo>
                    <a:pt x="22847" y="0"/>
                  </a:lnTo>
                  <a:close/>
                </a:path>
              </a:pathLst>
            </a:custGeom>
            <a:solidFill>
              <a:srgbClr val="E2F0D9"/>
            </a:solidFill>
            <a:ln w="1270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7" name="文本框 966"/>
            <p:cNvSpPr txBox="1"/>
            <p:nvPr>
              <p:custDataLst>
                <p:tags r:id="rId12"/>
              </p:custDataLst>
            </p:nvPr>
          </p:nvSpPr>
          <p:spPr>
            <a:xfrm>
              <a:off x="8495170" y="3553529"/>
              <a:ext cx="1200653" cy="235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Live Teaching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8" name="圆柱形 162"/>
            <p:cNvSpPr/>
            <p:nvPr/>
          </p:nvSpPr>
          <p:spPr>
            <a:xfrm rot="5400000">
              <a:off x="10158119" y="6311052"/>
              <a:ext cx="127273" cy="562751"/>
            </a:xfrm>
            <a:prstGeom prst="can">
              <a:avLst/>
            </a:prstGeom>
            <a:solidFill>
              <a:srgbClr val="E2F0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969" name="文本框 968"/>
            <p:cNvSpPr txBox="1"/>
            <p:nvPr/>
          </p:nvSpPr>
          <p:spPr>
            <a:xfrm>
              <a:off x="10484433" y="6455665"/>
              <a:ext cx="1066022" cy="2161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Level-2 Slice</a:t>
              </a:r>
              <a:endParaRPr lang="en-US" altLang="zh-CN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970" name="文本框 969"/>
            <p:cNvSpPr txBox="1"/>
            <p:nvPr/>
          </p:nvSpPr>
          <p:spPr>
            <a:xfrm>
              <a:off x="10497556" y="6148393"/>
              <a:ext cx="1066022" cy="246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Level-1</a:t>
              </a:r>
              <a:r>
                <a:rPr lang="zh-CN" alt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Slice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971" name="圆柱形 166"/>
            <p:cNvSpPr/>
            <p:nvPr/>
          </p:nvSpPr>
          <p:spPr>
            <a:xfrm rot="5400000">
              <a:off x="10088898" y="6020804"/>
              <a:ext cx="265715" cy="562751"/>
            </a:xfrm>
            <a:prstGeom prst="can">
              <a:avLst/>
            </a:prstGeom>
            <a:solidFill>
              <a:srgbClr val="FF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972" name="平行四边形 971"/>
            <p:cNvSpPr/>
            <p:nvPr/>
          </p:nvSpPr>
          <p:spPr>
            <a:xfrm>
              <a:off x="1708800" y="4995261"/>
              <a:ext cx="7488324" cy="1485687"/>
            </a:xfrm>
            <a:prstGeom prst="parallelogram">
              <a:avLst>
                <a:gd name="adj" fmla="val 80629"/>
              </a:avLst>
            </a:prstGeom>
            <a:gradFill>
              <a:gsLst>
                <a:gs pos="4000">
                  <a:schemeClr val="accent1">
                    <a:lumMod val="5000"/>
                    <a:lumOff val="95000"/>
                  </a:schemeClr>
                </a:gs>
                <a:gs pos="76000">
                  <a:schemeClr val="accent1">
                    <a:lumMod val="45000"/>
                    <a:lumOff val="55000"/>
                  </a:schemeClr>
                </a:gs>
                <a:gs pos="94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3" name="文本框 972"/>
            <p:cNvSpPr txBox="1"/>
            <p:nvPr/>
          </p:nvSpPr>
          <p:spPr>
            <a:xfrm>
              <a:off x="4219851" y="5059698"/>
              <a:ext cx="2448687" cy="287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913765"/>
              <a:r>
                <a:rPr lang="en-US" altLang="zh-CN" sz="1400" b="1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Cloudified IP MAN</a:t>
              </a:r>
              <a:endParaRPr lang="zh-CN" altLang="en-US" sz="1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4" name="Freeform 95"/>
            <p:cNvSpPr/>
            <p:nvPr/>
          </p:nvSpPr>
          <p:spPr>
            <a:xfrm>
              <a:off x="653550" y="4418781"/>
              <a:ext cx="419411" cy="332323"/>
            </a:xfrm>
            <a:custGeom>
              <a:avLst/>
              <a:gdLst>
                <a:gd name="connsiteX0" fmla="*/ 20221 w 21600"/>
                <a:gd name="connsiteY0" fmla="*/ 6055 h 21600"/>
                <a:gd name="connsiteX1" fmla="*/ 1379 w 21600"/>
                <a:gd name="connsiteY1" fmla="*/ 6055 h 21600"/>
                <a:gd name="connsiteX2" fmla="*/ 1379 w 21600"/>
                <a:gd name="connsiteY2" fmla="*/ 7527 h 21600"/>
                <a:gd name="connsiteX3" fmla="*/ 20221 w 21600"/>
                <a:gd name="connsiteY3" fmla="*/ 7527 h 21600"/>
                <a:gd name="connsiteX4" fmla="*/ 20221 w 21600"/>
                <a:gd name="connsiteY4" fmla="*/ 6055 h 21600"/>
                <a:gd name="connsiteX5" fmla="*/ 20221 w 21600"/>
                <a:gd name="connsiteY5" fmla="*/ 16200 h 21600"/>
                <a:gd name="connsiteX6" fmla="*/ 19609 w 21600"/>
                <a:gd name="connsiteY6" fmla="*/ 15545 h 21600"/>
                <a:gd name="connsiteX7" fmla="*/ 19442 w 21600"/>
                <a:gd name="connsiteY7" fmla="*/ 11846 h 21600"/>
                <a:gd name="connsiteX8" fmla="*/ 18996 w 21600"/>
                <a:gd name="connsiteY8" fmla="*/ 9491 h 21600"/>
                <a:gd name="connsiteX9" fmla="*/ 19609 w 21600"/>
                <a:gd name="connsiteY9" fmla="*/ 8836 h 21600"/>
                <a:gd name="connsiteX10" fmla="*/ 19609 w 21600"/>
                <a:gd name="connsiteY10" fmla="*/ 8182 h 21600"/>
                <a:gd name="connsiteX11" fmla="*/ 17157 w 21600"/>
                <a:gd name="connsiteY11" fmla="*/ 8182 h 21600"/>
                <a:gd name="connsiteX12" fmla="*/ 17157 w 21600"/>
                <a:gd name="connsiteY12" fmla="*/ 8836 h 21600"/>
                <a:gd name="connsiteX13" fmla="*/ 17770 w 21600"/>
                <a:gd name="connsiteY13" fmla="*/ 9491 h 21600"/>
                <a:gd name="connsiteX14" fmla="*/ 17157 w 21600"/>
                <a:gd name="connsiteY14" fmla="*/ 15545 h 21600"/>
                <a:gd name="connsiteX15" fmla="*/ 16545 w 21600"/>
                <a:gd name="connsiteY15" fmla="*/ 16200 h 21600"/>
                <a:gd name="connsiteX16" fmla="*/ 16545 w 21600"/>
                <a:gd name="connsiteY16" fmla="*/ 16855 h 21600"/>
                <a:gd name="connsiteX17" fmla="*/ 20221 w 21600"/>
                <a:gd name="connsiteY17" fmla="*/ 16855 h 21600"/>
                <a:gd name="connsiteX18" fmla="*/ 20221 w 21600"/>
                <a:gd name="connsiteY18" fmla="*/ 16200 h 21600"/>
                <a:gd name="connsiteX19" fmla="*/ 11489 w 21600"/>
                <a:gd name="connsiteY19" fmla="*/ 16200 h 21600"/>
                <a:gd name="connsiteX20" fmla="*/ 11489 w 21600"/>
                <a:gd name="connsiteY20" fmla="*/ 16855 h 21600"/>
                <a:gd name="connsiteX21" fmla="*/ 15166 w 21600"/>
                <a:gd name="connsiteY21" fmla="*/ 16855 h 21600"/>
                <a:gd name="connsiteX22" fmla="*/ 15166 w 21600"/>
                <a:gd name="connsiteY22" fmla="*/ 16200 h 21600"/>
                <a:gd name="connsiteX23" fmla="*/ 14553 w 21600"/>
                <a:gd name="connsiteY23" fmla="*/ 15545 h 21600"/>
                <a:gd name="connsiteX24" fmla="*/ 13940 w 21600"/>
                <a:gd name="connsiteY24" fmla="*/ 9491 h 21600"/>
                <a:gd name="connsiteX25" fmla="*/ 14553 w 21600"/>
                <a:gd name="connsiteY25" fmla="*/ 8836 h 21600"/>
                <a:gd name="connsiteX26" fmla="*/ 14553 w 21600"/>
                <a:gd name="connsiteY26" fmla="*/ 8182 h 21600"/>
                <a:gd name="connsiteX27" fmla="*/ 12102 w 21600"/>
                <a:gd name="connsiteY27" fmla="*/ 8182 h 21600"/>
                <a:gd name="connsiteX28" fmla="*/ 12102 w 21600"/>
                <a:gd name="connsiteY28" fmla="*/ 8836 h 21600"/>
                <a:gd name="connsiteX29" fmla="*/ 12715 w 21600"/>
                <a:gd name="connsiteY29" fmla="*/ 9491 h 21600"/>
                <a:gd name="connsiteX30" fmla="*/ 12102 w 21600"/>
                <a:gd name="connsiteY30" fmla="*/ 15545 h 21600"/>
                <a:gd name="connsiteX31" fmla="*/ 11489 w 21600"/>
                <a:gd name="connsiteY31" fmla="*/ 16200 h 21600"/>
                <a:gd name="connsiteX32" fmla="*/ 6434 w 21600"/>
                <a:gd name="connsiteY32" fmla="*/ 16200 h 21600"/>
                <a:gd name="connsiteX33" fmla="*/ 6434 w 21600"/>
                <a:gd name="connsiteY33" fmla="*/ 16855 h 21600"/>
                <a:gd name="connsiteX34" fmla="*/ 10111 w 21600"/>
                <a:gd name="connsiteY34" fmla="*/ 16855 h 21600"/>
                <a:gd name="connsiteX35" fmla="*/ 10111 w 21600"/>
                <a:gd name="connsiteY35" fmla="*/ 16200 h 21600"/>
                <a:gd name="connsiteX36" fmla="*/ 9498 w 21600"/>
                <a:gd name="connsiteY36" fmla="*/ 15545 h 21600"/>
                <a:gd name="connsiteX37" fmla="*/ 8885 w 21600"/>
                <a:gd name="connsiteY37" fmla="*/ 9491 h 21600"/>
                <a:gd name="connsiteX38" fmla="*/ 9498 w 21600"/>
                <a:gd name="connsiteY38" fmla="*/ 8836 h 21600"/>
                <a:gd name="connsiteX39" fmla="*/ 9498 w 21600"/>
                <a:gd name="connsiteY39" fmla="*/ 8182 h 21600"/>
                <a:gd name="connsiteX40" fmla="*/ 7047 w 21600"/>
                <a:gd name="connsiteY40" fmla="*/ 8182 h 21600"/>
                <a:gd name="connsiteX41" fmla="*/ 7047 w 21600"/>
                <a:gd name="connsiteY41" fmla="*/ 8836 h 21600"/>
                <a:gd name="connsiteX42" fmla="*/ 7660 w 21600"/>
                <a:gd name="connsiteY42" fmla="*/ 9491 h 21600"/>
                <a:gd name="connsiteX43" fmla="*/ 7047 w 21600"/>
                <a:gd name="connsiteY43" fmla="*/ 15545 h 21600"/>
                <a:gd name="connsiteX44" fmla="*/ 6434 w 21600"/>
                <a:gd name="connsiteY44" fmla="*/ 16200 h 21600"/>
                <a:gd name="connsiteX45" fmla="*/ 153 w 21600"/>
                <a:gd name="connsiteY45" fmla="*/ 19636 h 21600"/>
                <a:gd name="connsiteX46" fmla="*/ 153 w 21600"/>
                <a:gd name="connsiteY46" fmla="*/ 21600 h 21600"/>
                <a:gd name="connsiteX47" fmla="*/ 21600 w 21600"/>
                <a:gd name="connsiteY47" fmla="*/ 21600 h 21600"/>
                <a:gd name="connsiteX48" fmla="*/ 21600 w 21600"/>
                <a:gd name="connsiteY48" fmla="*/ 19636 h 21600"/>
                <a:gd name="connsiteX49" fmla="*/ 153 w 21600"/>
                <a:gd name="connsiteY49" fmla="*/ 19636 h 21600"/>
                <a:gd name="connsiteX50" fmla="*/ 1379 w 21600"/>
                <a:gd name="connsiteY50" fmla="*/ 18818 h 21600"/>
                <a:gd name="connsiteX51" fmla="*/ 20221 w 21600"/>
                <a:gd name="connsiteY51" fmla="*/ 18818 h 21600"/>
                <a:gd name="connsiteX52" fmla="*/ 20221 w 21600"/>
                <a:gd name="connsiteY52" fmla="*/ 17509 h 21600"/>
                <a:gd name="connsiteX53" fmla="*/ 1379 w 21600"/>
                <a:gd name="connsiteY53" fmla="*/ 17509 h 21600"/>
                <a:gd name="connsiteX54" fmla="*/ 1379 w 21600"/>
                <a:gd name="connsiteY54" fmla="*/ 18818 h 21600"/>
                <a:gd name="connsiteX55" fmla="*/ 1379 w 21600"/>
                <a:gd name="connsiteY55" fmla="*/ 16200 h 21600"/>
                <a:gd name="connsiteX56" fmla="*/ 1379 w 21600"/>
                <a:gd name="connsiteY56" fmla="*/ 16855 h 21600"/>
                <a:gd name="connsiteX57" fmla="*/ 5055 w 21600"/>
                <a:gd name="connsiteY57" fmla="*/ 16855 h 21600"/>
                <a:gd name="connsiteX58" fmla="*/ 5055 w 21600"/>
                <a:gd name="connsiteY58" fmla="*/ 16200 h 21600"/>
                <a:gd name="connsiteX59" fmla="*/ 4443 w 21600"/>
                <a:gd name="connsiteY59" fmla="*/ 15545 h 21600"/>
                <a:gd name="connsiteX60" fmla="*/ 3830 w 21600"/>
                <a:gd name="connsiteY60" fmla="*/ 9491 h 21600"/>
                <a:gd name="connsiteX61" fmla="*/ 4443 w 21600"/>
                <a:gd name="connsiteY61" fmla="*/ 8836 h 21600"/>
                <a:gd name="connsiteX62" fmla="*/ 4443 w 21600"/>
                <a:gd name="connsiteY62" fmla="*/ 8182 h 21600"/>
                <a:gd name="connsiteX63" fmla="*/ 1991 w 21600"/>
                <a:gd name="connsiteY63" fmla="*/ 8182 h 21600"/>
                <a:gd name="connsiteX64" fmla="*/ 1991 w 21600"/>
                <a:gd name="connsiteY64" fmla="*/ 8836 h 21600"/>
                <a:gd name="connsiteX65" fmla="*/ 2604 w 21600"/>
                <a:gd name="connsiteY65" fmla="*/ 9491 h 21600"/>
                <a:gd name="connsiteX66" fmla="*/ 1991 w 21600"/>
                <a:gd name="connsiteY66" fmla="*/ 15545 h 21600"/>
                <a:gd name="connsiteX67" fmla="*/ 1379 w 21600"/>
                <a:gd name="connsiteY67" fmla="*/ 16200 h 21600"/>
                <a:gd name="connsiteX68" fmla="*/ 10877 w 21600"/>
                <a:gd name="connsiteY68" fmla="*/ 0 h 21600"/>
                <a:gd name="connsiteX69" fmla="*/ 0 w 21600"/>
                <a:gd name="connsiteY69" fmla="*/ 5400 h 21600"/>
                <a:gd name="connsiteX70" fmla="*/ 21600 w 21600"/>
                <a:gd name="connsiteY70" fmla="*/ 5400 h 21600"/>
                <a:gd name="connsiteX71" fmla="*/ 10877 w 21600"/>
                <a:gd name="connsiteY71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1600" h="21600" extrusionOk="0">
                  <a:moveTo>
                    <a:pt x="20221" y="6055"/>
                  </a:moveTo>
                  <a:lnTo>
                    <a:pt x="1379" y="6055"/>
                  </a:lnTo>
                  <a:lnTo>
                    <a:pt x="1379" y="7527"/>
                  </a:lnTo>
                  <a:lnTo>
                    <a:pt x="20221" y="7527"/>
                  </a:lnTo>
                  <a:lnTo>
                    <a:pt x="20221" y="6055"/>
                  </a:lnTo>
                  <a:close/>
                  <a:moveTo>
                    <a:pt x="20221" y="16200"/>
                  </a:moveTo>
                  <a:cubicBezTo>
                    <a:pt x="20221" y="16200"/>
                    <a:pt x="20221" y="15545"/>
                    <a:pt x="19609" y="15545"/>
                  </a:cubicBezTo>
                  <a:cubicBezTo>
                    <a:pt x="19479" y="14819"/>
                    <a:pt x="19544" y="12855"/>
                    <a:pt x="19442" y="11846"/>
                  </a:cubicBezTo>
                  <a:cubicBezTo>
                    <a:pt x="19340" y="10837"/>
                    <a:pt x="18968" y="9993"/>
                    <a:pt x="18996" y="9491"/>
                  </a:cubicBezTo>
                  <a:lnTo>
                    <a:pt x="19609" y="8836"/>
                  </a:lnTo>
                  <a:lnTo>
                    <a:pt x="19609" y="8182"/>
                  </a:lnTo>
                  <a:lnTo>
                    <a:pt x="17157" y="8182"/>
                  </a:lnTo>
                  <a:lnTo>
                    <a:pt x="17157" y="8836"/>
                  </a:lnTo>
                  <a:lnTo>
                    <a:pt x="17770" y="9491"/>
                  </a:lnTo>
                  <a:cubicBezTo>
                    <a:pt x="17770" y="9491"/>
                    <a:pt x="17157" y="12109"/>
                    <a:pt x="17157" y="15545"/>
                  </a:cubicBezTo>
                  <a:cubicBezTo>
                    <a:pt x="16545" y="15545"/>
                    <a:pt x="16545" y="16200"/>
                    <a:pt x="16545" y="16200"/>
                  </a:cubicBezTo>
                  <a:lnTo>
                    <a:pt x="16545" y="16855"/>
                  </a:lnTo>
                  <a:lnTo>
                    <a:pt x="20221" y="16855"/>
                  </a:lnTo>
                  <a:lnTo>
                    <a:pt x="20221" y="16200"/>
                  </a:lnTo>
                  <a:close/>
                  <a:moveTo>
                    <a:pt x="11489" y="16200"/>
                  </a:moveTo>
                  <a:lnTo>
                    <a:pt x="11489" y="16855"/>
                  </a:lnTo>
                  <a:lnTo>
                    <a:pt x="15166" y="16855"/>
                  </a:lnTo>
                  <a:lnTo>
                    <a:pt x="15166" y="16200"/>
                  </a:lnTo>
                  <a:cubicBezTo>
                    <a:pt x="15166" y="16200"/>
                    <a:pt x="15166" y="15545"/>
                    <a:pt x="14553" y="15545"/>
                  </a:cubicBezTo>
                  <a:cubicBezTo>
                    <a:pt x="14553" y="12109"/>
                    <a:pt x="13940" y="9491"/>
                    <a:pt x="13940" y="9491"/>
                  </a:cubicBezTo>
                  <a:lnTo>
                    <a:pt x="14553" y="8836"/>
                  </a:lnTo>
                  <a:lnTo>
                    <a:pt x="14553" y="8182"/>
                  </a:lnTo>
                  <a:lnTo>
                    <a:pt x="12102" y="8182"/>
                  </a:lnTo>
                  <a:lnTo>
                    <a:pt x="12102" y="8836"/>
                  </a:lnTo>
                  <a:lnTo>
                    <a:pt x="12715" y="9491"/>
                  </a:lnTo>
                  <a:cubicBezTo>
                    <a:pt x="12715" y="9491"/>
                    <a:pt x="12102" y="12109"/>
                    <a:pt x="12102" y="15545"/>
                  </a:cubicBezTo>
                  <a:cubicBezTo>
                    <a:pt x="11489" y="15545"/>
                    <a:pt x="11489" y="16200"/>
                    <a:pt x="11489" y="16200"/>
                  </a:cubicBezTo>
                  <a:close/>
                  <a:moveTo>
                    <a:pt x="6434" y="16200"/>
                  </a:moveTo>
                  <a:lnTo>
                    <a:pt x="6434" y="16855"/>
                  </a:lnTo>
                  <a:lnTo>
                    <a:pt x="10111" y="16855"/>
                  </a:lnTo>
                  <a:lnTo>
                    <a:pt x="10111" y="16200"/>
                  </a:lnTo>
                  <a:cubicBezTo>
                    <a:pt x="10111" y="16200"/>
                    <a:pt x="10111" y="15545"/>
                    <a:pt x="9498" y="15545"/>
                  </a:cubicBezTo>
                  <a:cubicBezTo>
                    <a:pt x="9498" y="12109"/>
                    <a:pt x="8885" y="9491"/>
                    <a:pt x="8885" y="9491"/>
                  </a:cubicBezTo>
                  <a:lnTo>
                    <a:pt x="9498" y="8836"/>
                  </a:lnTo>
                  <a:lnTo>
                    <a:pt x="9498" y="8182"/>
                  </a:lnTo>
                  <a:lnTo>
                    <a:pt x="7047" y="8182"/>
                  </a:lnTo>
                  <a:lnTo>
                    <a:pt x="7047" y="8836"/>
                  </a:lnTo>
                  <a:lnTo>
                    <a:pt x="7660" y="9491"/>
                  </a:lnTo>
                  <a:cubicBezTo>
                    <a:pt x="7660" y="9491"/>
                    <a:pt x="7047" y="12109"/>
                    <a:pt x="7047" y="15545"/>
                  </a:cubicBezTo>
                  <a:cubicBezTo>
                    <a:pt x="6434" y="15545"/>
                    <a:pt x="6434" y="16200"/>
                    <a:pt x="6434" y="16200"/>
                  </a:cubicBezTo>
                  <a:close/>
                  <a:moveTo>
                    <a:pt x="153" y="19636"/>
                  </a:moveTo>
                  <a:lnTo>
                    <a:pt x="153" y="21600"/>
                  </a:lnTo>
                  <a:lnTo>
                    <a:pt x="21600" y="21600"/>
                  </a:lnTo>
                  <a:lnTo>
                    <a:pt x="21600" y="19636"/>
                  </a:lnTo>
                  <a:lnTo>
                    <a:pt x="153" y="19636"/>
                  </a:lnTo>
                  <a:close/>
                  <a:moveTo>
                    <a:pt x="1379" y="18818"/>
                  </a:moveTo>
                  <a:lnTo>
                    <a:pt x="20221" y="18818"/>
                  </a:lnTo>
                  <a:lnTo>
                    <a:pt x="20221" y="17509"/>
                  </a:lnTo>
                  <a:lnTo>
                    <a:pt x="1379" y="17509"/>
                  </a:lnTo>
                  <a:lnTo>
                    <a:pt x="1379" y="18818"/>
                  </a:lnTo>
                  <a:close/>
                  <a:moveTo>
                    <a:pt x="1379" y="16200"/>
                  </a:moveTo>
                  <a:lnTo>
                    <a:pt x="1379" y="16855"/>
                  </a:lnTo>
                  <a:lnTo>
                    <a:pt x="5055" y="16855"/>
                  </a:lnTo>
                  <a:lnTo>
                    <a:pt x="5055" y="16200"/>
                  </a:lnTo>
                  <a:cubicBezTo>
                    <a:pt x="5055" y="16200"/>
                    <a:pt x="5055" y="15545"/>
                    <a:pt x="4443" y="15545"/>
                  </a:cubicBezTo>
                  <a:cubicBezTo>
                    <a:pt x="4443" y="12109"/>
                    <a:pt x="3830" y="9491"/>
                    <a:pt x="3830" y="9491"/>
                  </a:cubicBezTo>
                  <a:lnTo>
                    <a:pt x="4443" y="8836"/>
                  </a:lnTo>
                  <a:lnTo>
                    <a:pt x="4443" y="8182"/>
                  </a:lnTo>
                  <a:lnTo>
                    <a:pt x="1991" y="8182"/>
                  </a:lnTo>
                  <a:lnTo>
                    <a:pt x="1991" y="8836"/>
                  </a:lnTo>
                  <a:lnTo>
                    <a:pt x="2604" y="9491"/>
                  </a:lnTo>
                  <a:cubicBezTo>
                    <a:pt x="2604" y="9491"/>
                    <a:pt x="1991" y="12109"/>
                    <a:pt x="1991" y="15545"/>
                  </a:cubicBezTo>
                  <a:cubicBezTo>
                    <a:pt x="1379" y="15545"/>
                    <a:pt x="1379" y="16200"/>
                    <a:pt x="1379" y="16200"/>
                  </a:cubicBezTo>
                  <a:close/>
                  <a:moveTo>
                    <a:pt x="10877" y="0"/>
                  </a:moveTo>
                  <a:lnTo>
                    <a:pt x="0" y="5400"/>
                  </a:lnTo>
                  <a:lnTo>
                    <a:pt x="21600" y="5400"/>
                  </a:lnTo>
                  <a:lnTo>
                    <a:pt x="10877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976" name="Freeform 95"/>
            <p:cNvSpPr/>
            <p:nvPr/>
          </p:nvSpPr>
          <p:spPr>
            <a:xfrm>
              <a:off x="9307441" y="4403904"/>
              <a:ext cx="427198" cy="330617"/>
            </a:xfrm>
            <a:custGeom>
              <a:avLst/>
              <a:gdLst>
                <a:gd name="connsiteX0" fmla="*/ 20221 w 21600"/>
                <a:gd name="connsiteY0" fmla="*/ 6055 h 21600"/>
                <a:gd name="connsiteX1" fmla="*/ 1379 w 21600"/>
                <a:gd name="connsiteY1" fmla="*/ 6055 h 21600"/>
                <a:gd name="connsiteX2" fmla="*/ 1379 w 21600"/>
                <a:gd name="connsiteY2" fmla="*/ 7527 h 21600"/>
                <a:gd name="connsiteX3" fmla="*/ 20221 w 21600"/>
                <a:gd name="connsiteY3" fmla="*/ 7527 h 21600"/>
                <a:gd name="connsiteX4" fmla="*/ 20221 w 21600"/>
                <a:gd name="connsiteY4" fmla="*/ 6055 h 21600"/>
                <a:gd name="connsiteX5" fmla="*/ 20221 w 21600"/>
                <a:gd name="connsiteY5" fmla="*/ 16200 h 21600"/>
                <a:gd name="connsiteX6" fmla="*/ 19609 w 21600"/>
                <a:gd name="connsiteY6" fmla="*/ 15545 h 21600"/>
                <a:gd name="connsiteX7" fmla="*/ 19442 w 21600"/>
                <a:gd name="connsiteY7" fmla="*/ 11846 h 21600"/>
                <a:gd name="connsiteX8" fmla="*/ 18996 w 21600"/>
                <a:gd name="connsiteY8" fmla="*/ 9491 h 21600"/>
                <a:gd name="connsiteX9" fmla="*/ 19609 w 21600"/>
                <a:gd name="connsiteY9" fmla="*/ 8836 h 21600"/>
                <a:gd name="connsiteX10" fmla="*/ 19609 w 21600"/>
                <a:gd name="connsiteY10" fmla="*/ 8182 h 21600"/>
                <a:gd name="connsiteX11" fmla="*/ 17157 w 21600"/>
                <a:gd name="connsiteY11" fmla="*/ 8182 h 21600"/>
                <a:gd name="connsiteX12" fmla="*/ 17157 w 21600"/>
                <a:gd name="connsiteY12" fmla="*/ 8836 h 21600"/>
                <a:gd name="connsiteX13" fmla="*/ 17770 w 21600"/>
                <a:gd name="connsiteY13" fmla="*/ 9491 h 21600"/>
                <a:gd name="connsiteX14" fmla="*/ 17157 w 21600"/>
                <a:gd name="connsiteY14" fmla="*/ 15545 h 21600"/>
                <a:gd name="connsiteX15" fmla="*/ 16545 w 21600"/>
                <a:gd name="connsiteY15" fmla="*/ 16200 h 21600"/>
                <a:gd name="connsiteX16" fmla="*/ 16545 w 21600"/>
                <a:gd name="connsiteY16" fmla="*/ 16855 h 21600"/>
                <a:gd name="connsiteX17" fmla="*/ 20221 w 21600"/>
                <a:gd name="connsiteY17" fmla="*/ 16855 h 21600"/>
                <a:gd name="connsiteX18" fmla="*/ 20221 w 21600"/>
                <a:gd name="connsiteY18" fmla="*/ 16200 h 21600"/>
                <a:gd name="connsiteX19" fmla="*/ 11489 w 21600"/>
                <a:gd name="connsiteY19" fmla="*/ 16200 h 21600"/>
                <a:gd name="connsiteX20" fmla="*/ 11489 w 21600"/>
                <a:gd name="connsiteY20" fmla="*/ 16855 h 21600"/>
                <a:gd name="connsiteX21" fmla="*/ 15166 w 21600"/>
                <a:gd name="connsiteY21" fmla="*/ 16855 h 21600"/>
                <a:gd name="connsiteX22" fmla="*/ 15166 w 21600"/>
                <a:gd name="connsiteY22" fmla="*/ 16200 h 21600"/>
                <a:gd name="connsiteX23" fmla="*/ 14553 w 21600"/>
                <a:gd name="connsiteY23" fmla="*/ 15545 h 21600"/>
                <a:gd name="connsiteX24" fmla="*/ 13940 w 21600"/>
                <a:gd name="connsiteY24" fmla="*/ 9491 h 21600"/>
                <a:gd name="connsiteX25" fmla="*/ 14553 w 21600"/>
                <a:gd name="connsiteY25" fmla="*/ 8836 h 21600"/>
                <a:gd name="connsiteX26" fmla="*/ 14553 w 21600"/>
                <a:gd name="connsiteY26" fmla="*/ 8182 h 21600"/>
                <a:gd name="connsiteX27" fmla="*/ 12102 w 21600"/>
                <a:gd name="connsiteY27" fmla="*/ 8182 h 21600"/>
                <a:gd name="connsiteX28" fmla="*/ 12102 w 21600"/>
                <a:gd name="connsiteY28" fmla="*/ 8836 h 21600"/>
                <a:gd name="connsiteX29" fmla="*/ 12715 w 21600"/>
                <a:gd name="connsiteY29" fmla="*/ 9491 h 21600"/>
                <a:gd name="connsiteX30" fmla="*/ 12102 w 21600"/>
                <a:gd name="connsiteY30" fmla="*/ 15545 h 21600"/>
                <a:gd name="connsiteX31" fmla="*/ 11489 w 21600"/>
                <a:gd name="connsiteY31" fmla="*/ 16200 h 21600"/>
                <a:gd name="connsiteX32" fmla="*/ 6434 w 21600"/>
                <a:gd name="connsiteY32" fmla="*/ 16200 h 21600"/>
                <a:gd name="connsiteX33" fmla="*/ 6434 w 21600"/>
                <a:gd name="connsiteY33" fmla="*/ 16855 h 21600"/>
                <a:gd name="connsiteX34" fmla="*/ 10111 w 21600"/>
                <a:gd name="connsiteY34" fmla="*/ 16855 h 21600"/>
                <a:gd name="connsiteX35" fmla="*/ 10111 w 21600"/>
                <a:gd name="connsiteY35" fmla="*/ 16200 h 21600"/>
                <a:gd name="connsiteX36" fmla="*/ 9498 w 21600"/>
                <a:gd name="connsiteY36" fmla="*/ 15545 h 21600"/>
                <a:gd name="connsiteX37" fmla="*/ 8885 w 21600"/>
                <a:gd name="connsiteY37" fmla="*/ 9491 h 21600"/>
                <a:gd name="connsiteX38" fmla="*/ 9498 w 21600"/>
                <a:gd name="connsiteY38" fmla="*/ 8836 h 21600"/>
                <a:gd name="connsiteX39" fmla="*/ 9498 w 21600"/>
                <a:gd name="connsiteY39" fmla="*/ 8182 h 21600"/>
                <a:gd name="connsiteX40" fmla="*/ 7047 w 21600"/>
                <a:gd name="connsiteY40" fmla="*/ 8182 h 21600"/>
                <a:gd name="connsiteX41" fmla="*/ 7047 w 21600"/>
                <a:gd name="connsiteY41" fmla="*/ 8836 h 21600"/>
                <a:gd name="connsiteX42" fmla="*/ 7660 w 21600"/>
                <a:gd name="connsiteY42" fmla="*/ 9491 h 21600"/>
                <a:gd name="connsiteX43" fmla="*/ 7047 w 21600"/>
                <a:gd name="connsiteY43" fmla="*/ 15545 h 21600"/>
                <a:gd name="connsiteX44" fmla="*/ 6434 w 21600"/>
                <a:gd name="connsiteY44" fmla="*/ 16200 h 21600"/>
                <a:gd name="connsiteX45" fmla="*/ 153 w 21600"/>
                <a:gd name="connsiteY45" fmla="*/ 19636 h 21600"/>
                <a:gd name="connsiteX46" fmla="*/ 153 w 21600"/>
                <a:gd name="connsiteY46" fmla="*/ 21600 h 21600"/>
                <a:gd name="connsiteX47" fmla="*/ 21600 w 21600"/>
                <a:gd name="connsiteY47" fmla="*/ 21600 h 21600"/>
                <a:gd name="connsiteX48" fmla="*/ 21600 w 21600"/>
                <a:gd name="connsiteY48" fmla="*/ 19636 h 21600"/>
                <a:gd name="connsiteX49" fmla="*/ 153 w 21600"/>
                <a:gd name="connsiteY49" fmla="*/ 19636 h 21600"/>
                <a:gd name="connsiteX50" fmla="*/ 1379 w 21600"/>
                <a:gd name="connsiteY50" fmla="*/ 18818 h 21600"/>
                <a:gd name="connsiteX51" fmla="*/ 20221 w 21600"/>
                <a:gd name="connsiteY51" fmla="*/ 18818 h 21600"/>
                <a:gd name="connsiteX52" fmla="*/ 20221 w 21600"/>
                <a:gd name="connsiteY52" fmla="*/ 17509 h 21600"/>
                <a:gd name="connsiteX53" fmla="*/ 1379 w 21600"/>
                <a:gd name="connsiteY53" fmla="*/ 17509 h 21600"/>
                <a:gd name="connsiteX54" fmla="*/ 1379 w 21600"/>
                <a:gd name="connsiteY54" fmla="*/ 18818 h 21600"/>
                <a:gd name="connsiteX55" fmla="*/ 1379 w 21600"/>
                <a:gd name="connsiteY55" fmla="*/ 16200 h 21600"/>
                <a:gd name="connsiteX56" fmla="*/ 1379 w 21600"/>
                <a:gd name="connsiteY56" fmla="*/ 16855 h 21600"/>
                <a:gd name="connsiteX57" fmla="*/ 5055 w 21600"/>
                <a:gd name="connsiteY57" fmla="*/ 16855 h 21600"/>
                <a:gd name="connsiteX58" fmla="*/ 5055 w 21600"/>
                <a:gd name="connsiteY58" fmla="*/ 16200 h 21600"/>
                <a:gd name="connsiteX59" fmla="*/ 4443 w 21600"/>
                <a:gd name="connsiteY59" fmla="*/ 15545 h 21600"/>
                <a:gd name="connsiteX60" fmla="*/ 3830 w 21600"/>
                <a:gd name="connsiteY60" fmla="*/ 9491 h 21600"/>
                <a:gd name="connsiteX61" fmla="*/ 4443 w 21600"/>
                <a:gd name="connsiteY61" fmla="*/ 8836 h 21600"/>
                <a:gd name="connsiteX62" fmla="*/ 4443 w 21600"/>
                <a:gd name="connsiteY62" fmla="*/ 8182 h 21600"/>
                <a:gd name="connsiteX63" fmla="*/ 1991 w 21600"/>
                <a:gd name="connsiteY63" fmla="*/ 8182 h 21600"/>
                <a:gd name="connsiteX64" fmla="*/ 1991 w 21600"/>
                <a:gd name="connsiteY64" fmla="*/ 8836 h 21600"/>
                <a:gd name="connsiteX65" fmla="*/ 2604 w 21600"/>
                <a:gd name="connsiteY65" fmla="*/ 9491 h 21600"/>
                <a:gd name="connsiteX66" fmla="*/ 1991 w 21600"/>
                <a:gd name="connsiteY66" fmla="*/ 15545 h 21600"/>
                <a:gd name="connsiteX67" fmla="*/ 1379 w 21600"/>
                <a:gd name="connsiteY67" fmla="*/ 16200 h 21600"/>
                <a:gd name="connsiteX68" fmla="*/ 10877 w 21600"/>
                <a:gd name="connsiteY68" fmla="*/ 0 h 21600"/>
                <a:gd name="connsiteX69" fmla="*/ 0 w 21600"/>
                <a:gd name="connsiteY69" fmla="*/ 5400 h 21600"/>
                <a:gd name="connsiteX70" fmla="*/ 21600 w 21600"/>
                <a:gd name="connsiteY70" fmla="*/ 5400 h 21600"/>
                <a:gd name="connsiteX71" fmla="*/ 10877 w 21600"/>
                <a:gd name="connsiteY71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1600" h="21600" extrusionOk="0">
                  <a:moveTo>
                    <a:pt x="20221" y="6055"/>
                  </a:moveTo>
                  <a:lnTo>
                    <a:pt x="1379" y="6055"/>
                  </a:lnTo>
                  <a:lnTo>
                    <a:pt x="1379" y="7527"/>
                  </a:lnTo>
                  <a:lnTo>
                    <a:pt x="20221" y="7527"/>
                  </a:lnTo>
                  <a:lnTo>
                    <a:pt x="20221" y="6055"/>
                  </a:lnTo>
                  <a:close/>
                  <a:moveTo>
                    <a:pt x="20221" y="16200"/>
                  </a:moveTo>
                  <a:cubicBezTo>
                    <a:pt x="20221" y="16200"/>
                    <a:pt x="20221" y="15545"/>
                    <a:pt x="19609" y="15545"/>
                  </a:cubicBezTo>
                  <a:cubicBezTo>
                    <a:pt x="19479" y="14819"/>
                    <a:pt x="19544" y="12855"/>
                    <a:pt x="19442" y="11846"/>
                  </a:cubicBezTo>
                  <a:cubicBezTo>
                    <a:pt x="19340" y="10837"/>
                    <a:pt x="18968" y="9993"/>
                    <a:pt x="18996" y="9491"/>
                  </a:cubicBezTo>
                  <a:lnTo>
                    <a:pt x="19609" y="8836"/>
                  </a:lnTo>
                  <a:lnTo>
                    <a:pt x="19609" y="8182"/>
                  </a:lnTo>
                  <a:lnTo>
                    <a:pt x="17157" y="8182"/>
                  </a:lnTo>
                  <a:lnTo>
                    <a:pt x="17157" y="8836"/>
                  </a:lnTo>
                  <a:lnTo>
                    <a:pt x="17770" y="9491"/>
                  </a:lnTo>
                  <a:cubicBezTo>
                    <a:pt x="17770" y="9491"/>
                    <a:pt x="17157" y="12109"/>
                    <a:pt x="17157" y="15545"/>
                  </a:cubicBezTo>
                  <a:cubicBezTo>
                    <a:pt x="16545" y="15545"/>
                    <a:pt x="16545" y="16200"/>
                    <a:pt x="16545" y="16200"/>
                  </a:cubicBezTo>
                  <a:lnTo>
                    <a:pt x="16545" y="16855"/>
                  </a:lnTo>
                  <a:lnTo>
                    <a:pt x="20221" y="16855"/>
                  </a:lnTo>
                  <a:lnTo>
                    <a:pt x="20221" y="16200"/>
                  </a:lnTo>
                  <a:close/>
                  <a:moveTo>
                    <a:pt x="11489" y="16200"/>
                  </a:moveTo>
                  <a:lnTo>
                    <a:pt x="11489" y="16855"/>
                  </a:lnTo>
                  <a:lnTo>
                    <a:pt x="15166" y="16855"/>
                  </a:lnTo>
                  <a:lnTo>
                    <a:pt x="15166" y="16200"/>
                  </a:lnTo>
                  <a:cubicBezTo>
                    <a:pt x="15166" y="16200"/>
                    <a:pt x="15166" y="15545"/>
                    <a:pt x="14553" y="15545"/>
                  </a:cubicBezTo>
                  <a:cubicBezTo>
                    <a:pt x="14553" y="12109"/>
                    <a:pt x="13940" y="9491"/>
                    <a:pt x="13940" y="9491"/>
                  </a:cubicBezTo>
                  <a:lnTo>
                    <a:pt x="14553" y="8836"/>
                  </a:lnTo>
                  <a:lnTo>
                    <a:pt x="14553" y="8182"/>
                  </a:lnTo>
                  <a:lnTo>
                    <a:pt x="12102" y="8182"/>
                  </a:lnTo>
                  <a:lnTo>
                    <a:pt x="12102" y="8836"/>
                  </a:lnTo>
                  <a:lnTo>
                    <a:pt x="12715" y="9491"/>
                  </a:lnTo>
                  <a:cubicBezTo>
                    <a:pt x="12715" y="9491"/>
                    <a:pt x="12102" y="12109"/>
                    <a:pt x="12102" y="15545"/>
                  </a:cubicBezTo>
                  <a:cubicBezTo>
                    <a:pt x="11489" y="15545"/>
                    <a:pt x="11489" y="16200"/>
                    <a:pt x="11489" y="16200"/>
                  </a:cubicBezTo>
                  <a:close/>
                  <a:moveTo>
                    <a:pt x="6434" y="16200"/>
                  </a:moveTo>
                  <a:lnTo>
                    <a:pt x="6434" y="16855"/>
                  </a:lnTo>
                  <a:lnTo>
                    <a:pt x="10111" y="16855"/>
                  </a:lnTo>
                  <a:lnTo>
                    <a:pt x="10111" y="16200"/>
                  </a:lnTo>
                  <a:cubicBezTo>
                    <a:pt x="10111" y="16200"/>
                    <a:pt x="10111" y="15545"/>
                    <a:pt x="9498" y="15545"/>
                  </a:cubicBezTo>
                  <a:cubicBezTo>
                    <a:pt x="9498" y="12109"/>
                    <a:pt x="8885" y="9491"/>
                    <a:pt x="8885" y="9491"/>
                  </a:cubicBezTo>
                  <a:lnTo>
                    <a:pt x="9498" y="8836"/>
                  </a:lnTo>
                  <a:lnTo>
                    <a:pt x="9498" y="8182"/>
                  </a:lnTo>
                  <a:lnTo>
                    <a:pt x="7047" y="8182"/>
                  </a:lnTo>
                  <a:lnTo>
                    <a:pt x="7047" y="8836"/>
                  </a:lnTo>
                  <a:lnTo>
                    <a:pt x="7660" y="9491"/>
                  </a:lnTo>
                  <a:cubicBezTo>
                    <a:pt x="7660" y="9491"/>
                    <a:pt x="7047" y="12109"/>
                    <a:pt x="7047" y="15545"/>
                  </a:cubicBezTo>
                  <a:cubicBezTo>
                    <a:pt x="6434" y="15545"/>
                    <a:pt x="6434" y="16200"/>
                    <a:pt x="6434" y="16200"/>
                  </a:cubicBezTo>
                  <a:close/>
                  <a:moveTo>
                    <a:pt x="153" y="19636"/>
                  </a:moveTo>
                  <a:lnTo>
                    <a:pt x="153" y="21600"/>
                  </a:lnTo>
                  <a:lnTo>
                    <a:pt x="21600" y="21600"/>
                  </a:lnTo>
                  <a:lnTo>
                    <a:pt x="21600" y="19636"/>
                  </a:lnTo>
                  <a:lnTo>
                    <a:pt x="153" y="19636"/>
                  </a:lnTo>
                  <a:close/>
                  <a:moveTo>
                    <a:pt x="1379" y="18818"/>
                  </a:moveTo>
                  <a:lnTo>
                    <a:pt x="20221" y="18818"/>
                  </a:lnTo>
                  <a:lnTo>
                    <a:pt x="20221" y="17509"/>
                  </a:lnTo>
                  <a:lnTo>
                    <a:pt x="1379" y="17509"/>
                  </a:lnTo>
                  <a:lnTo>
                    <a:pt x="1379" y="18818"/>
                  </a:lnTo>
                  <a:close/>
                  <a:moveTo>
                    <a:pt x="1379" y="16200"/>
                  </a:moveTo>
                  <a:lnTo>
                    <a:pt x="1379" y="16855"/>
                  </a:lnTo>
                  <a:lnTo>
                    <a:pt x="5055" y="16855"/>
                  </a:lnTo>
                  <a:lnTo>
                    <a:pt x="5055" y="16200"/>
                  </a:lnTo>
                  <a:cubicBezTo>
                    <a:pt x="5055" y="16200"/>
                    <a:pt x="5055" y="15545"/>
                    <a:pt x="4443" y="15545"/>
                  </a:cubicBezTo>
                  <a:cubicBezTo>
                    <a:pt x="4443" y="12109"/>
                    <a:pt x="3830" y="9491"/>
                    <a:pt x="3830" y="9491"/>
                  </a:cubicBezTo>
                  <a:lnTo>
                    <a:pt x="4443" y="8836"/>
                  </a:lnTo>
                  <a:lnTo>
                    <a:pt x="4443" y="8182"/>
                  </a:lnTo>
                  <a:lnTo>
                    <a:pt x="1991" y="8182"/>
                  </a:lnTo>
                  <a:lnTo>
                    <a:pt x="1991" y="8836"/>
                  </a:lnTo>
                  <a:lnTo>
                    <a:pt x="2604" y="9491"/>
                  </a:lnTo>
                  <a:cubicBezTo>
                    <a:pt x="2604" y="9491"/>
                    <a:pt x="1991" y="12109"/>
                    <a:pt x="1991" y="15545"/>
                  </a:cubicBezTo>
                  <a:cubicBezTo>
                    <a:pt x="1379" y="15545"/>
                    <a:pt x="1379" y="16200"/>
                    <a:pt x="1379" y="16200"/>
                  </a:cubicBezTo>
                  <a:close/>
                  <a:moveTo>
                    <a:pt x="10877" y="0"/>
                  </a:moveTo>
                  <a:lnTo>
                    <a:pt x="0" y="5400"/>
                  </a:lnTo>
                  <a:lnTo>
                    <a:pt x="21600" y="5400"/>
                  </a:lnTo>
                  <a:lnTo>
                    <a:pt x="10877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977" name="文本框 976"/>
            <p:cNvSpPr txBox="1"/>
            <p:nvPr>
              <p:custDataLst>
                <p:tags r:id="rId13"/>
              </p:custDataLst>
            </p:nvPr>
          </p:nvSpPr>
          <p:spPr>
            <a:xfrm>
              <a:off x="2270885" y="3507310"/>
              <a:ext cx="81397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BIERv6</a:t>
              </a:r>
              <a:endParaRPr lang="zh-CN" altLang="en-US" sz="11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8" name="平行四边形 977"/>
            <p:cNvSpPr/>
            <p:nvPr/>
          </p:nvSpPr>
          <p:spPr>
            <a:xfrm>
              <a:off x="2820125" y="5171039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9" name="文本框 978"/>
            <p:cNvSpPr txBox="1"/>
            <p:nvPr/>
          </p:nvSpPr>
          <p:spPr>
            <a:xfrm>
              <a:off x="2874494" y="5161063"/>
              <a:ext cx="62228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0" name="平行四边形 979"/>
            <p:cNvSpPr/>
            <p:nvPr/>
          </p:nvSpPr>
          <p:spPr>
            <a:xfrm>
              <a:off x="2594497" y="5473610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1" name="文本框 980"/>
            <p:cNvSpPr txBox="1"/>
            <p:nvPr/>
          </p:nvSpPr>
          <p:spPr>
            <a:xfrm>
              <a:off x="2650653" y="5467784"/>
              <a:ext cx="62228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2" name="平行四边形 981"/>
            <p:cNvSpPr/>
            <p:nvPr/>
          </p:nvSpPr>
          <p:spPr>
            <a:xfrm>
              <a:off x="2353760" y="5825151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3" name="文本框 982"/>
            <p:cNvSpPr txBox="1"/>
            <p:nvPr/>
          </p:nvSpPr>
          <p:spPr>
            <a:xfrm>
              <a:off x="2402047" y="5810802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4" name="平行四边形 983"/>
            <p:cNvSpPr/>
            <p:nvPr/>
          </p:nvSpPr>
          <p:spPr>
            <a:xfrm>
              <a:off x="2113666" y="6134364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5" name="文本框 984"/>
            <p:cNvSpPr txBox="1"/>
            <p:nvPr/>
          </p:nvSpPr>
          <p:spPr>
            <a:xfrm>
              <a:off x="2167212" y="6117135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6" name="直接连接符 985"/>
            <p:cNvCxnSpPr>
              <a:stCxn id="978" idx="3"/>
              <a:endCxn id="980" idx="1"/>
            </p:cNvCxnSpPr>
            <p:nvPr/>
          </p:nvCxnSpPr>
          <p:spPr>
            <a:xfrm flipH="1">
              <a:off x="3039718" y="5387191"/>
              <a:ext cx="69781" cy="86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>
              <a:stCxn id="982" idx="3"/>
              <a:endCxn id="984" idx="1"/>
            </p:cNvCxnSpPr>
            <p:nvPr/>
          </p:nvCxnSpPr>
          <p:spPr>
            <a:xfrm flipH="1">
              <a:off x="2558886" y="6041304"/>
              <a:ext cx="84248" cy="93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8" name="平行四边形 987"/>
            <p:cNvSpPr/>
            <p:nvPr/>
          </p:nvSpPr>
          <p:spPr>
            <a:xfrm>
              <a:off x="2545161" y="5143154"/>
              <a:ext cx="1066022" cy="565698"/>
            </a:xfrm>
            <a:prstGeom prst="parallelogram">
              <a:avLst>
                <a:gd name="adj" fmla="val 79591"/>
              </a:avLst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9" name="平行四边形 988"/>
            <p:cNvSpPr/>
            <p:nvPr/>
          </p:nvSpPr>
          <p:spPr>
            <a:xfrm>
              <a:off x="2066769" y="5798406"/>
              <a:ext cx="1066022" cy="565698"/>
            </a:xfrm>
            <a:prstGeom prst="parallelogram">
              <a:avLst>
                <a:gd name="adj" fmla="val 79591"/>
              </a:avLst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2" name="平行四边形 991"/>
            <p:cNvSpPr/>
            <p:nvPr/>
          </p:nvSpPr>
          <p:spPr>
            <a:xfrm>
              <a:off x="618720" y="6176197"/>
              <a:ext cx="644055" cy="216152"/>
            </a:xfrm>
            <a:prstGeom prst="parallelogram">
              <a:avLst>
                <a:gd name="adj" fmla="val 795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3" name="文本框 992"/>
            <p:cNvSpPr txBox="1"/>
            <p:nvPr/>
          </p:nvSpPr>
          <p:spPr>
            <a:xfrm>
              <a:off x="628304" y="6164254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OLT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6" name="直接连接符 995"/>
            <p:cNvCxnSpPr>
              <a:stCxn id="992" idx="2"/>
              <a:endCxn id="982" idx="5"/>
            </p:cNvCxnSpPr>
            <p:nvPr/>
          </p:nvCxnSpPr>
          <p:spPr>
            <a:xfrm flipV="1">
              <a:off x="1176756" y="5933227"/>
              <a:ext cx="1263023" cy="3510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>
              <a:stCxn id="992" idx="2"/>
              <a:endCxn id="984" idx="5"/>
            </p:cNvCxnSpPr>
            <p:nvPr/>
          </p:nvCxnSpPr>
          <p:spPr>
            <a:xfrm flipV="1">
              <a:off x="1176756" y="6242440"/>
              <a:ext cx="1022929" cy="41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 flipH="1">
              <a:off x="840706" y="4741004"/>
              <a:ext cx="23049" cy="14833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0" name="平行四边形 999"/>
            <p:cNvSpPr/>
            <p:nvPr/>
          </p:nvSpPr>
          <p:spPr>
            <a:xfrm>
              <a:off x="4962135" y="5563126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1" name="文本框 1000"/>
            <p:cNvSpPr txBox="1"/>
            <p:nvPr/>
          </p:nvSpPr>
          <p:spPr>
            <a:xfrm>
              <a:off x="5010421" y="5548780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2" name="平行四边形 1001"/>
            <p:cNvSpPr/>
            <p:nvPr/>
          </p:nvSpPr>
          <p:spPr>
            <a:xfrm>
              <a:off x="4722041" y="5872342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3" name="文本框 1002"/>
            <p:cNvSpPr txBox="1"/>
            <p:nvPr/>
          </p:nvSpPr>
          <p:spPr>
            <a:xfrm>
              <a:off x="4775586" y="5855114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4" name="直接连接符 1003"/>
            <p:cNvCxnSpPr>
              <a:stCxn id="1000" idx="3"/>
              <a:endCxn id="1002" idx="1"/>
            </p:cNvCxnSpPr>
            <p:nvPr/>
          </p:nvCxnSpPr>
          <p:spPr>
            <a:xfrm flipH="1">
              <a:off x="5167260" y="5779279"/>
              <a:ext cx="84248" cy="93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5" name="平行四边形 1004"/>
            <p:cNvSpPr/>
            <p:nvPr/>
          </p:nvSpPr>
          <p:spPr>
            <a:xfrm>
              <a:off x="4675143" y="5536382"/>
              <a:ext cx="1066022" cy="565698"/>
            </a:xfrm>
            <a:prstGeom prst="parallelogram">
              <a:avLst>
                <a:gd name="adj" fmla="val 79591"/>
              </a:avLst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6" name="直接连接符 1005"/>
            <p:cNvCxnSpPr>
              <a:stCxn id="979" idx="3"/>
              <a:endCxn id="1000" idx="5"/>
            </p:cNvCxnSpPr>
            <p:nvPr/>
          </p:nvCxnSpPr>
          <p:spPr>
            <a:xfrm>
              <a:off x="3496775" y="5284174"/>
              <a:ext cx="1551379" cy="3870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>
              <a:stCxn id="979" idx="3"/>
              <a:endCxn id="1002" idx="5"/>
            </p:cNvCxnSpPr>
            <p:nvPr/>
          </p:nvCxnSpPr>
          <p:spPr>
            <a:xfrm>
              <a:off x="3496775" y="5284174"/>
              <a:ext cx="1311285" cy="696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>
              <a:stCxn id="981" idx="3"/>
              <a:endCxn id="1001" idx="1"/>
            </p:cNvCxnSpPr>
            <p:nvPr/>
          </p:nvCxnSpPr>
          <p:spPr>
            <a:xfrm>
              <a:off x="3272934" y="5590895"/>
              <a:ext cx="1737487" cy="73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>
              <a:stCxn id="981" idx="3"/>
              <a:endCxn id="1003" idx="1"/>
            </p:cNvCxnSpPr>
            <p:nvPr/>
          </p:nvCxnSpPr>
          <p:spPr>
            <a:xfrm>
              <a:off x="3272934" y="5590895"/>
              <a:ext cx="1502652" cy="379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>
              <a:stCxn id="983" idx="3"/>
              <a:endCxn id="1001" idx="1"/>
            </p:cNvCxnSpPr>
            <p:nvPr/>
          </p:nvCxnSpPr>
          <p:spPr>
            <a:xfrm flipV="1">
              <a:off x="3024328" y="5664102"/>
              <a:ext cx="1986093" cy="262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>
              <a:stCxn id="983" idx="3"/>
              <a:endCxn id="1003" idx="1"/>
            </p:cNvCxnSpPr>
            <p:nvPr/>
          </p:nvCxnSpPr>
          <p:spPr>
            <a:xfrm>
              <a:off x="3024328" y="5926124"/>
              <a:ext cx="1751257" cy="44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>
              <a:stCxn id="985" idx="3"/>
              <a:endCxn id="1001" idx="1"/>
            </p:cNvCxnSpPr>
            <p:nvPr/>
          </p:nvCxnSpPr>
          <p:spPr>
            <a:xfrm flipV="1">
              <a:off x="2789493" y="5664102"/>
              <a:ext cx="2220929" cy="5683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>
              <a:stCxn id="985" idx="3"/>
              <a:endCxn id="1003" idx="1"/>
            </p:cNvCxnSpPr>
            <p:nvPr/>
          </p:nvCxnSpPr>
          <p:spPr>
            <a:xfrm flipV="1">
              <a:off x="2789493" y="5970435"/>
              <a:ext cx="1986093" cy="262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4" name="平行四边形 1013"/>
            <p:cNvSpPr/>
            <p:nvPr/>
          </p:nvSpPr>
          <p:spPr>
            <a:xfrm>
              <a:off x="7710889" y="5188628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5" name="文本框 1014"/>
            <p:cNvSpPr txBox="1"/>
            <p:nvPr/>
          </p:nvSpPr>
          <p:spPr>
            <a:xfrm>
              <a:off x="7783086" y="5169990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6" name="平行四边形 1015"/>
            <p:cNvSpPr/>
            <p:nvPr/>
          </p:nvSpPr>
          <p:spPr>
            <a:xfrm>
              <a:off x="7485263" y="5491200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7" name="文本框 1016"/>
            <p:cNvSpPr txBox="1"/>
            <p:nvPr/>
          </p:nvSpPr>
          <p:spPr>
            <a:xfrm>
              <a:off x="7559245" y="5476710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8" name="平行四边形 1017"/>
            <p:cNvSpPr/>
            <p:nvPr/>
          </p:nvSpPr>
          <p:spPr>
            <a:xfrm>
              <a:off x="7222823" y="5846732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9" name="文本框 1018"/>
            <p:cNvSpPr txBox="1"/>
            <p:nvPr/>
          </p:nvSpPr>
          <p:spPr>
            <a:xfrm>
              <a:off x="7271110" y="5832384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0" name="平行四边形 1019"/>
            <p:cNvSpPr/>
            <p:nvPr/>
          </p:nvSpPr>
          <p:spPr>
            <a:xfrm>
              <a:off x="6982727" y="6155946"/>
              <a:ext cx="734594" cy="216152"/>
            </a:xfrm>
            <a:prstGeom prst="parallelogram">
              <a:avLst>
                <a:gd name="adj" fmla="val 79591"/>
              </a:avLst>
            </a:prstGeom>
            <a:solidFill>
              <a:srgbClr val="E4F7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1" name="文本框 1020"/>
            <p:cNvSpPr txBox="1"/>
            <p:nvPr/>
          </p:nvSpPr>
          <p:spPr>
            <a:xfrm>
              <a:off x="7036272" y="6138718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2" name="直接连接符 1021"/>
            <p:cNvCxnSpPr>
              <a:stCxn id="1014" idx="3"/>
              <a:endCxn id="1016" idx="1"/>
            </p:cNvCxnSpPr>
            <p:nvPr/>
          </p:nvCxnSpPr>
          <p:spPr>
            <a:xfrm flipH="1">
              <a:off x="7930482" y="5404780"/>
              <a:ext cx="69781" cy="86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>
              <a:stCxn id="1018" idx="3"/>
              <a:endCxn id="1020" idx="1"/>
            </p:cNvCxnSpPr>
            <p:nvPr/>
          </p:nvCxnSpPr>
          <p:spPr>
            <a:xfrm flipH="1">
              <a:off x="7427947" y="6062884"/>
              <a:ext cx="84248" cy="93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平行四边形 189"/>
            <p:cNvSpPr/>
            <p:nvPr/>
          </p:nvSpPr>
          <p:spPr>
            <a:xfrm>
              <a:off x="7435925" y="5160742"/>
              <a:ext cx="1066022" cy="565698"/>
            </a:xfrm>
            <a:prstGeom prst="parallelogram">
              <a:avLst>
                <a:gd name="adj" fmla="val 79591"/>
              </a:avLst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4" name="平行四边形 1023"/>
            <p:cNvSpPr/>
            <p:nvPr/>
          </p:nvSpPr>
          <p:spPr>
            <a:xfrm>
              <a:off x="6935830" y="5828650"/>
              <a:ext cx="1066022" cy="565698"/>
            </a:xfrm>
            <a:prstGeom prst="parallelogram">
              <a:avLst>
                <a:gd name="adj" fmla="val 79591"/>
              </a:avLst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5" name="直接连接符 1024"/>
            <p:cNvCxnSpPr>
              <a:stCxn id="1001" idx="3"/>
              <a:endCxn id="1015" idx="1"/>
            </p:cNvCxnSpPr>
            <p:nvPr/>
          </p:nvCxnSpPr>
          <p:spPr>
            <a:xfrm flipV="1">
              <a:off x="5632702" y="5285312"/>
              <a:ext cx="2150383" cy="3787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/>
            <p:cNvCxnSpPr>
              <a:stCxn id="1001" idx="3"/>
              <a:endCxn id="1017" idx="1"/>
            </p:cNvCxnSpPr>
            <p:nvPr/>
          </p:nvCxnSpPr>
          <p:spPr>
            <a:xfrm flipV="1">
              <a:off x="5632702" y="5592031"/>
              <a:ext cx="1926543" cy="72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>
              <a:stCxn id="1003" idx="3"/>
              <a:endCxn id="1019" idx="1"/>
            </p:cNvCxnSpPr>
            <p:nvPr/>
          </p:nvCxnSpPr>
          <p:spPr>
            <a:xfrm flipV="1">
              <a:off x="5397867" y="5947705"/>
              <a:ext cx="1873243" cy="22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/>
            <p:cNvCxnSpPr>
              <a:stCxn id="1003" idx="3"/>
              <a:endCxn id="1021" idx="1"/>
            </p:cNvCxnSpPr>
            <p:nvPr/>
          </p:nvCxnSpPr>
          <p:spPr>
            <a:xfrm>
              <a:off x="5397867" y="5970435"/>
              <a:ext cx="1638405" cy="283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>
              <a:stCxn id="1001" idx="3"/>
              <a:endCxn id="1019" idx="1"/>
            </p:cNvCxnSpPr>
            <p:nvPr/>
          </p:nvCxnSpPr>
          <p:spPr>
            <a:xfrm>
              <a:off x="5632702" y="5664102"/>
              <a:ext cx="1638407" cy="283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/>
            <p:cNvCxnSpPr>
              <a:stCxn id="1001" idx="3"/>
              <a:endCxn id="1021" idx="1"/>
            </p:cNvCxnSpPr>
            <p:nvPr/>
          </p:nvCxnSpPr>
          <p:spPr>
            <a:xfrm>
              <a:off x="5632702" y="5664102"/>
              <a:ext cx="1403569" cy="589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/>
            <p:cNvCxnSpPr>
              <a:stCxn id="1003" idx="3"/>
              <a:endCxn id="1015" idx="1"/>
            </p:cNvCxnSpPr>
            <p:nvPr/>
          </p:nvCxnSpPr>
          <p:spPr>
            <a:xfrm flipV="1">
              <a:off x="5397867" y="5285312"/>
              <a:ext cx="2385219" cy="685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/>
            <p:cNvCxnSpPr>
              <a:stCxn id="1003" idx="3"/>
              <a:endCxn id="1017" idx="1"/>
            </p:cNvCxnSpPr>
            <p:nvPr/>
          </p:nvCxnSpPr>
          <p:spPr>
            <a:xfrm flipV="1">
              <a:off x="5397867" y="5592031"/>
              <a:ext cx="2161379" cy="3784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3" name="平行四边形 1032"/>
            <p:cNvSpPr/>
            <p:nvPr/>
          </p:nvSpPr>
          <p:spPr>
            <a:xfrm>
              <a:off x="9056983" y="5826380"/>
              <a:ext cx="644055" cy="216152"/>
            </a:xfrm>
            <a:prstGeom prst="parallelogram">
              <a:avLst>
                <a:gd name="adj" fmla="val 795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" name="文本框 1033"/>
            <p:cNvSpPr txBox="1"/>
            <p:nvPr/>
          </p:nvSpPr>
          <p:spPr>
            <a:xfrm>
              <a:off x="9087329" y="5797291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OLT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平行四边形 1034"/>
            <p:cNvSpPr/>
            <p:nvPr/>
          </p:nvSpPr>
          <p:spPr>
            <a:xfrm>
              <a:off x="8438932" y="6218226"/>
              <a:ext cx="644055" cy="216152"/>
            </a:xfrm>
            <a:prstGeom prst="parallelogram">
              <a:avLst>
                <a:gd name="adj" fmla="val 795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6" name="文本框 1035"/>
            <p:cNvSpPr txBox="1"/>
            <p:nvPr/>
          </p:nvSpPr>
          <p:spPr>
            <a:xfrm>
              <a:off x="8433379" y="6196792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OLT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7" name="直接连接符 1036"/>
            <p:cNvCxnSpPr>
              <a:stCxn id="1021" idx="3"/>
              <a:endCxn id="1033" idx="5"/>
            </p:cNvCxnSpPr>
            <p:nvPr/>
          </p:nvCxnSpPr>
          <p:spPr>
            <a:xfrm flipV="1">
              <a:off x="7658553" y="5934456"/>
              <a:ext cx="1484449" cy="319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/>
            <p:cNvCxnSpPr/>
            <p:nvPr/>
          </p:nvCxnSpPr>
          <p:spPr>
            <a:xfrm>
              <a:off x="9522967" y="4376349"/>
              <a:ext cx="14103" cy="15135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/>
            <p:cNvCxnSpPr/>
            <p:nvPr/>
          </p:nvCxnSpPr>
          <p:spPr>
            <a:xfrm>
              <a:off x="8904999" y="4799480"/>
              <a:ext cx="0" cy="15008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/>
            <p:cNvCxnSpPr>
              <a:stCxn id="1019" idx="3"/>
              <a:endCxn id="1033" idx="5"/>
            </p:cNvCxnSpPr>
            <p:nvPr/>
          </p:nvCxnSpPr>
          <p:spPr>
            <a:xfrm flipV="1">
              <a:off x="7893391" y="5934456"/>
              <a:ext cx="1249611" cy="13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/>
            <p:cNvCxnSpPr>
              <a:stCxn id="1019" idx="3"/>
              <a:endCxn id="1035" idx="5"/>
            </p:cNvCxnSpPr>
            <p:nvPr/>
          </p:nvCxnSpPr>
          <p:spPr>
            <a:xfrm>
              <a:off x="7893391" y="5947706"/>
              <a:ext cx="631560" cy="378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/>
            <p:cNvCxnSpPr>
              <a:stCxn id="1021" idx="3"/>
              <a:endCxn id="1035" idx="5"/>
            </p:cNvCxnSpPr>
            <p:nvPr/>
          </p:nvCxnSpPr>
          <p:spPr>
            <a:xfrm>
              <a:off x="7658553" y="6254040"/>
              <a:ext cx="866398" cy="72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文本框 1042"/>
            <p:cNvSpPr txBox="1"/>
            <p:nvPr>
              <p:custDataLst>
                <p:tags r:id="rId14"/>
              </p:custDataLst>
            </p:nvPr>
          </p:nvSpPr>
          <p:spPr>
            <a:xfrm>
              <a:off x="242694" y="4105092"/>
              <a:ext cx="9533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Campuses</a:t>
              </a:r>
              <a:endParaRPr lang="zh-CN" alt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43"/>
            <p:cNvSpPr txBox="1"/>
            <p:nvPr>
              <p:custDataLst>
                <p:tags r:id="rId15"/>
              </p:custDataLst>
            </p:nvPr>
          </p:nvSpPr>
          <p:spPr>
            <a:xfrm>
              <a:off x="9554575" y="4517382"/>
              <a:ext cx="1051225" cy="245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Campuses</a:t>
              </a:r>
              <a:endParaRPr lang="zh-CN" altLang="en-US" sz="10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44"/>
            <p:cNvSpPr txBox="1"/>
            <p:nvPr>
              <p:custDataLst>
                <p:tags r:id="rId16"/>
              </p:custDataLst>
            </p:nvPr>
          </p:nvSpPr>
          <p:spPr>
            <a:xfrm>
              <a:off x="10228449" y="4211312"/>
              <a:ext cx="1057023" cy="2450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EdTech Center</a:t>
              </a:r>
              <a:endParaRPr lang="zh-CN" altLang="en-US" sz="105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6" name="直接箭头连接符 175"/>
            <p:cNvCxnSpPr/>
            <p:nvPr>
              <p:custDataLst>
                <p:tags r:id="rId17"/>
              </p:custDataLst>
            </p:nvPr>
          </p:nvCxnSpPr>
          <p:spPr>
            <a:xfrm flipV="1">
              <a:off x="1646324" y="6703258"/>
              <a:ext cx="6644083" cy="1101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矩形 1046"/>
            <p:cNvSpPr/>
            <p:nvPr>
              <p:custDataLst>
                <p:tags r:id="rId18"/>
              </p:custDataLst>
            </p:nvPr>
          </p:nvSpPr>
          <p:spPr>
            <a:xfrm>
              <a:off x="4207426" y="6474174"/>
              <a:ext cx="1638405" cy="2616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100" kern="1000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SRv6/</a:t>
              </a:r>
              <a:r>
                <a:rPr lang="en-US" altLang="zh-CN" sz="1100" kern="100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EVPN+iOAM</a:t>
              </a:r>
              <a:endParaRPr lang="zh-CN" altLang="en-US" sz="1100" kern="1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048" name="Freeform 23"/>
            <p:cNvSpPr/>
            <p:nvPr>
              <p:custDataLst>
                <p:tags r:id="rId19"/>
              </p:custDataLst>
            </p:nvPr>
          </p:nvSpPr>
          <p:spPr bwMode="auto">
            <a:xfrm>
              <a:off x="2079356" y="4481235"/>
              <a:ext cx="5817172" cy="283610"/>
            </a:xfrm>
            <a:custGeom>
              <a:avLst/>
              <a:gdLst>
                <a:gd name="T0" fmla="*/ 22847 w 22847"/>
                <a:gd name="T1" fmla="*/ 0 h 4424"/>
                <a:gd name="T2" fmla="*/ 22294 w 22847"/>
                <a:gd name="T3" fmla="*/ 2212 h 4424"/>
                <a:gd name="T4" fmla="*/ 22847 w 22847"/>
                <a:gd name="T5" fmla="*/ 4424 h 4424"/>
                <a:gd name="T6" fmla="*/ 553 w 22847"/>
                <a:gd name="T7" fmla="*/ 4424 h 4424"/>
                <a:gd name="T8" fmla="*/ 0 w 22847"/>
                <a:gd name="T9" fmla="*/ 2212 h 4424"/>
                <a:gd name="T10" fmla="*/ 553 w 22847"/>
                <a:gd name="T11" fmla="*/ 0 h 4424"/>
                <a:gd name="T12" fmla="*/ 22847 w 22847"/>
                <a:gd name="T13" fmla="*/ 0 h 4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47" h="4424">
                  <a:moveTo>
                    <a:pt x="22847" y="0"/>
                  </a:moveTo>
                  <a:cubicBezTo>
                    <a:pt x="22542" y="0"/>
                    <a:pt x="22294" y="991"/>
                    <a:pt x="22294" y="2212"/>
                  </a:cubicBezTo>
                  <a:cubicBezTo>
                    <a:pt x="22294" y="3434"/>
                    <a:pt x="22542" y="4424"/>
                    <a:pt x="22847" y="4424"/>
                  </a:cubicBezTo>
                  <a:lnTo>
                    <a:pt x="553" y="4424"/>
                  </a:lnTo>
                  <a:cubicBezTo>
                    <a:pt x="248" y="4424"/>
                    <a:pt x="0" y="3434"/>
                    <a:pt x="0" y="2212"/>
                  </a:cubicBezTo>
                  <a:cubicBezTo>
                    <a:pt x="0" y="991"/>
                    <a:pt x="248" y="0"/>
                    <a:pt x="553" y="0"/>
                  </a:cubicBezTo>
                  <a:lnTo>
                    <a:pt x="22847" y="0"/>
                  </a:lnTo>
                  <a:close/>
                </a:path>
              </a:pathLst>
            </a:custGeom>
            <a:solidFill>
              <a:srgbClr val="E2F0D9"/>
            </a:solidFill>
            <a:ln w="1270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50" name="组合 1049"/>
            <p:cNvGrpSpPr/>
            <p:nvPr/>
          </p:nvGrpSpPr>
          <p:grpSpPr>
            <a:xfrm>
              <a:off x="9713278" y="3026591"/>
              <a:ext cx="2236027" cy="1070834"/>
              <a:chOff x="2825362" y="2906985"/>
              <a:chExt cx="744178" cy="395185"/>
            </a:xfrm>
          </p:grpSpPr>
          <p:sp>
            <p:nvSpPr>
              <p:cNvPr id="1083" name="Freeform 6"/>
              <p:cNvSpPr/>
              <p:nvPr/>
            </p:nvSpPr>
            <p:spPr bwMode="auto">
              <a:xfrm>
                <a:off x="2825362" y="2906985"/>
                <a:ext cx="744178" cy="395185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25600"/>
                <a:endParaRPr lang="en-US" altLang="zh-CN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84" name="矩形 1083"/>
              <p:cNvSpPr/>
              <p:nvPr/>
            </p:nvSpPr>
            <p:spPr>
              <a:xfrm>
                <a:off x="2914870" y="2942928"/>
                <a:ext cx="440958" cy="109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altLang="zh-CN" sz="1200" b="1" kern="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Edu Cloud</a:t>
                </a:r>
                <a:endParaRPr lang="en-US" altLang="zh-CN" sz="1200" b="1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52" name="文本框 1051"/>
            <p:cNvSpPr txBox="1"/>
            <p:nvPr>
              <p:custDataLst>
                <p:tags r:id="rId20"/>
              </p:custDataLst>
            </p:nvPr>
          </p:nvSpPr>
          <p:spPr>
            <a:xfrm>
              <a:off x="8536826" y="3816386"/>
              <a:ext cx="11050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</a:t>
              </a:r>
              <a:r>
                <a:rPr lang="zh-CN" alt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Accessing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3" name="圆柱体 4"/>
            <p:cNvSpPr/>
            <p:nvPr>
              <p:custDataLst>
                <p:tags r:id="rId21"/>
              </p:custDataLst>
            </p:nvPr>
          </p:nvSpPr>
          <p:spPr>
            <a:xfrm rot="5400000">
              <a:off x="5379950" y="1012450"/>
              <a:ext cx="217888" cy="5996541"/>
            </a:xfrm>
            <a:prstGeom prst="can">
              <a:avLst>
                <a:gd name="adj" fmla="val 104688"/>
              </a:avLst>
            </a:prstGeom>
            <a:solidFill>
              <a:srgbClr val="E2F0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4" name="直接连接符 1053"/>
            <p:cNvCxnSpPr/>
            <p:nvPr>
              <p:custDataLst>
                <p:tags r:id="rId22"/>
              </p:custDataLst>
            </p:nvPr>
          </p:nvCxnSpPr>
          <p:spPr>
            <a:xfrm flipV="1">
              <a:off x="1594130" y="4027252"/>
              <a:ext cx="8243938" cy="16388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Freeform 95"/>
            <p:cNvSpPr/>
            <p:nvPr/>
          </p:nvSpPr>
          <p:spPr>
            <a:xfrm>
              <a:off x="9869201" y="4130484"/>
              <a:ext cx="427198" cy="330617"/>
            </a:xfrm>
            <a:custGeom>
              <a:avLst/>
              <a:gdLst>
                <a:gd name="connsiteX0" fmla="*/ 20221 w 21600"/>
                <a:gd name="connsiteY0" fmla="*/ 6055 h 21600"/>
                <a:gd name="connsiteX1" fmla="*/ 1379 w 21600"/>
                <a:gd name="connsiteY1" fmla="*/ 6055 h 21600"/>
                <a:gd name="connsiteX2" fmla="*/ 1379 w 21600"/>
                <a:gd name="connsiteY2" fmla="*/ 7527 h 21600"/>
                <a:gd name="connsiteX3" fmla="*/ 20221 w 21600"/>
                <a:gd name="connsiteY3" fmla="*/ 7527 h 21600"/>
                <a:gd name="connsiteX4" fmla="*/ 20221 w 21600"/>
                <a:gd name="connsiteY4" fmla="*/ 6055 h 21600"/>
                <a:gd name="connsiteX5" fmla="*/ 20221 w 21600"/>
                <a:gd name="connsiteY5" fmla="*/ 16200 h 21600"/>
                <a:gd name="connsiteX6" fmla="*/ 19609 w 21600"/>
                <a:gd name="connsiteY6" fmla="*/ 15545 h 21600"/>
                <a:gd name="connsiteX7" fmla="*/ 19442 w 21600"/>
                <a:gd name="connsiteY7" fmla="*/ 11846 h 21600"/>
                <a:gd name="connsiteX8" fmla="*/ 18996 w 21600"/>
                <a:gd name="connsiteY8" fmla="*/ 9491 h 21600"/>
                <a:gd name="connsiteX9" fmla="*/ 19609 w 21600"/>
                <a:gd name="connsiteY9" fmla="*/ 8836 h 21600"/>
                <a:gd name="connsiteX10" fmla="*/ 19609 w 21600"/>
                <a:gd name="connsiteY10" fmla="*/ 8182 h 21600"/>
                <a:gd name="connsiteX11" fmla="*/ 17157 w 21600"/>
                <a:gd name="connsiteY11" fmla="*/ 8182 h 21600"/>
                <a:gd name="connsiteX12" fmla="*/ 17157 w 21600"/>
                <a:gd name="connsiteY12" fmla="*/ 8836 h 21600"/>
                <a:gd name="connsiteX13" fmla="*/ 17770 w 21600"/>
                <a:gd name="connsiteY13" fmla="*/ 9491 h 21600"/>
                <a:gd name="connsiteX14" fmla="*/ 17157 w 21600"/>
                <a:gd name="connsiteY14" fmla="*/ 15545 h 21600"/>
                <a:gd name="connsiteX15" fmla="*/ 16545 w 21600"/>
                <a:gd name="connsiteY15" fmla="*/ 16200 h 21600"/>
                <a:gd name="connsiteX16" fmla="*/ 16545 w 21600"/>
                <a:gd name="connsiteY16" fmla="*/ 16855 h 21600"/>
                <a:gd name="connsiteX17" fmla="*/ 20221 w 21600"/>
                <a:gd name="connsiteY17" fmla="*/ 16855 h 21600"/>
                <a:gd name="connsiteX18" fmla="*/ 20221 w 21600"/>
                <a:gd name="connsiteY18" fmla="*/ 16200 h 21600"/>
                <a:gd name="connsiteX19" fmla="*/ 11489 w 21600"/>
                <a:gd name="connsiteY19" fmla="*/ 16200 h 21600"/>
                <a:gd name="connsiteX20" fmla="*/ 11489 w 21600"/>
                <a:gd name="connsiteY20" fmla="*/ 16855 h 21600"/>
                <a:gd name="connsiteX21" fmla="*/ 15166 w 21600"/>
                <a:gd name="connsiteY21" fmla="*/ 16855 h 21600"/>
                <a:gd name="connsiteX22" fmla="*/ 15166 w 21600"/>
                <a:gd name="connsiteY22" fmla="*/ 16200 h 21600"/>
                <a:gd name="connsiteX23" fmla="*/ 14553 w 21600"/>
                <a:gd name="connsiteY23" fmla="*/ 15545 h 21600"/>
                <a:gd name="connsiteX24" fmla="*/ 13940 w 21600"/>
                <a:gd name="connsiteY24" fmla="*/ 9491 h 21600"/>
                <a:gd name="connsiteX25" fmla="*/ 14553 w 21600"/>
                <a:gd name="connsiteY25" fmla="*/ 8836 h 21600"/>
                <a:gd name="connsiteX26" fmla="*/ 14553 w 21600"/>
                <a:gd name="connsiteY26" fmla="*/ 8182 h 21600"/>
                <a:gd name="connsiteX27" fmla="*/ 12102 w 21600"/>
                <a:gd name="connsiteY27" fmla="*/ 8182 h 21600"/>
                <a:gd name="connsiteX28" fmla="*/ 12102 w 21600"/>
                <a:gd name="connsiteY28" fmla="*/ 8836 h 21600"/>
                <a:gd name="connsiteX29" fmla="*/ 12715 w 21600"/>
                <a:gd name="connsiteY29" fmla="*/ 9491 h 21600"/>
                <a:gd name="connsiteX30" fmla="*/ 12102 w 21600"/>
                <a:gd name="connsiteY30" fmla="*/ 15545 h 21600"/>
                <a:gd name="connsiteX31" fmla="*/ 11489 w 21600"/>
                <a:gd name="connsiteY31" fmla="*/ 16200 h 21600"/>
                <a:gd name="connsiteX32" fmla="*/ 6434 w 21600"/>
                <a:gd name="connsiteY32" fmla="*/ 16200 h 21600"/>
                <a:gd name="connsiteX33" fmla="*/ 6434 w 21600"/>
                <a:gd name="connsiteY33" fmla="*/ 16855 h 21600"/>
                <a:gd name="connsiteX34" fmla="*/ 10111 w 21600"/>
                <a:gd name="connsiteY34" fmla="*/ 16855 h 21600"/>
                <a:gd name="connsiteX35" fmla="*/ 10111 w 21600"/>
                <a:gd name="connsiteY35" fmla="*/ 16200 h 21600"/>
                <a:gd name="connsiteX36" fmla="*/ 9498 w 21600"/>
                <a:gd name="connsiteY36" fmla="*/ 15545 h 21600"/>
                <a:gd name="connsiteX37" fmla="*/ 8885 w 21600"/>
                <a:gd name="connsiteY37" fmla="*/ 9491 h 21600"/>
                <a:gd name="connsiteX38" fmla="*/ 9498 w 21600"/>
                <a:gd name="connsiteY38" fmla="*/ 8836 h 21600"/>
                <a:gd name="connsiteX39" fmla="*/ 9498 w 21600"/>
                <a:gd name="connsiteY39" fmla="*/ 8182 h 21600"/>
                <a:gd name="connsiteX40" fmla="*/ 7047 w 21600"/>
                <a:gd name="connsiteY40" fmla="*/ 8182 h 21600"/>
                <a:gd name="connsiteX41" fmla="*/ 7047 w 21600"/>
                <a:gd name="connsiteY41" fmla="*/ 8836 h 21600"/>
                <a:gd name="connsiteX42" fmla="*/ 7660 w 21600"/>
                <a:gd name="connsiteY42" fmla="*/ 9491 h 21600"/>
                <a:gd name="connsiteX43" fmla="*/ 7047 w 21600"/>
                <a:gd name="connsiteY43" fmla="*/ 15545 h 21600"/>
                <a:gd name="connsiteX44" fmla="*/ 6434 w 21600"/>
                <a:gd name="connsiteY44" fmla="*/ 16200 h 21600"/>
                <a:gd name="connsiteX45" fmla="*/ 153 w 21600"/>
                <a:gd name="connsiteY45" fmla="*/ 19636 h 21600"/>
                <a:gd name="connsiteX46" fmla="*/ 153 w 21600"/>
                <a:gd name="connsiteY46" fmla="*/ 21600 h 21600"/>
                <a:gd name="connsiteX47" fmla="*/ 21600 w 21600"/>
                <a:gd name="connsiteY47" fmla="*/ 21600 h 21600"/>
                <a:gd name="connsiteX48" fmla="*/ 21600 w 21600"/>
                <a:gd name="connsiteY48" fmla="*/ 19636 h 21600"/>
                <a:gd name="connsiteX49" fmla="*/ 153 w 21600"/>
                <a:gd name="connsiteY49" fmla="*/ 19636 h 21600"/>
                <a:gd name="connsiteX50" fmla="*/ 1379 w 21600"/>
                <a:gd name="connsiteY50" fmla="*/ 18818 h 21600"/>
                <a:gd name="connsiteX51" fmla="*/ 20221 w 21600"/>
                <a:gd name="connsiteY51" fmla="*/ 18818 h 21600"/>
                <a:gd name="connsiteX52" fmla="*/ 20221 w 21600"/>
                <a:gd name="connsiteY52" fmla="*/ 17509 h 21600"/>
                <a:gd name="connsiteX53" fmla="*/ 1379 w 21600"/>
                <a:gd name="connsiteY53" fmla="*/ 17509 h 21600"/>
                <a:gd name="connsiteX54" fmla="*/ 1379 w 21600"/>
                <a:gd name="connsiteY54" fmla="*/ 18818 h 21600"/>
                <a:gd name="connsiteX55" fmla="*/ 1379 w 21600"/>
                <a:gd name="connsiteY55" fmla="*/ 16200 h 21600"/>
                <a:gd name="connsiteX56" fmla="*/ 1379 w 21600"/>
                <a:gd name="connsiteY56" fmla="*/ 16855 h 21600"/>
                <a:gd name="connsiteX57" fmla="*/ 5055 w 21600"/>
                <a:gd name="connsiteY57" fmla="*/ 16855 h 21600"/>
                <a:gd name="connsiteX58" fmla="*/ 5055 w 21600"/>
                <a:gd name="connsiteY58" fmla="*/ 16200 h 21600"/>
                <a:gd name="connsiteX59" fmla="*/ 4443 w 21600"/>
                <a:gd name="connsiteY59" fmla="*/ 15545 h 21600"/>
                <a:gd name="connsiteX60" fmla="*/ 3830 w 21600"/>
                <a:gd name="connsiteY60" fmla="*/ 9491 h 21600"/>
                <a:gd name="connsiteX61" fmla="*/ 4443 w 21600"/>
                <a:gd name="connsiteY61" fmla="*/ 8836 h 21600"/>
                <a:gd name="connsiteX62" fmla="*/ 4443 w 21600"/>
                <a:gd name="connsiteY62" fmla="*/ 8182 h 21600"/>
                <a:gd name="connsiteX63" fmla="*/ 1991 w 21600"/>
                <a:gd name="connsiteY63" fmla="*/ 8182 h 21600"/>
                <a:gd name="connsiteX64" fmla="*/ 1991 w 21600"/>
                <a:gd name="connsiteY64" fmla="*/ 8836 h 21600"/>
                <a:gd name="connsiteX65" fmla="*/ 2604 w 21600"/>
                <a:gd name="connsiteY65" fmla="*/ 9491 h 21600"/>
                <a:gd name="connsiteX66" fmla="*/ 1991 w 21600"/>
                <a:gd name="connsiteY66" fmla="*/ 15545 h 21600"/>
                <a:gd name="connsiteX67" fmla="*/ 1379 w 21600"/>
                <a:gd name="connsiteY67" fmla="*/ 16200 h 21600"/>
                <a:gd name="connsiteX68" fmla="*/ 10877 w 21600"/>
                <a:gd name="connsiteY68" fmla="*/ 0 h 21600"/>
                <a:gd name="connsiteX69" fmla="*/ 0 w 21600"/>
                <a:gd name="connsiteY69" fmla="*/ 5400 h 21600"/>
                <a:gd name="connsiteX70" fmla="*/ 21600 w 21600"/>
                <a:gd name="connsiteY70" fmla="*/ 5400 h 21600"/>
                <a:gd name="connsiteX71" fmla="*/ 10877 w 21600"/>
                <a:gd name="connsiteY71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1600" h="21600" extrusionOk="0">
                  <a:moveTo>
                    <a:pt x="20221" y="6055"/>
                  </a:moveTo>
                  <a:lnTo>
                    <a:pt x="1379" y="6055"/>
                  </a:lnTo>
                  <a:lnTo>
                    <a:pt x="1379" y="7527"/>
                  </a:lnTo>
                  <a:lnTo>
                    <a:pt x="20221" y="7527"/>
                  </a:lnTo>
                  <a:lnTo>
                    <a:pt x="20221" y="6055"/>
                  </a:lnTo>
                  <a:close/>
                  <a:moveTo>
                    <a:pt x="20221" y="16200"/>
                  </a:moveTo>
                  <a:cubicBezTo>
                    <a:pt x="20221" y="16200"/>
                    <a:pt x="20221" y="15545"/>
                    <a:pt x="19609" y="15545"/>
                  </a:cubicBezTo>
                  <a:cubicBezTo>
                    <a:pt x="19479" y="14819"/>
                    <a:pt x="19544" y="12855"/>
                    <a:pt x="19442" y="11846"/>
                  </a:cubicBezTo>
                  <a:cubicBezTo>
                    <a:pt x="19340" y="10837"/>
                    <a:pt x="18968" y="9993"/>
                    <a:pt x="18996" y="9491"/>
                  </a:cubicBezTo>
                  <a:lnTo>
                    <a:pt x="19609" y="8836"/>
                  </a:lnTo>
                  <a:lnTo>
                    <a:pt x="19609" y="8182"/>
                  </a:lnTo>
                  <a:lnTo>
                    <a:pt x="17157" y="8182"/>
                  </a:lnTo>
                  <a:lnTo>
                    <a:pt x="17157" y="8836"/>
                  </a:lnTo>
                  <a:lnTo>
                    <a:pt x="17770" y="9491"/>
                  </a:lnTo>
                  <a:cubicBezTo>
                    <a:pt x="17770" y="9491"/>
                    <a:pt x="17157" y="12109"/>
                    <a:pt x="17157" y="15545"/>
                  </a:cubicBezTo>
                  <a:cubicBezTo>
                    <a:pt x="16545" y="15545"/>
                    <a:pt x="16545" y="16200"/>
                    <a:pt x="16545" y="16200"/>
                  </a:cubicBezTo>
                  <a:lnTo>
                    <a:pt x="16545" y="16855"/>
                  </a:lnTo>
                  <a:lnTo>
                    <a:pt x="20221" y="16855"/>
                  </a:lnTo>
                  <a:lnTo>
                    <a:pt x="20221" y="16200"/>
                  </a:lnTo>
                  <a:close/>
                  <a:moveTo>
                    <a:pt x="11489" y="16200"/>
                  </a:moveTo>
                  <a:lnTo>
                    <a:pt x="11489" y="16855"/>
                  </a:lnTo>
                  <a:lnTo>
                    <a:pt x="15166" y="16855"/>
                  </a:lnTo>
                  <a:lnTo>
                    <a:pt x="15166" y="16200"/>
                  </a:lnTo>
                  <a:cubicBezTo>
                    <a:pt x="15166" y="16200"/>
                    <a:pt x="15166" y="15545"/>
                    <a:pt x="14553" y="15545"/>
                  </a:cubicBezTo>
                  <a:cubicBezTo>
                    <a:pt x="14553" y="12109"/>
                    <a:pt x="13940" y="9491"/>
                    <a:pt x="13940" y="9491"/>
                  </a:cubicBezTo>
                  <a:lnTo>
                    <a:pt x="14553" y="8836"/>
                  </a:lnTo>
                  <a:lnTo>
                    <a:pt x="14553" y="8182"/>
                  </a:lnTo>
                  <a:lnTo>
                    <a:pt x="12102" y="8182"/>
                  </a:lnTo>
                  <a:lnTo>
                    <a:pt x="12102" y="8836"/>
                  </a:lnTo>
                  <a:lnTo>
                    <a:pt x="12715" y="9491"/>
                  </a:lnTo>
                  <a:cubicBezTo>
                    <a:pt x="12715" y="9491"/>
                    <a:pt x="12102" y="12109"/>
                    <a:pt x="12102" y="15545"/>
                  </a:cubicBezTo>
                  <a:cubicBezTo>
                    <a:pt x="11489" y="15545"/>
                    <a:pt x="11489" y="16200"/>
                    <a:pt x="11489" y="16200"/>
                  </a:cubicBezTo>
                  <a:close/>
                  <a:moveTo>
                    <a:pt x="6434" y="16200"/>
                  </a:moveTo>
                  <a:lnTo>
                    <a:pt x="6434" y="16855"/>
                  </a:lnTo>
                  <a:lnTo>
                    <a:pt x="10111" y="16855"/>
                  </a:lnTo>
                  <a:lnTo>
                    <a:pt x="10111" y="16200"/>
                  </a:lnTo>
                  <a:cubicBezTo>
                    <a:pt x="10111" y="16200"/>
                    <a:pt x="10111" y="15545"/>
                    <a:pt x="9498" y="15545"/>
                  </a:cubicBezTo>
                  <a:cubicBezTo>
                    <a:pt x="9498" y="12109"/>
                    <a:pt x="8885" y="9491"/>
                    <a:pt x="8885" y="9491"/>
                  </a:cubicBezTo>
                  <a:lnTo>
                    <a:pt x="9498" y="8836"/>
                  </a:lnTo>
                  <a:lnTo>
                    <a:pt x="9498" y="8182"/>
                  </a:lnTo>
                  <a:lnTo>
                    <a:pt x="7047" y="8182"/>
                  </a:lnTo>
                  <a:lnTo>
                    <a:pt x="7047" y="8836"/>
                  </a:lnTo>
                  <a:lnTo>
                    <a:pt x="7660" y="9491"/>
                  </a:lnTo>
                  <a:cubicBezTo>
                    <a:pt x="7660" y="9491"/>
                    <a:pt x="7047" y="12109"/>
                    <a:pt x="7047" y="15545"/>
                  </a:cubicBezTo>
                  <a:cubicBezTo>
                    <a:pt x="6434" y="15545"/>
                    <a:pt x="6434" y="16200"/>
                    <a:pt x="6434" y="16200"/>
                  </a:cubicBezTo>
                  <a:close/>
                  <a:moveTo>
                    <a:pt x="153" y="19636"/>
                  </a:moveTo>
                  <a:lnTo>
                    <a:pt x="153" y="21600"/>
                  </a:lnTo>
                  <a:lnTo>
                    <a:pt x="21600" y="21600"/>
                  </a:lnTo>
                  <a:lnTo>
                    <a:pt x="21600" y="19636"/>
                  </a:lnTo>
                  <a:lnTo>
                    <a:pt x="153" y="19636"/>
                  </a:lnTo>
                  <a:close/>
                  <a:moveTo>
                    <a:pt x="1379" y="18818"/>
                  </a:moveTo>
                  <a:lnTo>
                    <a:pt x="20221" y="18818"/>
                  </a:lnTo>
                  <a:lnTo>
                    <a:pt x="20221" y="17509"/>
                  </a:lnTo>
                  <a:lnTo>
                    <a:pt x="1379" y="17509"/>
                  </a:lnTo>
                  <a:lnTo>
                    <a:pt x="1379" y="18818"/>
                  </a:lnTo>
                  <a:close/>
                  <a:moveTo>
                    <a:pt x="1379" y="16200"/>
                  </a:moveTo>
                  <a:lnTo>
                    <a:pt x="1379" y="16855"/>
                  </a:lnTo>
                  <a:lnTo>
                    <a:pt x="5055" y="16855"/>
                  </a:lnTo>
                  <a:lnTo>
                    <a:pt x="5055" y="16200"/>
                  </a:lnTo>
                  <a:cubicBezTo>
                    <a:pt x="5055" y="16200"/>
                    <a:pt x="5055" y="15545"/>
                    <a:pt x="4443" y="15545"/>
                  </a:cubicBezTo>
                  <a:cubicBezTo>
                    <a:pt x="4443" y="12109"/>
                    <a:pt x="3830" y="9491"/>
                    <a:pt x="3830" y="9491"/>
                  </a:cubicBezTo>
                  <a:lnTo>
                    <a:pt x="4443" y="8836"/>
                  </a:lnTo>
                  <a:lnTo>
                    <a:pt x="4443" y="8182"/>
                  </a:lnTo>
                  <a:lnTo>
                    <a:pt x="1991" y="8182"/>
                  </a:lnTo>
                  <a:lnTo>
                    <a:pt x="1991" y="8836"/>
                  </a:lnTo>
                  <a:lnTo>
                    <a:pt x="2604" y="9491"/>
                  </a:lnTo>
                  <a:cubicBezTo>
                    <a:pt x="2604" y="9491"/>
                    <a:pt x="1991" y="12109"/>
                    <a:pt x="1991" y="15545"/>
                  </a:cubicBezTo>
                  <a:cubicBezTo>
                    <a:pt x="1379" y="15545"/>
                    <a:pt x="1379" y="16200"/>
                    <a:pt x="1379" y="16200"/>
                  </a:cubicBezTo>
                  <a:close/>
                  <a:moveTo>
                    <a:pt x="10877" y="0"/>
                  </a:moveTo>
                  <a:lnTo>
                    <a:pt x="0" y="5400"/>
                  </a:lnTo>
                  <a:lnTo>
                    <a:pt x="21600" y="5400"/>
                  </a:lnTo>
                  <a:lnTo>
                    <a:pt x="10877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cxnSp>
          <p:nvCxnSpPr>
            <p:cNvPr id="1062" name="直接连接符 1061"/>
            <p:cNvCxnSpPr/>
            <p:nvPr/>
          </p:nvCxnSpPr>
          <p:spPr>
            <a:xfrm flipH="1">
              <a:off x="1811825" y="3833653"/>
              <a:ext cx="14782" cy="144193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>
              <a:endCxn id="979" idx="1"/>
            </p:cNvCxnSpPr>
            <p:nvPr/>
          </p:nvCxnSpPr>
          <p:spPr>
            <a:xfrm>
              <a:off x="2241649" y="5260646"/>
              <a:ext cx="632845" cy="235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>
              <a:endCxn id="981" idx="1"/>
            </p:cNvCxnSpPr>
            <p:nvPr/>
          </p:nvCxnSpPr>
          <p:spPr>
            <a:xfrm>
              <a:off x="2241649" y="5260646"/>
              <a:ext cx="409004" cy="330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平行四边形 1064"/>
            <p:cNvSpPr/>
            <p:nvPr/>
          </p:nvSpPr>
          <p:spPr>
            <a:xfrm>
              <a:off x="10108276" y="5161323"/>
              <a:ext cx="818295" cy="216152"/>
            </a:xfrm>
            <a:prstGeom prst="parallelogram">
              <a:avLst>
                <a:gd name="adj" fmla="val 79591"/>
              </a:avLst>
            </a:prstGeom>
            <a:solidFill>
              <a:srgbClr val="FDEA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6" name="文本框 1065"/>
            <p:cNvSpPr txBox="1"/>
            <p:nvPr/>
          </p:nvSpPr>
          <p:spPr>
            <a:xfrm>
              <a:off x="10180278" y="5142685"/>
              <a:ext cx="693185" cy="235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7" name="平行四边形 1066"/>
            <p:cNvSpPr/>
            <p:nvPr/>
          </p:nvSpPr>
          <p:spPr>
            <a:xfrm>
              <a:off x="9861691" y="5463896"/>
              <a:ext cx="818295" cy="216152"/>
            </a:xfrm>
            <a:prstGeom prst="parallelogram">
              <a:avLst>
                <a:gd name="adj" fmla="val 79591"/>
              </a:avLst>
            </a:prstGeom>
            <a:solidFill>
              <a:srgbClr val="FDEA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8" name="文本框 1067"/>
            <p:cNvSpPr txBox="1"/>
            <p:nvPr/>
          </p:nvSpPr>
          <p:spPr>
            <a:xfrm>
              <a:off x="9954313" y="5449406"/>
              <a:ext cx="693185" cy="235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9" name="直接连接符 1068"/>
            <p:cNvCxnSpPr>
              <a:stCxn id="1065" idx="3"/>
              <a:endCxn id="1067" idx="1"/>
            </p:cNvCxnSpPr>
            <p:nvPr/>
          </p:nvCxnSpPr>
          <p:spPr>
            <a:xfrm flipH="1">
              <a:off x="10356857" y="5377475"/>
              <a:ext cx="74548" cy="86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0" name="平行四边形 1069"/>
            <p:cNvSpPr/>
            <p:nvPr/>
          </p:nvSpPr>
          <p:spPr>
            <a:xfrm>
              <a:off x="9804769" y="5133438"/>
              <a:ext cx="1187486" cy="565698"/>
            </a:xfrm>
            <a:prstGeom prst="parallelogram">
              <a:avLst>
                <a:gd name="adj" fmla="val 79591"/>
              </a:avLst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1" name="直接连接符 1070"/>
            <p:cNvCxnSpPr/>
            <p:nvPr/>
          </p:nvCxnSpPr>
          <p:spPr>
            <a:xfrm>
              <a:off x="10625807" y="4060872"/>
              <a:ext cx="5710" cy="13464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>
              <a:stCxn id="1015" idx="3"/>
              <a:endCxn id="1066" idx="1"/>
            </p:cNvCxnSpPr>
            <p:nvPr/>
          </p:nvCxnSpPr>
          <p:spPr>
            <a:xfrm flipV="1">
              <a:off x="8405367" y="5260237"/>
              <a:ext cx="1774911" cy="250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>
              <a:stCxn id="1017" idx="3"/>
              <a:endCxn id="1066" idx="1"/>
            </p:cNvCxnSpPr>
            <p:nvPr/>
          </p:nvCxnSpPr>
          <p:spPr>
            <a:xfrm flipV="1">
              <a:off x="8181526" y="5260237"/>
              <a:ext cx="1998752" cy="331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>
              <a:stCxn id="1015" idx="3"/>
              <a:endCxn id="1068" idx="1"/>
            </p:cNvCxnSpPr>
            <p:nvPr/>
          </p:nvCxnSpPr>
          <p:spPr>
            <a:xfrm>
              <a:off x="8405367" y="5285312"/>
              <a:ext cx="1548946" cy="281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>
              <a:stCxn id="1017" idx="3"/>
              <a:endCxn id="1067" idx="5"/>
            </p:cNvCxnSpPr>
            <p:nvPr/>
          </p:nvCxnSpPr>
          <p:spPr>
            <a:xfrm flipV="1">
              <a:off x="8181526" y="5571972"/>
              <a:ext cx="1766184" cy="20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矩形 1050"/>
            <p:cNvSpPr/>
            <p:nvPr/>
          </p:nvSpPr>
          <p:spPr>
            <a:xfrm>
              <a:off x="9965531" y="3399911"/>
              <a:ext cx="1827714" cy="668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prstDash val="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0" rIns="89996" bIns="46798" rtlCol="0" anchor="t">
              <a:no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Education Apps</a:t>
              </a:r>
              <a:endParaRPr lang="en-US" altLang="zh-C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76" name="图片 1075"/>
            <p:cNvPicPr/>
            <p:nvPr/>
          </p:nvPicPr>
          <p:blipFill>
            <a:blip r:embed="rId23"/>
            <a:stretch>
              <a:fillRect/>
            </a:stretch>
          </p:blipFill>
          <p:spPr>
            <a:xfrm>
              <a:off x="9995776" y="3866340"/>
              <a:ext cx="173715" cy="168612"/>
            </a:xfrm>
            <a:prstGeom prst="rect">
              <a:avLst/>
            </a:prstGeom>
          </p:spPr>
        </p:pic>
        <p:sp>
          <p:nvSpPr>
            <p:cNvPr id="1077" name="文本框 1076"/>
            <p:cNvSpPr txBox="1"/>
            <p:nvPr/>
          </p:nvSpPr>
          <p:spPr>
            <a:xfrm>
              <a:off x="10181344" y="3855313"/>
              <a:ext cx="832780" cy="17778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Live teaching</a:t>
              </a:r>
              <a:endParaRPr lang="zh-CN" alt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078" name="文本框 166"/>
            <p:cNvSpPr txBox="1"/>
            <p:nvPr/>
          </p:nvSpPr>
          <p:spPr>
            <a:xfrm>
              <a:off x="11168596" y="3855313"/>
              <a:ext cx="363408" cy="144151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9" name="文本框 1078"/>
            <p:cNvSpPr txBox="1"/>
            <p:nvPr/>
          </p:nvSpPr>
          <p:spPr>
            <a:xfrm>
              <a:off x="11163201" y="3641063"/>
              <a:ext cx="653871" cy="15885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ea"/>
                  <a:sym typeface="+mn-lt"/>
                </a:rPr>
                <a:t>Cloud D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ea"/>
                  <a:sym typeface="+mn-lt"/>
                </a:rPr>
                <a:t>isk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ea"/>
                <a:sym typeface="+mn-lt"/>
              </a:endParaRPr>
            </a:p>
          </p:txBody>
        </p:sp>
        <p:pic>
          <p:nvPicPr>
            <p:cNvPr id="1080" name="图片 1079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967109" y="3636549"/>
              <a:ext cx="173715" cy="168612"/>
            </a:xfrm>
            <a:prstGeom prst="rect">
              <a:avLst/>
            </a:prstGeom>
          </p:spPr>
        </p:pic>
        <p:sp>
          <p:nvSpPr>
            <p:cNvPr id="1081" name="文本框 1080"/>
            <p:cNvSpPr txBox="1"/>
            <p:nvPr/>
          </p:nvSpPr>
          <p:spPr>
            <a:xfrm>
              <a:off x="10180765" y="3598598"/>
              <a:ext cx="925099" cy="2134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l" defTabSz="914400" rtl="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rPr>
                <a:t>Security Suite</a:t>
              </a:r>
              <a:endParaRPr lang="en-US" altLang="zh-CN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pic>
          <p:nvPicPr>
            <p:cNvPr id="1082" name="图片 1081"/>
            <p:cNvPicPr/>
            <p:nvPr>
              <p:custDataLst>
                <p:tags r:id="rId25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9983377" y="3638075"/>
              <a:ext cx="173715" cy="168612"/>
            </a:xfrm>
            <a:prstGeom prst="rect">
              <a:avLst/>
            </a:prstGeom>
          </p:spPr>
        </p:pic>
        <p:sp>
          <p:nvSpPr>
            <p:cNvPr id="19" name="平行四边形 18"/>
            <p:cNvSpPr/>
            <p:nvPr/>
          </p:nvSpPr>
          <p:spPr>
            <a:xfrm>
              <a:off x="1636475" y="5017343"/>
              <a:ext cx="818295" cy="216152"/>
            </a:xfrm>
            <a:prstGeom prst="parallelogram">
              <a:avLst>
                <a:gd name="adj" fmla="val 79591"/>
              </a:avLst>
            </a:prstGeom>
            <a:solidFill>
              <a:srgbClr val="FDEA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25649" y="4994412"/>
              <a:ext cx="693185" cy="235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平行四边形 20"/>
            <p:cNvSpPr/>
            <p:nvPr/>
          </p:nvSpPr>
          <p:spPr>
            <a:xfrm>
              <a:off x="1394183" y="5319916"/>
              <a:ext cx="818295" cy="216152"/>
            </a:xfrm>
            <a:prstGeom prst="parallelogram">
              <a:avLst>
                <a:gd name="adj" fmla="val 79591"/>
              </a:avLst>
            </a:prstGeom>
            <a:solidFill>
              <a:srgbClr val="FDEA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82512" y="5305426"/>
              <a:ext cx="693185" cy="2351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/>
            <p:cNvCxnSpPr>
              <a:stCxn id="19" idx="3"/>
              <a:endCxn id="21" idx="1"/>
            </p:cNvCxnSpPr>
            <p:nvPr/>
          </p:nvCxnSpPr>
          <p:spPr>
            <a:xfrm flipH="1">
              <a:off x="1889349" y="5233495"/>
              <a:ext cx="70255" cy="86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平行四边形 23"/>
            <p:cNvSpPr/>
            <p:nvPr/>
          </p:nvSpPr>
          <p:spPr>
            <a:xfrm>
              <a:off x="1337261" y="4989458"/>
              <a:ext cx="1187486" cy="565698"/>
            </a:xfrm>
            <a:prstGeom prst="parallelogram">
              <a:avLst>
                <a:gd name="adj" fmla="val 79591"/>
              </a:avLst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325060" y="3371592"/>
              <a:ext cx="971341" cy="500698"/>
              <a:chOff x="1659384" y="3316213"/>
              <a:chExt cx="971341" cy="500698"/>
            </a:xfrm>
          </p:grpSpPr>
          <p:sp>
            <p:nvSpPr>
              <p:cNvPr id="28" name="Freeform 6"/>
              <p:cNvSpPr/>
              <p:nvPr/>
            </p:nvSpPr>
            <p:spPr bwMode="auto">
              <a:xfrm>
                <a:off x="1665016" y="3316213"/>
                <a:ext cx="965709" cy="500698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solidFill>
                  <a:srgbClr val="0070C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25600"/>
                <a:endParaRPr lang="en-US" altLang="zh-CN" sz="1100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59384" y="3475952"/>
                <a:ext cx="965709" cy="29613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altLang="zh-CN" sz="1200" b="1" kern="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Edge cloud</a:t>
                </a:r>
                <a:endParaRPr lang="en-US" altLang="zh-CN" sz="1200" b="1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2" name="平行四边形 51"/>
            <p:cNvSpPr/>
            <p:nvPr/>
          </p:nvSpPr>
          <p:spPr>
            <a:xfrm>
              <a:off x="1048662" y="5771404"/>
              <a:ext cx="644055" cy="216152"/>
            </a:xfrm>
            <a:prstGeom prst="parallelogram">
              <a:avLst>
                <a:gd name="adj" fmla="val 795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53953" y="5759461"/>
              <a:ext cx="622281" cy="230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OLT</a:t>
              </a:r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95"/>
            <p:cNvSpPr/>
            <p:nvPr/>
          </p:nvSpPr>
          <p:spPr>
            <a:xfrm>
              <a:off x="1189122" y="3995361"/>
              <a:ext cx="419411" cy="332323"/>
            </a:xfrm>
            <a:custGeom>
              <a:avLst/>
              <a:gdLst>
                <a:gd name="connsiteX0" fmla="*/ 20221 w 21600"/>
                <a:gd name="connsiteY0" fmla="*/ 6055 h 21600"/>
                <a:gd name="connsiteX1" fmla="*/ 1379 w 21600"/>
                <a:gd name="connsiteY1" fmla="*/ 6055 h 21600"/>
                <a:gd name="connsiteX2" fmla="*/ 1379 w 21600"/>
                <a:gd name="connsiteY2" fmla="*/ 7527 h 21600"/>
                <a:gd name="connsiteX3" fmla="*/ 20221 w 21600"/>
                <a:gd name="connsiteY3" fmla="*/ 7527 h 21600"/>
                <a:gd name="connsiteX4" fmla="*/ 20221 w 21600"/>
                <a:gd name="connsiteY4" fmla="*/ 6055 h 21600"/>
                <a:gd name="connsiteX5" fmla="*/ 20221 w 21600"/>
                <a:gd name="connsiteY5" fmla="*/ 16200 h 21600"/>
                <a:gd name="connsiteX6" fmla="*/ 19609 w 21600"/>
                <a:gd name="connsiteY6" fmla="*/ 15545 h 21600"/>
                <a:gd name="connsiteX7" fmla="*/ 19442 w 21600"/>
                <a:gd name="connsiteY7" fmla="*/ 11846 h 21600"/>
                <a:gd name="connsiteX8" fmla="*/ 18996 w 21600"/>
                <a:gd name="connsiteY8" fmla="*/ 9491 h 21600"/>
                <a:gd name="connsiteX9" fmla="*/ 19609 w 21600"/>
                <a:gd name="connsiteY9" fmla="*/ 8836 h 21600"/>
                <a:gd name="connsiteX10" fmla="*/ 19609 w 21600"/>
                <a:gd name="connsiteY10" fmla="*/ 8182 h 21600"/>
                <a:gd name="connsiteX11" fmla="*/ 17157 w 21600"/>
                <a:gd name="connsiteY11" fmla="*/ 8182 h 21600"/>
                <a:gd name="connsiteX12" fmla="*/ 17157 w 21600"/>
                <a:gd name="connsiteY12" fmla="*/ 8836 h 21600"/>
                <a:gd name="connsiteX13" fmla="*/ 17770 w 21600"/>
                <a:gd name="connsiteY13" fmla="*/ 9491 h 21600"/>
                <a:gd name="connsiteX14" fmla="*/ 17157 w 21600"/>
                <a:gd name="connsiteY14" fmla="*/ 15545 h 21600"/>
                <a:gd name="connsiteX15" fmla="*/ 16545 w 21600"/>
                <a:gd name="connsiteY15" fmla="*/ 16200 h 21600"/>
                <a:gd name="connsiteX16" fmla="*/ 16545 w 21600"/>
                <a:gd name="connsiteY16" fmla="*/ 16855 h 21600"/>
                <a:gd name="connsiteX17" fmla="*/ 20221 w 21600"/>
                <a:gd name="connsiteY17" fmla="*/ 16855 h 21600"/>
                <a:gd name="connsiteX18" fmla="*/ 20221 w 21600"/>
                <a:gd name="connsiteY18" fmla="*/ 16200 h 21600"/>
                <a:gd name="connsiteX19" fmla="*/ 11489 w 21600"/>
                <a:gd name="connsiteY19" fmla="*/ 16200 h 21600"/>
                <a:gd name="connsiteX20" fmla="*/ 11489 w 21600"/>
                <a:gd name="connsiteY20" fmla="*/ 16855 h 21600"/>
                <a:gd name="connsiteX21" fmla="*/ 15166 w 21600"/>
                <a:gd name="connsiteY21" fmla="*/ 16855 h 21600"/>
                <a:gd name="connsiteX22" fmla="*/ 15166 w 21600"/>
                <a:gd name="connsiteY22" fmla="*/ 16200 h 21600"/>
                <a:gd name="connsiteX23" fmla="*/ 14553 w 21600"/>
                <a:gd name="connsiteY23" fmla="*/ 15545 h 21600"/>
                <a:gd name="connsiteX24" fmla="*/ 13940 w 21600"/>
                <a:gd name="connsiteY24" fmla="*/ 9491 h 21600"/>
                <a:gd name="connsiteX25" fmla="*/ 14553 w 21600"/>
                <a:gd name="connsiteY25" fmla="*/ 8836 h 21600"/>
                <a:gd name="connsiteX26" fmla="*/ 14553 w 21600"/>
                <a:gd name="connsiteY26" fmla="*/ 8182 h 21600"/>
                <a:gd name="connsiteX27" fmla="*/ 12102 w 21600"/>
                <a:gd name="connsiteY27" fmla="*/ 8182 h 21600"/>
                <a:gd name="connsiteX28" fmla="*/ 12102 w 21600"/>
                <a:gd name="connsiteY28" fmla="*/ 8836 h 21600"/>
                <a:gd name="connsiteX29" fmla="*/ 12715 w 21600"/>
                <a:gd name="connsiteY29" fmla="*/ 9491 h 21600"/>
                <a:gd name="connsiteX30" fmla="*/ 12102 w 21600"/>
                <a:gd name="connsiteY30" fmla="*/ 15545 h 21600"/>
                <a:gd name="connsiteX31" fmla="*/ 11489 w 21600"/>
                <a:gd name="connsiteY31" fmla="*/ 16200 h 21600"/>
                <a:gd name="connsiteX32" fmla="*/ 6434 w 21600"/>
                <a:gd name="connsiteY32" fmla="*/ 16200 h 21600"/>
                <a:gd name="connsiteX33" fmla="*/ 6434 w 21600"/>
                <a:gd name="connsiteY33" fmla="*/ 16855 h 21600"/>
                <a:gd name="connsiteX34" fmla="*/ 10111 w 21600"/>
                <a:gd name="connsiteY34" fmla="*/ 16855 h 21600"/>
                <a:gd name="connsiteX35" fmla="*/ 10111 w 21600"/>
                <a:gd name="connsiteY35" fmla="*/ 16200 h 21600"/>
                <a:gd name="connsiteX36" fmla="*/ 9498 w 21600"/>
                <a:gd name="connsiteY36" fmla="*/ 15545 h 21600"/>
                <a:gd name="connsiteX37" fmla="*/ 8885 w 21600"/>
                <a:gd name="connsiteY37" fmla="*/ 9491 h 21600"/>
                <a:gd name="connsiteX38" fmla="*/ 9498 w 21600"/>
                <a:gd name="connsiteY38" fmla="*/ 8836 h 21600"/>
                <a:gd name="connsiteX39" fmla="*/ 9498 w 21600"/>
                <a:gd name="connsiteY39" fmla="*/ 8182 h 21600"/>
                <a:gd name="connsiteX40" fmla="*/ 7047 w 21600"/>
                <a:gd name="connsiteY40" fmla="*/ 8182 h 21600"/>
                <a:gd name="connsiteX41" fmla="*/ 7047 w 21600"/>
                <a:gd name="connsiteY41" fmla="*/ 8836 h 21600"/>
                <a:gd name="connsiteX42" fmla="*/ 7660 w 21600"/>
                <a:gd name="connsiteY42" fmla="*/ 9491 h 21600"/>
                <a:gd name="connsiteX43" fmla="*/ 7047 w 21600"/>
                <a:gd name="connsiteY43" fmla="*/ 15545 h 21600"/>
                <a:gd name="connsiteX44" fmla="*/ 6434 w 21600"/>
                <a:gd name="connsiteY44" fmla="*/ 16200 h 21600"/>
                <a:gd name="connsiteX45" fmla="*/ 153 w 21600"/>
                <a:gd name="connsiteY45" fmla="*/ 19636 h 21600"/>
                <a:gd name="connsiteX46" fmla="*/ 153 w 21600"/>
                <a:gd name="connsiteY46" fmla="*/ 21600 h 21600"/>
                <a:gd name="connsiteX47" fmla="*/ 21600 w 21600"/>
                <a:gd name="connsiteY47" fmla="*/ 21600 h 21600"/>
                <a:gd name="connsiteX48" fmla="*/ 21600 w 21600"/>
                <a:gd name="connsiteY48" fmla="*/ 19636 h 21600"/>
                <a:gd name="connsiteX49" fmla="*/ 153 w 21600"/>
                <a:gd name="connsiteY49" fmla="*/ 19636 h 21600"/>
                <a:gd name="connsiteX50" fmla="*/ 1379 w 21600"/>
                <a:gd name="connsiteY50" fmla="*/ 18818 h 21600"/>
                <a:gd name="connsiteX51" fmla="*/ 20221 w 21600"/>
                <a:gd name="connsiteY51" fmla="*/ 18818 h 21600"/>
                <a:gd name="connsiteX52" fmla="*/ 20221 w 21600"/>
                <a:gd name="connsiteY52" fmla="*/ 17509 h 21600"/>
                <a:gd name="connsiteX53" fmla="*/ 1379 w 21600"/>
                <a:gd name="connsiteY53" fmla="*/ 17509 h 21600"/>
                <a:gd name="connsiteX54" fmla="*/ 1379 w 21600"/>
                <a:gd name="connsiteY54" fmla="*/ 18818 h 21600"/>
                <a:gd name="connsiteX55" fmla="*/ 1379 w 21600"/>
                <a:gd name="connsiteY55" fmla="*/ 16200 h 21600"/>
                <a:gd name="connsiteX56" fmla="*/ 1379 w 21600"/>
                <a:gd name="connsiteY56" fmla="*/ 16855 h 21600"/>
                <a:gd name="connsiteX57" fmla="*/ 5055 w 21600"/>
                <a:gd name="connsiteY57" fmla="*/ 16855 h 21600"/>
                <a:gd name="connsiteX58" fmla="*/ 5055 w 21600"/>
                <a:gd name="connsiteY58" fmla="*/ 16200 h 21600"/>
                <a:gd name="connsiteX59" fmla="*/ 4443 w 21600"/>
                <a:gd name="connsiteY59" fmla="*/ 15545 h 21600"/>
                <a:gd name="connsiteX60" fmla="*/ 3830 w 21600"/>
                <a:gd name="connsiteY60" fmla="*/ 9491 h 21600"/>
                <a:gd name="connsiteX61" fmla="*/ 4443 w 21600"/>
                <a:gd name="connsiteY61" fmla="*/ 8836 h 21600"/>
                <a:gd name="connsiteX62" fmla="*/ 4443 w 21600"/>
                <a:gd name="connsiteY62" fmla="*/ 8182 h 21600"/>
                <a:gd name="connsiteX63" fmla="*/ 1991 w 21600"/>
                <a:gd name="connsiteY63" fmla="*/ 8182 h 21600"/>
                <a:gd name="connsiteX64" fmla="*/ 1991 w 21600"/>
                <a:gd name="connsiteY64" fmla="*/ 8836 h 21600"/>
                <a:gd name="connsiteX65" fmla="*/ 2604 w 21600"/>
                <a:gd name="connsiteY65" fmla="*/ 9491 h 21600"/>
                <a:gd name="connsiteX66" fmla="*/ 1991 w 21600"/>
                <a:gd name="connsiteY66" fmla="*/ 15545 h 21600"/>
                <a:gd name="connsiteX67" fmla="*/ 1379 w 21600"/>
                <a:gd name="connsiteY67" fmla="*/ 16200 h 21600"/>
                <a:gd name="connsiteX68" fmla="*/ 10877 w 21600"/>
                <a:gd name="connsiteY68" fmla="*/ 0 h 21600"/>
                <a:gd name="connsiteX69" fmla="*/ 0 w 21600"/>
                <a:gd name="connsiteY69" fmla="*/ 5400 h 21600"/>
                <a:gd name="connsiteX70" fmla="*/ 21600 w 21600"/>
                <a:gd name="connsiteY70" fmla="*/ 5400 h 21600"/>
                <a:gd name="connsiteX71" fmla="*/ 10877 w 21600"/>
                <a:gd name="connsiteY71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1600" h="21600" extrusionOk="0">
                  <a:moveTo>
                    <a:pt x="20221" y="6055"/>
                  </a:moveTo>
                  <a:lnTo>
                    <a:pt x="1379" y="6055"/>
                  </a:lnTo>
                  <a:lnTo>
                    <a:pt x="1379" y="7527"/>
                  </a:lnTo>
                  <a:lnTo>
                    <a:pt x="20221" y="7527"/>
                  </a:lnTo>
                  <a:lnTo>
                    <a:pt x="20221" y="6055"/>
                  </a:lnTo>
                  <a:close/>
                  <a:moveTo>
                    <a:pt x="20221" y="16200"/>
                  </a:moveTo>
                  <a:cubicBezTo>
                    <a:pt x="20221" y="16200"/>
                    <a:pt x="20221" y="15545"/>
                    <a:pt x="19609" y="15545"/>
                  </a:cubicBezTo>
                  <a:cubicBezTo>
                    <a:pt x="19479" y="14819"/>
                    <a:pt x="19544" y="12855"/>
                    <a:pt x="19442" y="11846"/>
                  </a:cubicBezTo>
                  <a:cubicBezTo>
                    <a:pt x="19340" y="10837"/>
                    <a:pt x="18968" y="9993"/>
                    <a:pt x="18996" y="9491"/>
                  </a:cubicBezTo>
                  <a:lnTo>
                    <a:pt x="19609" y="8836"/>
                  </a:lnTo>
                  <a:lnTo>
                    <a:pt x="19609" y="8182"/>
                  </a:lnTo>
                  <a:lnTo>
                    <a:pt x="17157" y="8182"/>
                  </a:lnTo>
                  <a:lnTo>
                    <a:pt x="17157" y="8836"/>
                  </a:lnTo>
                  <a:lnTo>
                    <a:pt x="17770" y="9491"/>
                  </a:lnTo>
                  <a:cubicBezTo>
                    <a:pt x="17770" y="9491"/>
                    <a:pt x="17157" y="12109"/>
                    <a:pt x="17157" y="15545"/>
                  </a:cubicBezTo>
                  <a:cubicBezTo>
                    <a:pt x="16545" y="15545"/>
                    <a:pt x="16545" y="16200"/>
                    <a:pt x="16545" y="16200"/>
                  </a:cubicBezTo>
                  <a:lnTo>
                    <a:pt x="16545" y="16855"/>
                  </a:lnTo>
                  <a:lnTo>
                    <a:pt x="20221" y="16855"/>
                  </a:lnTo>
                  <a:lnTo>
                    <a:pt x="20221" y="16200"/>
                  </a:lnTo>
                  <a:close/>
                  <a:moveTo>
                    <a:pt x="11489" y="16200"/>
                  </a:moveTo>
                  <a:lnTo>
                    <a:pt x="11489" y="16855"/>
                  </a:lnTo>
                  <a:lnTo>
                    <a:pt x="15166" y="16855"/>
                  </a:lnTo>
                  <a:lnTo>
                    <a:pt x="15166" y="16200"/>
                  </a:lnTo>
                  <a:cubicBezTo>
                    <a:pt x="15166" y="16200"/>
                    <a:pt x="15166" y="15545"/>
                    <a:pt x="14553" y="15545"/>
                  </a:cubicBezTo>
                  <a:cubicBezTo>
                    <a:pt x="14553" y="12109"/>
                    <a:pt x="13940" y="9491"/>
                    <a:pt x="13940" y="9491"/>
                  </a:cubicBezTo>
                  <a:lnTo>
                    <a:pt x="14553" y="8836"/>
                  </a:lnTo>
                  <a:lnTo>
                    <a:pt x="14553" y="8182"/>
                  </a:lnTo>
                  <a:lnTo>
                    <a:pt x="12102" y="8182"/>
                  </a:lnTo>
                  <a:lnTo>
                    <a:pt x="12102" y="8836"/>
                  </a:lnTo>
                  <a:lnTo>
                    <a:pt x="12715" y="9491"/>
                  </a:lnTo>
                  <a:cubicBezTo>
                    <a:pt x="12715" y="9491"/>
                    <a:pt x="12102" y="12109"/>
                    <a:pt x="12102" y="15545"/>
                  </a:cubicBezTo>
                  <a:cubicBezTo>
                    <a:pt x="11489" y="15545"/>
                    <a:pt x="11489" y="16200"/>
                    <a:pt x="11489" y="16200"/>
                  </a:cubicBezTo>
                  <a:close/>
                  <a:moveTo>
                    <a:pt x="6434" y="16200"/>
                  </a:moveTo>
                  <a:lnTo>
                    <a:pt x="6434" y="16855"/>
                  </a:lnTo>
                  <a:lnTo>
                    <a:pt x="10111" y="16855"/>
                  </a:lnTo>
                  <a:lnTo>
                    <a:pt x="10111" y="16200"/>
                  </a:lnTo>
                  <a:cubicBezTo>
                    <a:pt x="10111" y="16200"/>
                    <a:pt x="10111" y="15545"/>
                    <a:pt x="9498" y="15545"/>
                  </a:cubicBezTo>
                  <a:cubicBezTo>
                    <a:pt x="9498" y="12109"/>
                    <a:pt x="8885" y="9491"/>
                    <a:pt x="8885" y="9491"/>
                  </a:cubicBezTo>
                  <a:lnTo>
                    <a:pt x="9498" y="8836"/>
                  </a:lnTo>
                  <a:lnTo>
                    <a:pt x="9498" y="8182"/>
                  </a:lnTo>
                  <a:lnTo>
                    <a:pt x="7047" y="8182"/>
                  </a:lnTo>
                  <a:lnTo>
                    <a:pt x="7047" y="8836"/>
                  </a:lnTo>
                  <a:lnTo>
                    <a:pt x="7660" y="9491"/>
                  </a:lnTo>
                  <a:cubicBezTo>
                    <a:pt x="7660" y="9491"/>
                    <a:pt x="7047" y="12109"/>
                    <a:pt x="7047" y="15545"/>
                  </a:cubicBezTo>
                  <a:cubicBezTo>
                    <a:pt x="6434" y="15545"/>
                    <a:pt x="6434" y="16200"/>
                    <a:pt x="6434" y="16200"/>
                  </a:cubicBezTo>
                  <a:close/>
                  <a:moveTo>
                    <a:pt x="153" y="19636"/>
                  </a:moveTo>
                  <a:lnTo>
                    <a:pt x="153" y="21600"/>
                  </a:lnTo>
                  <a:lnTo>
                    <a:pt x="21600" y="21600"/>
                  </a:lnTo>
                  <a:lnTo>
                    <a:pt x="21600" y="19636"/>
                  </a:lnTo>
                  <a:lnTo>
                    <a:pt x="153" y="19636"/>
                  </a:lnTo>
                  <a:close/>
                  <a:moveTo>
                    <a:pt x="1379" y="18818"/>
                  </a:moveTo>
                  <a:lnTo>
                    <a:pt x="20221" y="18818"/>
                  </a:lnTo>
                  <a:lnTo>
                    <a:pt x="20221" y="17509"/>
                  </a:lnTo>
                  <a:lnTo>
                    <a:pt x="1379" y="17509"/>
                  </a:lnTo>
                  <a:lnTo>
                    <a:pt x="1379" y="18818"/>
                  </a:lnTo>
                  <a:close/>
                  <a:moveTo>
                    <a:pt x="1379" y="16200"/>
                  </a:moveTo>
                  <a:lnTo>
                    <a:pt x="1379" y="16855"/>
                  </a:lnTo>
                  <a:lnTo>
                    <a:pt x="5055" y="16855"/>
                  </a:lnTo>
                  <a:lnTo>
                    <a:pt x="5055" y="16200"/>
                  </a:lnTo>
                  <a:cubicBezTo>
                    <a:pt x="5055" y="16200"/>
                    <a:pt x="5055" y="15545"/>
                    <a:pt x="4443" y="15545"/>
                  </a:cubicBezTo>
                  <a:cubicBezTo>
                    <a:pt x="4443" y="12109"/>
                    <a:pt x="3830" y="9491"/>
                    <a:pt x="3830" y="9491"/>
                  </a:cubicBezTo>
                  <a:lnTo>
                    <a:pt x="4443" y="8836"/>
                  </a:lnTo>
                  <a:lnTo>
                    <a:pt x="4443" y="8182"/>
                  </a:lnTo>
                  <a:lnTo>
                    <a:pt x="1991" y="8182"/>
                  </a:lnTo>
                  <a:lnTo>
                    <a:pt x="1991" y="8836"/>
                  </a:lnTo>
                  <a:lnTo>
                    <a:pt x="2604" y="9491"/>
                  </a:lnTo>
                  <a:cubicBezTo>
                    <a:pt x="2604" y="9491"/>
                    <a:pt x="1991" y="12109"/>
                    <a:pt x="1991" y="15545"/>
                  </a:cubicBezTo>
                  <a:cubicBezTo>
                    <a:pt x="1379" y="15545"/>
                    <a:pt x="1379" y="16200"/>
                    <a:pt x="1379" y="16200"/>
                  </a:cubicBezTo>
                  <a:close/>
                  <a:moveTo>
                    <a:pt x="10877" y="0"/>
                  </a:moveTo>
                  <a:lnTo>
                    <a:pt x="0" y="5400"/>
                  </a:lnTo>
                  <a:lnTo>
                    <a:pt x="21600" y="5400"/>
                  </a:lnTo>
                  <a:lnTo>
                    <a:pt x="10877" y="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9" name="Freeform 23"/>
            <p:cNvSpPr/>
            <p:nvPr>
              <p:custDataLst>
                <p:tags r:id="rId27"/>
              </p:custDataLst>
            </p:nvPr>
          </p:nvSpPr>
          <p:spPr bwMode="auto">
            <a:xfrm>
              <a:off x="2437903" y="3900860"/>
              <a:ext cx="5963144" cy="226186"/>
            </a:xfrm>
            <a:custGeom>
              <a:avLst/>
              <a:gdLst>
                <a:gd name="T0" fmla="*/ 22847 w 22847"/>
                <a:gd name="T1" fmla="*/ 0 h 4424"/>
                <a:gd name="T2" fmla="*/ 22294 w 22847"/>
                <a:gd name="T3" fmla="*/ 2212 h 4424"/>
                <a:gd name="T4" fmla="*/ 22847 w 22847"/>
                <a:gd name="T5" fmla="*/ 4424 h 4424"/>
                <a:gd name="T6" fmla="*/ 553 w 22847"/>
                <a:gd name="T7" fmla="*/ 4424 h 4424"/>
                <a:gd name="T8" fmla="*/ 0 w 22847"/>
                <a:gd name="T9" fmla="*/ 2212 h 4424"/>
                <a:gd name="T10" fmla="*/ 553 w 22847"/>
                <a:gd name="T11" fmla="*/ 0 h 4424"/>
                <a:gd name="T12" fmla="*/ 22847 w 22847"/>
                <a:gd name="T13" fmla="*/ 0 h 4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47" h="4424">
                  <a:moveTo>
                    <a:pt x="22847" y="0"/>
                  </a:moveTo>
                  <a:cubicBezTo>
                    <a:pt x="22542" y="0"/>
                    <a:pt x="22294" y="991"/>
                    <a:pt x="22294" y="2212"/>
                  </a:cubicBezTo>
                  <a:cubicBezTo>
                    <a:pt x="22294" y="3434"/>
                    <a:pt x="22542" y="4424"/>
                    <a:pt x="22847" y="4424"/>
                  </a:cubicBezTo>
                  <a:lnTo>
                    <a:pt x="553" y="4424"/>
                  </a:lnTo>
                  <a:cubicBezTo>
                    <a:pt x="248" y="4424"/>
                    <a:pt x="0" y="3434"/>
                    <a:pt x="0" y="2212"/>
                  </a:cubicBezTo>
                  <a:cubicBezTo>
                    <a:pt x="0" y="991"/>
                    <a:pt x="248" y="0"/>
                    <a:pt x="553" y="0"/>
                  </a:cubicBezTo>
                  <a:lnTo>
                    <a:pt x="22847" y="0"/>
                  </a:lnTo>
                  <a:close/>
                </a:path>
              </a:pathLst>
            </a:custGeom>
            <a:solidFill>
              <a:srgbClr val="E2F0D9"/>
            </a:solidFill>
            <a:ln w="12700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Freeform 11"/>
            <p:cNvSpPr/>
            <p:nvPr>
              <p:custDataLst>
                <p:tags r:id="rId28"/>
              </p:custDataLst>
            </p:nvPr>
          </p:nvSpPr>
          <p:spPr bwMode="auto">
            <a:xfrm>
              <a:off x="2833931" y="3549845"/>
              <a:ext cx="4686712" cy="1255744"/>
            </a:xfrm>
            <a:custGeom>
              <a:avLst/>
              <a:gdLst>
                <a:gd name="T0" fmla="*/ 22654 w 22654"/>
                <a:gd name="T1" fmla="*/ 0 h 14480"/>
                <a:gd name="T2" fmla="*/ 20844 w 22654"/>
                <a:gd name="T3" fmla="*/ 7240 h 14480"/>
                <a:gd name="T4" fmla="*/ 22654 w 22654"/>
                <a:gd name="T5" fmla="*/ 14480 h 14480"/>
                <a:gd name="T6" fmla="*/ 1810 w 22654"/>
                <a:gd name="T7" fmla="*/ 14480 h 14480"/>
                <a:gd name="T8" fmla="*/ 0 w 22654"/>
                <a:gd name="T9" fmla="*/ 7240 h 14480"/>
                <a:gd name="T10" fmla="*/ 1810 w 22654"/>
                <a:gd name="T11" fmla="*/ 0 h 14480"/>
                <a:gd name="T12" fmla="*/ 22654 w 22654"/>
                <a:gd name="T13" fmla="*/ 0 h 14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54" h="14480">
                  <a:moveTo>
                    <a:pt x="22654" y="0"/>
                  </a:moveTo>
                  <a:cubicBezTo>
                    <a:pt x="21655" y="0"/>
                    <a:pt x="20844" y="3242"/>
                    <a:pt x="20844" y="7240"/>
                  </a:cubicBezTo>
                  <a:cubicBezTo>
                    <a:pt x="20844" y="11239"/>
                    <a:pt x="21655" y="14480"/>
                    <a:pt x="22654" y="14480"/>
                  </a:cubicBezTo>
                  <a:lnTo>
                    <a:pt x="1810" y="14480"/>
                  </a:lnTo>
                  <a:cubicBezTo>
                    <a:pt x="811" y="14480"/>
                    <a:pt x="0" y="11239"/>
                    <a:pt x="0" y="7240"/>
                  </a:cubicBezTo>
                  <a:cubicBezTo>
                    <a:pt x="0" y="3242"/>
                    <a:pt x="811" y="0"/>
                    <a:pt x="1810" y="0"/>
                  </a:cubicBezTo>
                  <a:lnTo>
                    <a:pt x="22654" y="0"/>
                  </a:lnTo>
                  <a:close/>
                </a:path>
              </a:pathLst>
            </a:custGeom>
            <a:solidFill>
              <a:srgbClr val="FFE699"/>
            </a:solidFill>
            <a:ln w="9525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0" name="直接连接符 959"/>
            <p:cNvCxnSpPr>
              <a:stCxn id="52" idx="2"/>
              <a:endCxn id="983" idx="1"/>
            </p:cNvCxnSpPr>
            <p:nvPr/>
          </p:nvCxnSpPr>
          <p:spPr>
            <a:xfrm>
              <a:off x="1606698" y="5879480"/>
              <a:ext cx="795349" cy="466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>
              <a:stCxn id="52" idx="2"/>
              <a:endCxn id="985" idx="1"/>
            </p:cNvCxnSpPr>
            <p:nvPr/>
          </p:nvCxnSpPr>
          <p:spPr>
            <a:xfrm>
              <a:off x="1606698" y="5879480"/>
              <a:ext cx="560514" cy="352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56" idx="34"/>
            </p:cNvCxnSpPr>
            <p:nvPr/>
          </p:nvCxnSpPr>
          <p:spPr>
            <a:xfrm flipH="1">
              <a:off x="1362139" y="4254681"/>
              <a:ext cx="23310" cy="16185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文本框 1056"/>
            <p:cNvSpPr txBox="1"/>
            <p:nvPr>
              <p:custDataLst>
                <p:tags r:id="rId29"/>
              </p:custDataLst>
            </p:nvPr>
          </p:nvSpPr>
          <p:spPr>
            <a:xfrm>
              <a:off x="4546592" y="3988293"/>
              <a:ext cx="1277265" cy="2975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Nested Slice</a:t>
              </a:r>
              <a:endParaRPr lang="zh-C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rgbClr val="A50000"/>
                </a:solidFill>
              </a:rPr>
              <a:t>Takeaway</a:t>
            </a:r>
            <a:endParaRPr lang="zh-CN" altLang="en-US" sz="2400" dirty="0">
              <a:solidFill>
                <a:srgbClr val="A50000"/>
              </a:solidFill>
            </a:endParaRPr>
          </a:p>
        </p:txBody>
      </p:sp>
      <p:sp>
        <p:nvSpPr>
          <p:cNvPr id="3" name="内容占位符 4"/>
          <p:cNvSpPr txBox="1"/>
          <p:nvPr/>
        </p:nvSpPr>
        <p:spPr>
          <a:xfrm>
            <a:off x="688994" y="962091"/>
            <a:ext cx="10814011" cy="465587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cs typeface="Times New Roman" panose="02020603050405020304" pitchFamily="18" charset="0"/>
              </a:rPr>
              <a:t>Cloud-network convergence is successful in China Telecom, will keep pushing it forward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cs typeface="Times New Roman" panose="02020603050405020304" pitchFamily="18" charset="0"/>
              </a:rPr>
              <a:t>Cloudified IP MAN will play a more and more important role in Cloud-network convergence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cs typeface="Times New Roman" panose="02020603050405020304" pitchFamily="18" charset="0"/>
              </a:rPr>
              <a:t>Service anchor cloudification provides a platform for flexible service development and deployment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US" altLang="zh-CN" sz="18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Building Unified Cloud Base for fixed and mobile services</a:t>
            </a:r>
            <a:endParaRPr lang="en-US" altLang="zh-CN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7290" lvl="2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Non-cloudified vBRAS-pUP limits the flexibility of</a:t>
            </a:r>
            <a:r>
              <a:rPr lang="zh-CN" alt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development and deployment</a:t>
            </a:r>
            <a:endParaRPr lang="en-US" altLang="zh-C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Accelerating the process of standardizing resource interfaces</a:t>
            </a:r>
            <a:endParaRPr lang="en-US" altLang="zh-CN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7290" lvl="2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Incomplete standardization of resource interfaces hinders unified service provision and management</a:t>
            </a:r>
            <a:endParaRPr lang="en-US" altLang="zh-CN" sz="1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Expanding smart edge cloud service to IoT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……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5928" y="5837489"/>
            <a:ext cx="709024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There is a long way to go, let's push it forward together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0" y="94445"/>
            <a:ext cx="12192000" cy="14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29856" y="579046"/>
            <a:ext cx="11132288" cy="1470025"/>
          </a:xfrm>
          <a:prstGeom prst="rect">
            <a:avLst/>
          </a:prstGeom>
        </p:spPr>
        <p:txBody>
          <a:bodyPr vert="horz" lIns="121869" tIns="60935" rIns="121869" bIns="60935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8000" b="1" kern="120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and Feedback are Welcome</a:t>
            </a:r>
            <a:endParaRPr lang="zh-CN" altLang="en-US" sz="4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7" t="7985" r="9378" b="3856"/>
          <a:stretch>
            <a:fillRect/>
          </a:stretch>
        </p:blipFill>
        <p:spPr>
          <a:xfrm>
            <a:off x="3345888" y="2522546"/>
            <a:ext cx="5044226" cy="4245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92000" cy="140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478465" y="2361271"/>
            <a:ext cx="11132288" cy="1470025"/>
          </a:xfrm>
          <a:prstGeom prst="rect">
            <a:avLst/>
          </a:prstGeom>
        </p:spPr>
        <p:txBody>
          <a:bodyPr vert="horz" lIns="121869" tIns="60935" rIns="121869" bIns="60935" rtlCol="0" anchor="ctr">
            <a:noAutofit/>
          </a:bodyPr>
          <a:lstStyle>
            <a:lvl1pPr algn="ctr" defTabSz="1218565" rtl="0" eaLnBrk="1" latinLnBrk="0" hangingPunct="1">
              <a:spcBef>
                <a:spcPct val="0"/>
              </a:spcBef>
              <a:buNone/>
              <a:defRPr sz="8000" b="1" kern="1200">
                <a:solidFill>
                  <a:srgbClr val="C00000"/>
                </a:solidFill>
                <a:latin typeface="华文细黑" panose="02010600040101010101" charset="-122"/>
                <a:ea typeface="华文细黑" panose="02010600040101010101" charset="-122"/>
                <a:cs typeface="+mj-cs"/>
              </a:defRPr>
            </a:lvl1pPr>
          </a:lstStyle>
          <a:p>
            <a:r>
              <a:rPr lang="en-US" altLang="zh-CN" sz="6600" dirty="0">
                <a:solidFill>
                  <a:srgbClr val="BD150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6600" dirty="0">
              <a:solidFill>
                <a:srgbClr val="BD150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A50000"/>
                </a:solidFill>
                <a:sym typeface="+mn-lt"/>
              </a:rPr>
              <a:t>M</a:t>
            </a:r>
            <a:r>
              <a:rPr kumimoji="1" lang="en-US" altLang="zh-CN" sz="2400" b="1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otivation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23596" y="1088494"/>
            <a:ext cx="1054480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Cloud and network are deployed and managed separately in China Telecom before 2016, therefore: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4"/>
          <p:cNvSpPr txBox="1"/>
          <p:nvPr/>
        </p:nvSpPr>
        <p:spPr>
          <a:xfrm>
            <a:off x="724871" y="2274867"/>
            <a:ext cx="10860667" cy="2652368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Cloud services can't be accessed easily due to the non-standardized interfaces between cloud &amp; network</a:t>
            </a:r>
            <a:endParaRPr lang="en-US" altLang="zh-CN" sz="1800" b="1" dirty="0">
              <a:latin typeface="+mn-ea"/>
              <a:cs typeface="Times New Roman" panose="02020603050405020304" pitchFamily="18" charset="0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Hard to provide integrated cloud &amp; network services due to the separation of cloud &amp; network</a:t>
            </a:r>
            <a:endParaRPr lang="en-US" altLang="zh-CN" sz="1800" b="1" dirty="0">
              <a:latin typeface="+mn-ea"/>
              <a:cs typeface="Times New Roman" panose="02020603050405020304" pitchFamily="18" charset="0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Low efficiency of operation and management due to the separation of cloud &amp; network</a:t>
            </a:r>
            <a:endParaRPr lang="en-US" altLang="zh-CN" sz="1800" b="1" dirty="0">
              <a:latin typeface="+mn-ea"/>
              <a:cs typeface="Times New Roman" panose="02020603050405020304" pitchFamily="18" charset="0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Hard to expand Telecom Cloud  services due to the coupling of network &amp; services </a:t>
            </a:r>
            <a:endParaRPr lang="en-US" altLang="zh-CN" sz="1800" b="1" dirty="0">
              <a:latin typeface="+mn-ea"/>
              <a:cs typeface="Times New Roman" panose="02020603050405020304" pitchFamily="18" charset="0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+mn-ea"/>
                <a:cs typeface="Times New Roman" panose="02020603050405020304" pitchFamily="18" charset="0"/>
              </a:rPr>
              <a:t>Limited flexibility in service development and deployment due to the non-cloudified service anchor   </a:t>
            </a:r>
            <a:endParaRPr lang="en-US" altLang="zh-CN" sz="18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595" y="5384800"/>
            <a:ext cx="1023937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Build cloud-network converged infrastructure to meet the increasingly serveice requirement...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zh-CN" sz="2400" b="1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Cloud-Network Convergence </a:t>
            </a:r>
            <a:r>
              <a:rPr kumimoji="1" lang="en-US" altLang="zh-CN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</a:t>
            </a:r>
            <a:r>
              <a:rPr kumimoji="1" lang="en-US" altLang="zh-CN" sz="2400" b="1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trategy of China Telecom </a:t>
            </a:r>
            <a:endParaRPr lang="zh-CN" altLang="en-US" sz="2400" dirty="0"/>
          </a:p>
        </p:txBody>
      </p:sp>
      <p:sp>
        <p:nvSpPr>
          <p:cNvPr id="3" name="内容占位符 4"/>
          <p:cNvSpPr txBox="1"/>
          <p:nvPr/>
        </p:nvSpPr>
        <p:spPr>
          <a:xfrm>
            <a:off x="474830" y="882902"/>
            <a:ext cx="11259133" cy="885355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cloud-network converged infrastructure to offer diverse, customized, reliable services to various customers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15470" y="1177979"/>
            <a:ext cx="3787697" cy="2769802"/>
            <a:chOff x="7786370" y="1180465"/>
            <a:chExt cx="4427220" cy="3114040"/>
          </a:xfrm>
        </p:grpSpPr>
        <p:graphicFrame>
          <p:nvGraphicFramePr>
            <p:cNvPr id="2026" name="图表 2025"/>
            <p:cNvGraphicFramePr/>
            <p:nvPr/>
          </p:nvGraphicFramePr>
          <p:xfrm>
            <a:off x="7786370" y="1180465"/>
            <a:ext cx="4427220" cy="31140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2027" name="文本框 2026"/>
            <p:cNvSpPr txBox="1"/>
            <p:nvPr/>
          </p:nvSpPr>
          <p:spPr>
            <a:xfrm>
              <a:off x="9143200" y="2455734"/>
              <a:ext cx="1655075" cy="741704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cs typeface="+mn-lt"/>
                  <a:sym typeface="+mn-lt"/>
                </a:rPr>
                <a:t>Cloud-Network </a:t>
              </a:r>
              <a:endParaRPr kumimoji="1" lang="en-US" altLang="zh-CN" sz="1400" b="1" dirty="0">
                <a:solidFill>
                  <a:schemeClr val="tx1"/>
                </a:solidFill>
                <a:cs typeface="+mn-lt"/>
                <a:sym typeface="+mn-lt"/>
              </a:endParaRPr>
            </a:p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  <a:cs typeface="+mn-lt"/>
                  <a:sym typeface="+mn-lt"/>
                </a:rPr>
                <a:t>Convergence </a:t>
              </a:r>
              <a:endParaRPr kumimoji="1" lang="en-US" altLang="zh-CN" sz="1400" b="1" dirty="0">
                <a:solidFill>
                  <a:schemeClr val="tx1"/>
                </a:solidFill>
                <a:cs typeface="+mn-lt"/>
                <a:sym typeface="+mn-lt"/>
              </a:endParaRPr>
            </a:p>
          </p:txBody>
        </p:sp>
        <p:pic>
          <p:nvPicPr>
            <p:cNvPr id="2028" name="图片 2027"/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9057518" y="2102408"/>
              <a:ext cx="350360" cy="350360"/>
            </a:xfrm>
            <a:prstGeom prst="rect">
              <a:avLst/>
            </a:prstGeom>
            <a:noFill/>
          </p:spPr>
        </p:pic>
        <p:pic>
          <p:nvPicPr>
            <p:cNvPr id="2029" name="图片 20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25095" y="3428229"/>
              <a:ext cx="349768" cy="349768"/>
            </a:xfrm>
            <a:prstGeom prst="rect">
              <a:avLst/>
            </a:prstGeom>
          </p:spPr>
        </p:pic>
        <p:pic>
          <p:nvPicPr>
            <p:cNvPr id="2030" name="图片 20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69301" y="2097082"/>
              <a:ext cx="355687" cy="35568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 rot="18080186">
              <a:off x="8555191" y="1812701"/>
              <a:ext cx="1663065" cy="1107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527871"/>
                </a:avLst>
              </a:prstTxWarp>
              <a:noAutofit/>
            </a:bodyPr>
            <a:lstStyle/>
            <a:p>
              <a:pPr algn="ctr"/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Unified provision</a:t>
              </a:r>
              <a:endParaRPr lang="zh-CN" altLang="en-US" sz="1600" b="1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3539282">
              <a:off x="9818288" y="1857882"/>
              <a:ext cx="1663065" cy="1107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527871"/>
                </a:avLst>
              </a:prstTxWarp>
              <a:noAutofit/>
            </a:bodyPr>
            <a:lstStyle/>
            <a:p>
              <a:pPr algn="ctr"/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Unified operation</a:t>
              </a:r>
              <a:endParaRPr lang="zh-CN" altLang="en-US" sz="16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201362" y="2912092"/>
              <a:ext cx="1663065" cy="1107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noAutofit/>
            </a:bodyPr>
            <a:lstStyle/>
            <a:p>
              <a:pPr algn="ctr"/>
              <a:r>
                <a:rPr lang="en-US" altLang="zh-CN" sz="1600" b="1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Unified </a:t>
              </a:r>
              <a:r>
                <a:rPr lang="en-US" altLang="zh-CN" sz="1600" b="1" dirty="0">
                  <a:ln w="0"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service</a:t>
              </a:r>
              <a:endParaRPr lang="zh-CN" altLang="en-US" sz="16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3" name="组合 2012"/>
          <p:cNvGrpSpPr/>
          <p:nvPr/>
        </p:nvGrpSpPr>
        <p:grpSpPr>
          <a:xfrm>
            <a:off x="1152852" y="1905606"/>
            <a:ext cx="439510" cy="412808"/>
            <a:chOff x="1381" y="2851"/>
            <a:chExt cx="906" cy="906"/>
          </a:xfrm>
        </p:grpSpPr>
        <p:sp>
          <p:nvSpPr>
            <p:cNvPr id="2014" name="Oval 162"/>
            <p:cNvSpPr>
              <a:spLocks noChangeArrowheads="1"/>
            </p:cNvSpPr>
            <p:nvPr/>
          </p:nvSpPr>
          <p:spPr bwMode="auto">
            <a:xfrm>
              <a:off x="1381" y="2851"/>
              <a:ext cx="907" cy="9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15" name="图片 20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" y="2993"/>
              <a:ext cx="624" cy="624"/>
            </a:xfrm>
            <a:prstGeom prst="rect">
              <a:avLst/>
            </a:prstGeom>
          </p:spPr>
        </p:pic>
      </p:grpSp>
      <p:grpSp>
        <p:nvGrpSpPr>
          <p:cNvPr id="2017" name="组合 2016"/>
          <p:cNvGrpSpPr/>
          <p:nvPr/>
        </p:nvGrpSpPr>
        <p:grpSpPr>
          <a:xfrm>
            <a:off x="1152386" y="3341955"/>
            <a:ext cx="439510" cy="412808"/>
            <a:chOff x="1381" y="4038"/>
            <a:chExt cx="906" cy="906"/>
          </a:xfrm>
          <a:solidFill>
            <a:srgbClr val="FFE494"/>
          </a:solidFill>
        </p:grpSpPr>
        <p:sp>
          <p:nvSpPr>
            <p:cNvPr id="2018" name="Oval 162"/>
            <p:cNvSpPr>
              <a:spLocks noChangeArrowheads="1"/>
            </p:cNvSpPr>
            <p:nvPr/>
          </p:nvSpPr>
          <p:spPr bwMode="auto">
            <a:xfrm>
              <a:off x="1381" y="4038"/>
              <a:ext cx="907" cy="907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19" name="图片 20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3" y="4179"/>
              <a:ext cx="623" cy="624"/>
            </a:xfrm>
            <a:prstGeom prst="rect">
              <a:avLst/>
            </a:prstGeom>
            <a:grpFill/>
          </p:spPr>
        </p:pic>
      </p:grpSp>
      <p:grpSp>
        <p:nvGrpSpPr>
          <p:cNvPr id="2021" name="组合 2020"/>
          <p:cNvGrpSpPr/>
          <p:nvPr/>
        </p:nvGrpSpPr>
        <p:grpSpPr>
          <a:xfrm>
            <a:off x="1152386" y="2622370"/>
            <a:ext cx="439510" cy="412808"/>
            <a:chOff x="1381" y="5221"/>
            <a:chExt cx="906" cy="906"/>
          </a:xfrm>
          <a:solidFill>
            <a:srgbClr val="F4B9A4"/>
          </a:solidFill>
        </p:grpSpPr>
        <p:sp>
          <p:nvSpPr>
            <p:cNvPr id="2022" name="Oval 162"/>
            <p:cNvSpPr>
              <a:spLocks noChangeArrowheads="1"/>
            </p:cNvSpPr>
            <p:nvPr/>
          </p:nvSpPr>
          <p:spPr bwMode="auto">
            <a:xfrm>
              <a:off x="1381" y="5221"/>
              <a:ext cx="907" cy="907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23" name="图片 20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3" y="5362"/>
              <a:ext cx="623" cy="624"/>
            </a:xfrm>
            <a:prstGeom prst="rect">
              <a:avLst/>
            </a:prstGeom>
            <a:grpFill/>
          </p:spPr>
        </p:pic>
      </p:grpSp>
      <p:sp>
        <p:nvSpPr>
          <p:cNvPr id="12" name="文本框 11"/>
          <p:cNvSpPr txBox="1"/>
          <p:nvPr/>
        </p:nvSpPr>
        <p:spPr>
          <a:xfrm>
            <a:off x="1631554" y="1766086"/>
            <a:ext cx="6994079" cy="651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60045" lvl="1" indent="-360045" algn="l" fontAlgn="auto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Unified abstraction and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encapsulation of cloud &amp; network resources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45" lvl="1" indent="-360045" algn="l" fontAlgn="auto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Unified scheduling and orchestration of cloud &amp; network resources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95043" y="3159422"/>
            <a:ext cx="7198879" cy="7778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60045" lvl="1" indent="-360045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Unified deployment and delivery of cloud &amp; network services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45" lvl="1" indent="-360045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Unified portal for providing cloud &amp; network services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22319" y="2506829"/>
            <a:ext cx="6952810" cy="643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360045" lvl="1" indent="-360045" algn="l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Unified operation and management of cloud &amp; network resources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45" lvl="1" indent="-360045" algn="l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e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nd-to-end monitoring and </a:t>
            </a:r>
            <a:r>
              <a:rPr lang="en-US" altLang="zh-CN" sz="1600" dirty="0">
                <a:effectLst/>
              </a:rPr>
              <a:t>maintenance of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&amp; network services</a:t>
            </a:r>
            <a:endParaRPr lang="en-US" altLang="zh-CN" sz="1600" b="0" i="0" dirty="0">
              <a:solidFill>
                <a:srgbClr val="24292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604" name="组合 1603"/>
          <p:cNvGrpSpPr/>
          <p:nvPr/>
        </p:nvGrpSpPr>
        <p:grpSpPr>
          <a:xfrm>
            <a:off x="1224723" y="3906404"/>
            <a:ext cx="9769935" cy="2874147"/>
            <a:chOff x="1224723" y="3906404"/>
            <a:chExt cx="9769935" cy="2874147"/>
          </a:xfrm>
        </p:grpSpPr>
        <p:sp>
          <p:nvSpPr>
            <p:cNvPr id="10" name="矩形 9"/>
            <p:cNvSpPr/>
            <p:nvPr/>
          </p:nvSpPr>
          <p:spPr>
            <a:xfrm>
              <a:off x="1228589" y="5389645"/>
              <a:ext cx="7942623" cy="1390906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24723" y="4659484"/>
              <a:ext cx="7945200" cy="660091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53041" y="3906404"/>
              <a:ext cx="1741617" cy="2874147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28589" y="3906404"/>
              <a:ext cx="7942623" cy="670569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997912" y="4766880"/>
              <a:ext cx="1568293" cy="447919"/>
              <a:chOff x="3916" y="6786"/>
              <a:chExt cx="2066" cy="660"/>
            </a:xfrm>
          </p:grpSpPr>
          <p:grpSp>
            <p:nvGrpSpPr>
              <p:cNvPr id="1904" name="组合 462"/>
              <p:cNvGrpSpPr/>
              <p:nvPr/>
            </p:nvGrpSpPr>
            <p:grpSpPr bwMode="auto">
              <a:xfrm>
                <a:off x="3916" y="6786"/>
                <a:ext cx="661" cy="658"/>
                <a:chOff x="9022556" y="2682875"/>
                <a:chExt cx="644525" cy="644525"/>
              </a:xfrm>
            </p:grpSpPr>
            <p:sp>
              <p:nvSpPr>
                <p:cNvPr id="1906" name="Oval 162"/>
                <p:cNvSpPr>
                  <a:spLocks noChangeArrowheads="1"/>
                </p:cNvSpPr>
                <p:nvPr/>
              </p:nvSpPr>
              <p:spPr bwMode="auto">
                <a:xfrm>
                  <a:off x="9022556" y="2682875"/>
                  <a:ext cx="644525" cy="644525"/>
                </a:xfrm>
                <a:prstGeom prst="ellipse">
                  <a:avLst/>
                </a:prstGeom>
                <a:solidFill>
                  <a:srgbClr val="50BFD8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7" name="Freeform 163"/>
                <p:cNvSpPr/>
                <p:nvPr/>
              </p:nvSpPr>
              <p:spPr bwMode="auto">
                <a:xfrm>
                  <a:off x="9333706" y="2682875"/>
                  <a:ext cx="22225" cy="0"/>
                </a:xfrm>
                <a:custGeom>
                  <a:avLst/>
                  <a:gdLst>
                    <a:gd name="T0" fmla="*/ 2147483647 w 3"/>
                    <a:gd name="T1" fmla="*/ 0 w 3"/>
                    <a:gd name="T2" fmla="*/ 2147483647 w 3"/>
                    <a:gd name="T3" fmla="*/ 2147483647 w 3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3"/>
                    <a:gd name="T9" fmla="*/ 3 w 3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8" name="Freeform 785"/>
                <p:cNvSpPr/>
                <p:nvPr/>
              </p:nvSpPr>
              <p:spPr bwMode="auto">
                <a:xfrm>
                  <a:off x="9154318" y="2854325"/>
                  <a:ext cx="512762" cy="473075"/>
                </a:xfrm>
                <a:custGeom>
                  <a:avLst/>
                  <a:gdLst>
                    <a:gd name="T0" fmla="*/ 2147483647 w 66"/>
                    <a:gd name="T1" fmla="*/ 2147483647 h 61"/>
                    <a:gd name="T2" fmla="*/ 2147483647 w 66"/>
                    <a:gd name="T3" fmla="*/ 2147483647 h 61"/>
                    <a:gd name="T4" fmla="*/ 2147483647 w 66"/>
                    <a:gd name="T5" fmla="*/ 2147483647 h 61"/>
                    <a:gd name="T6" fmla="*/ 2147483647 w 66"/>
                    <a:gd name="T7" fmla="*/ 2147483647 h 61"/>
                    <a:gd name="T8" fmla="*/ 2147483647 w 66"/>
                    <a:gd name="T9" fmla="*/ 2147483647 h 61"/>
                    <a:gd name="T10" fmla="*/ 2147483647 w 66"/>
                    <a:gd name="T11" fmla="*/ 2147483647 h 61"/>
                    <a:gd name="T12" fmla="*/ 2147483647 w 66"/>
                    <a:gd name="T13" fmla="*/ 2147483647 h 61"/>
                    <a:gd name="T14" fmla="*/ 2147483647 w 66"/>
                    <a:gd name="T15" fmla="*/ 2147483647 h 61"/>
                    <a:gd name="T16" fmla="*/ 2147483647 w 66"/>
                    <a:gd name="T17" fmla="*/ 2147483647 h 61"/>
                    <a:gd name="T18" fmla="*/ 2147483647 w 66"/>
                    <a:gd name="T19" fmla="*/ 2147483647 h 61"/>
                    <a:gd name="T20" fmla="*/ 2147483647 w 66"/>
                    <a:gd name="T21" fmla="*/ 2147483647 h 61"/>
                    <a:gd name="T22" fmla="*/ 2147483647 w 66"/>
                    <a:gd name="T23" fmla="*/ 2147483647 h 61"/>
                    <a:gd name="T24" fmla="*/ 2147483647 w 66"/>
                    <a:gd name="T25" fmla="*/ 2147483647 h 61"/>
                    <a:gd name="T26" fmla="*/ 2147483647 w 66"/>
                    <a:gd name="T27" fmla="*/ 2147483647 h 61"/>
                    <a:gd name="T28" fmla="*/ 2147483647 w 66"/>
                    <a:gd name="T29" fmla="*/ 2147483647 h 61"/>
                    <a:gd name="T30" fmla="*/ 2147483647 w 66"/>
                    <a:gd name="T31" fmla="*/ 2147483647 h 61"/>
                    <a:gd name="T32" fmla="*/ 0 w 66"/>
                    <a:gd name="T33" fmla="*/ 2147483647 h 61"/>
                    <a:gd name="T34" fmla="*/ 0 w 66"/>
                    <a:gd name="T35" fmla="*/ 2147483647 h 61"/>
                    <a:gd name="T36" fmla="*/ 0 w 66"/>
                    <a:gd name="T37" fmla="*/ 2147483647 h 61"/>
                    <a:gd name="T38" fmla="*/ 0 w 66"/>
                    <a:gd name="T39" fmla="*/ 2147483647 h 61"/>
                    <a:gd name="T40" fmla="*/ 0 w 66"/>
                    <a:gd name="T41" fmla="*/ 2147483647 h 61"/>
                    <a:gd name="T42" fmla="*/ 0 w 66"/>
                    <a:gd name="T43" fmla="*/ 2147483647 h 61"/>
                    <a:gd name="T44" fmla="*/ 0 w 66"/>
                    <a:gd name="T45" fmla="*/ 2147483647 h 61"/>
                    <a:gd name="T46" fmla="*/ 0 w 66"/>
                    <a:gd name="T47" fmla="*/ 2147483647 h 61"/>
                    <a:gd name="T48" fmla="*/ 0 w 66"/>
                    <a:gd name="T49" fmla="*/ 2147483647 h 61"/>
                    <a:gd name="T50" fmla="*/ 0 w 66"/>
                    <a:gd name="T51" fmla="*/ 2147483647 h 61"/>
                    <a:gd name="T52" fmla="*/ 0 w 66"/>
                    <a:gd name="T53" fmla="*/ 2147483647 h 61"/>
                    <a:gd name="T54" fmla="*/ 0 w 66"/>
                    <a:gd name="T55" fmla="*/ 2147483647 h 61"/>
                    <a:gd name="T56" fmla="*/ 2147483647 w 66"/>
                    <a:gd name="T57" fmla="*/ 2147483647 h 61"/>
                    <a:gd name="T58" fmla="*/ 2147483647 w 66"/>
                    <a:gd name="T59" fmla="*/ 2147483647 h 61"/>
                    <a:gd name="T60" fmla="*/ 2147483647 w 66"/>
                    <a:gd name="T61" fmla="*/ 2147483647 h 61"/>
                    <a:gd name="T62" fmla="*/ 2147483647 w 66"/>
                    <a:gd name="T63" fmla="*/ 2147483647 h 61"/>
                    <a:gd name="T64" fmla="*/ 2147483647 w 66"/>
                    <a:gd name="T65" fmla="*/ 2147483647 h 61"/>
                    <a:gd name="T66" fmla="*/ 2147483647 w 66"/>
                    <a:gd name="T67" fmla="*/ 0 h 61"/>
                    <a:gd name="T68" fmla="*/ 2147483647 w 66"/>
                    <a:gd name="T69" fmla="*/ 0 h 61"/>
                    <a:gd name="T70" fmla="*/ 2147483647 w 66"/>
                    <a:gd name="T71" fmla="*/ 0 h 61"/>
                    <a:gd name="T72" fmla="*/ 2147483647 w 66"/>
                    <a:gd name="T73" fmla="*/ 0 h 61"/>
                    <a:gd name="T74" fmla="*/ 2147483647 w 66"/>
                    <a:gd name="T75" fmla="*/ 0 h 61"/>
                    <a:gd name="T76" fmla="*/ 2147483647 w 66"/>
                    <a:gd name="T77" fmla="*/ 2147483647 h 61"/>
                    <a:gd name="T78" fmla="*/ 2147483647 w 66"/>
                    <a:gd name="T79" fmla="*/ 2147483647 h 61"/>
                    <a:gd name="T80" fmla="*/ 2147483647 w 66"/>
                    <a:gd name="T81" fmla="*/ 2147483647 h 61"/>
                    <a:gd name="T82" fmla="*/ 2147483647 w 66"/>
                    <a:gd name="T83" fmla="*/ 2147483647 h 61"/>
                    <a:gd name="T84" fmla="*/ 2147483647 w 66"/>
                    <a:gd name="T85" fmla="*/ 2147483647 h 61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66"/>
                    <a:gd name="T130" fmla="*/ 0 h 61"/>
                    <a:gd name="T131" fmla="*/ 66 w 66"/>
                    <a:gd name="T132" fmla="*/ 61 h 61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66" h="61">
                      <a:moveTo>
                        <a:pt x="26" y="61"/>
                      </a:moveTo>
                      <a:cubicBezTo>
                        <a:pt x="2" y="37"/>
                        <a:pt x="2" y="37"/>
                        <a:pt x="2" y="37"/>
                      </a:cubicBezTo>
                      <a:cubicBezTo>
                        <a:pt x="2" y="37"/>
                        <a:pt x="2" y="37"/>
                        <a:pt x="2" y="36"/>
                      </a:cubicBezTo>
                      <a:cubicBezTo>
                        <a:pt x="2" y="36"/>
                        <a:pt x="2" y="36"/>
                        <a:pt x="2" y="36"/>
                      </a:cubicBezTo>
                      <a:cubicBezTo>
                        <a:pt x="2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36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5"/>
                        <a:pt x="1" y="34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" y="34"/>
                        <a:pt x="1" y="34"/>
                        <a:pt x="1" y="34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1" y="11"/>
                        <a:pt x="1" y="11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1" y="8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0" y="7"/>
                        <a:pt x="0" y="7"/>
                      </a:cubicBezTo>
                      <a:cubicBezTo>
                        <a:pt x="0" y="7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7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7" y="0"/>
                        <a:pt x="47" y="0"/>
                        <a:pt x="47" y="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7" y="1"/>
                        <a:pt x="47" y="1"/>
                        <a:pt x="47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1"/>
                      </a:cubicBezTo>
                      <a:cubicBezTo>
                        <a:pt x="48" y="1"/>
                        <a:pt x="48" y="1"/>
                        <a:pt x="48" y="2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20"/>
                      </a:cubicBezTo>
                      <a:cubicBezTo>
                        <a:pt x="66" y="42"/>
                        <a:pt x="48" y="60"/>
                        <a:pt x="26" y="61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9" name="Freeform 1820"/>
                <p:cNvSpPr/>
                <p:nvPr/>
              </p:nvSpPr>
              <p:spPr bwMode="auto">
                <a:xfrm>
                  <a:off x="9270206" y="3141663"/>
                  <a:ext cx="141288" cy="38100"/>
                </a:xfrm>
                <a:custGeom>
                  <a:avLst/>
                  <a:gdLst>
                    <a:gd name="T0" fmla="*/ 0 w 18"/>
                    <a:gd name="T1" fmla="*/ 2147483647 h 5"/>
                    <a:gd name="T2" fmla="*/ 0 w 18"/>
                    <a:gd name="T3" fmla="*/ 0 h 5"/>
                    <a:gd name="T4" fmla="*/ 2147483647 w 18"/>
                    <a:gd name="T5" fmla="*/ 0 h 5"/>
                    <a:gd name="T6" fmla="*/ 2147483647 w 18"/>
                    <a:gd name="T7" fmla="*/ 2147483647 h 5"/>
                    <a:gd name="T8" fmla="*/ 2147483647 w 18"/>
                    <a:gd name="T9" fmla="*/ 2147483647 h 5"/>
                    <a:gd name="T10" fmla="*/ 2147483647 w 18"/>
                    <a:gd name="T11" fmla="*/ 2147483647 h 5"/>
                    <a:gd name="T12" fmla="*/ 2147483647 w 18"/>
                    <a:gd name="T13" fmla="*/ 2147483647 h 5"/>
                    <a:gd name="T14" fmla="*/ 2147483647 w 18"/>
                    <a:gd name="T15" fmla="*/ 0 h 5"/>
                    <a:gd name="T16" fmla="*/ 2147483647 w 18"/>
                    <a:gd name="T17" fmla="*/ 0 h 5"/>
                    <a:gd name="T18" fmla="*/ 2147483647 w 18"/>
                    <a:gd name="T19" fmla="*/ 2147483647 h 5"/>
                    <a:gd name="T20" fmla="*/ 2147483647 w 18"/>
                    <a:gd name="T21" fmla="*/ 2147483647 h 5"/>
                    <a:gd name="T22" fmla="*/ 2147483647 w 18"/>
                    <a:gd name="T23" fmla="*/ 2147483647 h 5"/>
                    <a:gd name="T24" fmla="*/ 0 w 18"/>
                    <a:gd name="T25" fmla="*/ 2147483647 h 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"/>
                    <a:gd name="T40" fmla="*/ 0 h 5"/>
                    <a:gd name="T41" fmla="*/ 18 w 18"/>
                    <a:gd name="T42" fmla="*/ 5 h 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" h="5">
                      <a:moveTo>
                        <a:pt x="0" y="2"/>
                      </a:moveTo>
                      <a:cubicBezTo>
                        <a:pt x="0" y="2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3"/>
                        <a:pt x="2" y="3"/>
                        <a:pt x="3" y="3"/>
                      </a:cubicBezTo>
                      <a:cubicBezTo>
                        <a:pt x="7" y="3"/>
                        <a:pt x="11" y="3"/>
                        <a:pt x="15" y="3"/>
                      </a:cubicBezTo>
                      <a:cubicBezTo>
                        <a:pt x="16" y="3"/>
                        <a:pt x="16" y="3"/>
                        <a:pt x="16" y="2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4"/>
                        <a:pt x="17" y="5"/>
                        <a:pt x="15" y="5"/>
                      </a:cubicBezTo>
                      <a:cubicBezTo>
                        <a:pt x="11" y="5"/>
                        <a:pt x="7" y="5"/>
                        <a:pt x="3" y="5"/>
                      </a:cubicBezTo>
                      <a:cubicBezTo>
                        <a:pt x="1" y="5"/>
                        <a:pt x="0" y="4"/>
                        <a:pt x="0" y="2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0" name="Freeform 1821"/>
                <p:cNvSpPr/>
                <p:nvPr/>
              </p:nvSpPr>
              <p:spPr bwMode="auto">
                <a:xfrm>
                  <a:off x="9162256" y="2908300"/>
                  <a:ext cx="365125" cy="233363"/>
                </a:xfrm>
                <a:custGeom>
                  <a:avLst/>
                  <a:gdLst>
                    <a:gd name="T0" fmla="*/ 2147483647 w 47"/>
                    <a:gd name="T1" fmla="*/ 0 h 30"/>
                    <a:gd name="T2" fmla="*/ 2147483647 w 47"/>
                    <a:gd name="T3" fmla="*/ 0 h 30"/>
                    <a:gd name="T4" fmla="*/ 0 w 47"/>
                    <a:gd name="T5" fmla="*/ 2147483647 h 30"/>
                    <a:gd name="T6" fmla="*/ 0 w 47"/>
                    <a:gd name="T7" fmla="*/ 2147483647 h 30"/>
                    <a:gd name="T8" fmla="*/ 2147483647 w 47"/>
                    <a:gd name="T9" fmla="*/ 2147483647 h 30"/>
                    <a:gd name="T10" fmla="*/ 2147483647 w 47"/>
                    <a:gd name="T11" fmla="*/ 2147483647 h 30"/>
                    <a:gd name="T12" fmla="*/ 2147483647 w 47"/>
                    <a:gd name="T13" fmla="*/ 2147483647 h 30"/>
                    <a:gd name="T14" fmla="*/ 2147483647 w 47"/>
                    <a:gd name="T15" fmla="*/ 2147483647 h 30"/>
                    <a:gd name="T16" fmla="*/ 2147483647 w 47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7"/>
                    <a:gd name="T28" fmla="*/ 0 h 30"/>
                    <a:gd name="T29" fmla="*/ 47 w 47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7" h="30">
                      <a:moveTo>
                        <a:pt x="44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9"/>
                        <a:pt x="1" y="30"/>
                        <a:pt x="3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5" y="30"/>
                        <a:pt x="47" y="29"/>
                        <a:pt x="47" y="27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7" y="2"/>
                        <a:pt x="45" y="0"/>
                        <a:pt x="44" y="0"/>
                      </a:cubicBezTo>
                      <a:close/>
                    </a:path>
                  </a:pathLst>
                </a:custGeom>
                <a:solidFill>
                  <a:srgbClr val="B3B3B3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1" name="Freeform 1822"/>
                <p:cNvSpPr/>
                <p:nvPr/>
              </p:nvSpPr>
              <p:spPr bwMode="auto">
                <a:xfrm>
                  <a:off x="9170194" y="2924175"/>
                  <a:ext cx="341313" cy="209550"/>
                </a:xfrm>
                <a:custGeom>
                  <a:avLst/>
                  <a:gdLst>
                    <a:gd name="T0" fmla="*/ 2147483647 w 44"/>
                    <a:gd name="T1" fmla="*/ 2147483647 h 27"/>
                    <a:gd name="T2" fmla="*/ 2147483647 w 44"/>
                    <a:gd name="T3" fmla="*/ 2147483647 h 27"/>
                    <a:gd name="T4" fmla="*/ 2147483647 w 44"/>
                    <a:gd name="T5" fmla="*/ 2147483647 h 27"/>
                    <a:gd name="T6" fmla="*/ 2147483647 w 44"/>
                    <a:gd name="T7" fmla="*/ 2147483647 h 27"/>
                    <a:gd name="T8" fmla="*/ 0 w 44"/>
                    <a:gd name="T9" fmla="*/ 2147483647 h 27"/>
                    <a:gd name="T10" fmla="*/ 0 w 44"/>
                    <a:gd name="T11" fmla="*/ 2147483647 h 27"/>
                    <a:gd name="T12" fmla="*/ 2147483647 w 44"/>
                    <a:gd name="T13" fmla="*/ 0 h 27"/>
                    <a:gd name="T14" fmla="*/ 2147483647 w 44"/>
                    <a:gd name="T15" fmla="*/ 0 h 27"/>
                    <a:gd name="T16" fmla="*/ 2147483647 w 44"/>
                    <a:gd name="T17" fmla="*/ 2147483647 h 2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4"/>
                    <a:gd name="T28" fmla="*/ 0 h 27"/>
                    <a:gd name="T29" fmla="*/ 44 w 44"/>
                    <a:gd name="T30" fmla="*/ 27 h 2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4" h="27">
                      <a:moveTo>
                        <a:pt x="44" y="1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4" y="26"/>
                        <a:pt x="44" y="27"/>
                        <a:pt x="43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1" y="27"/>
                        <a:pt x="0" y="26"/>
                        <a:pt x="0" y="25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4" y="0"/>
                        <a:pt x="44" y="0"/>
                        <a:pt x="44" y="1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2" name="Freeform 1823"/>
                <p:cNvSpPr/>
                <p:nvPr/>
              </p:nvSpPr>
              <p:spPr bwMode="auto">
                <a:xfrm>
                  <a:off x="9341644" y="3024188"/>
                  <a:ext cx="161925" cy="93663"/>
                </a:xfrm>
                <a:custGeom>
                  <a:avLst/>
                  <a:gdLst>
                    <a:gd name="T0" fmla="*/ 2147483647 w 21"/>
                    <a:gd name="T1" fmla="*/ 2147483647 h 12"/>
                    <a:gd name="T2" fmla="*/ 2147483647 w 21"/>
                    <a:gd name="T3" fmla="*/ 2147483647 h 12"/>
                    <a:gd name="T4" fmla="*/ 2147483647 w 21"/>
                    <a:gd name="T5" fmla="*/ 2147483647 h 12"/>
                    <a:gd name="T6" fmla="*/ 2147483647 w 21"/>
                    <a:gd name="T7" fmla="*/ 2147483647 h 12"/>
                    <a:gd name="T8" fmla="*/ 2147483647 w 21"/>
                    <a:gd name="T9" fmla="*/ 0 h 12"/>
                    <a:gd name="T10" fmla="*/ 2147483647 w 21"/>
                    <a:gd name="T11" fmla="*/ 0 h 12"/>
                    <a:gd name="T12" fmla="*/ 0 w 21"/>
                    <a:gd name="T13" fmla="*/ 2147483647 h 12"/>
                    <a:gd name="T14" fmla="*/ 0 w 21"/>
                    <a:gd name="T15" fmla="*/ 2147483647 h 12"/>
                    <a:gd name="T16" fmla="*/ 2147483647 w 21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2" y="12"/>
                      </a:move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12"/>
                        <a:pt x="21" y="11"/>
                        <a:pt x="21" y="10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3" name="Freeform 1824"/>
                <p:cNvSpPr/>
                <p:nvPr/>
              </p:nvSpPr>
              <p:spPr bwMode="auto">
                <a:xfrm>
                  <a:off x="9403556" y="3048000"/>
                  <a:ext cx="7938" cy="46038"/>
                </a:xfrm>
                <a:custGeom>
                  <a:avLst/>
                  <a:gdLst>
                    <a:gd name="T0" fmla="*/ 2147483647 w 1"/>
                    <a:gd name="T1" fmla="*/ 2147483647 h 6"/>
                    <a:gd name="T2" fmla="*/ 0 w 1"/>
                    <a:gd name="T3" fmla="*/ 2147483647 h 6"/>
                    <a:gd name="T4" fmla="*/ 2147483647 w 1"/>
                    <a:gd name="T5" fmla="*/ 0 h 6"/>
                    <a:gd name="T6" fmla="*/ 2147483647 w 1"/>
                    <a:gd name="T7" fmla="*/ 0 h 6"/>
                    <a:gd name="T8" fmla="*/ 2147483647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0" y="4"/>
                        <a:pt x="0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4" name="Freeform 1825"/>
                <p:cNvSpPr/>
                <p:nvPr/>
              </p:nvSpPr>
              <p:spPr bwMode="auto">
                <a:xfrm>
                  <a:off x="9433719" y="3032125"/>
                  <a:ext cx="61913" cy="69850"/>
                </a:xfrm>
                <a:custGeom>
                  <a:avLst/>
                  <a:gdLst>
                    <a:gd name="T0" fmla="*/ 0 w 8"/>
                    <a:gd name="T1" fmla="*/ 2147483647 h 9"/>
                    <a:gd name="T2" fmla="*/ 2147483647 w 8"/>
                    <a:gd name="T3" fmla="*/ 2147483647 h 9"/>
                    <a:gd name="T4" fmla="*/ 0 w 8"/>
                    <a:gd name="T5" fmla="*/ 2147483647 h 9"/>
                    <a:gd name="T6" fmla="*/ 0 w 8"/>
                    <a:gd name="T7" fmla="*/ 2147483647 h 9"/>
                    <a:gd name="T8" fmla="*/ 2147483647 w 8"/>
                    <a:gd name="T9" fmla="*/ 2147483647 h 9"/>
                    <a:gd name="T10" fmla="*/ 2147483647 w 8"/>
                    <a:gd name="T11" fmla="*/ 2147483647 h 9"/>
                    <a:gd name="T12" fmla="*/ 2147483647 w 8"/>
                    <a:gd name="T13" fmla="*/ 2147483647 h 9"/>
                    <a:gd name="T14" fmla="*/ 2147483647 w 8"/>
                    <a:gd name="T15" fmla="*/ 0 h 9"/>
                    <a:gd name="T16" fmla="*/ 0 w 8"/>
                    <a:gd name="T17" fmla="*/ 0 h 9"/>
                    <a:gd name="T18" fmla="*/ 0 w 8"/>
                    <a:gd name="T19" fmla="*/ 2147483647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"/>
                    <a:gd name="T31" fmla="*/ 0 h 9"/>
                    <a:gd name="T32" fmla="*/ 8 w 8"/>
                    <a:gd name="T33" fmla="*/ 9 h 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" h="9">
                      <a:moveTo>
                        <a:pt x="0" y="1"/>
                      </a:moveTo>
                      <a:cubicBezTo>
                        <a:pt x="1" y="1"/>
                        <a:pt x="2" y="3"/>
                        <a:pt x="2" y="5"/>
                      </a:cubicBezTo>
                      <a:cubicBezTo>
                        <a:pt x="2" y="7"/>
                        <a:pt x="1" y="8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9"/>
                        <a:pt x="5" y="9"/>
                        <a:pt x="7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6"/>
                        <a:pt x="8" y="4"/>
                        <a:pt x="8" y="1"/>
                      </a:cubicBezTo>
                      <a:cubicBezTo>
                        <a:pt x="8" y="1"/>
                        <a:pt x="8" y="0"/>
                        <a:pt x="7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5" name="Freeform 1826"/>
                <p:cNvSpPr/>
                <p:nvPr/>
              </p:nvSpPr>
              <p:spPr bwMode="auto">
                <a:xfrm>
                  <a:off x="9433719" y="3048000"/>
                  <a:ext cx="7938" cy="46038"/>
                </a:xfrm>
                <a:custGeom>
                  <a:avLst/>
                  <a:gdLst>
                    <a:gd name="T0" fmla="*/ 0 w 1"/>
                    <a:gd name="T1" fmla="*/ 2147483647 h 6"/>
                    <a:gd name="T2" fmla="*/ 2147483647 w 1"/>
                    <a:gd name="T3" fmla="*/ 2147483647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0" y="6"/>
                      </a:moveTo>
                      <a:cubicBezTo>
                        <a:pt x="1" y="5"/>
                        <a:pt x="1" y="4"/>
                        <a:pt x="1" y="3"/>
                      </a:cubicBez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6" name="Freeform 1827"/>
                <p:cNvSpPr/>
                <p:nvPr/>
              </p:nvSpPr>
              <p:spPr bwMode="auto">
                <a:xfrm>
                  <a:off x="9347994" y="3032125"/>
                  <a:ext cx="63500" cy="69850"/>
                </a:xfrm>
                <a:custGeom>
                  <a:avLst/>
                  <a:gdLst>
                    <a:gd name="T0" fmla="*/ 2147483647 w 8"/>
                    <a:gd name="T1" fmla="*/ 2147483647 h 9"/>
                    <a:gd name="T2" fmla="*/ 2147483647 w 8"/>
                    <a:gd name="T3" fmla="*/ 2147483647 h 9"/>
                    <a:gd name="T4" fmla="*/ 2147483647 w 8"/>
                    <a:gd name="T5" fmla="*/ 2147483647 h 9"/>
                    <a:gd name="T6" fmla="*/ 2147483647 w 8"/>
                    <a:gd name="T7" fmla="*/ 2147483647 h 9"/>
                    <a:gd name="T8" fmla="*/ 2147483647 w 8"/>
                    <a:gd name="T9" fmla="*/ 2147483647 h 9"/>
                    <a:gd name="T10" fmla="*/ 0 w 8"/>
                    <a:gd name="T11" fmla="*/ 2147483647 h 9"/>
                    <a:gd name="T12" fmla="*/ 0 w 8"/>
                    <a:gd name="T13" fmla="*/ 2147483647 h 9"/>
                    <a:gd name="T14" fmla="*/ 2147483647 w 8"/>
                    <a:gd name="T15" fmla="*/ 0 h 9"/>
                    <a:gd name="T16" fmla="*/ 2147483647 w 8"/>
                    <a:gd name="T17" fmla="*/ 0 h 9"/>
                    <a:gd name="T18" fmla="*/ 2147483647 w 8"/>
                    <a:gd name="T19" fmla="*/ 2147483647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"/>
                    <a:gd name="T31" fmla="*/ 0 h 9"/>
                    <a:gd name="T32" fmla="*/ 8 w 8"/>
                    <a:gd name="T33" fmla="*/ 9 h 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" h="9">
                      <a:moveTo>
                        <a:pt x="8" y="1"/>
                      </a:moveTo>
                      <a:cubicBezTo>
                        <a:pt x="7" y="1"/>
                        <a:pt x="6" y="3"/>
                        <a:pt x="6" y="5"/>
                      </a:cubicBezTo>
                      <a:cubicBezTo>
                        <a:pt x="6" y="7"/>
                        <a:pt x="7" y="8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9"/>
                        <a:pt x="3" y="9"/>
                        <a:pt x="1" y="9"/>
                      </a:cubicBezTo>
                      <a:cubicBezTo>
                        <a:pt x="1" y="9"/>
                        <a:pt x="0" y="9"/>
                        <a:pt x="0" y="9"/>
                      </a:cubicBezTo>
                      <a:cubicBezTo>
                        <a:pt x="0" y="6"/>
                        <a:pt x="0" y="4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3" y="0"/>
                        <a:pt x="6" y="0"/>
                        <a:pt x="8" y="0"/>
                      </a:cubicBez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7" name="Freeform 1828"/>
                <p:cNvSpPr/>
                <p:nvPr/>
              </p:nvSpPr>
              <p:spPr bwMode="auto">
                <a:xfrm>
                  <a:off x="9473406" y="30400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8" name="Freeform 1829"/>
                <p:cNvSpPr/>
                <p:nvPr/>
              </p:nvSpPr>
              <p:spPr bwMode="auto">
                <a:xfrm>
                  <a:off x="9473406" y="3094038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0" name="Oval 1830"/>
                <p:cNvSpPr>
                  <a:spLocks noChangeArrowheads="1"/>
                </p:cNvSpPr>
                <p:nvPr/>
              </p:nvSpPr>
              <p:spPr bwMode="auto">
                <a:xfrm>
                  <a:off x="9473406" y="3063875"/>
                  <a:ext cx="15875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1" name="Freeform 1831"/>
                <p:cNvSpPr/>
                <p:nvPr/>
              </p:nvSpPr>
              <p:spPr bwMode="auto">
                <a:xfrm>
                  <a:off x="9355931" y="3040063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2" name="Freeform 1832"/>
                <p:cNvSpPr/>
                <p:nvPr/>
              </p:nvSpPr>
              <p:spPr bwMode="auto">
                <a:xfrm>
                  <a:off x="9355931" y="3094038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3" name="Oval 1833"/>
                <p:cNvSpPr>
                  <a:spLocks noChangeArrowheads="1"/>
                </p:cNvSpPr>
                <p:nvPr/>
              </p:nvSpPr>
              <p:spPr bwMode="auto">
                <a:xfrm>
                  <a:off x="9355931" y="3063875"/>
                  <a:ext cx="15875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5" name="Rectangle 1834"/>
                <p:cNvSpPr>
                  <a:spLocks noChangeArrowheads="1"/>
                </p:cNvSpPr>
                <p:nvPr/>
              </p:nvSpPr>
              <p:spPr bwMode="auto">
                <a:xfrm>
                  <a:off x="9411494" y="3024188"/>
                  <a:ext cx="30163" cy="93663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6" name="Rectangle 1835"/>
                <p:cNvSpPr>
                  <a:spLocks noChangeArrowheads="1"/>
                </p:cNvSpPr>
                <p:nvPr/>
              </p:nvSpPr>
              <p:spPr bwMode="auto">
                <a:xfrm>
                  <a:off x="9411494" y="3024188"/>
                  <a:ext cx="7938" cy="93663"/>
                </a:xfrm>
                <a:prstGeom prst="rect">
                  <a:avLst/>
                </a:prstGeom>
                <a:solidFill>
                  <a:srgbClr val="F39C12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7" name="Freeform 1836"/>
                <p:cNvSpPr/>
                <p:nvPr/>
              </p:nvSpPr>
              <p:spPr bwMode="auto">
                <a:xfrm>
                  <a:off x="9419431" y="3024188"/>
                  <a:ext cx="6350" cy="93663"/>
                </a:xfrm>
                <a:custGeom>
                  <a:avLst/>
                  <a:gdLst>
                    <a:gd name="T0" fmla="*/ 0 w 4"/>
                    <a:gd name="T1" fmla="*/ 0 h 59"/>
                    <a:gd name="T2" fmla="*/ 2147483647 w 4"/>
                    <a:gd name="T3" fmla="*/ 0 h 59"/>
                    <a:gd name="T4" fmla="*/ 2147483647 w 4"/>
                    <a:gd name="T5" fmla="*/ 0 h 59"/>
                    <a:gd name="T6" fmla="*/ 2147483647 w 4"/>
                    <a:gd name="T7" fmla="*/ 2147483647 h 59"/>
                    <a:gd name="T8" fmla="*/ 2147483647 w 4"/>
                    <a:gd name="T9" fmla="*/ 2147483647 h 59"/>
                    <a:gd name="T10" fmla="*/ 0 w 4"/>
                    <a:gd name="T11" fmla="*/ 2147483647 h 59"/>
                    <a:gd name="T12" fmla="*/ 0 w 4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"/>
                    <a:gd name="T22" fmla="*/ 0 h 59"/>
                    <a:gd name="T23" fmla="*/ 4 w 4"/>
                    <a:gd name="T24" fmla="*/ 59 h 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" h="5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9"/>
                      </a:lnTo>
                      <a:lnTo>
                        <a:pt x="0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8" name="Freeform 1837"/>
                <p:cNvSpPr/>
                <p:nvPr/>
              </p:nvSpPr>
              <p:spPr bwMode="auto">
                <a:xfrm>
                  <a:off x="9425781" y="3024188"/>
                  <a:ext cx="7938" cy="93663"/>
                </a:xfrm>
                <a:custGeom>
                  <a:avLst/>
                  <a:gdLst>
                    <a:gd name="T0" fmla="*/ 2147483647 w 5"/>
                    <a:gd name="T1" fmla="*/ 0 h 59"/>
                    <a:gd name="T2" fmla="*/ 0 w 5"/>
                    <a:gd name="T3" fmla="*/ 0 h 59"/>
                    <a:gd name="T4" fmla="*/ 0 w 5"/>
                    <a:gd name="T5" fmla="*/ 2147483647 h 59"/>
                    <a:gd name="T6" fmla="*/ 2147483647 w 5"/>
                    <a:gd name="T7" fmla="*/ 2147483647 h 59"/>
                    <a:gd name="T8" fmla="*/ 2147483647 w 5"/>
                    <a:gd name="T9" fmla="*/ 2147483647 h 59"/>
                    <a:gd name="T10" fmla="*/ 2147483647 w 5"/>
                    <a:gd name="T11" fmla="*/ 0 h 59"/>
                    <a:gd name="T12" fmla="*/ 2147483647 w 5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59"/>
                    <a:gd name="T23" fmla="*/ 5 w 5"/>
                    <a:gd name="T24" fmla="*/ 59 h 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59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5" y="59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0" name="Freeform 1838"/>
                <p:cNvSpPr/>
                <p:nvPr/>
              </p:nvSpPr>
              <p:spPr bwMode="auto">
                <a:xfrm>
                  <a:off x="9186069" y="3024188"/>
                  <a:ext cx="155575" cy="93663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0 h 12"/>
                    <a:gd name="T10" fmla="*/ 2147483647 w 20"/>
                    <a:gd name="T11" fmla="*/ 0 h 12"/>
                    <a:gd name="T12" fmla="*/ 0 w 20"/>
                    <a:gd name="T13" fmla="*/ 2147483647 h 12"/>
                    <a:gd name="T14" fmla="*/ 0 w 20"/>
                    <a:gd name="T15" fmla="*/ 2147483647 h 12"/>
                    <a:gd name="T16" fmla="*/ 2147483647 w 20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12"/>
                    <a:gd name="T29" fmla="*/ 20 w 20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12">
                      <a:moveTo>
                        <a:pt x="1" y="12"/>
                      </a:move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9" y="12"/>
                        <a:pt x="20" y="11"/>
                        <a:pt x="20" y="10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0" y="12"/>
                        <a:pt x="1" y="12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1" name="Freeform 1839"/>
                <p:cNvSpPr/>
                <p:nvPr/>
              </p:nvSpPr>
              <p:spPr bwMode="auto">
                <a:xfrm>
                  <a:off x="9240044" y="3048000"/>
                  <a:ext cx="7938" cy="46038"/>
                </a:xfrm>
                <a:custGeom>
                  <a:avLst/>
                  <a:gdLst>
                    <a:gd name="T0" fmla="*/ 2147483647 w 1"/>
                    <a:gd name="T1" fmla="*/ 2147483647 h 6"/>
                    <a:gd name="T2" fmla="*/ 0 w 1"/>
                    <a:gd name="T3" fmla="*/ 2147483647 h 6"/>
                    <a:gd name="T4" fmla="*/ 2147483647 w 1"/>
                    <a:gd name="T5" fmla="*/ 0 h 6"/>
                    <a:gd name="T6" fmla="*/ 2147483647 w 1"/>
                    <a:gd name="T7" fmla="*/ 0 h 6"/>
                    <a:gd name="T8" fmla="*/ 2147483647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1" y="6"/>
                      </a:move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2" name="Freeform 1840"/>
                <p:cNvSpPr/>
                <p:nvPr/>
              </p:nvSpPr>
              <p:spPr bwMode="auto">
                <a:xfrm>
                  <a:off x="9270206" y="3032125"/>
                  <a:ext cx="63500" cy="69850"/>
                </a:xfrm>
                <a:custGeom>
                  <a:avLst/>
                  <a:gdLst>
                    <a:gd name="T0" fmla="*/ 0 w 8"/>
                    <a:gd name="T1" fmla="*/ 2147483647 h 9"/>
                    <a:gd name="T2" fmla="*/ 2147483647 w 8"/>
                    <a:gd name="T3" fmla="*/ 2147483647 h 9"/>
                    <a:gd name="T4" fmla="*/ 0 w 8"/>
                    <a:gd name="T5" fmla="*/ 2147483647 h 9"/>
                    <a:gd name="T6" fmla="*/ 0 w 8"/>
                    <a:gd name="T7" fmla="*/ 2147483647 h 9"/>
                    <a:gd name="T8" fmla="*/ 2147483647 w 8"/>
                    <a:gd name="T9" fmla="*/ 2147483647 h 9"/>
                    <a:gd name="T10" fmla="*/ 2147483647 w 8"/>
                    <a:gd name="T11" fmla="*/ 2147483647 h 9"/>
                    <a:gd name="T12" fmla="*/ 2147483647 w 8"/>
                    <a:gd name="T13" fmla="*/ 2147483647 h 9"/>
                    <a:gd name="T14" fmla="*/ 2147483647 w 8"/>
                    <a:gd name="T15" fmla="*/ 0 h 9"/>
                    <a:gd name="T16" fmla="*/ 0 w 8"/>
                    <a:gd name="T17" fmla="*/ 0 h 9"/>
                    <a:gd name="T18" fmla="*/ 0 w 8"/>
                    <a:gd name="T19" fmla="*/ 2147483647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"/>
                    <a:gd name="T31" fmla="*/ 0 h 9"/>
                    <a:gd name="T32" fmla="*/ 8 w 8"/>
                    <a:gd name="T33" fmla="*/ 9 h 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" h="9">
                      <a:moveTo>
                        <a:pt x="0" y="1"/>
                      </a:moveTo>
                      <a:cubicBezTo>
                        <a:pt x="2" y="1"/>
                        <a:pt x="2" y="3"/>
                        <a:pt x="2" y="5"/>
                      </a:cubicBezTo>
                      <a:cubicBezTo>
                        <a:pt x="2" y="7"/>
                        <a:pt x="2" y="8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9"/>
                        <a:pt x="5" y="9"/>
                        <a:pt x="7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6"/>
                        <a:pt x="8" y="4"/>
                        <a:pt x="8" y="1"/>
                      </a:cubicBezTo>
                      <a:cubicBezTo>
                        <a:pt x="8" y="1"/>
                        <a:pt x="8" y="0"/>
                        <a:pt x="7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3" name="Freeform 1841"/>
                <p:cNvSpPr/>
                <p:nvPr/>
              </p:nvSpPr>
              <p:spPr bwMode="auto">
                <a:xfrm>
                  <a:off x="9270206" y="3048000"/>
                  <a:ext cx="15875" cy="46038"/>
                </a:xfrm>
                <a:custGeom>
                  <a:avLst/>
                  <a:gdLst>
                    <a:gd name="T0" fmla="*/ 0 w 2"/>
                    <a:gd name="T1" fmla="*/ 2147483647 h 6"/>
                    <a:gd name="T2" fmla="*/ 2147483647 w 2"/>
                    <a:gd name="T3" fmla="*/ 2147483647 h 6"/>
                    <a:gd name="T4" fmla="*/ 0 w 2"/>
                    <a:gd name="T5" fmla="*/ 0 h 6"/>
                    <a:gd name="T6" fmla="*/ 0 w 2"/>
                    <a:gd name="T7" fmla="*/ 0 h 6"/>
                    <a:gd name="T8" fmla="*/ 0 w 2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6"/>
                    <a:gd name="T17" fmla="*/ 2 w 2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6">
                      <a:moveTo>
                        <a:pt x="0" y="6"/>
                      </a:move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0" name="Freeform 1842"/>
                <p:cNvSpPr/>
                <p:nvPr/>
              </p:nvSpPr>
              <p:spPr bwMode="auto">
                <a:xfrm>
                  <a:off x="9194006" y="3032125"/>
                  <a:ext cx="53975" cy="69850"/>
                </a:xfrm>
                <a:custGeom>
                  <a:avLst/>
                  <a:gdLst>
                    <a:gd name="T0" fmla="*/ 2147483647 w 7"/>
                    <a:gd name="T1" fmla="*/ 2147483647 h 9"/>
                    <a:gd name="T2" fmla="*/ 2147483647 w 7"/>
                    <a:gd name="T3" fmla="*/ 2147483647 h 9"/>
                    <a:gd name="T4" fmla="*/ 2147483647 w 7"/>
                    <a:gd name="T5" fmla="*/ 2147483647 h 9"/>
                    <a:gd name="T6" fmla="*/ 2147483647 w 7"/>
                    <a:gd name="T7" fmla="*/ 2147483647 h 9"/>
                    <a:gd name="T8" fmla="*/ 0 w 7"/>
                    <a:gd name="T9" fmla="*/ 2147483647 h 9"/>
                    <a:gd name="T10" fmla="*/ 0 w 7"/>
                    <a:gd name="T11" fmla="*/ 2147483647 h 9"/>
                    <a:gd name="T12" fmla="*/ 0 w 7"/>
                    <a:gd name="T13" fmla="*/ 2147483647 h 9"/>
                    <a:gd name="T14" fmla="*/ 0 w 7"/>
                    <a:gd name="T15" fmla="*/ 0 h 9"/>
                    <a:gd name="T16" fmla="*/ 2147483647 w 7"/>
                    <a:gd name="T17" fmla="*/ 0 h 9"/>
                    <a:gd name="T18" fmla="*/ 2147483647 w 7"/>
                    <a:gd name="T19" fmla="*/ 2147483647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"/>
                    <a:gd name="T31" fmla="*/ 0 h 9"/>
                    <a:gd name="T32" fmla="*/ 7 w 7"/>
                    <a:gd name="T33" fmla="*/ 9 h 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" h="9">
                      <a:moveTo>
                        <a:pt x="7" y="1"/>
                      </a:moveTo>
                      <a:cubicBezTo>
                        <a:pt x="6" y="1"/>
                        <a:pt x="5" y="3"/>
                        <a:pt x="5" y="5"/>
                      </a:cubicBezTo>
                      <a:cubicBezTo>
                        <a:pt x="5" y="7"/>
                        <a:pt x="6" y="8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5" y="9"/>
                        <a:pt x="3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6"/>
                        <a:pt x="0" y="4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3" y="0"/>
                        <a:pt x="5" y="0"/>
                        <a:pt x="7" y="0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1" name="Freeform 1843"/>
                <p:cNvSpPr/>
                <p:nvPr/>
              </p:nvSpPr>
              <p:spPr bwMode="auto">
                <a:xfrm>
                  <a:off x="9309894" y="30400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2" name="Freeform 1844"/>
                <p:cNvSpPr/>
                <p:nvPr/>
              </p:nvSpPr>
              <p:spPr bwMode="auto">
                <a:xfrm>
                  <a:off x="9309894" y="3094038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3" name="Oval 1845"/>
                <p:cNvSpPr>
                  <a:spLocks noChangeArrowheads="1"/>
                </p:cNvSpPr>
                <p:nvPr/>
              </p:nvSpPr>
              <p:spPr bwMode="auto">
                <a:xfrm>
                  <a:off x="9309894" y="3063875"/>
                  <a:ext cx="15875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4" name="Freeform 1846"/>
                <p:cNvSpPr/>
                <p:nvPr/>
              </p:nvSpPr>
              <p:spPr bwMode="auto">
                <a:xfrm>
                  <a:off x="9194006" y="3040063"/>
                  <a:ext cx="22225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5" name="Freeform 1847"/>
                <p:cNvSpPr/>
                <p:nvPr/>
              </p:nvSpPr>
              <p:spPr bwMode="auto">
                <a:xfrm>
                  <a:off x="9194006" y="3094038"/>
                  <a:ext cx="22225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Oval 1848"/>
                <p:cNvSpPr>
                  <a:spLocks noChangeArrowheads="1"/>
                </p:cNvSpPr>
                <p:nvPr/>
              </p:nvSpPr>
              <p:spPr bwMode="auto">
                <a:xfrm>
                  <a:off x="9200356" y="3063875"/>
                  <a:ext cx="7938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Rectangle 1849"/>
                <p:cNvSpPr>
                  <a:spLocks noChangeArrowheads="1"/>
                </p:cNvSpPr>
                <p:nvPr/>
              </p:nvSpPr>
              <p:spPr bwMode="auto">
                <a:xfrm>
                  <a:off x="9247981" y="3024188"/>
                  <a:ext cx="30163" cy="93663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6" name="Rectangle 1850"/>
                <p:cNvSpPr>
                  <a:spLocks noChangeArrowheads="1"/>
                </p:cNvSpPr>
                <p:nvPr/>
              </p:nvSpPr>
              <p:spPr bwMode="auto">
                <a:xfrm>
                  <a:off x="9247981" y="3024188"/>
                  <a:ext cx="7938" cy="93663"/>
                </a:xfrm>
                <a:prstGeom prst="rect">
                  <a:avLst/>
                </a:prstGeom>
                <a:solidFill>
                  <a:srgbClr val="F39C12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7" name="Freeform 1851"/>
                <p:cNvSpPr/>
                <p:nvPr/>
              </p:nvSpPr>
              <p:spPr bwMode="auto">
                <a:xfrm>
                  <a:off x="9255919" y="3024188"/>
                  <a:ext cx="7938" cy="93663"/>
                </a:xfrm>
                <a:custGeom>
                  <a:avLst/>
                  <a:gdLst>
                    <a:gd name="T0" fmla="*/ 0 w 5"/>
                    <a:gd name="T1" fmla="*/ 0 h 59"/>
                    <a:gd name="T2" fmla="*/ 2147483647 w 5"/>
                    <a:gd name="T3" fmla="*/ 0 h 59"/>
                    <a:gd name="T4" fmla="*/ 2147483647 w 5"/>
                    <a:gd name="T5" fmla="*/ 0 h 59"/>
                    <a:gd name="T6" fmla="*/ 2147483647 w 5"/>
                    <a:gd name="T7" fmla="*/ 2147483647 h 59"/>
                    <a:gd name="T8" fmla="*/ 2147483647 w 5"/>
                    <a:gd name="T9" fmla="*/ 2147483647 h 59"/>
                    <a:gd name="T10" fmla="*/ 0 w 5"/>
                    <a:gd name="T11" fmla="*/ 2147483647 h 59"/>
                    <a:gd name="T12" fmla="*/ 0 w 5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59"/>
                    <a:gd name="T23" fmla="*/ 5 w 5"/>
                    <a:gd name="T24" fmla="*/ 59 h 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5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59"/>
                      </a:lnTo>
                      <a:lnTo>
                        <a:pt x="0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8" name="Freeform 1852"/>
                <p:cNvSpPr/>
                <p:nvPr/>
              </p:nvSpPr>
              <p:spPr bwMode="auto">
                <a:xfrm>
                  <a:off x="9270206" y="3024188"/>
                  <a:ext cx="0" cy="93663"/>
                </a:xfrm>
                <a:custGeom>
                  <a:avLst/>
                  <a:gdLst>
                    <a:gd name="T0" fmla="*/ 0 h 59"/>
                    <a:gd name="T1" fmla="*/ 0 h 59"/>
                    <a:gd name="T2" fmla="*/ 2147483647 h 59"/>
                    <a:gd name="T3" fmla="*/ 2147483647 h 59"/>
                    <a:gd name="T4" fmla="*/ 2147483647 h 59"/>
                    <a:gd name="T5" fmla="*/ 0 h 59"/>
                    <a:gd name="T6" fmla="*/ 0 h 59"/>
                    <a:gd name="T7" fmla="*/ 0 60000 655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h 59"/>
                    <a:gd name="T15" fmla="*/ 59 h 59"/>
                  </a:gdLst>
                  <a:ahLst/>
                  <a:cxnLst>
                    <a:cxn ang="T7">
                      <a:pos x="0" y="T0"/>
                    </a:cxn>
                    <a:cxn ang="T8">
                      <a:pos x="0" y="T1"/>
                    </a:cxn>
                    <a:cxn ang="T9">
                      <a:pos x="0" y="T2"/>
                    </a:cxn>
                    <a:cxn ang="T10">
                      <a:pos x="0" y="T3"/>
                    </a:cxn>
                    <a:cxn ang="T11">
                      <a:pos x="0" y="T4"/>
                    </a:cxn>
                    <a:cxn ang="T12">
                      <a:pos x="0" y="T5"/>
                    </a:cxn>
                    <a:cxn ang="T13">
                      <a:pos x="0" y="T6"/>
                    </a:cxn>
                  </a:cxnLst>
                  <a:rect l="0" t="T14" r="0" b="T15"/>
                  <a:pathLst>
                    <a:path h="59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9" name="Freeform 1853"/>
                <p:cNvSpPr/>
                <p:nvPr/>
              </p:nvSpPr>
              <p:spPr bwMode="auto">
                <a:xfrm>
                  <a:off x="9341644" y="2932113"/>
                  <a:ext cx="161925" cy="92075"/>
                </a:xfrm>
                <a:custGeom>
                  <a:avLst/>
                  <a:gdLst>
                    <a:gd name="T0" fmla="*/ 2147483647 w 21"/>
                    <a:gd name="T1" fmla="*/ 2147483647 h 12"/>
                    <a:gd name="T2" fmla="*/ 2147483647 w 21"/>
                    <a:gd name="T3" fmla="*/ 2147483647 h 12"/>
                    <a:gd name="T4" fmla="*/ 2147483647 w 21"/>
                    <a:gd name="T5" fmla="*/ 2147483647 h 12"/>
                    <a:gd name="T6" fmla="*/ 2147483647 w 21"/>
                    <a:gd name="T7" fmla="*/ 2147483647 h 12"/>
                    <a:gd name="T8" fmla="*/ 2147483647 w 21"/>
                    <a:gd name="T9" fmla="*/ 0 h 12"/>
                    <a:gd name="T10" fmla="*/ 2147483647 w 21"/>
                    <a:gd name="T11" fmla="*/ 0 h 12"/>
                    <a:gd name="T12" fmla="*/ 0 w 21"/>
                    <a:gd name="T13" fmla="*/ 2147483647 h 12"/>
                    <a:gd name="T14" fmla="*/ 0 w 21"/>
                    <a:gd name="T15" fmla="*/ 2147483647 h 12"/>
                    <a:gd name="T16" fmla="*/ 2147483647 w 21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2" y="12"/>
                      </a:move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12"/>
                        <a:pt x="21" y="11"/>
                        <a:pt x="21" y="10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0" name="Freeform 1854"/>
                <p:cNvSpPr/>
                <p:nvPr/>
              </p:nvSpPr>
              <p:spPr bwMode="auto">
                <a:xfrm>
                  <a:off x="9403556" y="2954338"/>
                  <a:ext cx="7938" cy="47625"/>
                </a:xfrm>
                <a:custGeom>
                  <a:avLst/>
                  <a:gdLst>
                    <a:gd name="T0" fmla="*/ 2147483647 w 1"/>
                    <a:gd name="T1" fmla="*/ 2147483647 h 6"/>
                    <a:gd name="T2" fmla="*/ 0 w 1"/>
                    <a:gd name="T3" fmla="*/ 2147483647 h 6"/>
                    <a:gd name="T4" fmla="*/ 2147483647 w 1"/>
                    <a:gd name="T5" fmla="*/ 0 h 6"/>
                    <a:gd name="T6" fmla="*/ 2147483647 w 1"/>
                    <a:gd name="T7" fmla="*/ 0 h 6"/>
                    <a:gd name="T8" fmla="*/ 2147483647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0" y="4"/>
                        <a:pt x="0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1" name="Freeform 1855"/>
                <p:cNvSpPr/>
                <p:nvPr/>
              </p:nvSpPr>
              <p:spPr bwMode="auto">
                <a:xfrm>
                  <a:off x="9433719" y="2946400"/>
                  <a:ext cx="61913" cy="69850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0 w 8"/>
                    <a:gd name="T5" fmla="*/ 2147483647 h 9"/>
                    <a:gd name="T6" fmla="*/ 0 w 8"/>
                    <a:gd name="T7" fmla="*/ 2147483647 h 9"/>
                    <a:gd name="T8" fmla="*/ 2147483647 w 8"/>
                    <a:gd name="T9" fmla="*/ 2147483647 h 9"/>
                    <a:gd name="T10" fmla="*/ 2147483647 w 8"/>
                    <a:gd name="T11" fmla="*/ 2147483647 h 9"/>
                    <a:gd name="T12" fmla="*/ 2147483647 w 8"/>
                    <a:gd name="T13" fmla="*/ 0 h 9"/>
                    <a:gd name="T14" fmla="*/ 2147483647 w 8"/>
                    <a:gd name="T15" fmla="*/ 0 h 9"/>
                    <a:gd name="T16" fmla="*/ 0 w 8"/>
                    <a:gd name="T17" fmla="*/ 0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9"/>
                    <a:gd name="T29" fmla="*/ 8 w 8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9">
                      <a:moveTo>
                        <a:pt x="0" y="0"/>
                      </a:moveTo>
                      <a:cubicBezTo>
                        <a:pt x="1" y="1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9"/>
                        <a:pt x="5" y="9"/>
                        <a:pt x="7" y="9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5"/>
                        <a:pt x="8" y="3"/>
                        <a:pt x="8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2" name="Freeform 1856"/>
                <p:cNvSpPr/>
                <p:nvPr/>
              </p:nvSpPr>
              <p:spPr bwMode="auto">
                <a:xfrm>
                  <a:off x="9433719" y="2954338"/>
                  <a:ext cx="7938" cy="47625"/>
                </a:xfrm>
                <a:custGeom>
                  <a:avLst/>
                  <a:gdLst>
                    <a:gd name="T0" fmla="*/ 0 w 1"/>
                    <a:gd name="T1" fmla="*/ 2147483647 h 6"/>
                    <a:gd name="T2" fmla="*/ 2147483647 w 1"/>
                    <a:gd name="T3" fmla="*/ 2147483647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0" y="6"/>
                      </a:moveTo>
                      <a:cubicBezTo>
                        <a:pt x="1" y="5"/>
                        <a:pt x="1" y="4"/>
                        <a:pt x="1" y="3"/>
                      </a:cubicBez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3" name="Freeform 1857"/>
                <p:cNvSpPr/>
                <p:nvPr/>
              </p:nvSpPr>
              <p:spPr bwMode="auto">
                <a:xfrm>
                  <a:off x="9347994" y="2946400"/>
                  <a:ext cx="63500" cy="69850"/>
                </a:xfrm>
                <a:custGeom>
                  <a:avLst/>
                  <a:gdLst>
                    <a:gd name="T0" fmla="*/ 2147483647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2147483647 h 9"/>
                    <a:gd name="T6" fmla="*/ 2147483647 w 8"/>
                    <a:gd name="T7" fmla="*/ 2147483647 h 9"/>
                    <a:gd name="T8" fmla="*/ 2147483647 w 8"/>
                    <a:gd name="T9" fmla="*/ 2147483647 h 9"/>
                    <a:gd name="T10" fmla="*/ 0 w 8"/>
                    <a:gd name="T11" fmla="*/ 2147483647 h 9"/>
                    <a:gd name="T12" fmla="*/ 0 w 8"/>
                    <a:gd name="T13" fmla="*/ 0 h 9"/>
                    <a:gd name="T14" fmla="*/ 2147483647 w 8"/>
                    <a:gd name="T15" fmla="*/ 0 h 9"/>
                    <a:gd name="T16" fmla="*/ 2147483647 w 8"/>
                    <a:gd name="T17" fmla="*/ 0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9"/>
                    <a:gd name="T29" fmla="*/ 8 w 8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9">
                      <a:moveTo>
                        <a:pt x="8" y="0"/>
                      </a:moveTo>
                      <a:cubicBezTo>
                        <a:pt x="7" y="1"/>
                        <a:pt x="6" y="2"/>
                        <a:pt x="6" y="4"/>
                      </a:cubicBezTo>
                      <a:cubicBezTo>
                        <a:pt x="6" y="6"/>
                        <a:pt x="7" y="8"/>
                        <a:pt x="8" y="8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9"/>
                        <a:pt x="3" y="9"/>
                        <a:pt x="1" y="9"/>
                      </a:cubicBezTo>
                      <a:cubicBezTo>
                        <a:pt x="1" y="9"/>
                        <a:pt x="0" y="8"/>
                        <a:pt x="0" y="8"/>
                      </a:cubicBezTo>
                      <a:cubicBezTo>
                        <a:pt x="0" y="5"/>
                        <a:pt x="0" y="3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3" y="0"/>
                        <a:pt x="6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4" name="Freeform 1858"/>
                <p:cNvSpPr/>
                <p:nvPr/>
              </p:nvSpPr>
              <p:spPr bwMode="auto">
                <a:xfrm>
                  <a:off x="9473406" y="2946400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" name="Freeform 1859"/>
                <p:cNvSpPr/>
                <p:nvPr/>
              </p:nvSpPr>
              <p:spPr bwMode="auto">
                <a:xfrm>
                  <a:off x="9473406" y="30019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6" name="Oval 1860"/>
                <p:cNvSpPr>
                  <a:spLocks noChangeArrowheads="1"/>
                </p:cNvSpPr>
                <p:nvPr/>
              </p:nvSpPr>
              <p:spPr bwMode="auto">
                <a:xfrm>
                  <a:off x="9473406" y="2970213"/>
                  <a:ext cx="15875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7" name="Freeform 1861"/>
                <p:cNvSpPr/>
                <p:nvPr/>
              </p:nvSpPr>
              <p:spPr bwMode="auto">
                <a:xfrm>
                  <a:off x="9355931" y="2946400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8" name="Freeform 1862"/>
                <p:cNvSpPr/>
                <p:nvPr/>
              </p:nvSpPr>
              <p:spPr bwMode="auto">
                <a:xfrm>
                  <a:off x="9355931" y="3001963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9" name="Oval 1863"/>
                <p:cNvSpPr>
                  <a:spLocks noChangeArrowheads="1"/>
                </p:cNvSpPr>
                <p:nvPr/>
              </p:nvSpPr>
              <p:spPr bwMode="auto">
                <a:xfrm>
                  <a:off x="9355931" y="2970213"/>
                  <a:ext cx="15875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0" name="Rectangle 1864"/>
                <p:cNvSpPr>
                  <a:spLocks noChangeArrowheads="1"/>
                </p:cNvSpPr>
                <p:nvPr/>
              </p:nvSpPr>
              <p:spPr bwMode="auto">
                <a:xfrm>
                  <a:off x="9411494" y="2932113"/>
                  <a:ext cx="30163" cy="92075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1" name="Rectangle 1865"/>
                <p:cNvSpPr>
                  <a:spLocks noChangeArrowheads="1"/>
                </p:cNvSpPr>
                <p:nvPr/>
              </p:nvSpPr>
              <p:spPr bwMode="auto">
                <a:xfrm>
                  <a:off x="9411494" y="2932113"/>
                  <a:ext cx="7938" cy="92075"/>
                </a:xfrm>
                <a:prstGeom prst="rect">
                  <a:avLst/>
                </a:prstGeom>
                <a:solidFill>
                  <a:srgbClr val="F39C12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2" name="Freeform 1866"/>
                <p:cNvSpPr/>
                <p:nvPr/>
              </p:nvSpPr>
              <p:spPr bwMode="auto">
                <a:xfrm>
                  <a:off x="9419431" y="2932113"/>
                  <a:ext cx="6350" cy="92075"/>
                </a:xfrm>
                <a:custGeom>
                  <a:avLst/>
                  <a:gdLst>
                    <a:gd name="T0" fmla="*/ 0 w 4"/>
                    <a:gd name="T1" fmla="*/ 0 h 58"/>
                    <a:gd name="T2" fmla="*/ 2147483647 w 4"/>
                    <a:gd name="T3" fmla="*/ 0 h 58"/>
                    <a:gd name="T4" fmla="*/ 2147483647 w 4"/>
                    <a:gd name="T5" fmla="*/ 0 h 58"/>
                    <a:gd name="T6" fmla="*/ 2147483647 w 4"/>
                    <a:gd name="T7" fmla="*/ 2147483647 h 58"/>
                    <a:gd name="T8" fmla="*/ 2147483647 w 4"/>
                    <a:gd name="T9" fmla="*/ 2147483647 h 58"/>
                    <a:gd name="T10" fmla="*/ 0 w 4"/>
                    <a:gd name="T11" fmla="*/ 2147483647 h 58"/>
                    <a:gd name="T12" fmla="*/ 0 w 4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"/>
                    <a:gd name="T22" fmla="*/ 0 h 58"/>
                    <a:gd name="T23" fmla="*/ 4 w 4"/>
                    <a:gd name="T24" fmla="*/ 58 h 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" h="5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8"/>
                      </a:lnTo>
                      <a:lnTo>
                        <a:pt x="0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3" name="Freeform 1867"/>
                <p:cNvSpPr/>
                <p:nvPr/>
              </p:nvSpPr>
              <p:spPr bwMode="auto">
                <a:xfrm>
                  <a:off x="9425781" y="2932113"/>
                  <a:ext cx="7938" cy="92075"/>
                </a:xfrm>
                <a:custGeom>
                  <a:avLst/>
                  <a:gdLst>
                    <a:gd name="T0" fmla="*/ 2147483647 w 5"/>
                    <a:gd name="T1" fmla="*/ 0 h 58"/>
                    <a:gd name="T2" fmla="*/ 0 w 5"/>
                    <a:gd name="T3" fmla="*/ 0 h 58"/>
                    <a:gd name="T4" fmla="*/ 0 w 5"/>
                    <a:gd name="T5" fmla="*/ 2147483647 h 58"/>
                    <a:gd name="T6" fmla="*/ 2147483647 w 5"/>
                    <a:gd name="T7" fmla="*/ 2147483647 h 58"/>
                    <a:gd name="T8" fmla="*/ 2147483647 w 5"/>
                    <a:gd name="T9" fmla="*/ 2147483647 h 58"/>
                    <a:gd name="T10" fmla="*/ 2147483647 w 5"/>
                    <a:gd name="T11" fmla="*/ 0 h 58"/>
                    <a:gd name="T12" fmla="*/ 2147483647 w 5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58"/>
                    <a:gd name="T23" fmla="*/ 5 w 5"/>
                    <a:gd name="T24" fmla="*/ 58 h 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58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58"/>
                      </a:lnTo>
                      <a:lnTo>
                        <a:pt x="5" y="5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4" name="Freeform 1868"/>
                <p:cNvSpPr/>
                <p:nvPr/>
              </p:nvSpPr>
              <p:spPr bwMode="auto">
                <a:xfrm>
                  <a:off x="9186069" y="2932113"/>
                  <a:ext cx="155575" cy="92075"/>
                </a:xfrm>
                <a:custGeom>
                  <a:avLst/>
                  <a:gdLst>
                    <a:gd name="T0" fmla="*/ 2147483647 w 20"/>
                    <a:gd name="T1" fmla="*/ 2147483647 h 12"/>
                    <a:gd name="T2" fmla="*/ 2147483647 w 20"/>
                    <a:gd name="T3" fmla="*/ 2147483647 h 12"/>
                    <a:gd name="T4" fmla="*/ 2147483647 w 20"/>
                    <a:gd name="T5" fmla="*/ 2147483647 h 12"/>
                    <a:gd name="T6" fmla="*/ 2147483647 w 20"/>
                    <a:gd name="T7" fmla="*/ 2147483647 h 12"/>
                    <a:gd name="T8" fmla="*/ 2147483647 w 20"/>
                    <a:gd name="T9" fmla="*/ 0 h 12"/>
                    <a:gd name="T10" fmla="*/ 2147483647 w 20"/>
                    <a:gd name="T11" fmla="*/ 0 h 12"/>
                    <a:gd name="T12" fmla="*/ 0 w 20"/>
                    <a:gd name="T13" fmla="*/ 2147483647 h 12"/>
                    <a:gd name="T14" fmla="*/ 0 w 20"/>
                    <a:gd name="T15" fmla="*/ 2147483647 h 12"/>
                    <a:gd name="T16" fmla="*/ 2147483647 w 20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"/>
                    <a:gd name="T28" fmla="*/ 0 h 12"/>
                    <a:gd name="T29" fmla="*/ 20 w 20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" h="12">
                      <a:moveTo>
                        <a:pt x="1" y="12"/>
                      </a:move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9" y="12"/>
                        <a:pt x="20" y="11"/>
                        <a:pt x="20" y="10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0" y="12"/>
                        <a:pt x="1" y="12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5" name="Freeform 1869"/>
                <p:cNvSpPr/>
                <p:nvPr/>
              </p:nvSpPr>
              <p:spPr bwMode="auto">
                <a:xfrm>
                  <a:off x="9240044" y="2954338"/>
                  <a:ext cx="7938" cy="47625"/>
                </a:xfrm>
                <a:custGeom>
                  <a:avLst/>
                  <a:gdLst>
                    <a:gd name="T0" fmla="*/ 2147483647 w 1"/>
                    <a:gd name="T1" fmla="*/ 2147483647 h 6"/>
                    <a:gd name="T2" fmla="*/ 0 w 1"/>
                    <a:gd name="T3" fmla="*/ 2147483647 h 6"/>
                    <a:gd name="T4" fmla="*/ 2147483647 w 1"/>
                    <a:gd name="T5" fmla="*/ 0 h 6"/>
                    <a:gd name="T6" fmla="*/ 2147483647 w 1"/>
                    <a:gd name="T7" fmla="*/ 0 h 6"/>
                    <a:gd name="T8" fmla="*/ 2147483647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1" y="6"/>
                      </a:move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6" name="Freeform 1870"/>
                <p:cNvSpPr/>
                <p:nvPr/>
              </p:nvSpPr>
              <p:spPr bwMode="auto">
                <a:xfrm>
                  <a:off x="9270206" y="2946400"/>
                  <a:ext cx="63500" cy="69850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0 w 8"/>
                    <a:gd name="T5" fmla="*/ 2147483647 h 9"/>
                    <a:gd name="T6" fmla="*/ 0 w 8"/>
                    <a:gd name="T7" fmla="*/ 2147483647 h 9"/>
                    <a:gd name="T8" fmla="*/ 2147483647 w 8"/>
                    <a:gd name="T9" fmla="*/ 2147483647 h 9"/>
                    <a:gd name="T10" fmla="*/ 2147483647 w 8"/>
                    <a:gd name="T11" fmla="*/ 2147483647 h 9"/>
                    <a:gd name="T12" fmla="*/ 2147483647 w 8"/>
                    <a:gd name="T13" fmla="*/ 0 h 9"/>
                    <a:gd name="T14" fmla="*/ 2147483647 w 8"/>
                    <a:gd name="T15" fmla="*/ 0 h 9"/>
                    <a:gd name="T16" fmla="*/ 0 w 8"/>
                    <a:gd name="T17" fmla="*/ 0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9"/>
                    <a:gd name="T29" fmla="*/ 8 w 8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9">
                      <a:moveTo>
                        <a:pt x="0" y="0"/>
                      </a:moveTo>
                      <a:cubicBezTo>
                        <a:pt x="2" y="1"/>
                        <a:pt x="2" y="2"/>
                        <a:pt x="2" y="4"/>
                      </a:cubicBezTo>
                      <a:cubicBezTo>
                        <a:pt x="2" y="6"/>
                        <a:pt x="2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9"/>
                        <a:pt x="5" y="9"/>
                        <a:pt x="7" y="9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5"/>
                        <a:pt x="8" y="3"/>
                        <a:pt x="8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7" name="Freeform 1871"/>
                <p:cNvSpPr/>
                <p:nvPr/>
              </p:nvSpPr>
              <p:spPr bwMode="auto">
                <a:xfrm>
                  <a:off x="9270206" y="2954338"/>
                  <a:ext cx="15875" cy="47625"/>
                </a:xfrm>
                <a:custGeom>
                  <a:avLst/>
                  <a:gdLst>
                    <a:gd name="T0" fmla="*/ 0 w 2"/>
                    <a:gd name="T1" fmla="*/ 2147483647 h 6"/>
                    <a:gd name="T2" fmla="*/ 2147483647 w 2"/>
                    <a:gd name="T3" fmla="*/ 2147483647 h 6"/>
                    <a:gd name="T4" fmla="*/ 0 w 2"/>
                    <a:gd name="T5" fmla="*/ 0 h 6"/>
                    <a:gd name="T6" fmla="*/ 0 w 2"/>
                    <a:gd name="T7" fmla="*/ 0 h 6"/>
                    <a:gd name="T8" fmla="*/ 0 w 2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6"/>
                    <a:gd name="T17" fmla="*/ 2 w 2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6">
                      <a:moveTo>
                        <a:pt x="0" y="6"/>
                      </a:move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8" name="Freeform 1872"/>
                <p:cNvSpPr/>
                <p:nvPr/>
              </p:nvSpPr>
              <p:spPr bwMode="auto">
                <a:xfrm>
                  <a:off x="9194006" y="2946400"/>
                  <a:ext cx="53975" cy="69850"/>
                </a:xfrm>
                <a:custGeom>
                  <a:avLst/>
                  <a:gdLst>
                    <a:gd name="T0" fmla="*/ 2147483647 w 7"/>
                    <a:gd name="T1" fmla="*/ 0 h 9"/>
                    <a:gd name="T2" fmla="*/ 2147483647 w 7"/>
                    <a:gd name="T3" fmla="*/ 2147483647 h 9"/>
                    <a:gd name="T4" fmla="*/ 2147483647 w 7"/>
                    <a:gd name="T5" fmla="*/ 2147483647 h 9"/>
                    <a:gd name="T6" fmla="*/ 2147483647 w 7"/>
                    <a:gd name="T7" fmla="*/ 2147483647 h 9"/>
                    <a:gd name="T8" fmla="*/ 0 w 7"/>
                    <a:gd name="T9" fmla="*/ 2147483647 h 9"/>
                    <a:gd name="T10" fmla="*/ 0 w 7"/>
                    <a:gd name="T11" fmla="*/ 2147483647 h 9"/>
                    <a:gd name="T12" fmla="*/ 0 w 7"/>
                    <a:gd name="T13" fmla="*/ 0 h 9"/>
                    <a:gd name="T14" fmla="*/ 0 w 7"/>
                    <a:gd name="T15" fmla="*/ 0 h 9"/>
                    <a:gd name="T16" fmla="*/ 2147483647 w 7"/>
                    <a:gd name="T17" fmla="*/ 0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"/>
                    <a:gd name="T28" fmla="*/ 0 h 9"/>
                    <a:gd name="T29" fmla="*/ 7 w 7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" h="9">
                      <a:moveTo>
                        <a:pt x="7" y="0"/>
                      </a:moveTo>
                      <a:cubicBezTo>
                        <a:pt x="6" y="1"/>
                        <a:pt x="5" y="2"/>
                        <a:pt x="5" y="4"/>
                      </a:cubicBezTo>
                      <a:cubicBezTo>
                        <a:pt x="5" y="6"/>
                        <a:pt x="6" y="8"/>
                        <a:pt x="7" y="8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5" y="9"/>
                        <a:pt x="3" y="9"/>
                        <a:pt x="0" y="9"/>
                      </a:cubicBezTo>
                      <a:cubicBezTo>
                        <a:pt x="0" y="9"/>
                        <a:pt x="0" y="8"/>
                        <a:pt x="0" y="8"/>
                      </a:cubicBezTo>
                      <a:cubicBezTo>
                        <a:pt x="0" y="5"/>
                        <a:pt x="0" y="3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0"/>
                        <a:pt x="5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7AE6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9" name="Freeform 1873"/>
                <p:cNvSpPr/>
                <p:nvPr/>
              </p:nvSpPr>
              <p:spPr bwMode="auto">
                <a:xfrm>
                  <a:off x="9309894" y="2946400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0" name="Freeform 1874"/>
                <p:cNvSpPr/>
                <p:nvPr/>
              </p:nvSpPr>
              <p:spPr bwMode="auto">
                <a:xfrm>
                  <a:off x="9309894" y="30019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1" name="Oval 1875"/>
                <p:cNvSpPr>
                  <a:spLocks noChangeArrowheads="1"/>
                </p:cNvSpPr>
                <p:nvPr/>
              </p:nvSpPr>
              <p:spPr bwMode="auto">
                <a:xfrm>
                  <a:off x="9309894" y="2970213"/>
                  <a:ext cx="15875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2" name="Freeform 1876"/>
                <p:cNvSpPr/>
                <p:nvPr/>
              </p:nvSpPr>
              <p:spPr bwMode="auto">
                <a:xfrm>
                  <a:off x="9194006" y="2946400"/>
                  <a:ext cx="22225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3" name="Freeform 1877"/>
                <p:cNvSpPr/>
                <p:nvPr/>
              </p:nvSpPr>
              <p:spPr bwMode="auto">
                <a:xfrm>
                  <a:off x="9194006" y="3001963"/>
                  <a:ext cx="22225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4" name="Oval 1878"/>
                <p:cNvSpPr>
                  <a:spLocks noChangeArrowheads="1"/>
                </p:cNvSpPr>
                <p:nvPr/>
              </p:nvSpPr>
              <p:spPr bwMode="auto">
                <a:xfrm>
                  <a:off x="9200356" y="2970213"/>
                  <a:ext cx="7938" cy="15875"/>
                </a:xfrm>
                <a:prstGeom prst="ellipse">
                  <a:avLst/>
                </a:prstGeom>
                <a:solidFill>
                  <a:srgbClr val="DAE1E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5" name="Rectangle 1879"/>
                <p:cNvSpPr>
                  <a:spLocks noChangeArrowheads="1"/>
                </p:cNvSpPr>
                <p:nvPr/>
              </p:nvSpPr>
              <p:spPr bwMode="auto">
                <a:xfrm>
                  <a:off x="9247981" y="2932113"/>
                  <a:ext cx="30163" cy="92075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6" name="Rectangle 1880"/>
                <p:cNvSpPr>
                  <a:spLocks noChangeArrowheads="1"/>
                </p:cNvSpPr>
                <p:nvPr/>
              </p:nvSpPr>
              <p:spPr bwMode="auto">
                <a:xfrm>
                  <a:off x="9247981" y="2932113"/>
                  <a:ext cx="7938" cy="92075"/>
                </a:xfrm>
                <a:prstGeom prst="rect">
                  <a:avLst/>
                </a:prstGeom>
                <a:solidFill>
                  <a:srgbClr val="F39C12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7" name="Freeform 1881"/>
                <p:cNvSpPr/>
                <p:nvPr/>
              </p:nvSpPr>
              <p:spPr bwMode="auto">
                <a:xfrm>
                  <a:off x="9255919" y="2932113"/>
                  <a:ext cx="7938" cy="92075"/>
                </a:xfrm>
                <a:custGeom>
                  <a:avLst/>
                  <a:gdLst>
                    <a:gd name="T0" fmla="*/ 0 w 5"/>
                    <a:gd name="T1" fmla="*/ 0 h 58"/>
                    <a:gd name="T2" fmla="*/ 2147483647 w 5"/>
                    <a:gd name="T3" fmla="*/ 0 h 58"/>
                    <a:gd name="T4" fmla="*/ 2147483647 w 5"/>
                    <a:gd name="T5" fmla="*/ 0 h 58"/>
                    <a:gd name="T6" fmla="*/ 2147483647 w 5"/>
                    <a:gd name="T7" fmla="*/ 2147483647 h 58"/>
                    <a:gd name="T8" fmla="*/ 2147483647 w 5"/>
                    <a:gd name="T9" fmla="*/ 2147483647 h 58"/>
                    <a:gd name="T10" fmla="*/ 0 w 5"/>
                    <a:gd name="T11" fmla="*/ 2147483647 h 58"/>
                    <a:gd name="T12" fmla="*/ 0 w 5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58"/>
                    <a:gd name="T23" fmla="*/ 5 w 5"/>
                    <a:gd name="T24" fmla="*/ 58 h 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58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58"/>
                      </a:lnTo>
                      <a:lnTo>
                        <a:pt x="0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8" name="Freeform 1882"/>
                <p:cNvSpPr/>
                <p:nvPr/>
              </p:nvSpPr>
              <p:spPr bwMode="auto">
                <a:xfrm>
                  <a:off x="9270206" y="2932113"/>
                  <a:ext cx="0" cy="92075"/>
                </a:xfrm>
                <a:custGeom>
                  <a:avLst/>
                  <a:gdLst>
                    <a:gd name="T0" fmla="*/ 0 h 58"/>
                    <a:gd name="T1" fmla="*/ 0 h 58"/>
                    <a:gd name="T2" fmla="*/ 2147483647 h 58"/>
                    <a:gd name="T3" fmla="*/ 2147483647 h 58"/>
                    <a:gd name="T4" fmla="*/ 2147483647 h 58"/>
                    <a:gd name="T5" fmla="*/ 0 h 58"/>
                    <a:gd name="T6" fmla="*/ 0 h 58"/>
                    <a:gd name="T7" fmla="*/ 0 60000 655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h 58"/>
                    <a:gd name="T15" fmla="*/ 58 h 58"/>
                  </a:gdLst>
                  <a:ahLst/>
                  <a:cxnLst>
                    <a:cxn ang="T7">
                      <a:pos x="0" y="T0"/>
                    </a:cxn>
                    <a:cxn ang="T8">
                      <a:pos x="0" y="T1"/>
                    </a:cxn>
                    <a:cxn ang="T9">
                      <a:pos x="0" y="T2"/>
                    </a:cxn>
                    <a:cxn ang="T10">
                      <a:pos x="0" y="T3"/>
                    </a:cxn>
                    <a:cxn ang="T11">
                      <a:pos x="0" y="T4"/>
                    </a:cxn>
                    <a:cxn ang="T12">
                      <a:pos x="0" y="T5"/>
                    </a:cxn>
                    <a:cxn ang="T13">
                      <a:pos x="0" y="T6"/>
                    </a:cxn>
                  </a:cxnLst>
                  <a:rect l="0" t="T14" r="0" b="T15"/>
                  <a:pathLst>
                    <a:path h="5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39C12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9" name="Freeform 1883"/>
                <p:cNvSpPr/>
                <p:nvPr/>
              </p:nvSpPr>
              <p:spPr bwMode="auto">
                <a:xfrm>
                  <a:off x="9170194" y="2908300"/>
                  <a:ext cx="357188" cy="233363"/>
                </a:xfrm>
                <a:custGeom>
                  <a:avLst/>
                  <a:gdLst>
                    <a:gd name="T0" fmla="*/ 2147483647 w 46"/>
                    <a:gd name="T1" fmla="*/ 0 h 30"/>
                    <a:gd name="T2" fmla="*/ 2147483647 w 46"/>
                    <a:gd name="T3" fmla="*/ 0 h 30"/>
                    <a:gd name="T4" fmla="*/ 2147483647 w 46"/>
                    <a:gd name="T5" fmla="*/ 0 h 30"/>
                    <a:gd name="T6" fmla="*/ 2147483647 w 46"/>
                    <a:gd name="T7" fmla="*/ 0 h 30"/>
                    <a:gd name="T8" fmla="*/ 2147483647 w 46"/>
                    <a:gd name="T9" fmla="*/ 0 h 30"/>
                    <a:gd name="T10" fmla="*/ 2147483647 w 46"/>
                    <a:gd name="T11" fmla="*/ 0 h 30"/>
                    <a:gd name="T12" fmla="*/ 2147483647 w 46"/>
                    <a:gd name="T13" fmla="*/ 0 h 30"/>
                    <a:gd name="T14" fmla="*/ 2147483647 w 46"/>
                    <a:gd name="T15" fmla="*/ 0 h 30"/>
                    <a:gd name="T16" fmla="*/ 2147483647 w 46"/>
                    <a:gd name="T17" fmla="*/ 0 h 30"/>
                    <a:gd name="T18" fmla="*/ 2147483647 w 46"/>
                    <a:gd name="T19" fmla="*/ 0 h 30"/>
                    <a:gd name="T20" fmla="*/ 2147483647 w 46"/>
                    <a:gd name="T21" fmla="*/ 0 h 30"/>
                    <a:gd name="T22" fmla="*/ 2147483647 w 46"/>
                    <a:gd name="T23" fmla="*/ 0 h 30"/>
                    <a:gd name="T24" fmla="*/ 2147483647 w 46"/>
                    <a:gd name="T25" fmla="*/ 0 h 30"/>
                    <a:gd name="T26" fmla="*/ 2147483647 w 46"/>
                    <a:gd name="T27" fmla="*/ 0 h 30"/>
                    <a:gd name="T28" fmla="*/ 2147483647 w 46"/>
                    <a:gd name="T29" fmla="*/ 0 h 30"/>
                    <a:gd name="T30" fmla="*/ 2147483647 w 46"/>
                    <a:gd name="T31" fmla="*/ 0 h 30"/>
                    <a:gd name="T32" fmla="*/ 2147483647 w 46"/>
                    <a:gd name="T33" fmla="*/ 0 h 30"/>
                    <a:gd name="T34" fmla="*/ 2147483647 w 46"/>
                    <a:gd name="T35" fmla="*/ 0 h 30"/>
                    <a:gd name="T36" fmla="*/ 2147483647 w 46"/>
                    <a:gd name="T37" fmla="*/ 0 h 30"/>
                    <a:gd name="T38" fmla="*/ 2147483647 w 46"/>
                    <a:gd name="T39" fmla="*/ 0 h 30"/>
                    <a:gd name="T40" fmla="*/ 2147483647 w 46"/>
                    <a:gd name="T41" fmla="*/ 0 h 30"/>
                    <a:gd name="T42" fmla="*/ 2147483647 w 46"/>
                    <a:gd name="T43" fmla="*/ 0 h 30"/>
                    <a:gd name="T44" fmla="*/ 2147483647 w 46"/>
                    <a:gd name="T45" fmla="*/ 0 h 30"/>
                    <a:gd name="T46" fmla="*/ 2147483647 w 46"/>
                    <a:gd name="T47" fmla="*/ 2147483647 h 30"/>
                    <a:gd name="T48" fmla="*/ 2147483647 w 46"/>
                    <a:gd name="T49" fmla="*/ 2147483647 h 30"/>
                    <a:gd name="T50" fmla="*/ 2147483647 w 46"/>
                    <a:gd name="T51" fmla="*/ 2147483647 h 30"/>
                    <a:gd name="T52" fmla="*/ 2147483647 w 46"/>
                    <a:gd name="T53" fmla="*/ 2147483647 h 30"/>
                    <a:gd name="T54" fmla="*/ 2147483647 w 46"/>
                    <a:gd name="T55" fmla="*/ 2147483647 h 30"/>
                    <a:gd name="T56" fmla="*/ 2147483647 w 46"/>
                    <a:gd name="T57" fmla="*/ 2147483647 h 30"/>
                    <a:gd name="T58" fmla="*/ 2147483647 w 46"/>
                    <a:gd name="T59" fmla="*/ 2147483647 h 30"/>
                    <a:gd name="T60" fmla="*/ 0 w 46"/>
                    <a:gd name="T61" fmla="*/ 2147483647 h 30"/>
                    <a:gd name="T62" fmla="*/ 0 w 46"/>
                    <a:gd name="T63" fmla="*/ 2147483647 h 30"/>
                    <a:gd name="T64" fmla="*/ 0 w 46"/>
                    <a:gd name="T65" fmla="*/ 2147483647 h 30"/>
                    <a:gd name="T66" fmla="*/ 0 w 46"/>
                    <a:gd name="T67" fmla="*/ 2147483647 h 30"/>
                    <a:gd name="T68" fmla="*/ 0 w 46"/>
                    <a:gd name="T69" fmla="*/ 2147483647 h 30"/>
                    <a:gd name="T70" fmla="*/ 0 w 46"/>
                    <a:gd name="T71" fmla="*/ 2147483647 h 30"/>
                    <a:gd name="T72" fmla="*/ 0 w 46"/>
                    <a:gd name="T73" fmla="*/ 2147483647 h 30"/>
                    <a:gd name="T74" fmla="*/ 0 w 46"/>
                    <a:gd name="T75" fmla="*/ 2147483647 h 30"/>
                    <a:gd name="T76" fmla="*/ 0 w 46"/>
                    <a:gd name="T77" fmla="*/ 2147483647 h 30"/>
                    <a:gd name="T78" fmla="*/ 0 w 46"/>
                    <a:gd name="T79" fmla="*/ 2147483647 h 30"/>
                    <a:gd name="T80" fmla="*/ 0 w 46"/>
                    <a:gd name="T81" fmla="*/ 2147483647 h 30"/>
                    <a:gd name="T82" fmla="*/ 0 w 46"/>
                    <a:gd name="T83" fmla="*/ 2147483647 h 30"/>
                    <a:gd name="T84" fmla="*/ 0 w 46"/>
                    <a:gd name="T85" fmla="*/ 2147483647 h 30"/>
                    <a:gd name="T86" fmla="*/ 2147483647 w 46"/>
                    <a:gd name="T87" fmla="*/ 2147483647 h 30"/>
                    <a:gd name="T88" fmla="*/ 2147483647 w 46"/>
                    <a:gd name="T89" fmla="*/ 2147483647 h 3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46"/>
                    <a:gd name="T136" fmla="*/ 0 h 30"/>
                    <a:gd name="T137" fmla="*/ 46 w 46"/>
                    <a:gd name="T138" fmla="*/ 30 h 3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46" h="30">
                      <a:moveTo>
                        <a:pt x="4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43" y="30"/>
                        <a:pt x="43" y="30"/>
                        <a:pt x="43" y="30"/>
                      </a:cubicBezTo>
                      <a:cubicBezTo>
                        <a:pt x="44" y="30"/>
                        <a:pt x="46" y="29"/>
                        <a:pt x="46" y="27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6" y="2"/>
                        <a:pt x="44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7F8C8D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0" name="Freeform 1884"/>
                <p:cNvSpPr/>
                <p:nvPr/>
              </p:nvSpPr>
              <p:spPr bwMode="auto">
                <a:xfrm>
                  <a:off x="9178131" y="2924175"/>
                  <a:ext cx="333375" cy="209550"/>
                </a:xfrm>
                <a:custGeom>
                  <a:avLst/>
                  <a:gdLst>
                    <a:gd name="T0" fmla="*/ 2147483647 w 43"/>
                    <a:gd name="T1" fmla="*/ 2147483647 h 27"/>
                    <a:gd name="T2" fmla="*/ 2147483647 w 43"/>
                    <a:gd name="T3" fmla="*/ 2147483647 h 27"/>
                    <a:gd name="T4" fmla="*/ 2147483647 w 43"/>
                    <a:gd name="T5" fmla="*/ 2147483647 h 27"/>
                    <a:gd name="T6" fmla="*/ 2147483647 w 43"/>
                    <a:gd name="T7" fmla="*/ 2147483647 h 27"/>
                    <a:gd name="T8" fmla="*/ 0 w 43"/>
                    <a:gd name="T9" fmla="*/ 0 h 27"/>
                    <a:gd name="T10" fmla="*/ 2147483647 w 43"/>
                    <a:gd name="T11" fmla="*/ 0 h 27"/>
                    <a:gd name="T12" fmla="*/ 2147483647 w 43"/>
                    <a:gd name="T13" fmla="*/ 0 h 27"/>
                    <a:gd name="T14" fmla="*/ 2147483647 w 43"/>
                    <a:gd name="T15" fmla="*/ 2147483647 h 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"/>
                    <a:gd name="T25" fmla="*/ 0 h 27"/>
                    <a:gd name="T26" fmla="*/ 43 w 43"/>
                    <a:gd name="T27" fmla="*/ 27 h 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" h="27">
                      <a:moveTo>
                        <a:pt x="43" y="1"/>
                      </a:move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26"/>
                        <a:pt x="43" y="27"/>
                        <a:pt x="42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3" y="0"/>
                        <a:pt x="43" y="0"/>
                        <a:pt x="43" y="1"/>
                      </a:cubicBezTo>
                      <a:close/>
                    </a:path>
                  </a:pathLst>
                </a:custGeom>
                <a:solidFill>
                  <a:srgbClr val="21212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1" name="Freeform 1885"/>
                <p:cNvSpPr/>
                <p:nvPr/>
              </p:nvSpPr>
              <p:spPr bwMode="auto">
                <a:xfrm>
                  <a:off x="9341644" y="3024188"/>
                  <a:ext cx="161925" cy="93663"/>
                </a:xfrm>
                <a:custGeom>
                  <a:avLst/>
                  <a:gdLst>
                    <a:gd name="T0" fmla="*/ 2147483647 w 21"/>
                    <a:gd name="T1" fmla="*/ 2147483647 h 12"/>
                    <a:gd name="T2" fmla="*/ 2147483647 w 21"/>
                    <a:gd name="T3" fmla="*/ 2147483647 h 12"/>
                    <a:gd name="T4" fmla="*/ 2147483647 w 21"/>
                    <a:gd name="T5" fmla="*/ 2147483647 h 12"/>
                    <a:gd name="T6" fmla="*/ 2147483647 w 21"/>
                    <a:gd name="T7" fmla="*/ 2147483647 h 12"/>
                    <a:gd name="T8" fmla="*/ 2147483647 w 21"/>
                    <a:gd name="T9" fmla="*/ 0 h 12"/>
                    <a:gd name="T10" fmla="*/ 2147483647 w 21"/>
                    <a:gd name="T11" fmla="*/ 0 h 12"/>
                    <a:gd name="T12" fmla="*/ 0 w 21"/>
                    <a:gd name="T13" fmla="*/ 2147483647 h 12"/>
                    <a:gd name="T14" fmla="*/ 0 w 21"/>
                    <a:gd name="T15" fmla="*/ 2147483647 h 12"/>
                    <a:gd name="T16" fmla="*/ 2147483647 w 21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4" y="12"/>
                      </a:move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12"/>
                        <a:pt x="21" y="11"/>
                        <a:pt x="21" y="10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8"/>
                        <a:pt x="0" y="8"/>
                        <a:pt x="0" y="8"/>
                      </a:cubicBezTo>
                      <a:lnTo>
                        <a:pt x="4" y="12"/>
                      </a:ln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2" name="Freeform 1886"/>
                <p:cNvSpPr/>
                <p:nvPr/>
              </p:nvSpPr>
              <p:spPr bwMode="auto">
                <a:xfrm>
                  <a:off x="9403556" y="3048000"/>
                  <a:ext cx="7938" cy="46038"/>
                </a:xfrm>
                <a:custGeom>
                  <a:avLst/>
                  <a:gdLst>
                    <a:gd name="T0" fmla="*/ 2147483647 w 1"/>
                    <a:gd name="T1" fmla="*/ 2147483647 h 6"/>
                    <a:gd name="T2" fmla="*/ 0 w 1"/>
                    <a:gd name="T3" fmla="*/ 2147483647 h 6"/>
                    <a:gd name="T4" fmla="*/ 2147483647 w 1"/>
                    <a:gd name="T5" fmla="*/ 0 h 6"/>
                    <a:gd name="T6" fmla="*/ 2147483647 w 1"/>
                    <a:gd name="T7" fmla="*/ 0 h 6"/>
                    <a:gd name="T8" fmla="*/ 2147483647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0" y="4"/>
                        <a:pt x="0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3" name="Freeform 1887"/>
                <p:cNvSpPr/>
                <p:nvPr/>
              </p:nvSpPr>
              <p:spPr bwMode="auto">
                <a:xfrm>
                  <a:off x="9433719" y="3032125"/>
                  <a:ext cx="61913" cy="69850"/>
                </a:xfrm>
                <a:custGeom>
                  <a:avLst/>
                  <a:gdLst>
                    <a:gd name="T0" fmla="*/ 0 w 8"/>
                    <a:gd name="T1" fmla="*/ 2147483647 h 9"/>
                    <a:gd name="T2" fmla="*/ 2147483647 w 8"/>
                    <a:gd name="T3" fmla="*/ 2147483647 h 9"/>
                    <a:gd name="T4" fmla="*/ 0 w 8"/>
                    <a:gd name="T5" fmla="*/ 2147483647 h 9"/>
                    <a:gd name="T6" fmla="*/ 0 w 8"/>
                    <a:gd name="T7" fmla="*/ 2147483647 h 9"/>
                    <a:gd name="T8" fmla="*/ 2147483647 w 8"/>
                    <a:gd name="T9" fmla="*/ 2147483647 h 9"/>
                    <a:gd name="T10" fmla="*/ 2147483647 w 8"/>
                    <a:gd name="T11" fmla="*/ 2147483647 h 9"/>
                    <a:gd name="T12" fmla="*/ 2147483647 w 8"/>
                    <a:gd name="T13" fmla="*/ 2147483647 h 9"/>
                    <a:gd name="T14" fmla="*/ 2147483647 w 8"/>
                    <a:gd name="T15" fmla="*/ 0 h 9"/>
                    <a:gd name="T16" fmla="*/ 0 w 8"/>
                    <a:gd name="T17" fmla="*/ 0 h 9"/>
                    <a:gd name="T18" fmla="*/ 0 w 8"/>
                    <a:gd name="T19" fmla="*/ 2147483647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"/>
                    <a:gd name="T31" fmla="*/ 0 h 9"/>
                    <a:gd name="T32" fmla="*/ 8 w 8"/>
                    <a:gd name="T33" fmla="*/ 9 h 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" h="9">
                      <a:moveTo>
                        <a:pt x="0" y="1"/>
                      </a:moveTo>
                      <a:cubicBezTo>
                        <a:pt x="1" y="1"/>
                        <a:pt x="2" y="3"/>
                        <a:pt x="2" y="5"/>
                      </a:cubicBezTo>
                      <a:cubicBezTo>
                        <a:pt x="2" y="7"/>
                        <a:pt x="1" y="8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9"/>
                        <a:pt x="5" y="9"/>
                        <a:pt x="7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6"/>
                        <a:pt x="8" y="4"/>
                        <a:pt x="8" y="1"/>
                      </a:cubicBezTo>
                      <a:cubicBezTo>
                        <a:pt x="8" y="1"/>
                        <a:pt x="8" y="0"/>
                        <a:pt x="7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4" name="Freeform 1888"/>
                <p:cNvSpPr/>
                <p:nvPr/>
              </p:nvSpPr>
              <p:spPr bwMode="auto">
                <a:xfrm>
                  <a:off x="9433719" y="3048000"/>
                  <a:ext cx="7938" cy="46038"/>
                </a:xfrm>
                <a:custGeom>
                  <a:avLst/>
                  <a:gdLst>
                    <a:gd name="T0" fmla="*/ 0 w 1"/>
                    <a:gd name="T1" fmla="*/ 2147483647 h 6"/>
                    <a:gd name="T2" fmla="*/ 2147483647 w 1"/>
                    <a:gd name="T3" fmla="*/ 2147483647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0" y="6"/>
                      </a:moveTo>
                      <a:cubicBezTo>
                        <a:pt x="1" y="5"/>
                        <a:pt x="1" y="4"/>
                        <a:pt x="1" y="3"/>
                      </a:cubicBez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5" name="Freeform 1889"/>
                <p:cNvSpPr/>
                <p:nvPr/>
              </p:nvSpPr>
              <p:spPr bwMode="auto">
                <a:xfrm>
                  <a:off x="9347994" y="3032125"/>
                  <a:ext cx="63500" cy="69850"/>
                </a:xfrm>
                <a:custGeom>
                  <a:avLst/>
                  <a:gdLst>
                    <a:gd name="T0" fmla="*/ 2147483647 w 8"/>
                    <a:gd name="T1" fmla="*/ 2147483647 h 9"/>
                    <a:gd name="T2" fmla="*/ 2147483647 w 8"/>
                    <a:gd name="T3" fmla="*/ 2147483647 h 9"/>
                    <a:gd name="T4" fmla="*/ 2147483647 w 8"/>
                    <a:gd name="T5" fmla="*/ 2147483647 h 9"/>
                    <a:gd name="T6" fmla="*/ 2147483647 w 8"/>
                    <a:gd name="T7" fmla="*/ 2147483647 h 9"/>
                    <a:gd name="T8" fmla="*/ 2147483647 w 8"/>
                    <a:gd name="T9" fmla="*/ 2147483647 h 9"/>
                    <a:gd name="T10" fmla="*/ 0 w 8"/>
                    <a:gd name="T11" fmla="*/ 2147483647 h 9"/>
                    <a:gd name="T12" fmla="*/ 0 w 8"/>
                    <a:gd name="T13" fmla="*/ 2147483647 h 9"/>
                    <a:gd name="T14" fmla="*/ 2147483647 w 8"/>
                    <a:gd name="T15" fmla="*/ 0 h 9"/>
                    <a:gd name="T16" fmla="*/ 2147483647 w 8"/>
                    <a:gd name="T17" fmla="*/ 0 h 9"/>
                    <a:gd name="T18" fmla="*/ 2147483647 w 8"/>
                    <a:gd name="T19" fmla="*/ 2147483647 h 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"/>
                    <a:gd name="T31" fmla="*/ 0 h 9"/>
                    <a:gd name="T32" fmla="*/ 8 w 8"/>
                    <a:gd name="T33" fmla="*/ 9 h 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" h="9">
                      <a:moveTo>
                        <a:pt x="8" y="1"/>
                      </a:moveTo>
                      <a:cubicBezTo>
                        <a:pt x="7" y="1"/>
                        <a:pt x="6" y="3"/>
                        <a:pt x="6" y="5"/>
                      </a:cubicBezTo>
                      <a:cubicBezTo>
                        <a:pt x="6" y="7"/>
                        <a:pt x="7" y="8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3" y="0"/>
                        <a:pt x="6" y="0"/>
                        <a:pt x="8" y="0"/>
                      </a:cubicBez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6" name="Freeform 1890"/>
                <p:cNvSpPr/>
                <p:nvPr/>
              </p:nvSpPr>
              <p:spPr bwMode="auto">
                <a:xfrm>
                  <a:off x="9473406" y="30400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7" name="Freeform 1891"/>
                <p:cNvSpPr/>
                <p:nvPr/>
              </p:nvSpPr>
              <p:spPr bwMode="auto">
                <a:xfrm>
                  <a:off x="9473406" y="3094038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8" name="Oval 1892"/>
                <p:cNvSpPr>
                  <a:spLocks noChangeArrowheads="1"/>
                </p:cNvSpPr>
                <p:nvPr/>
              </p:nvSpPr>
              <p:spPr bwMode="auto">
                <a:xfrm>
                  <a:off x="9473406" y="3063875"/>
                  <a:ext cx="15875" cy="15875"/>
                </a:xfrm>
                <a:prstGeom prst="ellipse">
                  <a:avLst/>
                </a:pr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9" name="Freeform 1893"/>
                <p:cNvSpPr/>
                <p:nvPr/>
              </p:nvSpPr>
              <p:spPr bwMode="auto">
                <a:xfrm>
                  <a:off x="9355931" y="3040063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0" name="Freeform 1894"/>
                <p:cNvSpPr/>
                <p:nvPr/>
              </p:nvSpPr>
              <p:spPr bwMode="auto">
                <a:xfrm>
                  <a:off x="9355931" y="3094038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1" name="Oval 1895"/>
                <p:cNvSpPr>
                  <a:spLocks noChangeArrowheads="1"/>
                </p:cNvSpPr>
                <p:nvPr/>
              </p:nvSpPr>
              <p:spPr bwMode="auto">
                <a:xfrm>
                  <a:off x="9355931" y="3063875"/>
                  <a:ext cx="15875" cy="15875"/>
                </a:xfrm>
                <a:prstGeom prst="ellipse">
                  <a:avLst/>
                </a:pr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Rectangle 1896"/>
                <p:cNvSpPr>
                  <a:spLocks noChangeArrowheads="1"/>
                </p:cNvSpPr>
                <p:nvPr/>
              </p:nvSpPr>
              <p:spPr bwMode="auto">
                <a:xfrm>
                  <a:off x="9411494" y="3024188"/>
                  <a:ext cx="30163" cy="93663"/>
                </a:xfrm>
                <a:prstGeom prst="rect">
                  <a:avLst/>
                </a:prstGeom>
                <a:solidFill>
                  <a:srgbClr val="95A5A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3" name="Rectangle 1897"/>
                <p:cNvSpPr>
                  <a:spLocks noChangeArrowheads="1"/>
                </p:cNvSpPr>
                <p:nvPr/>
              </p:nvSpPr>
              <p:spPr bwMode="auto">
                <a:xfrm>
                  <a:off x="9411494" y="3024188"/>
                  <a:ext cx="7938" cy="93663"/>
                </a:xfrm>
                <a:prstGeom prst="rect">
                  <a:avLst/>
                </a:prstGeom>
                <a:solidFill>
                  <a:srgbClr val="9A7205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Freeform 1898"/>
                <p:cNvSpPr/>
                <p:nvPr/>
              </p:nvSpPr>
              <p:spPr bwMode="auto">
                <a:xfrm>
                  <a:off x="9419431" y="3024188"/>
                  <a:ext cx="6350" cy="93663"/>
                </a:xfrm>
                <a:custGeom>
                  <a:avLst/>
                  <a:gdLst>
                    <a:gd name="T0" fmla="*/ 0 w 4"/>
                    <a:gd name="T1" fmla="*/ 0 h 59"/>
                    <a:gd name="T2" fmla="*/ 2147483647 w 4"/>
                    <a:gd name="T3" fmla="*/ 0 h 59"/>
                    <a:gd name="T4" fmla="*/ 2147483647 w 4"/>
                    <a:gd name="T5" fmla="*/ 0 h 59"/>
                    <a:gd name="T6" fmla="*/ 2147483647 w 4"/>
                    <a:gd name="T7" fmla="*/ 2147483647 h 59"/>
                    <a:gd name="T8" fmla="*/ 2147483647 w 4"/>
                    <a:gd name="T9" fmla="*/ 2147483647 h 59"/>
                    <a:gd name="T10" fmla="*/ 0 w 4"/>
                    <a:gd name="T11" fmla="*/ 2147483647 h 59"/>
                    <a:gd name="T12" fmla="*/ 0 w 4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"/>
                    <a:gd name="T22" fmla="*/ 0 h 59"/>
                    <a:gd name="T23" fmla="*/ 4 w 4"/>
                    <a:gd name="T24" fmla="*/ 59 h 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" h="59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9"/>
                      </a:lnTo>
                      <a:lnTo>
                        <a:pt x="0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A72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5" name="Freeform 1899"/>
                <p:cNvSpPr/>
                <p:nvPr/>
              </p:nvSpPr>
              <p:spPr bwMode="auto">
                <a:xfrm>
                  <a:off x="9425781" y="3024188"/>
                  <a:ext cx="7938" cy="93663"/>
                </a:xfrm>
                <a:custGeom>
                  <a:avLst/>
                  <a:gdLst>
                    <a:gd name="T0" fmla="*/ 2147483647 w 5"/>
                    <a:gd name="T1" fmla="*/ 0 h 59"/>
                    <a:gd name="T2" fmla="*/ 0 w 5"/>
                    <a:gd name="T3" fmla="*/ 0 h 59"/>
                    <a:gd name="T4" fmla="*/ 0 w 5"/>
                    <a:gd name="T5" fmla="*/ 2147483647 h 59"/>
                    <a:gd name="T6" fmla="*/ 2147483647 w 5"/>
                    <a:gd name="T7" fmla="*/ 2147483647 h 59"/>
                    <a:gd name="T8" fmla="*/ 2147483647 w 5"/>
                    <a:gd name="T9" fmla="*/ 2147483647 h 59"/>
                    <a:gd name="T10" fmla="*/ 2147483647 w 5"/>
                    <a:gd name="T11" fmla="*/ 0 h 59"/>
                    <a:gd name="T12" fmla="*/ 2147483647 w 5"/>
                    <a:gd name="T13" fmla="*/ 0 h 5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59"/>
                    <a:gd name="T23" fmla="*/ 5 w 5"/>
                    <a:gd name="T24" fmla="*/ 59 h 5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59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59"/>
                      </a:lnTo>
                      <a:lnTo>
                        <a:pt x="5" y="59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9A72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6" name="Freeform 1900"/>
                <p:cNvSpPr/>
                <p:nvPr/>
              </p:nvSpPr>
              <p:spPr bwMode="auto">
                <a:xfrm>
                  <a:off x="9286081" y="3024188"/>
                  <a:ext cx="55563" cy="61913"/>
                </a:xfrm>
                <a:custGeom>
                  <a:avLst/>
                  <a:gdLst>
                    <a:gd name="T0" fmla="*/ 2147483647 w 7"/>
                    <a:gd name="T1" fmla="*/ 2147483647 h 8"/>
                    <a:gd name="T2" fmla="*/ 2147483647 w 7"/>
                    <a:gd name="T3" fmla="*/ 2147483647 h 8"/>
                    <a:gd name="T4" fmla="*/ 2147483647 w 7"/>
                    <a:gd name="T5" fmla="*/ 0 h 8"/>
                    <a:gd name="T6" fmla="*/ 0 w 7"/>
                    <a:gd name="T7" fmla="*/ 0 h 8"/>
                    <a:gd name="T8" fmla="*/ 2147483647 w 7"/>
                    <a:gd name="T9" fmla="*/ 2147483647 h 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"/>
                    <a:gd name="T16" fmla="*/ 0 h 8"/>
                    <a:gd name="T17" fmla="*/ 7 w 7"/>
                    <a:gd name="T18" fmla="*/ 8 h 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" h="8">
                      <a:moveTo>
                        <a:pt x="7" y="8"/>
                      </a:move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"/>
                        <a:pt x="6" y="0"/>
                        <a:pt x="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7" y="8"/>
                      </a:ln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7" name="Freeform 1901"/>
                <p:cNvSpPr/>
                <p:nvPr/>
              </p:nvSpPr>
              <p:spPr bwMode="auto">
                <a:xfrm>
                  <a:off x="9294019" y="3032125"/>
                  <a:ext cx="39688" cy="47625"/>
                </a:xfrm>
                <a:custGeom>
                  <a:avLst/>
                  <a:gdLst>
                    <a:gd name="T0" fmla="*/ 2147483647 w 5"/>
                    <a:gd name="T1" fmla="*/ 2147483647 h 6"/>
                    <a:gd name="T2" fmla="*/ 2147483647 w 5"/>
                    <a:gd name="T3" fmla="*/ 2147483647 h 6"/>
                    <a:gd name="T4" fmla="*/ 2147483647 w 5"/>
                    <a:gd name="T5" fmla="*/ 0 h 6"/>
                    <a:gd name="T6" fmla="*/ 0 w 5"/>
                    <a:gd name="T7" fmla="*/ 0 h 6"/>
                    <a:gd name="T8" fmla="*/ 2147483647 w 5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6"/>
                    <a:gd name="T17" fmla="*/ 5 w 5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6">
                      <a:moveTo>
                        <a:pt x="5" y="6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8" name="Freeform 1902"/>
                <p:cNvSpPr/>
                <p:nvPr/>
              </p:nvSpPr>
              <p:spPr bwMode="auto">
                <a:xfrm>
                  <a:off x="9309894" y="30400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9" name="Freeform 1903"/>
                <p:cNvSpPr/>
                <p:nvPr/>
              </p:nvSpPr>
              <p:spPr bwMode="auto">
                <a:xfrm>
                  <a:off x="9317831" y="3063875"/>
                  <a:ext cx="7938" cy="7938"/>
                </a:xfrm>
                <a:custGeom>
                  <a:avLst/>
                  <a:gdLst>
                    <a:gd name="T0" fmla="*/ 0 w 1"/>
                    <a:gd name="T1" fmla="*/ 0 h 1"/>
                    <a:gd name="T2" fmla="*/ 2147483647 w 1"/>
                    <a:gd name="T3" fmla="*/ 2147483647 h 1"/>
                    <a:gd name="T4" fmla="*/ 0 w 1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1"/>
                    <a:gd name="T11" fmla="*/ 1 w 1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0" name="Freeform 1904"/>
                <p:cNvSpPr/>
                <p:nvPr/>
              </p:nvSpPr>
              <p:spPr bwMode="auto">
                <a:xfrm>
                  <a:off x="9341644" y="2932113"/>
                  <a:ext cx="161925" cy="92075"/>
                </a:xfrm>
                <a:custGeom>
                  <a:avLst/>
                  <a:gdLst>
                    <a:gd name="T0" fmla="*/ 2147483647 w 21"/>
                    <a:gd name="T1" fmla="*/ 2147483647 h 12"/>
                    <a:gd name="T2" fmla="*/ 2147483647 w 21"/>
                    <a:gd name="T3" fmla="*/ 2147483647 h 12"/>
                    <a:gd name="T4" fmla="*/ 2147483647 w 21"/>
                    <a:gd name="T5" fmla="*/ 2147483647 h 12"/>
                    <a:gd name="T6" fmla="*/ 2147483647 w 21"/>
                    <a:gd name="T7" fmla="*/ 2147483647 h 12"/>
                    <a:gd name="T8" fmla="*/ 2147483647 w 21"/>
                    <a:gd name="T9" fmla="*/ 0 h 12"/>
                    <a:gd name="T10" fmla="*/ 2147483647 w 21"/>
                    <a:gd name="T11" fmla="*/ 0 h 12"/>
                    <a:gd name="T12" fmla="*/ 0 w 21"/>
                    <a:gd name="T13" fmla="*/ 2147483647 h 12"/>
                    <a:gd name="T14" fmla="*/ 0 w 21"/>
                    <a:gd name="T15" fmla="*/ 2147483647 h 12"/>
                    <a:gd name="T16" fmla="*/ 2147483647 w 21"/>
                    <a:gd name="T17" fmla="*/ 2147483647 h 1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12"/>
                    <a:gd name="T29" fmla="*/ 21 w 21"/>
                    <a:gd name="T30" fmla="*/ 12 h 1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12">
                      <a:moveTo>
                        <a:pt x="2" y="12"/>
                      </a:move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12"/>
                        <a:pt x="21" y="11"/>
                        <a:pt x="21" y="10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1"/>
                        <a:pt x="20" y="0"/>
                        <a:pt x="19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1" name="Freeform 1905"/>
                <p:cNvSpPr/>
                <p:nvPr/>
              </p:nvSpPr>
              <p:spPr bwMode="auto">
                <a:xfrm>
                  <a:off x="9403556" y="2954338"/>
                  <a:ext cx="7938" cy="47625"/>
                </a:xfrm>
                <a:custGeom>
                  <a:avLst/>
                  <a:gdLst>
                    <a:gd name="T0" fmla="*/ 2147483647 w 1"/>
                    <a:gd name="T1" fmla="*/ 2147483647 h 6"/>
                    <a:gd name="T2" fmla="*/ 0 w 1"/>
                    <a:gd name="T3" fmla="*/ 2147483647 h 6"/>
                    <a:gd name="T4" fmla="*/ 2147483647 w 1"/>
                    <a:gd name="T5" fmla="*/ 0 h 6"/>
                    <a:gd name="T6" fmla="*/ 2147483647 w 1"/>
                    <a:gd name="T7" fmla="*/ 0 h 6"/>
                    <a:gd name="T8" fmla="*/ 2147483647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1" y="6"/>
                      </a:moveTo>
                      <a:cubicBezTo>
                        <a:pt x="0" y="5"/>
                        <a:pt x="0" y="4"/>
                        <a:pt x="0" y="3"/>
                      </a:cubicBez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6"/>
                        <a:pt x="1" y="6"/>
                        <a:pt x="1" y="6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2" name="Freeform 1906"/>
                <p:cNvSpPr/>
                <p:nvPr/>
              </p:nvSpPr>
              <p:spPr bwMode="auto">
                <a:xfrm>
                  <a:off x="9433719" y="2946400"/>
                  <a:ext cx="61913" cy="69850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0 w 8"/>
                    <a:gd name="T5" fmla="*/ 2147483647 h 9"/>
                    <a:gd name="T6" fmla="*/ 0 w 8"/>
                    <a:gd name="T7" fmla="*/ 2147483647 h 9"/>
                    <a:gd name="T8" fmla="*/ 2147483647 w 8"/>
                    <a:gd name="T9" fmla="*/ 2147483647 h 9"/>
                    <a:gd name="T10" fmla="*/ 2147483647 w 8"/>
                    <a:gd name="T11" fmla="*/ 2147483647 h 9"/>
                    <a:gd name="T12" fmla="*/ 2147483647 w 8"/>
                    <a:gd name="T13" fmla="*/ 0 h 9"/>
                    <a:gd name="T14" fmla="*/ 2147483647 w 8"/>
                    <a:gd name="T15" fmla="*/ 0 h 9"/>
                    <a:gd name="T16" fmla="*/ 0 w 8"/>
                    <a:gd name="T17" fmla="*/ 0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9"/>
                    <a:gd name="T29" fmla="*/ 8 w 8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9">
                      <a:moveTo>
                        <a:pt x="0" y="0"/>
                      </a:moveTo>
                      <a:cubicBezTo>
                        <a:pt x="1" y="1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9"/>
                        <a:pt x="5" y="9"/>
                        <a:pt x="7" y="9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5"/>
                        <a:pt x="8" y="3"/>
                        <a:pt x="8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3" name="Freeform 1907"/>
                <p:cNvSpPr/>
                <p:nvPr/>
              </p:nvSpPr>
              <p:spPr bwMode="auto">
                <a:xfrm>
                  <a:off x="9433719" y="2954338"/>
                  <a:ext cx="7938" cy="47625"/>
                </a:xfrm>
                <a:custGeom>
                  <a:avLst/>
                  <a:gdLst>
                    <a:gd name="T0" fmla="*/ 0 w 1"/>
                    <a:gd name="T1" fmla="*/ 2147483647 h 6"/>
                    <a:gd name="T2" fmla="*/ 2147483647 w 1"/>
                    <a:gd name="T3" fmla="*/ 2147483647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"/>
                    <a:gd name="T16" fmla="*/ 0 h 6"/>
                    <a:gd name="T17" fmla="*/ 1 w 1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" h="6">
                      <a:moveTo>
                        <a:pt x="0" y="6"/>
                      </a:moveTo>
                      <a:cubicBezTo>
                        <a:pt x="1" y="5"/>
                        <a:pt x="1" y="4"/>
                        <a:pt x="1" y="3"/>
                      </a:cubicBezTo>
                      <a:cubicBezTo>
                        <a:pt x="1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4" name="Freeform 1908"/>
                <p:cNvSpPr/>
                <p:nvPr/>
              </p:nvSpPr>
              <p:spPr bwMode="auto">
                <a:xfrm>
                  <a:off x="9347994" y="2946400"/>
                  <a:ext cx="63500" cy="69850"/>
                </a:xfrm>
                <a:custGeom>
                  <a:avLst/>
                  <a:gdLst>
                    <a:gd name="T0" fmla="*/ 2147483647 w 8"/>
                    <a:gd name="T1" fmla="*/ 0 h 9"/>
                    <a:gd name="T2" fmla="*/ 2147483647 w 8"/>
                    <a:gd name="T3" fmla="*/ 2147483647 h 9"/>
                    <a:gd name="T4" fmla="*/ 2147483647 w 8"/>
                    <a:gd name="T5" fmla="*/ 2147483647 h 9"/>
                    <a:gd name="T6" fmla="*/ 2147483647 w 8"/>
                    <a:gd name="T7" fmla="*/ 2147483647 h 9"/>
                    <a:gd name="T8" fmla="*/ 2147483647 w 8"/>
                    <a:gd name="T9" fmla="*/ 2147483647 h 9"/>
                    <a:gd name="T10" fmla="*/ 0 w 8"/>
                    <a:gd name="T11" fmla="*/ 2147483647 h 9"/>
                    <a:gd name="T12" fmla="*/ 0 w 8"/>
                    <a:gd name="T13" fmla="*/ 0 h 9"/>
                    <a:gd name="T14" fmla="*/ 2147483647 w 8"/>
                    <a:gd name="T15" fmla="*/ 0 h 9"/>
                    <a:gd name="T16" fmla="*/ 2147483647 w 8"/>
                    <a:gd name="T17" fmla="*/ 0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9"/>
                    <a:gd name="T29" fmla="*/ 8 w 8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9">
                      <a:moveTo>
                        <a:pt x="8" y="0"/>
                      </a:moveTo>
                      <a:cubicBezTo>
                        <a:pt x="7" y="1"/>
                        <a:pt x="6" y="2"/>
                        <a:pt x="6" y="4"/>
                      </a:cubicBezTo>
                      <a:cubicBezTo>
                        <a:pt x="6" y="6"/>
                        <a:pt x="7" y="8"/>
                        <a:pt x="8" y="8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6" y="9"/>
                        <a:pt x="3" y="9"/>
                        <a:pt x="1" y="9"/>
                      </a:cubicBezTo>
                      <a:cubicBezTo>
                        <a:pt x="1" y="9"/>
                        <a:pt x="0" y="8"/>
                        <a:pt x="0" y="8"/>
                      </a:cubicBezTo>
                      <a:cubicBezTo>
                        <a:pt x="0" y="5"/>
                        <a:pt x="0" y="3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3" y="0"/>
                        <a:pt x="6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Freeform 1909"/>
                <p:cNvSpPr/>
                <p:nvPr/>
              </p:nvSpPr>
              <p:spPr bwMode="auto">
                <a:xfrm>
                  <a:off x="9473406" y="2946400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6" name="Freeform 1910"/>
                <p:cNvSpPr/>
                <p:nvPr/>
              </p:nvSpPr>
              <p:spPr bwMode="auto">
                <a:xfrm>
                  <a:off x="9473406" y="30019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0" name="Oval 1911"/>
                <p:cNvSpPr>
                  <a:spLocks noChangeArrowheads="1"/>
                </p:cNvSpPr>
                <p:nvPr/>
              </p:nvSpPr>
              <p:spPr bwMode="auto">
                <a:xfrm>
                  <a:off x="9473406" y="2970213"/>
                  <a:ext cx="15875" cy="15875"/>
                </a:xfrm>
                <a:prstGeom prst="ellipse">
                  <a:avLst/>
                </a:pr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4" name="Freeform 1912"/>
                <p:cNvSpPr/>
                <p:nvPr/>
              </p:nvSpPr>
              <p:spPr bwMode="auto">
                <a:xfrm>
                  <a:off x="9355931" y="2946400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5" name="Freeform 1913"/>
                <p:cNvSpPr/>
                <p:nvPr/>
              </p:nvSpPr>
              <p:spPr bwMode="auto">
                <a:xfrm>
                  <a:off x="9355931" y="3001963"/>
                  <a:ext cx="23813" cy="7938"/>
                </a:xfrm>
                <a:custGeom>
                  <a:avLst/>
                  <a:gdLst>
                    <a:gd name="T0" fmla="*/ 2147483647 w 3"/>
                    <a:gd name="T1" fmla="*/ 0 h 1"/>
                    <a:gd name="T2" fmla="*/ 0 w 3"/>
                    <a:gd name="T3" fmla="*/ 0 h 1"/>
                    <a:gd name="T4" fmla="*/ 0 w 3"/>
                    <a:gd name="T5" fmla="*/ 0 h 1"/>
                    <a:gd name="T6" fmla="*/ 0 w 3"/>
                    <a:gd name="T7" fmla="*/ 2147483647 h 1"/>
                    <a:gd name="T8" fmla="*/ 0 w 3"/>
                    <a:gd name="T9" fmla="*/ 2147483647 h 1"/>
                    <a:gd name="T10" fmla="*/ 2147483647 w 3"/>
                    <a:gd name="T11" fmla="*/ 2147483647 h 1"/>
                    <a:gd name="T12" fmla="*/ 2147483647 w 3"/>
                    <a:gd name="T13" fmla="*/ 2147483647 h 1"/>
                    <a:gd name="T14" fmla="*/ 2147483647 w 3"/>
                    <a:gd name="T15" fmla="*/ 0 h 1"/>
                    <a:gd name="T16" fmla="*/ 2147483647 w 3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"/>
                    <a:gd name="T28" fmla="*/ 0 h 1"/>
                    <a:gd name="T29" fmla="*/ 3 w 3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1" name="Oval 1914"/>
                <p:cNvSpPr>
                  <a:spLocks noChangeArrowheads="1"/>
                </p:cNvSpPr>
                <p:nvPr/>
              </p:nvSpPr>
              <p:spPr bwMode="auto">
                <a:xfrm>
                  <a:off x="9355931" y="2970213"/>
                  <a:ext cx="15875" cy="15875"/>
                </a:xfrm>
                <a:prstGeom prst="ellipse">
                  <a:avLst/>
                </a:pr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2" name="Rectangle 1915"/>
                <p:cNvSpPr>
                  <a:spLocks noChangeArrowheads="1"/>
                </p:cNvSpPr>
                <p:nvPr/>
              </p:nvSpPr>
              <p:spPr bwMode="auto">
                <a:xfrm>
                  <a:off x="9411494" y="2932113"/>
                  <a:ext cx="30163" cy="92075"/>
                </a:xfrm>
                <a:prstGeom prst="rect">
                  <a:avLst/>
                </a:prstGeom>
                <a:solidFill>
                  <a:srgbClr val="95A5A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3" name="Rectangle 1916"/>
                <p:cNvSpPr>
                  <a:spLocks noChangeArrowheads="1"/>
                </p:cNvSpPr>
                <p:nvPr/>
              </p:nvSpPr>
              <p:spPr bwMode="auto">
                <a:xfrm>
                  <a:off x="9411494" y="2932113"/>
                  <a:ext cx="7938" cy="92075"/>
                </a:xfrm>
                <a:prstGeom prst="rect">
                  <a:avLst/>
                </a:prstGeom>
                <a:solidFill>
                  <a:srgbClr val="9A7205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4" name="Freeform 1917"/>
                <p:cNvSpPr/>
                <p:nvPr/>
              </p:nvSpPr>
              <p:spPr bwMode="auto">
                <a:xfrm>
                  <a:off x="9419431" y="2932113"/>
                  <a:ext cx="6350" cy="92075"/>
                </a:xfrm>
                <a:custGeom>
                  <a:avLst/>
                  <a:gdLst>
                    <a:gd name="T0" fmla="*/ 0 w 4"/>
                    <a:gd name="T1" fmla="*/ 0 h 58"/>
                    <a:gd name="T2" fmla="*/ 2147483647 w 4"/>
                    <a:gd name="T3" fmla="*/ 0 h 58"/>
                    <a:gd name="T4" fmla="*/ 2147483647 w 4"/>
                    <a:gd name="T5" fmla="*/ 0 h 58"/>
                    <a:gd name="T6" fmla="*/ 2147483647 w 4"/>
                    <a:gd name="T7" fmla="*/ 2147483647 h 58"/>
                    <a:gd name="T8" fmla="*/ 2147483647 w 4"/>
                    <a:gd name="T9" fmla="*/ 2147483647 h 58"/>
                    <a:gd name="T10" fmla="*/ 0 w 4"/>
                    <a:gd name="T11" fmla="*/ 2147483647 h 58"/>
                    <a:gd name="T12" fmla="*/ 0 w 4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"/>
                    <a:gd name="T22" fmla="*/ 0 h 58"/>
                    <a:gd name="T23" fmla="*/ 4 w 4"/>
                    <a:gd name="T24" fmla="*/ 58 h 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" h="58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4" y="58"/>
                      </a:lnTo>
                      <a:lnTo>
                        <a:pt x="0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A72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5" name="Freeform 1918"/>
                <p:cNvSpPr/>
                <p:nvPr/>
              </p:nvSpPr>
              <p:spPr bwMode="auto">
                <a:xfrm>
                  <a:off x="9425781" y="2932113"/>
                  <a:ext cx="7938" cy="92075"/>
                </a:xfrm>
                <a:custGeom>
                  <a:avLst/>
                  <a:gdLst>
                    <a:gd name="T0" fmla="*/ 2147483647 w 5"/>
                    <a:gd name="T1" fmla="*/ 0 h 58"/>
                    <a:gd name="T2" fmla="*/ 0 w 5"/>
                    <a:gd name="T3" fmla="*/ 0 h 58"/>
                    <a:gd name="T4" fmla="*/ 0 w 5"/>
                    <a:gd name="T5" fmla="*/ 2147483647 h 58"/>
                    <a:gd name="T6" fmla="*/ 2147483647 w 5"/>
                    <a:gd name="T7" fmla="*/ 2147483647 h 58"/>
                    <a:gd name="T8" fmla="*/ 2147483647 w 5"/>
                    <a:gd name="T9" fmla="*/ 2147483647 h 58"/>
                    <a:gd name="T10" fmla="*/ 2147483647 w 5"/>
                    <a:gd name="T11" fmla="*/ 0 h 58"/>
                    <a:gd name="T12" fmla="*/ 2147483647 w 5"/>
                    <a:gd name="T13" fmla="*/ 0 h 5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"/>
                    <a:gd name="T22" fmla="*/ 0 h 58"/>
                    <a:gd name="T23" fmla="*/ 5 w 5"/>
                    <a:gd name="T24" fmla="*/ 58 h 5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" h="58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58"/>
                      </a:lnTo>
                      <a:lnTo>
                        <a:pt x="5" y="58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9A72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6" name="Freeform 1919"/>
                <p:cNvSpPr/>
                <p:nvPr/>
              </p:nvSpPr>
              <p:spPr bwMode="auto">
                <a:xfrm>
                  <a:off x="9194006" y="2932113"/>
                  <a:ext cx="147638" cy="92075"/>
                </a:xfrm>
                <a:custGeom>
                  <a:avLst/>
                  <a:gdLst>
                    <a:gd name="T0" fmla="*/ 2147483647 w 19"/>
                    <a:gd name="T1" fmla="*/ 2147483647 h 12"/>
                    <a:gd name="T2" fmla="*/ 2147483647 w 19"/>
                    <a:gd name="T3" fmla="*/ 2147483647 h 12"/>
                    <a:gd name="T4" fmla="*/ 2147483647 w 19"/>
                    <a:gd name="T5" fmla="*/ 2147483647 h 12"/>
                    <a:gd name="T6" fmla="*/ 2147483647 w 19"/>
                    <a:gd name="T7" fmla="*/ 2147483647 h 12"/>
                    <a:gd name="T8" fmla="*/ 2147483647 w 19"/>
                    <a:gd name="T9" fmla="*/ 0 h 12"/>
                    <a:gd name="T10" fmla="*/ 0 w 19"/>
                    <a:gd name="T11" fmla="*/ 0 h 12"/>
                    <a:gd name="T12" fmla="*/ 0 w 19"/>
                    <a:gd name="T13" fmla="*/ 2147483647 h 12"/>
                    <a:gd name="T14" fmla="*/ 2147483647 w 19"/>
                    <a:gd name="T15" fmla="*/ 2147483647 h 1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9"/>
                    <a:gd name="T25" fmla="*/ 0 h 12"/>
                    <a:gd name="T26" fmla="*/ 19 w 19"/>
                    <a:gd name="T27" fmla="*/ 12 h 1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9" h="12">
                      <a:moveTo>
                        <a:pt x="11" y="12"/>
                      </a:move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8" y="12"/>
                        <a:pt x="19" y="11"/>
                        <a:pt x="19" y="10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7" name="Freeform 1920"/>
                <p:cNvSpPr/>
                <p:nvPr/>
              </p:nvSpPr>
              <p:spPr bwMode="auto">
                <a:xfrm>
                  <a:off x="9240044" y="2954338"/>
                  <a:ext cx="7938" cy="39688"/>
                </a:xfrm>
                <a:custGeom>
                  <a:avLst/>
                  <a:gdLst>
                    <a:gd name="T0" fmla="*/ 0 w 1"/>
                    <a:gd name="T1" fmla="*/ 2147483647 h 5"/>
                    <a:gd name="T2" fmla="*/ 0 w 1"/>
                    <a:gd name="T3" fmla="*/ 2147483647 h 5"/>
                    <a:gd name="T4" fmla="*/ 2147483647 w 1"/>
                    <a:gd name="T5" fmla="*/ 0 h 5"/>
                    <a:gd name="T6" fmla="*/ 2147483647 w 1"/>
                    <a:gd name="T7" fmla="*/ 0 h 5"/>
                    <a:gd name="T8" fmla="*/ 2147483647 w 1"/>
                    <a:gd name="T9" fmla="*/ 2147483647 h 5"/>
                    <a:gd name="T10" fmla="*/ 0 w 1"/>
                    <a:gd name="T11" fmla="*/ 2147483647 h 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"/>
                    <a:gd name="T19" fmla="*/ 0 h 5"/>
                    <a:gd name="T20" fmla="*/ 1 w 1"/>
                    <a:gd name="T21" fmla="*/ 5 h 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" h="5">
                      <a:moveTo>
                        <a:pt x="0" y="4"/>
                      </a:moveTo>
                      <a:cubicBezTo>
                        <a:pt x="0" y="4"/>
                        <a:pt x="0" y="3"/>
                        <a:pt x="0" y="3"/>
                      </a:cubicBezTo>
                      <a:cubicBezTo>
                        <a:pt x="0" y="2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"/>
                        <a:pt x="1" y="5"/>
                        <a:pt x="1" y="5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8" name="Freeform 1921"/>
                <p:cNvSpPr/>
                <p:nvPr/>
              </p:nvSpPr>
              <p:spPr bwMode="auto">
                <a:xfrm>
                  <a:off x="9270206" y="2946400"/>
                  <a:ext cx="63500" cy="69850"/>
                </a:xfrm>
                <a:custGeom>
                  <a:avLst/>
                  <a:gdLst>
                    <a:gd name="T0" fmla="*/ 0 w 8"/>
                    <a:gd name="T1" fmla="*/ 0 h 9"/>
                    <a:gd name="T2" fmla="*/ 2147483647 w 8"/>
                    <a:gd name="T3" fmla="*/ 2147483647 h 9"/>
                    <a:gd name="T4" fmla="*/ 0 w 8"/>
                    <a:gd name="T5" fmla="*/ 2147483647 h 9"/>
                    <a:gd name="T6" fmla="*/ 0 w 8"/>
                    <a:gd name="T7" fmla="*/ 2147483647 h 9"/>
                    <a:gd name="T8" fmla="*/ 2147483647 w 8"/>
                    <a:gd name="T9" fmla="*/ 2147483647 h 9"/>
                    <a:gd name="T10" fmla="*/ 2147483647 w 8"/>
                    <a:gd name="T11" fmla="*/ 2147483647 h 9"/>
                    <a:gd name="T12" fmla="*/ 2147483647 w 8"/>
                    <a:gd name="T13" fmla="*/ 0 h 9"/>
                    <a:gd name="T14" fmla="*/ 2147483647 w 8"/>
                    <a:gd name="T15" fmla="*/ 0 h 9"/>
                    <a:gd name="T16" fmla="*/ 0 w 8"/>
                    <a:gd name="T17" fmla="*/ 0 h 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"/>
                    <a:gd name="T28" fmla="*/ 0 h 9"/>
                    <a:gd name="T29" fmla="*/ 8 w 8"/>
                    <a:gd name="T30" fmla="*/ 9 h 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" h="9">
                      <a:moveTo>
                        <a:pt x="0" y="0"/>
                      </a:moveTo>
                      <a:cubicBezTo>
                        <a:pt x="2" y="1"/>
                        <a:pt x="2" y="2"/>
                        <a:pt x="2" y="4"/>
                      </a:cubicBezTo>
                      <a:cubicBezTo>
                        <a:pt x="2" y="6"/>
                        <a:pt x="2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9"/>
                        <a:pt x="5" y="9"/>
                        <a:pt x="7" y="9"/>
                      </a:cubicBezTo>
                      <a:cubicBezTo>
                        <a:pt x="8" y="9"/>
                        <a:pt x="8" y="8"/>
                        <a:pt x="8" y="8"/>
                      </a:cubicBezTo>
                      <a:cubicBezTo>
                        <a:pt x="8" y="5"/>
                        <a:pt x="8" y="3"/>
                        <a:pt x="8" y="0"/>
                      </a:cubicBezTo>
                      <a:cubicBezTo>
                        <a:pt x="8" y="0"/>
                        <a:pt x="8" y="0"/>
                        <a:pt x="7" y="0"/>
                      </a:cubicBezTo>
                      <a:cubicBezTo>
                        <a:pt x="5" y="0"/>
                        <a:pt x="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9" name="Freeform 1922"/>
                <p:cNvSpPr/>
                <p:nvPr/>
              </p:nvSpPr>
              <p:spPr bwMode="auto">
                <a:xfrm>
                  <a:off x="9270206" y="2954338"/>
                  <a:ext cx="15875" cy="47625"/>
                </a:xfrm>
                <a:custGeom>
                  <a:avLst/>
                  <a:gdLst>
                    <a:gd name="T0" fmla="*/ 0 w 2"/>
                    <a:gd name="T1" fmla="*/ 2147483647 h 6"/>
                    <a:gd name="T2" fmla="*/ 2147483647 w 2"/>
                    <a:gd name="T3" fmla="*/ 2147483647 h 6"/>
                    <a:gd name="T4" fmla="*/ 0 w 2"/>
                    <a:gd name="T5" fmla="*/ 0 h 6"/>
                    <a:gd name="T6" fmla="*/ 0 w 2"/>
                    <a:gd name="T7" fmla="*/ 0 h 6"/>
                    <a:gd name="T8" fmla="*/ 0 w 2"/>
                    <a:gd name="T9" fmla="*/ 2147483647 h 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"/>
                    <a:gd name="T16" fmla="*/ 0 h 6"/>
                    <a:gd name="T17" fmla="*/ 2 w 2"/>
                    <a:gd name="T18" fmla="*/ 6 h 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" h="6">
                      <a:moveTo>
                        <a:pt x="0" y="6"/>
                      </a:moveTo>
                      <a:cubicBezTo>
                        <a:pt x="1" y="5"/>
                        <a:pt x="2" y="4"/>
                        <a:pt x="2" y="3"/>
                      </a:cubicBezTo>
                      <a:cubicBezTo>
                        <a:pt x="2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0" name="Freeform 1923"/>
                <p:cNvSpPr/>
                <p:nvPr/>
              </p:nvSpPr>
              <p:spPr bwMode="auto">
                <a:xfrm>
                  <a:off x="9200356" y="2946400"/>
                  <a:ext cx="47625" cy="31750"/>
                </a:xfrm>
                <a:custGeom>
                  <a:avLst/>
                  <a:gdLst>
                    <a:gd name="T0" fmla="*/ 2147483647 w 6"/>
                    <a:gd name="T1" fmla="*/ 0 h 4"/>
                    <a:gd name="T2" fmla="*/ 2147483647 w 6"/>
                    <a:gd name="T3" fmla="*/ 2147483647 h 4"/>
                    <a:gd name="T4" fmla="*/ 0 w 6"/>
                    <a:gd name="T5" fmla="*/ 0 h 4"/>
                    <a:gd name="T6" fmla="*/ 2147483647 w 6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"/>
                    <a:gd name="T13" fmla="*/ 0 h 4"/>
                    <a:gd name="T14" fmla="*/ 6 w 6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" h="4">
                      <a:moveTo>
                        <a:pt x="6" y="0"/>
                      </a:moveTo>
                      <a:cubicBezTo>
                        <a:pt x="5" y="1"/>
                        <a:pt x="4" y="2"/>
                        <a:pt x="4" y="4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1D7D4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1" name="Freeform 1924"/>
                <p:cNvSpPr/>
                <p:nvPr/>
              </p:nvSpPr>
              <p:spPr bwMode="auto">
                <a:xfrm>
                  <a:off x="9309894" y="2946400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2" name="Freeform 1925"/>
                <p:cNvSpPr/>
                <p:nvPr/>
              </p:nvSpPr>
              <p:spPr bwMode="auto">
                <a:xfrm>
                  <a:off x="9309894" y="3001963"/>
                  <a:ext cx="15875" cy="7938"/>
                </a:xfrm>
                <a:custGeom>
                  <a:avLst/>
                  <a:gdLst>
                    <a:gd name="T0" fmla="*/ 0 w 2"/>
                    <a:gd name="T1" fmla="*/ 0 h 1"/>
                    <a:gd name="T2" fmla="*/ 2147483647 w 2"/>
                    <a:gd name="T3" fmla="*/ 0 h 1"/>
                    <a:gd name="T4" fmla="*/ 2147483647 w 2"/>
                    <a:gd name="T5" fmla="*/ 0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0 w 2"/>
                    <a:gd name="T11" fmla="*/ 2147483647 h 1"/>
                    <a:gd name="T12" fmla="*/ 0 w 2"/>
                    <a:gd name="T13" fmla="*/ 2147483647 h 1"/>
                    <a:gd name="T14" fmla="*/ 0 w 2"/>
                    <a:gd name="T15" fmla="*/ 0 h 1"/>
                    <a:gd name="T16" fmla="*/ 0 w 2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"/>
                    <a:gd name="T28" fmla="*/ 0 h 1"/>
                    <a:gd name="T29" fmla="*/ 2 w 2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" h="1">
                      <a:moveTo>
                        <a:pt x="0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3" name="Oval 1926"/>
                <p:cNvSpPr>
                  <a:spLocks noChangeArrowheads="1"/>
                </p:cNvSpPr>
                <p:nvPr/>
              </p:nvSpPr>
              <p:spPr bwMode="auto">
                <a:xfrm>
                  <a:off x="9309894" y="2970213"/>
                  <a:ext cx="15875" cy="15875"/>
                </a:xfrm>
                <a:prstGeom prst="ellipse">
                  <a:avLst/>
                </a:pr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4" name="Freeform 1927"/>
                <p:cNvSpPr/>
                <p:nvPr/>
              </p:nvSpPr>
              <p:spPr bwMode="auto">
                <a:xfrm>
                  <a:off x="9200356" y="2946400"/>
                  <a:ext cx="15875" cy="7938"/>
                </a:xfrm>
                <a:custGeom>
                  <a:avLst/>
                  <a:gdLst>
                    <a:gd name="T0" fmla="*/ 2147483647 w 2"/>
                    <a:gd name="T1" fmla="*/ 0 h 1"/>
                    <a:gd name="T2" fmla="*/ 0 w 2"/>
                    <a:gd name="T3" fmla="*/ 0 h 1"/>
                    <a:gd name="T4" fmla="*/ 2147483647 w 2"/>
                    <a:gd name="T5" fmla="*/ 2147483647 h 1"/>
                    <a:gd name="T6" fmla="*/ 2147483647 w 2"/>
                    <a:gd name="T7" fmla="*/ 2147483647 h 1"/>
                    <a:gd name="T8" fmla="*/ 2147483647 w 2"/>
                    <a:gd name="T9" fmla="*/ 2147483647 h 1"/>
                    <a:gd name="T10" fmla="*/ 2147483647 w 2"/>
                    <a:gd name="T11" fmla="*/ 0 h 1"/>
                    <a:gd name="T12" fmla="*/ 2147483647 w 2"/>
                    <a:gd name="T13" fmla="*/ 0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"/>
                    <a:gd name="T22" fmla="*/ 0 h 1"/>
                    <a:gd name="T23" fmla="*/ 2 w 2"/>
                    <a:gd name="T24" fmla="*/ 1 h 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808E63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5" name="Freeform 1928"/>
                <p:cNvSpPr/>
                <p:nvPr/>
              </p:nvSpPr>
              <p:spPr bwMode="auto">
                <a:xfrm>
                  <a:off x="9247981" y="2932113"/>
                  <a:ext cx="30163" cy="92075"/>
                </a:xfrm>
                <a:custGeom>
                  <a:avLst/>
                  <a:gdLst>
                    <a:gd name="T0" fmla="*/ 2147483647 w 19"/>
                    <a:gd name="T1" fmla="*/ 0 h 58"/>
                    <a:gd name="T2" fmla="*/ 0 w 19"/>
                    <a:gd name="T3" fmla="*/ 0 h 58"/>
                    <a:gd name="T4" fmla="*/ 0 w 19"/>
                    <a:gd name="T5" fmla="*/ 2147483647 h 58"/>
                    <a:gd name="T6" fmla="*/ 2147483647 w 19"/>
                    <a:gd name="T7" fmla="*/ 2147483647 h 58"/>
                    <a:gd name="T8" fmla="*/ 2147483647 w 19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58"/>
                    <a:gd name="T17" fmla="*/ 19 w 19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58"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9" y="58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6" name="Freeform 1929"/>
                <p:cNvSpPr/>
                <p:nvPr/>
              </p:nvSpPr>
              <p:spPr bwMode="auto">
                <a:xfrm>
                  <a:off x="9247981" y="2932113"/>
                  <a:ext cx="7938" cy="69850"/>
                </a:xfrm>
                <a:custGeom>
                  <a:avLst/>
                  <a:gdLst>
                    <a:gd name="T0" fmla="*/ 2147483647 w 5"/>
                    <a:gd name="T1" fmla="*/ 0 h 44"/>
                    <a:gd name="T2" fmla="*/ 0 w 5"/>
                    <a:gd name="T3" fmla="*/ 0 h 44"/>
                    <a:gd name="T4" fmla="*/ 0 w 5"/>
                    <a:gd name="T5" fmla="*/ 2147483647 h 44"/>
                    <a:gd name="T6" fmla="*/ 2147483647 w 5"/>
                    <a:gd name="T7" fmla="*/ 2147483647 h 44"/>
                    <a:gd name="T8" fmla="*/ 2147483647 w 5"/>
                    <a:gd name="T9" fmla="*/ 0 h 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"/>
                    <a:gd name="T16" fmla="*/ 0 h 44"/>
                    <a:gd name="T17" fmla="*/ 5 w 5"/>
                    <a:gd name="T18" fmla="*/ 44 h 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" h="44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5" y="44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9A72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7" name="Freeform 1930"/>
                <p:cNvSpPr/>
                <p:nvPr/>
              </p:nvSpPr>
              <p:spPr bwMode="auto">
                <a:xfrm>
                  <a:off x="9255919" y="2932113"/>
                  <a:ext cx="7938" cy="77788"/>
                </a:xfrm>
                <a:custGeom>
                  <a:avLst/>
                  <a:gdLst>
                    <a:gd name="T0" fmla="*/ 0 w 5"/>
                    <a:gd name="T1" fmla="*/ 0 h 49"/>
                    <a:gd name="T2" fmla="*/ 2147483647 w 5"/>
                    <a:gd name="T3" fmla="*/ 0 h 49"/>
                    <a:gd name="T4" fmla="*/ 2147483647 w 5"/>
                    <a:gd name="T5" fmla="*/ 0 h 49"/>
                    <a:gd name="T6" fmla="*/ 2147483647 w 5"/>
                    <a:gd name="T7" fmla="*/ 2147483647 h 49"/>
                    <a:gd name="T8" fmla="*/ 0 w 5"/>
                    <a:gd name="T9" fmla="*/ 2147483647 h 49"/>
                    <a:gd name="T10" fmla="*/ 0 w 5"/>
                    <a:gd name="T11" fmla="*/ 0 h 4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"/>
                    <a:gd name="T19" fmla="*/ 0 h 49"/>
                    <a:gd name="T20" fmla="*/ 5 w 5"/>
                    <a:gd name="T21" fmla="*/ 49 h 4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" h="49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5" y="49"/>
                      </a:lnTo>
                      <a:lnTo>
                        <a:pt x="0" y="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A72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0" name="Freeform 1931"/>
                <p:cNvSpPr/>
                <p:nvPr/>
              </p:nvSpPr>
              <p:spPr bwMode="auto">
                <a:xfrm>
                  <a:off x="9270206" y="2932113"/>
                  <a:ext cx="0" cy="84138"/>
                </a:xfrm>
                <a:custGeom>
                  <a:avLst/>
                  <a:gdLst>
                    <a:gd name="T0" fmla="*/ 0 h 53"/>
                    <a:gd name="T1" fmla="*/ 0 h 53"/>
                    <a:gd name="T2" fmla="*/ 2147483647 h 53"/>
                    <a:gd name="T3" fmla="*/ 2147483647 h 53"/>
                    <a:gd name="T4" fmla="*/ 0 h 53"/>
                    <a:gd name="T5" fmla="*/ 0 h 53"/>
                    <a:gd name="T6" fmla="*/ 0 60000 65536"/>
                    <a:gd name="T7" fmla="*/ 0 60000 655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h 53"/>
                    <a:gd name="T13" fmla="*/ 53 h 53"/>
                  </a:gdLst>
                  <a:ahLst/>
                  <a:cxnLst>
                    <a:cxn ang="T6">
                      <a:pos x="0" y="T0"/>
                    </a:cxn>
                    <a:cxn ang="T7">
                      <a:pos x="0" y="T1"/>
                    </a:cxn>
                    <a:cxn ang="T8">
                      <a:pos x="0" y="T2"/>
                    </a:cxn>
                    <a:cxn ang="T9">
                      <a:pos x="0" y="T3"/>
                    </a:cxn>
                    <a:cxn ang="T10">
                      <a:pos x="0" y="T4"/>
                    </a:cxn>
                    <a:cxn ang="T11">
                      <a:pos x="0" y="T5"/>
                    </a:cxn>
                  </a:cxnLst>
                  <a:rect l="0" t="T12" r="0" b="T13"/>
                  <a:pathLst>
                    <a:path h="5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0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A72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1" name="Freeform 1932"/>
                <p:cNvSpPr/>
                <p:nvPr/>
              </p:nvSpPr>
              <p:spPr bwMode="auto">
                <a:xfrm>
                  <a:off x="9154319" y="2854325"/>
                  <a:ext cx="381000" cy="53975"/>
                </a:xfrm>
                <a:custGeom>
                  <a:avLst/>
                  <a:gdLst>
                    <a:gd name="T0" fmla="*/ 2147483647 w 49"/>
                    <a:gd name="T1" fmla="*/ 2147483647 h 7"/>
                    <a:gd name="T2" fmla="*/ 2147483647 w 49"/>
                    <a:gd name="T3" fmla="*/ 2147483647 h 7"/>
                    <a:gd name="T4" fmla="*/ 2147483647 w 49"/>
                    <a:gd name="T5" fmla="*/ 0 h 7"/>
                    <a:gd name="T6" fmla="*/ 2147483647 w 49"/>
                    <a:gd name="T7" fmla="*/ 0 h 7"/>
                    <a:gd name="T8" fmla="*/ 0 w 49"/>
                    <a:gd name="T9" fmla="*/ 2147483647 h 7"/>
                    <a:gd name="T10" fmla="*/ 0 w 49"/>
                    <a:gd name="T11" fmla="*/ 2147483647 h 7"/>
                    <a:gd name="T12" fmla="*/ 2147483647 w 49"/>
                    <a:gd name="T13" fmla="*/ 2147483647 h 7"/>
                    <a:gd name="T14" fmla="*/ 2147483647 w 49"/>
                    <a:gd name="T15" fmla="*/ 2147483647 h 7"/>
                    <a:gd name="T16" fmla="*/ 2147483647 w 49"/>
                    <a:gd name="T17" fmla="*/ 2147483647 h 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9"/>
                    <a:gd name="T28" fmla="*/ 0 h 7"/>
                    <a:gd name="T29" fmla="*/ 49 w 49"/>
                    <a:gd name="T30" fmla="*/ 7 h 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9" h="7">
                      <a:moveTo>
                        <a:pt x="49" y="4"/>
                      </a:moveTo>
                      <a:cubicBezTo>
                        <a:pt x="49" y="4"/>
                        <a:pt x="49" y="4"/>
                        <a:pt x="49" y="3"/>
                      </a:cubicBezTo>
                      <a:cubicBezTo>
                        <a:pt x="49" y="2"/>
                        <a:pt x="47" y="0"/>
                        <a:pt x="46" y="0"/>
                      </a:cubicBezTo>
                      <a:cubicBezTo>
                        <a:pt x="27" y="0"/>
                        <a:pt x="21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6"/>
                        <a:pt x="1" y="7"/>
                        <a:pt x="3" y="7"/>
                      </a:cubicBezTo>
                      <a:cubicBezTo>
                        <a:pt x="21" y="7"/>
                        <a:pt x="27" y="7"/>
                        <a:pt x="46" y="7"/>
                      </a:cubicBezTo>
                      <a:cubicBezTo>
                        <a:pt x="47" y="7"/>
                        <a:pt x="49" y="6"/>
                        <a:pt x="49" y="4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2" name="Freeform 1933"/>
                <p:cNvSpPr/>
                <p:nvPr/>
              </p:nvSpPr>
              <p:spPr bwMode="auto">
                <a:xfrm>
                  <a:off x="9270206" y="2876550"/>
                  <a:ext cx="141288" cy="15875"/>
                </a:xfrm>
                <a:custGeom>
                  <a:avLst/>
                  <a:gdLst>
                    <a:gd name="T0" fmla="*/ 2147483647 w 18"/>
                    <a:gd name="T1" fmla="*/ 0 h 2"/>
                    <a:gd name="T2" fmla="*/ 2147483647 w 18"/>
                    <a:gd name="T3" fmla="*/ 0 h 2"/>
                    <a:gd name="T4" fmla="*/ 2147483647 w 18"/>
                    <a:gd name="T5" fmla="*/ 2147483647 h 2"/>
                    <a:gd name="T6" fmla="*/ 2147483647 w 18"/>
                    <a:gd name="T7" fmla="*/ 2147483647 h 2"/>
                    <a:gd name="T8" fmla="*/ 2147483647 w 18"/>
                    <a:gd name="T9" fmla="*/ 2147483647 h 2"/>
                    <a:gd name="T10" fmla="*/ 2147483647 w 18"/>
                    <a:gd name="T11" fmla="*/ 2147483647 h 2"/>
                    <a:gd name="T12" fmla="*/ 0 w 18"/>
                    <a:gd name="T13" fmla="*/ 2147483647 h 2"/>
                    <a:gd name="T14" fmla="*/ 0 w 18"/>
                    <a:gd name="T15" fmla="*/ 2147483647 h 2"/>
                    <a:gd name="T16" fmla="*/ 2147483647 w 18"/>
                    <a:gd name="T17" fmla="*/ 0 h 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"/>
                    <a:gd name="T28" fmla="*/ 0 h 2"/>
                    <a:gd name="T29" fmla="*/ 18 w 18"/>
                    <a:gd name="T30" fmla="*/ 2 h 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" h="2">
                      <a:moveTo>
                        <a:pt x="1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8" y="0"/>
                        <a:pt x="18" y="0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2"/>
                        <a:pt x="17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95A5A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05" name="矩形 1904"/>
              <p:cNvSpPr/>
              <p:nvPr/>
            </p:nvSpPr>
            <p:spPr>
              <a:xfrm>
                <a:off x="4577" y="6788"/>
                <a:ext cx="1405" cy="658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/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Cloudification</a:t>
                </a:r>
                <a:endPara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94543" y="4772119"/>
              <a:ext cx="1531566" cy="451848"/>
              <a:chOff x="5941" y="6786"/>
              <a:chExt cx="2017" cy="665"/>
            </a:xfrm>
          </p:grpSpPr>
          <p:grpSp>
            <p:nvGrpSpPr>
              <p:cNvPr id="1895" name="组合 301"/>
              <p:cNvGrpSpPr/>
              <p:nvPr/>
            </p:nvGrpSpPr>
            <p:grpSpPr bwMode="auto">
              <a:xfrm>
                <a:off x="5941" y="6786"/>
                <a:ext cx="661" cy="658"/>
                <a:chOff x="6588918" y="5208588"/>
                <a:chExt cx="646112" cy="644525"/>
              </a:xfrm>
            </p:grpSpPr>
            <p:sp>
              <p:nvSpPr>
                <p:cNvPr id="1897" name="Oval 247"/>
                <p:cNvSpPr>
                  <a:spLocks noChangeArrowheads="1"/>
                </p:cNvSpPr>
                <p:nvPr/>
              </p:nvSpPr>
              <p:spPr bwMode="auto">
                <a:xfrm>
                  <a:off x="6588918" y="5208588"/>
                  <a:ext cx="646112" cy="644525"/>
                </a:xfrm>
                <a:prstGeom prst="ellipse">
                  <a:avLst/>
                </a:prstGeom>
                <a:solidFill>
                  <a:srgbClr val="50BFD8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8" name="Freeform 248"/>
                <p:cNvSpPr/>
                <p:nvPr/>
              </p:nvSpPr>
              <p:spPr bwMode="auto">
                <a:xfrm>
                  <a:off x="6892131" y="5208588"/>
                  <a:ext cx="39687" cy="0"/>
                </a:xfrm>
                <a:custGeom>
                  <a:avLst/>
                  <a:gdLst>
                    <a:gd name="T0" fmla="*/ 2147483647 w 5"/>
                    <a:gd name="T1" fmla="*/ 0 w 5"/>
                    <a:gd name="T2" fmla="*/ 2147483647 w 5"/>
                    <a:gd name="T3" fmla="*/ 2147483647 w 5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5"/>
                    <a:gd name="T9" fmla="*/ 5 w 5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5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9" name="Freeform 768"/>
                <p:cNvSpPr/>
                <p:nvPr/>
              </p:nvSpPr>
              <p:spPr bwMode="auto">
                <a:xfrm>
                  <a:off x="6744493" y="5364163"/>
                  <a:ext cx="474662" cy="481013"/>
                </a:xfrm>
                <a:custGeom>
                  <a:avLst/>
                  <a:gdLst>
                    <a:gd name="T0" fmla="*/ 2147483647 w 61"/>
                    <a:gd name="T1" fmla="*/ 2147483647 h 62"/>
                    <a:gd name="T2" fmla="*/ 2147483647 w 61"/>
                    <a:gd name="T3" fmla="*/ 2147483647 h 62"/>
                    <a:gd name="T4" fmla="*/ 2147483647 w 61"/>
                    <a:gd name="T5" fmla="*/ 2147483647 h 62"/>
                    <a:gd name="T6" fmla="*/ 2147483647 w 61"/>
                    <a:gd name="T7" fmla="*/ 2147483647 h 62"/>
                    <a:gd name="T8" fmla="*/ 0 w 61"/>
                    <a:gd name="T9" fmla="*/ 2147483647 h 62"/>
                    <a:gd name="T10" fmla="*/ 0 w 61"/>
                    <a:gd name="T11" fmla="*/ 2147483647 h 62"/>
                    <a:gd name="T12" fmla="*/ 2147483647 w 61"/>
                    <a:gd name="T13" fmla="*/ 2147483647 h 62"/>
                    <a:gd name="T14" fmla="*/ 2147483647 w 61"/>
                    <a:gd name="T15" fmla="*/ 2147483647 h 62"/>
                    <a:gd name="T16" fmla="*/ 2147483647 w 61"/>
                    <a:gd name="T17" fmla="*/ 2147483647 h 62"/>
                    <a:gd name="T18" fmla="*/ 2147483647 w 61"/>
                    <a:gd name="T19" fmla="*/ 2147483647 h 62"/>
                    <a:gd name="T20" fmla="*/ 2147483647 w 61"/>
                    <a:gd name="T21" fmla="*/ 2147483647 h 62"/>
                    <a:gd name="T22" fmla="*/ 2147483647 w 61"/>
                    <a:gd name="T23" fmla="*/ 2147483647 h 62"/>
                    <a:gd name="T24" fmla="*/ 2147483647 w 61"/>
                    <a:gd name="T25" fmla="*/ 0 h 62"/>
                    <a:gd name="T26" fmla="*/ 2147483647 w 61"/>
                    <a:gd name="T27" fmla="*/ 0 h 62"/>
                    <a:gd name="T28" fmla="*/ 2147483647 w 61"/>
                    <a:gd name="T29" fmla="*/ 2147483647 h 62"/>
                    <a:gd name="T30" fmla="*/ 2147483647 w 61"/>
                    <a:gd name="T31" fmla="*/ 2147483647 h 62"/>
                    <a:gd name="T32" fmla="*/ 2147483647 w 61"/>
                    <a:gd name="T33" fmla="*/ 2147483647 h 62"/>
                    <a:gd name="T34" fmla="*/ 2147483647 w 61"/>
                    <a:gd name="T35" fmla="*/ 2147483647 h 62"/>
                    <a:gd name="T36" fmla="*/ 2147483647 w 61"/>
                    <a:gd name="T37" fmla="*/ 2147483647 h 6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61"/>
                    <a:gd name="T58" fmla="*/ 0 h 62"/>
                    <a:gd name="T59" fmla="*/ 61 w 61"/>
                    <a:gd name="T60" fmla="*/ 62 h 6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61" h="62">
                      <a:moveTo>
                        <a:pt x="31" y="62"/>
                      </a:move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58" y="47"/>
                        <a:pt x="46" y="59"/>
                        <a:pt x="31" y="62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0" name="Freeform 1431"/>
                <p:cNvSpPr>
                  <a:spLocks noEditPoints="1"/>
                </p:cNvSpPr>
                <p:nvPr/>
              </p:nvSpPr>
              <p:spPr bwMode="auto">
                <a:xfrm>
                  <a:off x="6744494" y="5364162"/>
                  <a:ext cx="334963" cy="333375"/>
                </a:xfrm>
                <a:custGeom>
                  <a:avLst/>
                  <a:gdLst>
                    <a:gd name="T0" fmla="*/ 2147483647 w 43"/>
                    <a:gd name="T1" fmla="*/ 2147483647 h 43"/>
                    <a:gd name="T2" fmla="*/ 2147483647 w 43"/>
                    <a:gd name="T3" fmla="*/ 2147483647 h 43"/>
                    <a:gd name="T4" fmla="*/ 2147483647 w 43"/>
                    <a:gd name="T5" fmla="*/ 2147483647 h 43"/>
                    <a:gd name="T6" fmla="*/ 2147483647 w 43"/>
                    <a:gd name="T7" fmla="*/ 2147483647 h 43"/>
                    <a:gd name="T8" fmla="*/ 2147483647 w 43"/>
                    <a:gd name="T9" fmla="*/ 2147483647 h 43"/>
                    <a:gd name="T10" fmla="*/ 2147483647 w 43"/>
                    <a:gd name="T11" fmla="*/ 2147483647 h 43"/>
                    <a:gd name="T12" fmla="*/ 2147483647 w 43"/>
                    <a:gd name="T13" fmla="*/ 2147483647 h 43"/>
                    <a:gd name="T14" fmla="*/ 2147483647 w 43"/>
                    <a:gd name="T15" fmla="*/ 2147483647 h 43"/>
                    <a:gd name="T16" fmla="*/ 2147483647 w 43"/>
                    <a:gd name="T17" fmla="*/ 2147483647 h 43"/>
                    <a:gd name="T18" fmla="*/ 2147483647 w 43"/>
                    <a:gd name="T19" fmla="*/ 2147483647 h 43"/>
                    <a:gd name="T20" fmla="*/ 2147483647 w 43"/>
                    <a:gd name="T21" fmla="*/ 2147483647 h 43"/>
                    <a:gd name="T22" fmla="*/ 2147483647 w 43"/>
                    <a:gd name="T23" fmla="*/ 2147483647 h 43"/>
                    <a:gd name="T24" fmla="*/ 2147483647 w 43"/>
                    <a:gd name="T25" fmla="*/ 2147483647 h 43"/>
                    <a:gd name="T26" fmla="*/ 2147483647 w 43"/>
                    <a:gd name="T27" fmla="*/ 2147483647 h 43"/>
                    <a:gd name="T28" fmla="*/ 2147483647 w 43"/>
                    <a:gd name="T29" fmla="*/ 2147483647 h 43"/>
                    <a:gd name="T30" fmla="*/ 2147483647 w 43"/>
                    <a:gd name="T31" fmla="*/ 2147483647 h 43"/>
                    <a:gd name="T32" fmla="*/ 2147483647 w 43"/>
                    <a:gd name="T33" fmla="*/ 2147483647 h 43"/>
                    <a:gd name="T34" fmla="*/ 2147483647 w 43"/>
                    <a:gd name="T35" fmla="*/ 2147483647 h 43"/>
                    <a:gd name="T36" fmla="*/ 2147483647 w 43"/>
                    <a:gd name="T37" fmla="*/ 2147483647 h 43"/>
                    <a:gd name="T38" fmla="*/ 2147483647 w 43"/>
                    <a:gd name="T39" fmla="*/ 2147483647 h 43"/>
                    <a:gd name="T40" fmla="*/ 2147483647 w 43"/>
                    <a:gd name="T41" fmla="*/ 2147483647 h 43"/>
                    <a:gd name="T42" fmla="*/ 2147483647 w 43"/>
                    <a:gd name="T43" fmla="*/ 2147483647 h 43"/>
                    <a:gd name="T44" fmla="*/ 0 w 43"/>
                    <a:gd name="T45" fmla="*/ 2147483647 h 43"/>
                    <a:gd name="T46" fmla="*/ 0 w 43"/>
                    <a:gd name="T47" fmla="*/ 2147483647 h 43"/>
                    <a:gd name="T48" fmla="*/ 2147483647 w 43"/>
                    <a:gd name="T49" fmla="*/ 2147483647 h 43"/>
                    <a:gd name="T50" fmla="*/ 2147483647 w 43"/>
                    <a:gd name="T51" fmla="*/ 2147483647 h 43"/>
                    <a:gd name="T52" fmla="*/ 2147483647 w 43"/>
                    <a:gd name="T53" fmla="*/ 2147483647 h 43"/>
                    <a:gd name="T54" fmla="*/ 2147483647 w 43"/>
                    <a:gd name="T55" fmla="*/ 2147483647 h 43"/>
                    <a:gd name="T56" fmla="*/ 2147483647 w 43"/>
                    <a:gd name="T57" fmla="*/ 2147483647 h 43"/>
                    <a:gd name="T58" fmla="*/ 2147483647 w 43"/>
                    <a:gd name="T59" fmla="*/ 2147483647 h 43"/>
                    <a:gd name="T60" fmla="*/ 2147483647 w 43"/>
                    <a:gd name="T61" fmla="*/ 0 h 43"/>
                    <a:gd name="T62" fmla="*/ 2147483647 w 43"/>
                    <a:gd name="T63" fmla="*/ 0 h 43"/>
                    <a:gd name="T64" fmla="*/ 2147483647 w 43"/>
                    <a:gd name="T65" fmla="*/ 2147483647 h 43"/>
                    <a:gd name="T66" fmla="*/ 2147483647 w 43"/>
                    <a:gd name="T67" fmla="*/ 2147483647 h 43"/>
                    <a:gd name="T68" fmla="*/ 2147483647 w 43"/>
                    <a:gd name="T69" fmla="*/ 2147483647 h 43"/>
                    <a:gd name="T70" fmla="*/ 2147483647 w 43"/>
                    <a:gd name="T71" fmla="*/ 2147483647 h 43"/>
                    <a:gd name="T72" fmla="*/ 2147483647 w 43"/>
                    <a:gd name="T73" fmla="*/ 2147483647 h 43"/>
                    <a:gd name="T74" fmla="*/ 2147483647 w 43"/>
                    <a:gd name="T75" fmla="*/ 2147483647 h 4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43"/>
                    <a:gd name="T115" fmla="*/ 0 h 43"/>
                    <a:gd name="T116" fmla="*/ 43 w 43"/>
                    <a:gd name="T117" fmla="*/ 43 h 4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43" h="43">
                      <a:moveTo>
                        <a:pt x="26" y="6"/>
                      </a:move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6" y="6"/>
                        <a:pt x="37" y="8"/>
                        <a:pt x="39" y="9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7"/>
                        <a:pt x="37" y="17"/>
                        <a:pt x="37" y="17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3" y="21"/>
                        <a:pt x="43" y="23"/>
                        <a:pt x="43" y="25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9" y="35"/>
                        <a:pt x="39" y="35"/>
                        <a:pt x="39" y="35"/>
                      </a:cubicBezTo>
                      <a:cubicBezTo>
                        <a:pt x="37" y="36"/>
                        <a:pt x="36" y="38"/>
                        <a:pt x="34" y="40"/>
                      </a:cubicBezTo>
                      <a:cubicBezTo>
                        <a:pt x="29" y="37"/>
                        <a:pt x="29" y="37"/>
                        <a:pt x="29" y="37"/>
                      </a:cubicBezTo>
                      <a:cubicBezTo>
                        <a:pt x="26" y="38"/>
                        <a:pt x="26" y="38"/>
                        <a:pt x="26" y="38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2" y="43"/>
                        <a:pt x="20" y="43"/>
                        <a:pt x="18" y="43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7" y="38"/>
                        <a:pt x="5" y="36"/>
                        <a:pt x="3" y="35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3"/>
                        <a:pt x="0" y="21"/>
                        <a:pt x="0" y="18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" y="8"/>
                        <a:pt x="7" y="6"/>
                        <a:pt x="8" y="4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0" y="0"/>
                        <a:pt x="22" y="0"/>
                        <a:pt x="25" y="0"/>
                      </a:cubicBezTo>
                      <a:cubicBezTo>
                        <a:pt x="26" y="6"/>
                        <a:pt x="26" y="6"/>
                        <a:pt x="26" y="6"/>
                      </a:cubicBezTo>
                      <a:close/>
                      <a:moveTo>
                        <a:pt x="21" y="18"/>
                      </a:moveTo>
                      <a:cubicBezTo>
                        <a:pt x="19" y="18"/>
                        <a:pt x="17" y="20"/>
                        <a:pt x="17" y="22"/>
                      </a:cubicBezTo>
                      <a:cubicBezTo>
                        <a:pt x="17" y="24"/>
                        <a:pt x="19" y="26"/>
                        <a:pt x="21" y="26"/>
                      </a:cubicBezTo>
                      <a:cubicBezTo>
                        <a:pt x="24" y="26"/>
                        <a:pt x="26" y="24"/>
                        <a:pt x="26" y="22"/>
                      </a:cubicBezTo>
                      <a:cubicBezTo>
                        <a:pt x="26" y="20"/>
                        <a:pt x="24" y="18"/>
                        <a:pt x="21" y="18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1" name="Freeform 1432"/>
                <p:cNvSpPr/>
                <p:nvPr/>
              </p:nvSpPr>
              <p:spPr bwMode="auto">
                <a:xfrm>
                  <a:off x="6744494" y="5364162"/>
                  <a:ext cx="171450" cy="333375"/>
                </a:xfrm>
                <a:custGeom>
                  <a:avLst/>
                  <a:gdLst>
                    <a:gd name="T0" fmla="*/ 2147483647 w 22"/>
                    <a:gd name="T1" fmla="*/ 2147483647 h 43"/>
                    <a:gd name="T2" fmla="*/ 2147483647 w 22"/>
                    <a:gd name="T3" fmla="*/ 2147483647 h 43"/>
                    <a:gd name="T4" fmla="*/ 2147483647 w 22"/>
                    <a:gd name="T5" fmla="*/ 2147483647 h 43"/>
                    <a:gd name="T6" fmla="*/ 2147483647 w 22"/>
                    <a:gd name="T7" fmla="*/ 2147483647 h 43"/>
                    <a:gd name="T8" fmla="*/ 2147483647 w 22"/>
                    <a:gd name="T9" fmla="*/ 2147483647 h 43"/>
                    <a:gd name="T10" fmla="*/ 2147483647 w 22"/>
                    <a:gd name="T11" fmla="*/ 2147483647 h 43"/>
                    <a:gd name="T12" fmla="*/ 2147483647 w 22"/>
                    <a:gd name="T13" fmla="*/ 2147483647 h 43"/>
                    <a:gd name="T14" fmla="*/ 2147483647 w 22"/>
                    <a:gd name="T15" fmla="*/ 2147483647 h 43"/>
                    <a:gd name="T16" fmla="*/ 0 w 22"/>
                    <a:gd name="T17" fmla="*/ 2147483647 h 43"/>
                    <a:gd name="T18" fmla="*/ 0 w 22"/>
                    <a:gd name="T19" fmla="*/ 2147483647 h 43"/>
                    <a:gd name="T20" fmla="*/ 2147483647 w 22"/>
                    <a:gd name="T21" fmla="*/ 2147483647 h 43"/>
                    <a:gd name="T22" fmla="*/ 2147483647 w 22"/>
                    <a:gd name="T23" fmla="*/ 2147483647 h 43"/>
                    <a:gd name="T24" fmla="*/ 2147483647 w 22"/>
                    <a:gd name="T25" fmla="*/ 2147483647 h 43"/>
                    <a:gd name="T26" fmla="*/ 2147483647 w 22"/>
                    <a:gd name="T27" fmla="*/ 2147483647 h 43"/>
                    <a:gd name="T28" fmla="*/ 2147483647 w 22"/>
                    <a:gd name="T29" fmla="*/ 2147483647 h 43"/>
                    <a:gd name="T30" fmla="*/ 2147483647 w 22"/>
                    <a:gd name="T31" fmla="*/ 2147483647 h 43"/>
                    <a:gd name="T32" fmla="*/ 2147483647 w 22"/>
                    <a:gd name="T33" fmla="*/ 0 h 43"/>
                    <a:gd name="T34" fmla="*/ 2147483647 w 22"/>
                    <a:gd name="T35" fmla="*/ 0 h 43"/>
                    <a:gd name="T36" fmla="*/ 2147483647 w 22"/>
                    <a:gd name="T37" fmla="*/ 2147483647 h 43"/>
                    <a:gd name="T38" fmla="*/ 2147483647 w 22"/>
                    <a:gd name="T39" fmla="*/ 2147483647 h 43"/>
                    <a:gd name="T40" fmla="*/ 2147483647 w 22"/>
                    <a:gd name="T41" fmla="*/ 2147483647 h 43"/>
                    <a:gd name="T42" fmla="*/ 2147483647 w 22"/>
                    <a:gd name="T43" fmla="*/ 2147483647 h 43"/>
                    <a:gd name="T44" fmla="*/ 2147483647 w 22"/>
                    <a:gd name="T45" fmla="*/ 2147483647 h 43"/>
                    <a:gd name="T46" fmla="*/ 2147483647 w 22"/>
                    <a:gd name="T47" fmla="*/ 2147483647 h 4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22"/>
                    <a:gd name="T73" fmla="*/ 0 h 43"/>
                    <a:gd name="T74" fmla="*/ 22 w 22"/>
                    <a:gd name="T75" fmla="*/ 43 h 4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22" h="43">
                      <a:moveTo>
                        <a:pt x="22" y="43"/>
                      </a:moveTo>
                      <a:cubicBezTo>
                        <a:pt x="18" y="43"/>
                        <a:pt x="18" y="43"/>
                        <a:pt x="18" y="43"/>
                      </a:cubicBezTo>
                      <a:cubicBezTo>
                        <a:pt x="16" y="38"/>
                        <a:pt x="16" y="38"/>
                        <a:pt x="16" y="38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8" y="40"/>
                        <a:pt x="8" y="40"/>
                        <a:pt x="8" y="40"/>
                      </a:cubicBezTo>
                      <a:cubicBezTo>
                        <a:pt x="7" y="38"/>
                        <a:pt x="5" y="36"/>
                        <a:pt x="3" y="35"/>
                      </a:cubicBezTo>
                      <a:cubicBezTo>
                        <a:pt x="6" y="30"/>
                        <a:pt x="6" y="30"/>
                        <a:pt x="6" y="30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3"/>
                        <a:pt x="0" y="21"/>
                        <a:pt x="0" y="18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5" y="8"/>
                        <a:pt x="7" y="6"/>
                        <a:pt x="8" y="4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19" y="18"/>
                        <a:pt x="17" y="20"/>
                        <a:pt x="17" y="22"/>
                      </a:cubicBezTo>
                      <a:cubicBezTo>
                        <a:pt x="17" y="24"/>
                        <a:pt x="19" y="26"/>
                        <a:pt x="21" y="26"/>
                      </a:cubicBezTo>
                      <a:cubicBezTo>
                        <a:pt x="21" y="26"/>
                        <a:pt x="21" y="26"/>
                        <a:pt x="22" y="26"/>
                      </a:cubicBezTo>
                      <a:lnTo>
                        <a:pt x="22" y="43"/>
                      </a:lnTo>
                      <a:close/>
                    </a:path>
                  </a:pathLst>
                </a:custGeom>
                <a:solidFill>
                  <a:srgbClr val="3D566E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2" name="Freeform 1433"/>
                <p:cNvSpPr>
                  <a:spLocks noEditPoints="1"/>
                </p:cNvSpPr>
                <p:nvPr/>
              </p:nvSpPr>
              <p:spPr bwMode="auto">
                <a:xfrm>
                  <a:off x="6814344" y="5441950"/>
                  <a:ext cx="187325" cy="185738"/>
                </a:xfrm>
                <a:custGeom>
                  <a:avLst/>
                  <a:gdLst>
                    <a:gd name="T0" fmla="*/ 2147483647 w 24"/>
                    <a:gd name="T1" fmla="*/ 0 h 24"/>
                    <a:gd name="T2" fmla="*/ 2147483647 w 24"/>
                    <a:gd name="T3" fmla="*/ 2147483647 h 24"/>
                    <a:gd name="T4" fmla="*/ 2147483647 w 24"/>
                    <a:gd name="T5" fmla="*/ 2147483647 h 24"/>
                    <a:gd name="T6" fmla="*/ 0 w 24"/>
                    <a:gd name="T7" fmla="*/ 2147483647 h 24"/>
                    <a:gd name="T8" fmla="*/ 2147483647 w 24"/>
                    <a:gd name="T9" fmla="*/ 0 h 24"/>
                    <a:gd name="T10" fmla="*/ 2147483647 w 24"/>
                    <a:gd name="T11" fmla="*/ 2147483647 h 24"/>
                    <a:gd name="T12" fmla="*/ 2147483647 w 24"/>
                    <a:gd name="T13" fmla="*/ 2147483647 h 24"/>
                    <a:gd name="T14" fmla="*/ 2147483647 w 24"/>
                    <a:gd name="T15" fmla="*/ 2147483647 h 24"/>
                    <a:gd name="T16" fmla="*/ 2147483647 w 24"/>
                    <a:gd name="T17" fmla="*/ 2147483647 h 24"/>
                    <a:gd name="T18" fmla="*/ 2147483647 w 24"/>
                    <a:gd name="T19" fmla="*/ 2147483647 h 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4"/>
                    <a:gd name="T31" fmla="*/ 0 h 24"/>
                    <a:gd name="T32" fmla="*/ 24 w 24"/>
                    <a:gd name="T33" fmla="*/ 24 h 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4" h="24">
                      <a:moveTo>
                        <a:pt x="12" y="0"/>
                      </a:moveTo>
                      <a:cubicBezTo>
                        <a:pt x="19" y="0"/>
                        <a:pt x="24" y="5"/>
                        <a:pt x="24" y="12"/>
                      </a:cubicBezTo>
                      <a:cubicBezTo>
                        <a:pt x="24" y="19"/>
                        <a:pt x="19" y="24"/>
                        <a:pt x="12" y="24"/>
                      </a:cubicBezTo>
                      <a:cubicBezTo>
                        <a:pt x="5" y="24"/>
                        <a:pt x="0" y="19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lose/>
                      <a:moveTo>
                        <a:pt x="12" y="8"/>
                      </a:moveTo>
                      <a:cubicBezTo>
                        <a:pt x="10" y="8"/>
                        <a:pt x="8" y="10"/>
                        <a:pt x="8" y="12"/>
                      </a:cubicBezTo>
                      <a:cubicBezTo>
                        <a:pt x="8" y="14"/>
                        <a:pt x="10" y="16"/>
                        <a:pt x="12" y="16"/>
                      </a:cubicBezTo>
                      <a:cubicBezTo>
                        <a:pt x="15" y="16"/>
                        <a:pt x="17" y="14"/>
                        <a:pt x="17" y="12"/>
                      </a:cubicBezTo>
                      <a:cubicBezTo>
                        <a:pt x="17" y="10"/>
                        <a:pt x="15" y="8"/>
                        <a:pt x="12" y="8"/>
                      </a:cubicBezTo>
                      <a:close/>
                    </a:path>
                  </a:pathLst>
                </a:custGeom>
                <a:solidFill>
                  <a:srgbClr val="FFCB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3" name="Freeform 1434"/>
                <p:cNvSpPr>
                  <a:spLocks noEditPoints="1"/>
                </p:cNvSpPr>
                <p:nvPr/>
              </p:nvSpPr>
              <p:spPr bwMode="auto">
                <a:xfrm>
                  <a:off x="6838156" y="5464175"/>
                  <a:ext cx="147638" cy="141288"/>
                </a:xfrm>
                <a:custGeom>
                  <a:avLst/>
                  <a:gdLst>
                    <a:gd name="T0" fmla="*/ 2147483647 w 19"/>
                    <a:gd name="T1" fmla="*/ 2147483647 h 18"/>
                    <a:gd name="T2" fmla="*/ 2147483647 w 19"/>
                    <a:gd name="T3" fmla="*/ 2147483647 h 18"/>
                    <a:gd name="T4" fmla="*/ 2147483647 w 19"/>
                    <a:gd name="T5" fmla="*/ 0 h 18"/>
                    <a:gd name="T6" fmla="*/ 0 w 19"/>
                    <a:gd name="T7" fmla="*/ 2147483647 h 18"/>
                    <a:gd name="T8" fmla="*/ 2147483647 w 19"/>
                    <a:gd name="T9" fmla="*/ 2147483647 h 18"/>
                    <a:gd name="T10" fmla="*/ 2147483647 w 19"/>
                    <a:gd name="T11" fmla="*/ 2147483647 h 18"/>
                    <a:gd name="T12" fmla="*/ 2147483647 w 19"/>
                    <a:gd name="T13" fmla="*/ 2147483647 h 18"/>
                    <a:gd name="T14" fmla="*/ 2147483647 w 19"/>
                    <a:gd name="T15" fmla="*/ 2147483647 h 18"/>
                    <a:gd name="T16" fmla="*/ 2147483647 w 19"/>
                    <a:gd name="T17" fmla="*/ 2147483647 h 18"/>
                    <a:gd name="T18" fmla="*/ 2147483647 w 19"/>
                    <a:gd name="T19" fmla="*/ 2147483647 h 1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9"/>
                    <a:gd name="T31" fmla="*/ 0 h 18"/>
                    <a:gd name="T32" fmla="*/ 19 w 19"/>
                    <a:gd name="T33" fmla="*/ 18 h 1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9" h="18">
                      <a:moveTo>
                        <a:pt x="9" y="18"/>
                      </a:moveTo>
                      <a:cubicBezTo>
                        <a:pt x="14" y="18"/>
                        <a:pt x="19" y="14"/>
                        <a:pt x="19" y="9"/>
                      </a:cubicBezTo>
                      <a:cubicBezTo>
                        <a:pt x="19" y="4"/>
                        <a:pt x="14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lose/>
                      <a:moveTo>
                        <a:pt x="9" y="5"/>
                      </a:moveTo>
                      <a:cubicBezTo>
                        <a:pt x="12" y="5"/>
                        <a:pt x="14" y="7"/>
                        <a:pt x="14" y="9"/>
                      </a:cubicBezTo>
                      <a:cubicBezTo>
                        <a:pt x="14" y="11"/>
                        <a:pt x="12" y="13"/>
                        <a:pt x="9" y="13"/>
                      </a:cubicBezTo>
                      <a:cubicBezTo>
                        <a:pt x="7" y="13"/>
                        <a:pt x="5" y="11"/>
                        <a:pt x="5" y="9"/>
                      </a:cubicBezTo>
                      <a:cubicBezTo>
                        <a:pt x="5" y="7"/>
                        <a:pt x="7" y="5"/>
                        <a:pt x="9" y="5"/>
                      </a:cubicBezTo>
                      <a:close/>
                    </a:path>
                  </a:pathLst>
                </a:custGeom>
                <a:solidFill>
                  <a:srgbClr val="3D566E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96" name="矩形 1895"/>
              <p:cNvSpPr/>
              <p:nvPr/>
            </p:nvSpPr>
            <p:spPr>
              <a:xfrm>
                <a:off x="6602" y="6792"/>
                <a:ext cx="1356" cy="659"/>
              </a:xfrm>
              <a:prstGeom prst="rect">
                <a:avLst/>
              </a:prstGeom>
            </p:spPr>
            <p:txBody>
              <a:bodyPr wrap="none" anchor="ctr" anchorCtr="0">
                <a:noAutofit/>
              </a:bodyPr>
              <a:lstStyle/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Capability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Openness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002410" y="4770809"/>
              <a:ext cx="1804761" cy="476078"/>
              <a:chOff x="7890" y="6761"/>
              <a:chExt cx="2377" cy="701"/>
            </a:xfrm>
          </p:grpSpPr>
          <p:grpSp>
            <p:nvGrpSpPr>
              <p:cNvPr id="1879" name="组合 285"/>
              <p:cNvGrpSpPr/>
              <p:nvPr/>
            </p:nvGrpSpPr>
            <p:grpSpPr bwMode="auto">
              <a:xfrm>
                <a:off x="7890" y="6785"/>
                <a:ext cx="663" cy="660"/>
                <a:chOff x="1715293" y="5208588"/>
                <a:chExt cx="646113" cy="644525"/>
              </a:xfrm>
            </p:grpSpPr>
            <p:sp>
              <p:nvSpPr>
                <p:cNvPr id="1881" name="Oval 235"/>
                <p:cNvSpPr>
                  <a:spLocks noChangeArrowheads="1"/>
                </p:cNvSpPr>
                <p:nvPr/>
              </p:nvSpPr>
              <p:spPr bwMode="auto">
                <a:xfrm>
                  <a:off x="1715293" y="5208588"/>
                  <a:ext cx="646112" cy="644525"/>
                </a:xfrm>
                <a:prstGeom prst="ellipse">
                  <a:avLst/>
                </a:prstGeom>
                <a:solidFill>
                  <a:srgbClr val="50BFD8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2" name="Freeform 236"/>
                <p:cNvSpPr/>
                <p:nvPr/>
              </p:nvSpPr>
              <p:spPr bwMode="auto">
                <a:xfrm>
                  <a:off x="2018506" y="5208588"/>
                  <a:ext cx="39687" cy="0"/>
                </a:xfrm>
                <a:custGeom>
                  <a:avLst/>
                  <a:gdLst>
                    <a:gd name="T0" fmla="*/ 2147483647 w 5"/>
                    <a:gd name="T1" fmla="*/ 0 w 5"/>
                    <a:gd name="T2" fmla="*/ 2147483647 w 5"/>
                    <a:gd name="T3" fmla="*/ 2147483647 w 5"/>
                    <a:gd name="T4" fmla="*/ 0 60000 65536"/>
                    <a:gd name="T5" fmla="*/ 0 60000 65536"/>
                    <a:gd name="T6" fmla="*/ 0 60000 65536"/>
                    <a:gd name="T7" fmla="*/ 0 60000 65536"/>
                    <a:gd name="T8" fmla="*/ 0 w 5"/>
                    <a:gd name="T9" fmla="*/ 5 w 5"/>
                  </a:gdLst>
                  <a:ahLst/>
                  <a:cxnLst>
                    <a:cxn ang="T4">
                      <a:pos x="T0" y="0"/>
                    </a:cxn>
                    <a:cxn ang="T5">
                      <a:pos x="T1" y="0"/>
                    </a:cxn>
                    <a:cxn ang="T6">
                      <a:pos x="T2" y="0"/>
                    </a:cxn>
                    <a:cxn ang="T7">
                      <a:pos x="T3" y="0"/>
                    </a:cxn>
                  </a:cxnLst>
                  <a:rect l="T8" t="0" r="T9" b="0"/>
                  <a:pathLst>
                    <a:path w="5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3" name="Freeform 860"/>
                <p:cNvSpPr/>
                <p:nvPr/>
              </p:nvSpPr>
              <p:spPr bwMode="auto">
                <a:xfrm>
                  <a:off x="1878806" y="5372100"/>
                  <a:ext cx="482600" cy="481013"/>
                </a:xfrm>
                <a:custGeom>
                  <a:avLst/>
                  <a:gdLst>
                    <a:gd name="T0" fmla="*/ 2147483647 w 62"/>
                    <a:gd name="T1" fmla="*/ 2147483647 h 62"/>
                    <a:gd name="T2" fmla="*/ 0 w 62"/>
                    <a:gd name="T3" fmla="*/ 2147483647 h 62"/>
                    <a:gd name="T4" fmla="*/ 0 w 62"/>
                    <a:gd name="T5" fmla="*/ 0 h 62"/>
                    <a:gd name="T6" fmla="*/ 2147483647 w 62"/>
                    <a:gd name="T7" fmla="*/ 0 h 62"/>
                    <a:gd name="T8" fmla="*/ 2147483647 w 62"/>
                    <a:gd name="T9" fmla="*/ 0 h 62"/>
                    <a:gd name="T10" fmla="*/ 2147483647 w 62"/>
                    <a:gd name="T11" fmla="*/ 2147483647 h 62"/>
                    <a:gd name="T12" fmla="*/ 2147483647 w 62"/>
                    <a:gd name="T13" fmla="*/ 2147483647 h 6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2"/>
                    <a:gd name="T22" fmla="*/ 0 h 62"/>
                    <a:gd name="T23" fmla="*/ 62 w 62"/>
                    <a:gd name="T24" fmla="*/ 62 h 6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2" h="62">
                      <a:moveTo>
                        <a:pt x="21" y="62"/>
                      </a:move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62" y="44"/>
                        <a:pt x="43" y="62"/>
                        <a:pt x="21" y="62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4" name="Freeform 1154"/>
                <p:cNvSpPr/>
                <p:nvPr/>
              </p:nvSpPr>
              <p:spPr bwMode="auto">
                <a:xfrm>
                  <a:off x="1878805" y="5372100"/>
                  <a:ext cx="319087" cy="325438"/>
                </a:xfrm>
                <a:custGeom>
                  <a:avLst/>
                  <a:gdLst>
                    <a:gd name="T0" fmla="*/ 0 w 201"/>
                    <a:gd name="T1" fmla="*/ 0 h 205"/>
                    <a:gd name="T2" fmla="*/ 0 w 201"/>
                    <a:gd name="T3" fmla="*/ 2147483647 h 205"/>
                    <a:gd name="T4" fmla="*/ 2147483647 w 201"/>
                    <a:gd name="T5" fmla="*/ 2147483647 h 205"/>
                    <a:gd name="T6" fmla="*/ 2147483647 w 201"/>
                    <a:gd name="T7" fmla="*/ 0 h 205"/>
                    <a:gd name="T8" fmla="*/ 2147483647 w 201"/>
                    <a:gd name="T9" fmla="*/ 0 h 205"/>
                    <a:gd name="T10" fmla="*/ 0 w 201"/>
                    <a:gd name="T11" fmla="*/ 0 h 2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1"/>
                    <a:gd name="T19" fmla="*/ 0 h 205"/>
                    <a:gd name="T20" fmla="*/ 201 w 201"/>
                    <a:gd name="T21" fmla="*/ 205 h 2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1" h="205">
                      <a:moveTo>
                        <a:pt x="0" y="0"/>
                      </a:moveTo>
                      <a:lnTo>
                        <a:pt x="0" y="205"/>
                      </a:lnTo>
                      <a:lnTo>
                        <a:pt x="201" y="205"/>
                      </a:lnTo>
                      <a:lnTo>
                        <a:pt x="201" y="0"/>
                      </a:lnTo>
                      <a:lnTo>
                        <a:pt x="1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D566E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5" name="Freeform 1155"/>
                <p:cNvSpPr>
                  <a:spLocks noEditPoints="1"/>
                </p:cNvSpPr>
                <p:nvPr/>
              </p:nvSpPr>
              <p:spPr bwMode="auto">
                <a:xfrm>
                  <a:off x="1932780" y="5410200"/>
                  <a:ext cx="217487" cy="249238"/>
                </a:xfrm>
                <a:custGeom>
                  <a:avLst/>
                  <a:gdLst>
                    <a:gd name="T0" fmla="*/ 2147483647 w 28"/>
                    <a:gd name="T1" fmla="*/ 2147483647 h 32"/>
                    <a:gd name="T2" fmla="*/ 2147483647 w 28"/>
                    <a:gd name="T3" fmla="*/ 0 h 32"/>
                    <a:gd name="T4" fmla="*/ 2147483647 w 28"/>
                    <a:gd name="T5" fmla="*/ 0 h 32"/>
                    <a:gd name="T6" fmla="*/ 2147483647 w 28"/>
                    <a:gd name="T7" fmla="*/ 0 h 32"/>
                    <a:gd name="T8" fmla="*/ 2147483647 w 28"/>
                    <a:gd name="T9" fmla="*/ 0 h 32"/>
                    <a:gd name="T10" fmla="*/ 2147483647 w 28"/>
                    <a:gd name="T11" fmla="*/ 0 h 32"/>
                    <a:gd name="T12" fmla="*/ 2147483647 w 28"/>
                    <a:gd name="T13" fmla="*/ 0 h 32"/>
                    <a:gd name="T14" fmla="*/ 2147483647 w 28"/>
                    <a:gd name="T15" fmla="*/ 2147483647 h 32"/>
                    <a:gd name="T16" fmla="*/ 2147483647 w 28"/>
                    <a:gd name="T17" fmla="*/ 2147483647 h 32"/>
                    <a:gd name="T18" fmla="*/ 2147483647 w 28"/>
                    <a:gd name="T19" fmla="*/ 2147483647 h 32"/>
                    <a:gd name="T20" fmla="*/ 2147483647 w 28"/>
                    <a:gd name="T21" fmla="*/ 2147483647 h 32"/>
                    <a:gd name="T22" fmla="*/ 2147483647 w 28"/>
                    <a:gd name="T23" fmla="*/ 2147483647 h 32"/>
                    <a:gd name="T24" fmla="*/ 2147483647 w 28"/>
                    <a:gd name="T25" fmla="*/ 2147483647 h 32"/>
                    <a:gd name="T26" fmla="*/ 2147483647 w 28"/>
                    <a:gd name="T27" fmla="*/ 2147483647 h 32"/>
                    <a:gd name="T28" fmla="*/ 2147483647 w 28"/>
                    <a:gd name="T29" fmla="*/ 2147483647 h 32"/>
                    <a:gd name="T30" fmla="*/ 2147483647 w 28"/>
                    <a:gd name="T31" fmla="*/ 2147483647 h 32"/>
                    <a:gd name="T32" fmla="*/ 2147483647 w 28"/>
                    <a:gd name="T33" fmla="*/ 2147483647 h 32"/>
                    <a:gd name="T34" fmla="*/ 2147483647 w 28"/>
                    <a:gd name="T35" fmla="*/ 0 h 32"/>
                    <a:gd name="T36" fmla="*/ 2147483647 w 28"/>
                    <a:gd name="T37" fmla="*/ 0 h 32"/>
                    <a:gd name="T38" fmla="*/ 2147483647 w 28"/>
                    <a:gd name="T39" fmla="*/ 0 h 32"/>
                    <a:gd name="T40" fmla="*/ 2147483647 w 28"/>
                    <a:gd name="T41" fmla="*/ 0 h 32"/>
                    <a:gd name="T42" fmla="*/ 2147483647 w 28"/>
                    <a:gd name="T43" fmla="*/ 0 h 32"/>
                    <a:gd name="T44" fmla="*/ 2147483647 w 28"/>
                    <a:gd name="T45" fmla="*/ 0 h 32"/>
                    <a:gd name="T46" fmla="*/ 2147483647 w 28"/>
                    <a:gd name="T47" fmla="*/ 2147483647 h 32"/>
                    <a:gd name="T48" fmla="*/ 2147483647 w 28"/>
                    <a:gd name="T49" fmla="*/ 2147483647 h 32"/>
                    <a:gd name="T50" fmla="*/ 2147483647 w 28"/>
                    <a:gd name="T51" fmla="*/ 2147483647 h 32"/>
                    <a:gd name="T52" fmla="*/ 2147483647 w 28"/>
                    <a:gd name="T53" fmla="*/ 2147483647 h 32"/>
                    <a:gd name="T54" fmla="*/ 2147483647 w 28"/>
                    <a:gd name="T55" fmla="*/ 2147483647 h 32"/>
                    <a:gd name="T56" fmla="*/ 2147483647 w 28"/>
                    <a:gd name="T57" fmla="*/ 2147483647 h 32"/>
                    <a:gd name="T58" fmla="*/ 2147483647 w 28"/>
                    <a:gd name="T59" fmla="*/ 2147483647 h 32"/>
                    <a:gd name="T60" fmla="*/ 2147483647 w 28"/>
                    <a:gd name="T61" fmla="*/ 2147483647 h 32"/>
                    <a:gd name="T62" fmla="*/ 2147483647 w 28"/>
                    <a:gd name="T63" fmla="*/ 2147483647 h 32"/>
                    <a:gd name="T64" fmla="*/ 2147483647 w 28"/>
                    <a:gd name="T65" fmla="*/ 2147483647 h 32"/>
                    <a:gd name="T66" fmla="*/ 2147483647 w 28"/>
                    <a:gd name="T67" fmla="*/ 0 h 32"/>
                    <a:gd name="T68" fmla="*/ 2147483647 w 28"/>
                    <a:gd name="T69" fmla="*/ 0 h 32"/>
                    <a:gd name="T70" fmla="*/ 2147483647 w 28"/>
                    <a:gd name="T71" fmla="*/ 0 h 32"/>
                    <a:gd name="T72" fmla="*/ 2147483647 w 28"/>
                    <a:gd name="T73" fmla="*/ 0 h 32"/>
                    <a:gd name="T74" fmla="*/ 2147483647 w 28"/>
                    <a:gd name="T75" fmla="*/ 0 h 32"/>
                    <a:gd name="T76" fmla="*/ 2147483647 w 28"/>
                    <a:gd name="T77" fmla="*/ 0 h 32"/>
                    <a:gd name="T78" fmla="*/ 0 w 28"/>
                    <a:gd name="T79" fmla="*/ 0 h 32"/>
                    <a:gd name="T80" fmla="*/ 0 w 28"/>
                    <a:gd name="T81" fmla="*/ 2147483647 h 32"/>
                    <a:gd name="T82" fmla="*/ 0 w 28"/>
                    <a:gd name="T83" fmla="*/ 2147483647 h 32"/>
                    <a:gd name="T84" fmla="*/ 0 w 28"/>
                    <a:gd name="T85" fmla="*/ 2147483647 h 32"/>
                    <a:gd name="T86" fmla="*/ 2147483647 w 28"/>
                    <a:gd name="T87" fmla="*/ 2147483647 h 32"/>
                    <a:gd name="T88" fmla="*/ 2147483647 w 28"/>
                    <a:gd name="T89" fmla="*/ 2147483647 h 32"/>
                    <a:gd name="T90" fmla="*/ 2147483647 w 28"/>
                    <a:gd name="T91" fmla="*/ 2147483647 h 32"/>
                    <a:gd name="T92" fmla="*/ 2147483647 w 28"/>
                    <a:gd name="T93" fmla="*/ 2147483647 h 32"/>
                    <a:gd name="T94" fmla="*/ 2147483647 w 28"/>
                    <a:gd name="T95" fmla="*/ 2147483647 h 32"/>
                    <a:gd name="T96" fmla="*/ 2147483647 w 28"/>
                    <a:gd name="T97" fmla="*/ 2147483647 h 32"/>
                    <a:gd name="T98" fmla="*/ 2147483647 w 28"/>
                    <a:gd name="T99" fmla="*/ 2147483647 h 32"/>
                    <a:gd name="T100" fmla="*/ 2147483647 w 28"/>
                    <a:gd name="T101" fmla="*/ 0 h 3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28"/>
                    <a:gd name="T154" fmla="*/ 0 h 32"/>
                    <a:gd name="T155" fmla="*/ 28 w 28"/>
                    <a:gd name="T156" fmla="*/ 32 h 3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28" h="32">
                      <a:moveTo>
                        <a:pt x="28" y="1"/>
                      </a:moveTo>
                      <a:cubicBezTo>
                        <a:pt x="28" y="1"/>
                        <a:pt x="27" y="0"/>
                        <a:pt x="27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3" y="1"/>
                        <a:pt x="23" y="1"/>
                      </a:cubicBezTo>
                      <a:cubicBezTo>
                        <a:pt x="23" y="13"/>
                        <a:pt x="23" y="21"/>
                        <a:pt x="23" y="31"/>
                      </a:cubicBezTo>
                      <a:cubicBezTo>
                        <a:pt x="23" y="31"/>
                        <a:pt x="24" y="32"/>
                        <a:pt x="24" y="32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5" y="32"/>
                        <a:pt x="25" y="32"/>
                        <a:pt x="25" y="32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8" y="31"/>
                        <a:pt x="28" y="31"/>
                      </a:cubicBezTo>
                      <a:cubicBezTo>
                        <a:pt x="28" y="21"/>
                        <a:pt x="28" y="13"/>
                        <a:pt x="28" y="1"/>
                      </a:cubicBezTo>
                      <a:close/>
                      <a:moveTo>
                        <a:pt x="15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1" y="1"/>
                        <a:pt x="11" y="1"/>
                      </a:cubicBezTo>
                      <a:cubicBezTo>
                        <a:pt x="11" y="12"/>
                        <a:pt x="11" y="19"/>
                        <a:pt x="11" y="31"/>
                      </a:cubicBezTo>
                      <a:cubicBezTo>
                        <a:pt x="11" y="31"/>
                        <a:pt x="12" y="32"/>
                        <a:pt x="12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3" y="32"/>
                        <a:pt x="13" y="32"/>
                        <a:pt x="13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5" y="32"/>
                        <a:pt x="15" y="32"/>
                        <a:pt x="15" y="32"/>
                      </a:cubicBezTo>
                      <a:cubicBezTo>
                        <a:pt x="15" y="32"/>
                        <a:pt x="16" y="31"/>
                        <a:pt x="16" y="31"/>
                      </a:cubicBezTo>
                      <a:cubicBezTo>
                        <a:pt x="16" y="19"/>
                        <a:pt x="16" y="12"/>
                        <a:pt x="16" y="1"/>
                      </a:cubicBezTo>
                      <a:cubicBezTo>
                        <a:pt x="16" y="1"/>
                        <a:pt x="15" y="0"/>
                        <a:pt x="15" y="0"/>
                      </a:cubicBezTo>
                      <a:close/>
                      <a:moveTo>
                        <a:pt x="3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3"/>
                        <a:pt x="0" y="21"/>
                        <a:pt x="0" y="31"/>
                      </a:cubicBezTo>
                      <a:cubicBezTo>
                        <a:pt x="0" y="31"/>
                        <a:pt x="0" y="32"/>
                        <a:pt x="0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3" y="32"/>
                        <a:pt x="4" y="31"/>
                        <a:pt x="4" y="31"/>
                      </a:cubicBezTo>
                      <a:cubicBezTo>
                        <a:pt x="4" y="21"/>
                        <a:pt x="4" y="13"/>
                        <a:pt x="4" y="1"/>
                      </a:cubicBezTo>
                      <a:cubicBezTo>
                        <a:pt x="4" y="1"/>
                        <a:pt x="3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6" name="Freeform 1156"/>
                <p:cNvSpPr/>
                <p:nvPr/>
              </p:nvSpPr>
              <p:spPr bwMode="auto">
                <a:xfrm>
                  <a:off x="1910555" y="5549900"/>
                  <a:ext cx="100012" cy="63500"/>
                </a:xfrm>
                <a:custGeom>
                  <a:avLst/>
                  <a:gdLst>
                    <a:gd name="T0" fmla="*/ 0 w 63"/>
                    <a:gd name="T1" fmla="*/ 2147483647 h 40"/>
                    <a:gd name="T2" fmla="*/ 2147483647 w 63"/>
                    <a:gd name="T3" fmla="*/ 0 h 40"/>
                    <a:gd name="T4" fmla="*/ 2147483647 w 63"/>
                    <a:gd name="T5" fmla="*/ 2147483647 h 40"/>
                    <a:gd name="T6" fmla="*/ 2147483647 w 63"/>
                    <a:gd name="T7" fmla="*/ 2147483647 h 40"/>
                    <a:gd name="T8" fmla="*/ 2147483647 w 63"/>
                    <a:gd name="T9" fmla="*/ 2147483647 h 40"/>
                    <a:gd name="T10" fmla="*/ 0 w 63"/>
                    <a:gd name="T11" fmla="*/ 2147483647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40"/>
                    <a:gd name="T20" fmla="*/ 63 w 63"/>
                    <a:gd name="T21" fmla="*/ 40 h 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40">
                      <a:moveTo>
                        <a:pt x="0" y="25"/>
                      </a:moveTo>
                      <a:lnTo>
                        <a:pt x="44" y="0"/>
                      </a:lnTo>
                      <a:lnTo>
                        <a:pt x="63" y="10"/>
                      </a:lnTo>
                      <a:lnTo>
                        <a:pt x="63" y="40"/>
                      </a:lnTo>
                      <a:lnTo>
                        <a:pt x="19" y="4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7" name="Freeform 1157"/>
                <p:cNvSpPr/>
                <p:nvPr/>
              </p:nvSpPr>
              <p:spPr bwMode="auto">
                <a:xfrm>
                  <a:off x="1932780" y="5589587"/>
                  <a:ext cx="31750" cy="23813"/>
                </a:xfrm>
                <a:custGeom>
                  <a:avLst/>
                  <a:gdLst>
                    <a:gd name="T0" fmla="*/ 2147483647 w 20"/>
                    <a:gd name="T1" fmla="*/ 2147483647 h 15"/>
                    <a:gd name="T2" fmla="*/ 2147483647 w 20"/>
                    <a:gd name="T3" fmla="*/ 2147483647 h 15"/>
                    <a:gd name="T4" fmla="*/ 0 w 20"/>
                    <a:gd name="T5" fmla="*/ 2147483647 h 15"/>
                    <a:gd name="T6" fmla="*/ 0 w 20"/>
                    <a:gd name="T7" fmla="*/ 0 h 15"/>
                    <a:gd name="T8" fmla="*/ 2147483647 w 20"/>
                    <a:gd name="T9" fmla="*/ 0 h 15"/>
                    <a:gd name="T10" fmla="*/ 2147483647 w 20"/>
                    <a:gd name="T11" fmla="*/ 2147483647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"/>
                    <a:gd name="T19" fmla="*/ 0 h 15"/>
                    <a:gd name="T20" fmla="*/ 20 w 20"/>
                    <a:gd name="T21" fmla="*/ 15 h 1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" h="15">
                      <a:moveTo>
                        <a:pt x="20" y="15"/>
                      </a:moveTo>
                      <a:lnTo>
                        <a:pt x="5" y="15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20" y="15"/>
                      </a:lnTo>
                      <a:close/>
                    </a:path>
                  </a:pathLst>
                </a:custGeom>
                <a:solidFill>
                  <a:srgbClr val="0B0B0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8" name="Freeform 1158"/>
                <p:cNvSpPr/>
                <p:nvPr/>
              </p:nvSpPr>
              <p:spPr bwMode="auto">
                <a:xfrm>
                  <a:off x="2002630" y="5480050"/>
                  <a:ext cx="101600" cy="55563"/>
                </a:xfrm>
                <a:custGeom>
                  <a:avLst/>
                  <a:gdLst>
                    <a:gd name="T0" fmla="*/ 0 w 64"/>
                    <a:gd name="T1" fmla="*/ 2147483647 h 35"/>
                    <a:gd name="T2" fmla="*/ 2147483647 w 64"/>
                    <a:gd name="T3" fmla="*/ 0 h 35"/>
                    <a:gd name="T4" fmla="*/ 2147483647 w 64"/>
                    <a:gd name="T5" fmla="*/ 2147483647 h 35"/>
                    <a:gd name="T6" fmla="*/ 2147483647 w 64"/>
                    <a:gd name="T7" fmla="*/ 2147483647 h 35"/>
                    <a:gd name="T8" fmla="*/ 2147483647 w 64"/>
                    <a:gd name="T9" fmla="*/ 2147483647 h 35"/>
                    <a:gd name="T10" fmla="*/ 0 w 64"/>
                    <a:gd name="T11" fmla="*/ 2147483647 h 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4"/>
                    <a:gd name="T19" fmla="*/ 0 h 35"/>
                    <a:gd name="T20" fmla="*/ 64 w 64"/>
                    <a:gd name="T21" fmla="*/ 35 h 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4" h="35">
                      <a:moveTo>
                        <a:pt x="0" y="25"/>
                      </a:moveTo>
                      <a:lnTo>
                        <a:pt x="44" y="0"/>
                      </a:lnTo>
                      <a:lnTo>
                        <a:pt x="64" y="10"/>
                      </a:lnTo>
                      <a:lnTo>
                        <a:pt x="64" y="35"/>
                      </a:lnTo>
                      <a:lnTo>
                        <a:pt x="20" y="3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9" name="Freeform 1159"/>
                <p:cNvSpPr/>
                <p:nvPr/>
              </p:nvSpPr>
              <p:spPr bwMode="auto">
                <a:xfrm>
                  <a:off x="2096293" y="5549900"/>
                  <a:ext cx="101600" cy="63500"/>
                </a:xfrm>
                <a:custGeom>
                  <a:avLst/>
                  <a:gdLst>
                    <a:gd name="T0" fmla="*/ 0 w 64"/>
                    <a:gd name="T1" fmla="*/ 2147483647 h 40"/>
                    <a:gd name="T2" fmla="*/ 2147483647 w 64"/>
                    <a:gd name="T3" fmla="*/ 0 h 40"/>
                    <a:gd name="T4" fmla="*/ 2147483647 w 64"/>
                    <a:gd name="T5" fmla="*/ 2147483647 h 40"/>
                    <a:gd name="T6" fmla="*/ 2147483647 w 64"/>
                    <a:gd name="T7" fmla="*/ 2147483647 h 40"/>
                    <a:gd name="T8" fmla="*/ 2147483647 w 64"/>
                    <a:gd name="T9" fmla="*/ 2147483647 h 40"/>
                    <a:gd name="T10" fmla="*/ 0 w 64"/>
                    <a:gd name="T11" fmla="*/ 2147483647 h 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4"/>
                    <a:gd name="T19" fmla="*/ 0 h 40"/>
                    <a:gd name="T20" fmla="*/ 64 w 64"/>
                    <a:gd name="T21" fmla="*/ 40 h 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4" h="40">
                      <a:moveTo>
                        <a:pt x="0" y="25"/>
                      </a:moveTo>
                      <a:lnTo>
                        <a:pt x="44" y="0"/>
                      </a:lnTo>
                      <a:lnTo>
                        <a:pt x="64" y="10"/>
                      </a:lnTo>
                      <a:lnTo>
                        <a:pt x="64" y="40"/>
                      </a:lnTo>
                      <a:lnTo>
                        <a:pt x="20" y="4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0" name="Rectangle 1160"/>
                <p:cNvSpPr>
                  <a:spLocks noChangeArrowheads="1"/>
                </p:cNvSpPr>
                <p:nvPr/>
              </p:nvSpPr>
              <p:spPr bwMode="auto">
                <a:xfrm>
                  <a:off x="1910555" y="5549900"/>
                  <a:ext cx="69850" cy="39688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1" name="Rectangle 1161"/>
                <p:cNvSpPr>
                  <a:spLocks noChangeArrowheads="1"/>
                </p:cNvSpPr>
                <p:nvPr/>
              </p:nvSpPr>
              <p:spPr bwMode="auto">
                <a:xfrm>
                  <a:off x="2002630" y="5480050"/>
                  <a:ext cx="69850" cy="39688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2" name="Rectangle 1162"/>
                <p:cNvSpPr>
                  <a:spLocks noChangeArrowheads="1"/>
                </p:cNvSpPr>
                <p:nvPr/>
              </p:nvSpPr>
              <p:spPr bwMode="auto">
                <a:xfrm>
                  <a:off x="2096293" y="5549900"/>
                  <a:ext cx="69850" cy="39688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3" name="Freeform 1163"/>
                <p:cNvSpPr/>
                <p:nvPr/>
              </p:nvSpPr>
              <p:spPr bwMode="auto">
                <a:xfrm>
                  <a:off x="2018505" y="5519737"/>
                  <a:ext cx="39687" cy="15875"/>
                </a:xfrm>
                <a:custGeom>
                  <a:avLst/>
                  <a:gdLst>
                    <a:gd name="T0" fmla="*/ 2147483647 w 25"/>
                    <a:gd name="T1" fmla="*/ 2147483647 h 10"/>
                    <a:gd name="T2" fmla="*/ 2147483647 w 25"/>
                    <a:gd name="T3" fmla="*/ 2147483647 h 10"/>
                    <a:gd name="T4" fmla="*/ 0 w 25"/>
                    <a:gd name="T5" fmla="*/ 2147483647 h 10"/>
                    <a:gd name="T6" fmla="*/ 0 w 25"/>
                    <a:gd name="T7" fmla="*/ 0 h 10"/>
                    <a:gd name="T8" fmla="*/ 2147483647 w 25"/>
                    <a:gd name="T9" fmla="*/ 0 h 10"/>
                    <a:gd name="T10" fmla="*/ 2147483647 w 25"/>
                    <a:gd name="T11" fmla="*/ 2147483647 h 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"/>
                    <a:gd name="T19" fmla="*/ 0 h 10"/>
                    <a:gd name="T20" fmla="*/ 25 w 25"/>
                    <a:gd name="T21" fmla="*/ 10 h 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" h="10">
                      <a:moveTo>
                        <a:pt x="25" y="10"/>
                      </a:moveTo>
                      <a:lnTo>
                        <a:pt x="10" y="10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5" y="0"/>
                      </a:lnTo>
                      <a:lnTo>
                        <a:pt x="25" y="10"/>
                      </a:lnTo>
                      <a:close/>
                    </a:path>
                  </a:pathLst>
                </a:custGeom>
                <a:solidFill>
                  <a:srgbClr val="0B0B0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4" name="Freeform 1164"/>
                <p:cNvSpPr/>
                <p:nvPr/>
              </p:nvSpPr>
              <p:spPr bwMode="auto">
                <a:xfrm>
                  <a:off x="2112168" y="5589587"/>
                  <a:ext cx="38100" cy="23813"/>
                </a:xfrm>
                <a:custGeom>
                  <a:avLst/>
                  <a:gdLst>
                    <a:gd name="T0" fmla="*/ 2147483647 w 24"/>
                    <a:gd name="T1" fmla="*/ 2147483647 h 15"/>
                    <a:gd name="T2" fmla="*/ 2147483647 w 24"/>
                    <a:gd name="T3" fmla="*/ 2147483647 h 15"/>
                    <a:gd name="T4" fmla="*/ 0 w 24"/>
                    <a:gd name="T5" fmla="*/ 2147483647 h 15"/>
                    <a:gd name="T6" fmla="*/ 0 w 24"/>
                    <a:gd name="T7" fmla="*/ 0 h 15"/>
                    <a:gd name="T8" fmla="*/ 2147483647 w 24"/>
                    <a:gd name="T9" fmla="*/ 0 h 15"/>
                    <a:gd name="T10" fmla="*/ 2147483647 w 24"/>
                    <a:gd name="T11" fmla="*/ 2147483647 h 1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"/>
                    <a:gd name="T19" fmla="*/ 0 h 15"/>
                    <a:gd name="T20" fmla="*/ 24 w 24"/>
                    <a:gd name="T21" fmla="*/ 15 h 1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" h="15">
                      <a:moveTo>
                        <a:pt x="24" y="15"/>
                      </a:moveTo>
                      <a:lnTo>
                        <a:pt x="10" y="15"/>
                      </a:lnTo>
                      <a:lnTo>
                        <a:pt x="0" y="10"/>
                      </a:lnTo>
                      <a:lnTo>
                        <a:pt x="0" y="0"/>
                      </a:lnTo>
                      <a:lnTo>
                        <a:pt x="24" y="0"/>
                      </a:lnTo>
                      <a:lnTo>
                        <a:pt x="24" y="15"/>
                      </a:lnTo>
                      <a:close/>
                    </a:path>
                  </a:pathLst>
                </a:custGeom>
                <a:solidFill>
                  <a:srgbClr val="0B0B0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80" name="矩形 1879"/>
              <p:cNvSpPr/>
              <p:nvPr/>
            </p:nvSpPr>
            <p:spPr>
              <a:xfrm>
                <a:off x="8553" y="6761"/>
                <a:ext cx="1714" cy="701"/>
              </a:xfrm>
              <a:prstGeom prst="rect">
                <a:avLst/>
              </a:prstGeom>
            </p:spPr>
            <p:txBody>
              <a:bodyPr wrap="none" anchor="ctr" anchorCtr="0">
                <a:noAutofit/>
              </a:bodyPr>
              <a:lstStyle/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ervice</a:t>
                </a:r>
                <a:endPara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rchestration</a:t>
                </a:r>
                <a:endPara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83652" y="3994154"/>
              <a:ext cx="1044455" cy="575615"/>
              <a:chOff x="4811" y="5607"/>
              <a:chExt cx="1376" cy="848"/>
            </a:xfrm>
          </p:grpSpPr>
          <p:sp>
            <p:nvSpPr>
              <p:cNvPr id="1877" name="iconfont-11117-5703307"/>
              <p:cNvSpPr/>
              <p:nvPr/>
            </p:nvSpPr>
            <p:spPr>
              <a:xfrm>
                <a:off x="5252" y="5607"/>
                <a:ext cx="496" cy="549"/>
              </a:xfrm>
              <a:custGeom>
                <a:avLst/>
                <a:gdLst>
                  <a:gd name="connsiteX0" fmla="*/ 244928 w 307235"/>
                  <a:gd name="connsiteY0" fmla="*/ 327554 h 387684"/>
                  <a:gd name="connsiteX1" fmla="*/ 100740 w 307235"/>
                  <a:gd name="connsiteY1" fmla="*/ 355482 h 387684"/>
                  <a:gd name="connsiteX2" fmla="*/ 96813 w 307235"/>
                  <a:gd name="connsiteY2" fmla="*/ 368647 h 387684"/>
                  <a:gd name="connsiteX3" fmla="*/ 250927 w 307235"/>
                  <a:gd name="connsiteY3" fmla="*/ 368647 h 387684"/>
                  <a:gd name="connsiteX4" fmla="*/ 253107 w 307235"/>
                  <a:gd name="connsiteY4" fmla="*/ 307439 h 387684"/>
                  <a:gd name="connsiteX5" fmla="*/ 258350 w 307235"/>
                  <a:gd name="connsiteY5" fmla="*/ 308519 h 387684"/>
                  <a:gd name="connsiteX6" fmla="*/ 262277 w 307235"/>
                  <a:gd name="connsiteY6" fmla="*/ 314907 h 387684"/>
                  <a:gd name="connsiteX7" fmla="*/ 271772 w 307235"/>
                  <a:gd name="connsiteY7" fmla="*/ 376719 h 387684"/>
                  <a:gd name="connsiteX8" fmla="*/ 262277 w 307235"/>
                  <a:gd name="connsiteY8" fmla="*/ 387683 h 387684"/>
                  <a:gd name="connsiteX9" fmla="*/ 261889 w 307235"/>
                  <a:gd name="connsiteY9" fmla="*/ 387683 h 387684"/>
                  <a:gd name="connsiteX10" fmla="*/ 84168 w 307235"/>
                  <a:gd name="connsiteY10" fmla="*/ 387683 h 387684"/>
                  <a:gd name="connsiteX11" fmla="*/ 76529 w 307235"/>
                  <a:gd name="connsiteY11" fmla="*/ 383884 h 387684"/>
                  <a:gd name="connsiteX12" fmla="*/ 75018 w 307235"/>
                  <a:gd name="connsiteY12" fmla="*/ 375510 h 387684"/>
                  <a:gd name="connsiteX13" fmla="*/ 84038 w 307235"/>
                  <a:gd name="connsiteY13" fmla="*/ 344518 h 387684"/>
                  <a:gd name="connsiteX14" fmla="*/ 91375 w 307235"/>
                  <a:gd name="connsiteY14" fmla="*/ 337871 h 387684"/>
                  <a:gd name="connsiteX15" fmla="*/ 103026 w 307235"/>
                  <a:gd name="connsiteY15" fmla="*/ 335618 h 387684"/>
                  <a:gd name="connsiteX16" fmla="*/ 104105 w 307235"/>
                  <a:gd name="connsiteY16" fmla="*/ 341872 h 387684"/>
                  <a:gd name="connsiteX17" fmla="*/ 112132 w 307235"/>
                  <a:gd name="connsiteY17" fmla="*/ 352703 h 387684"/>
                  <a:gd name="connsiteX18" fmla="*/ 113556 w 307235"/>
                  <a:gd name="connsiteY18" fmla="*/ 352703 h 387684"/>
                  <a:gd name="connsiteX19" fmla="*/ 122661 w 307235"/>
                  <a:gd name="connsiteY19" fmla="*/ 344720 h 387684"/>
                  <a:gd name="connsiteX20" fmla="*/ 121815 w 307235"/>
                  <a:gd name="connsiteY20" fmla="*/ 331986 h 387684"/>
                  <a:gd name="connsiteX21" fmla="*/ 163507 w 307235"/>
                  <a:gd name="connsiteY21" fmla="*/ 323926 h 387684"/>
                  <a:gd name="connsiteX22" fmla="*/ 163507 w 307235"/>
                  <a:gd name="connsiteY22" fmla="*/ 331708 h 387684"/>
                  <a:gd name="connsiteX23" fmla="*/ 173052 w 307235"/>
                  <a:gd name="connsiteY23" fmla="*/ 341203 h 387684"/>
                  <a:gd name="connsiteX24" fmla="*/ 182857 w 307235"/>
                  <a:gd name="connsiteY24" fmla="*/ 331708 h 387684"/>
                  <a:gd name="connsiteX25" fmla="*/ 182857 w 307235"/>
                  <a:gd name="connsiteY25" fmla="*/ 320185 h 387684"/>
                  <a:gd name="connsiteX26" fmla="*/ 197663 w 307235"/>
                  <a:gd name="connsiteY26" fmla="*/ 317322 h 387684"/>
                  <a:gd name="connsiteX27" fmla="*/ 197663 w 307235"/>
                  <a:gd name="connsiteY27" fmla="*/ 325180 h 387684"/>
                  <a:gd name="connsiteX28" fmla="*/ 207202 w 307235"/>
                  <a:gd name="connsiteY28" fmla="*/ 334721 h 387684"/>
                  <a:gd name="connsiteX29" fmla="*/ 216611 w 307235"/>
                  <a:gd name="connsiteY29" fmla="*/ 324791 h 387684"/>
                  <a:gd name="connsiteX30" fmla="*/ 216611 w 307235"/>
                  <a:gd name="connsiteY30" fmla="*/ 313659 h 387684"/>
                  <a:gd name="connsiteX31" fmla="*/ 232842 w 307235"/>
                  <a:gd name="connsiteY31" fmla="*/ 310521 h 387684"/>
                  <a:gd name="connsiteX32" fmla="*/ 233019 w 307235"/>
                  <a:gd name="connsiteY32" fmla="*/ 313833 h 387684"/>
                  <a:gd name="connsiteX33" fmla="*/ 242558 w 307235"/>
                  <a:gd name="connsiteY33" fmla="*/ 322853 h 387684"/>
                  <a:gd name="connsiteX34" fmla="*/ 243119 w 307235"/>
                  <a:gd name="connsiteY34" fmla="*/ 322681 h 387684"/>
                  <a:gd name="connsiteX35" fmla="*/ 252657 w 307235"/>
                  <a:gd name="connsiteY35" fmla="*/ 313143 h 387684"/>
                  <a:gd name="connsiteX36" fmla="*/ 115152 w 307235"/>
                  <a:gd name="connsiteY36" fmla="*/ 292700 h 387684"/>
                  <a:gd name="connsiteX37" fmla="*/ 120865 w 307235"/>
                  <a:gd name="connsiteY37" fmla="*/ 317668 h 387684"/>
                  <a:gd name="connsiteX38" fmla="*/ 121815 w 307235"/>
                  <a:gd name="connsiteY38" fmla="*/ 331986 h 387684"/>
                  <a:gd name="connsiteX39" fmla="*/ 103026 w 307235"/>
                  <a:gd name="connsiteY39" fmla="*/ 335618 h 387684"/>
                  <a:gd name="connsiteX40" fmla="*/ 96777 w 307235"/>
                  <a:gd name="connsiteY40" fmla="*/ 299401 h 387684"/>
                  <a:gd name="connsiteX41" fmla="*/ 46021 w 307235"/>
                  <a:gd name="connsiteY41" fmla="*/ 221802 h 387684"/>
                  <a:gd name="connsiteX42" fmla="*/ 46021 w 307235"/>
                  <a:gd name="connsiteY42" fmla="*/ 268859 h 387684"/>
                  <a:gd name="connsiteX43" fmla="*/ 55561 w 307235"/>
                  <a:gd name="connsiteY43" fmla="*/ 285437 h 387684"/>
                  <a:gd name="connsiteX44" fmla="*/ 138528 w 307235"/>
                  <a:gd name="connsiteY44" fmla="*/ 259793 h 387684"/>
                  <a:gd name="connsiteX45" fmla="*/ 151780 w 307235"/>
                  <a:gd name="connsiteY45" fmla="*/ 262383 h 387684"/>
                  <a:gd name="connsiteX46" fmla="*/ 149190 w 307235"/>
                  <a:gd name="connsiteY46" fmla="*/ 275637 h 387684"/>
                  <a:gd name="connsiteX47" fmla="*/ 121218 w 307235"/>
                  <a:gd name="connsiteY47" fmla="*/ 290488 h 387684"/>
                  <a:gd name="connsiteX48" fmla="*/ 115152 w 307235"/>
                  <a:gd name="connsiteY48" fmla="*/ 292700 h 387684"/>
                  <a:gd name="connsiteX49" fmla="*/ 114505 w 307235"/>
                  <a:gd name="connsiteY49" fmla="*/ 289872 h 387684"/>
                  <a:gd name="connsiteX50" fmla="*/ 114505 w 307235"/>
                  <a:gd name="connsiteY50" fmla="*/ 288233 h 387684"/>
                  <a:gd name="connsiteX51" fmla="*/ 113556 w 307235"/>
                  <a:gd name="connsiteY51" fmla="*/ 285385 h 387684"/>
                  <a:gd name="connsiteX52" fmla="*/ 101646 w 307235"/>
                  <a:gd name="connsiteY52" fmla="*/ 278523 h 387684"/>
                  <a:gd name="connsiteX53" fmla="*/ 95259 w 307235"/>
                  <a:gd name="connsiteY53" fmla="*/ 290606 h 387684"/>
                  <a:gd name="connsiteX54" fmla="*/ 96777 w 307235"/>
                  <a:gd name="connsiteY54" fmla="*/ 299401 h 387684"/>
                  <a:gd name="connsiteX55" fmla="*/ 94387 w 307235"/>
                  <a:gd name="connsiteY55" fmla="*/ 300273 h 387684"/>
                  <a:gd name="connsiteX56" fmla="*/ 64108 w 307235"/>
                  <a:gd name="connsiteY56" fmla="*/ 304691 h 387684"/>
                  <a:gd name="connsiteX57" fmla="*/ 51719 w 307235"/>
                  <a:gd name="connsiteY57" fmla="*/ 303828 h 387684"/>
                  <a:gd name="connsiteX58" fmla="*/ 50769 w 307235"/>
                  <a:gd name="connsiteY58" fmla="*/ 303828 h 387684"/>
                  <a:gd name="connsiteX59" fmla="*/ 26984 w 307235"/>
                  <a:gd name="connsiteY59" fmla="*/ 267132 h 387684"/>
                  <a:gd name="connsiteX60" fmla="*/ 26984 w 307235"/>
                  <a:gd name="connsiteY60" fmla="*/ 224594 h 387684"/>
                  <a:gd name="connsiteX61" fmla="*/ 27050 w 307235"/>
                  <a:gd name="connsiteY61" fmla="*/ 224617 h 387684"/>
                  <a:gd name="connsiteX62" fmla="*/ 112889 w 307235"/>
                  <a:gd name="connsiteY62" fmla="*/ 151264 h 387684"/>
                  <a:gd name="connsiteX63" fmla="*/ 180266 w 307235"/>
                  <a:gd name="connsiteY63" fmla="*/ 222050 h 387684"/>
                  <a:gd name="connsiteX64" fmla="*/ 182857 w 307235"/>
                  <a:gd name="connsiteY64" fmla="*/ 228653 h 387684"/>
                  <a:gd name="connsiteX65" fmla="*/ 182857 w 307235"/>
                  <a:gd name="connsiteY65" fmla="*/ 320185 h 387684"/>
                  <a:gd name="connsiteX66" fmla="*/ 163507 w 307235"/>
                  <a:gd name="connsiteY66" fmla="*/ 323926 h 387684"/>
                  <a:gd name="connsiteX67" fmla="*/ 163507 w 307235"/>
                  <a:gd name="connsiteY67" fmla="*/ 232451 h 387684"/>
                  <a:gd name="connsiteX68" fmla="*/ 100292 w 307235"/>
                  <a:gd name="connsiteY68" fmla="*/ 165490 h 387684"/>
                  <a:gd name="connsiteX69" fmla="*/ 108386 w 307235"/>
                  <a:gd name="connsiteY69" fmla="*/ 162124 h 387684"/>
                  <a:gd name="connsiteX70" fmla="*/ 179473 w 307235"/>
                  <a:gd name="connsiteY70" fmla="*/ 150524 h 387684"/>
                  <a:gd name="connsiteX71" fmla="*/ 171790 w 307235"/>
                  <a:gd name="connsiteY71" fmla="*/ 169084 h 387684"/>
                  <a:gd name="connsiteX72" fmla="*/ 190305 w 307235"/>
                  <a:gd name="connsiteY72" fmla="*/ 161401 h 387684"/>
                  <a:gd name="connsiteX73" fmla="*/ 179473 w 307235"/>
                  <a:gd name="connsiteY73" fmla="*/ 150524 h 387684"/>
                  <a:gd name="connsiteX74" fmla="*/ 173630 w 307235"/>
                  <a:gd name="connsiteY74" fmla="*/ 132038 h 387684"/>
                  <a:gd name="connsiteX75" fmla="*/ 190910 w 307235"/>
                  <a:gd name="connsiteY75" fmla="*/ 133733 h 387684"/>
                  <a:gd name="connsiteX76" fmla="*/ 209381 w 307235"/>
                  <a:gd name="connsiteY76" fmla="*/ 161401 h 387684"/>
                  <a:gd name="connsiteX77" fmla="*/ 179473 w 307235"/>
                  <a:gd name="connsiteY77" fmla="*/ 191314 h 387684"/>
                  <a:gd name="connsiteX78" fmla="*/ 151851 w 307235"/>
                  <a:gd name="connsiteY78" fmla="*/ 172840 h 387684"/>
                  <a:gd name="connsiteX79" fmla="*/ 150136 w 307235"/>
                  <a:gd name="connsiteY79" fmla="*/ 155558 h 387684"/>
                  <a:gd name="connsiteX80" fmla="*/ 155246 w 307235"/>
                  <a:gd name="connsiteY80" fmla="*/ 146006 h 387684"/>
                  <a:gd name="connsiteX81" fmla="*/ 159965 w 307235"/>
                  <a:gd name="connsiteY81" fmla="*/ 150542 h 387684"/>
                  <a:gd name="connsiteX82" fmla="*/ 166573 w 307235"/>
                  <a:gd name="connsiteY82" fmla="*/ 153218 h 387684"/>
                  <a:gd name="connsiteX83" fmla="*/ 173225 w 307235"/>
                  <a:gd name="connsiteY83" fmla="*/ 150456 h 387684"/>
                  <a:gd name="connsiteX84" fmla="*/ 173225 w 307235"/>
                  <a:gd name="connsiteY84" fmla="*/ 137034 h 387684"/>
                  <a:gd name="connsiteX85" fmla="*/ 170043 w 307235"/>
                  <a:gd name="connsiteY85" fmla="*/ 133963 h 387684"/>
                  <a:gd name="connsiteX86" fmla="*/ 87287 w 307235"/>
                  <a:gd name="connsiteY86" fmla="*/ 129848 h 387684"/>
                  <a:gd name="connsiteX87" fmla="*/ 87287 w 307235"/>
                  <a:gd name="connsiteY87" fmla="*/ 130150 h 387684"/>
                  <a:gd name="connsiteX88" fmla="*/ 79604 w 307235"/>
                  <a:gd name="connsiteY88" fmla="*/ 148668 h 387684"/>
                  <a:gd name="connsiteX89" fmla="*/ 98119 w 307235"/>
                  <a:gd name="connsiteY89" fmla="*/ 140984 h 387684"/>
                  <a:gd name="connsiteX90" fmla="*/ 87287 w 307235"/>
                  <a:gd name="connsiteY90" fmla="*/ 129848 h 387684"/>
                  <a:gd name="connsiteX91" fmla="*/ 81444 w 307235"/>
                  <a:gd name="connsiteY91" fmla="*/ 111659 h 387684"/>
                  <a:gd name="connsiteX92" fmla="*/ 98724 w 307235"/>
                  <a:gd name="connsiteY92" fmla="*/ 113359 h 387684"/>
                  <a:gd name="connsiteX93" fmla="*/ 117152 w 307235"/>
                  <a:gd name="connsiteY93" fmla="*/ 140984 h 387684"/>
                  <a:gd name="connsiteX94" fmla="*/ 112889 w 307235"/>
                  <a:gd name="connsiteY94" fmla="*/ 151264 h 387684"/>
                  <a:gd name="connsiteX95" fmla="*/ 110682 w 307235"/>
                  <a:gd name="connsiteY95" fmla="*/ 148945 h 387684"/>
                  <a:gd name="connsiteX96" fmla="*/ 97983 w 307235"/>
                  <a:gd name="connsiteY96" fmla="*/ 149118 h 387684"/>
                  <a:gd name="connsiteX97" fmla="*/ 96773 w 307235"/>
                  <a:gd name="connsiteY97" fmla="*/ 161762 h 387684"/>
                  <a:gd name="connsiteX98" fmla="*/ 100292 w 307235"/>
                  <a:gd name="connsiteY98" fmla="*/ 165490 h 387684"/>
                  <a:gd name="connsiteX99" fmla="*/ 87287 w 307235"/>
                  <a:gd name="connsiteY99" fmla="*/ 170897 h 387684"/>
                  <a:gd name="connsiteX100" fmla="*/ 59622 w 307235"/>
                  <a:gd name="connsiteY100" fmla="*/ 152466 h 387684"/>
                  <a:gd name="connsiteX101" fmla="*/ 66139 w 307235"/>
                  <a:gd name="connsiteY101" fmla="*/ 119834 h 387684"/>
                  <a:gd name="connsiteX102" fmla="*/ 81444 w 307235"/>
                  <a:gd name="connsiteY102" fmla="*/ 111659 h 387684"/>
                  <a:gd name="connsiteX103" fmla="*/ 191639 w 307235"/>
                  <a:gd name="connsiteY103" fmla="*/ 85791 h 387684"/>
                  <a:gd name="connsiteX104" fmla="*/ 236249 w 307235"/>
                  <a:gd name="connsiteY104" fmla="*/ 129302 h 387684"/>
                  <a:gd name="connsiteX105" fmla="*/ 239098 w 307235"/>
                  <a:gd name="connsiteY105" fmla="*/ 136080 h 387684"/>
                  <a:gd name="connsiteX106" fmla="*/ 239098 w 307235"/>
                  <a:gd name="connsiteY106" fmla="*/ 182276 h 387684"/>
                  <a:gd name="connsiteX107" fmla="*/ 236638 w 307235"/>
                  <a:gd name="connsiteY107" fmla="*/ 188752 h 387684"/>
                  <a:gd name="connsiteX108" fmla="*/ 216611 w 307235"/>
                  <a:gd name="connsiteY108" fmla="*/ 210468 h 387684"/>
                  <a:gd name="connsiteX109" fmla="*/ 216611 w 307235"/>
                  <a:gd name="connsiteY109" fmla="*/ 313659 h 387684"/>
                  <a:gd name="connsiteX110" fmla="*/ 197663 w 307235"/>
                  <a:gd name="connsiteY110" fmla="*/ 317322 h 387684"/>
                  <a:gd name="connsiteX111" fmla="*/ 197663 w 307235"/>
                  <a:gd name="connsiteY111" fmla="*/ 206755 h 387684"/>
                  <a:gd name="connsiteX112" fmla="*/ 200253 w 307235"/>
                  <a:gd name="connsiteY112" fmla="*/ 200365 h 387684"/>
                  <a:gd name="connsiteX113" fmla="*/ 220150 w 307235"/>
                  <a:gd name="connsiteY113" fmla="*/ 178563 h 387684"/>
                  <a:gd name="connsiteX114" fmla="*/ 220150 w 307235"/>
                  <a:gd name="connsiteY114" fmla="*/ 139966 h 387684"/>
                  <a:gd name="connsiteX115" fmla="*/ 178116 w 307235"/>
                  <a:gd name="connsiteY115" fmla="*/ 99178 h 387684"/>
                  <a:gd name="connsiteX116" fmla="*/ 187721 w 307235"/>
                  <a:gd name="connsiteY116" fmla="*/ 95224 h 387684"/>
                  <a:gd name="connsiteX117" fmla="*/ 172543 w 307235"/>
                  <a:gd name="connsiteY117" fmla="*/ 80343 h 387684"/>
                  <a:gd name="connsiteX118" fmla="*/ 173255 w 307235"/>
                  <a:gd name="connsiteY118" fmla="*/ 80343 h 387684"/>
                  <a:gd name="connsiteX119" fmla="*/ 172543 w 307235"/>
                  <a:gd name="connsiteY119" fmla="*/ 81414 h 387684"/>
                  <a:gd name="connsiteX120" fmla="*/ 160812 w 307235"/>
                  <a:gd name="connsiteY120" fmla="*/ 44690 h 387684"/>
                  <a:gd name="connsiteX121" fmla="*/ 178092 w 307235"/>
                  <a:gd name="connsiteY121" fmla="*/ 46411 h 387684"/>
                  <a:gd name="connsiteX122" fmla="*/ 196520 w 307235"/>
                  <a:gd name="connsiteY122" fmla="*/ 74036 h 387684"/>
                  <a:gd name="connsiteX123" fmla="*/ 191639 w 307235"/>
                  <a:gd name="connsiteY123" fmla="*/ 85791 h 387684"/>
                  <a:gd name="connsiteX124" fmla="*/ 186053 w 307235"/>
                  <a:gd name="connsiteY124" fmla="*/ 80343 h 387684"/>
                  <a:gd name="connsiteX125" fmla="*/ 173255 w 307235"/>
                  <a:gd name="connsiteY125" fmla="*/ 80343 h 387684"/>
                  <a:gd name="connsiteX126" fmla="*/ 177444 w 307235"/>
                  <a:gd name="connsiteY126" fmla="*/ 74036 h 387684"/>
                  <a:gd name="connsiteX127" fmla="*/ 166525 w 307235"/>
                  <a:gd name="connsiteY127" fmla="*/ 63159 h 387684"/>
                  <a:gd name="connsiteX128" fmla="*/ 158972 w 307235"/>
                  <a:gd name="connsiteY128" fmla="*/ 81762 h 387684"/>
                  <a:gd name="connsiteX129" fmla="*/ 170782 w 307235"/>
                  <a:gd name="connsiteY129" fmla="*/ 84066 h 387684"/>
                  <a:gd name="connsiteX130" fmla="*/ 172543 w 307235"/>
                  <a:gd name="connsiteY130" fmla="*/ 81414 h 387684"/>
                  <a:gd name="connsiteX131" fmla="*/ 172543 w 307235"/>
                  <a:gd name="connsiteY131" fmla="*/ 93770 h 387684"/>
                  <a:gd name="connsiteX132" fmla="*/ 178116 w 307235"/>
                  <a:gd name="connsiteY132" fmla="*/ 99178 h 387684"/>
                  <a:gd name="connsiteX133" fmla="*/ 166525 w 307235"/>
                  <a:gd name="connsiteY133" fmla="*/ 103949 h 387684"/>
                  <a:gd name="connsiteX134" fmla="*/ 138947 w 307235"/>
                  <a:gd name="connsiteY134" fmla="*/ 85431 h 387684"/>
                  <a:gd name="connsiteX135" fmla="*/ 145507 w 307235"/>
                  <a:gd name="connsiteY135" fmla="*/ 52842 h 387684"/>
                  <a:gd name="connsiteX136" fmla="*/ 160812 w 307235"/>
                  <a:gd name="connsiteY136" fmla="*/ 44690 h 387684"/>
                  <a:gd name="connsiteX137" fmla="*/ 230732 w 307235"/>
                  <a:gd name="connsiteY137" fmla="*/ 40389 h 387684"/>
                  <a:gd name="connsiteX138" fmla="*/ 230732 w 307235"/>
                  <a:gd name="connsiteY138" fmla="*/ 83331 h 387684"/>
                  <a:gd name="connsiteX139" fmla="*/ 261418 w 307235"/>
                  <a:gd name="connsiteY139" fmla="*/ 119237 h 387684"/>
                  <a:gd name="connsiteX140" fmla="*/ 263706 w 307235"/>
                  <a:gd name="connsiteY140" fmla="*/ 125409 h 387684"/>
                  <a:gd name="connsiteX141" fmla="*/ 263706 w 307235"/>
                  <a:gd name="connsiteY141" fmla="*/ 195065 h 387684"/>
                  <a:gd name="connsiteX142" fmla="*/ 261807 w 307235"/>
                  <a:gd name="connsiteY142" fmla="*/ 200675 h 387684"/>
                  <a:gd name="connsiteX143" fmla="*/ 247391 w 307235"/>
                  <a:gd name="connsiteY143" fmla="*/ 220398 h 387684"/>
                  <a:gd name="connsiteX144" fmla="*/ 248082 w 307235"/>
                  <a:gd name="connsiteY144" fmla="*/ 234683 h 387684"/>
                  <a:gd name="connsiteX145" fmla="*/ 251794 w 307235"/>
                  <a:gd name="connsiteY145" fmla="*/ 227907 h 387684"/>
                  <a:gd name="connsiteX146" fmla="*/ 283991 w 307235"/>
                  <a:gd name="connsiteY146" fmla="*/ 104089 h 387684"/>
                  <a:gd name="connsiteX147" fmla="*/ 230732 w 307235"/>
                  <a:gd name="connsiteY147" fmla="*/ 40389 h 387684"/>
                  <a:gd name="connsiteX148" fmla="*/ 109147 w 307235"/>
                  <a:gd name="connsiteY148" fmla="*/ 23005 h 387684"/>
                  <a:gd name="connsiteX149" fmla="*/ 121393 w 307235"/>
                  <a:gd name="connsiteY149" fmla="*/ 36827 h 387684"/>
                  <a:gd name="connsiteX150" fmla="*/ 123856 w 307235"/>
                  <a:gd name="connsiteY150" fmla="*/ 43214 h 387684"/>
                  <a:gd name="connsiteX151" fmla="*/ 123856 w 307235"/>
                  <a:gd name="connsiteY151" fmla="*/ 89391 h 387684"/>
                  <a:gd name="connsiteX152" fmla="*/ 170043 w 307235"/>
                  <a:gd name="connsiteY152" fmla="*/ 133963 h 387684"/>
                  <a:gd name="connsiteX153" fmla="*/ 158325 w 307235"/>
                  <a:gd name="connsiteY153" fmla="*/ 140250 h 387684"/>
                  <a:gd name="connsiteX154" fmla="*/ 155246 w 307235"/>
                  <a:gd name="connsiteY154" fmla="*/ 146006 h 387684"/>
                  <a:gd name="connsiteX155" fmla="*/ 107658 w 307235"/>
                  <a:gd name="connsiteY155" fmla="*/ 100266 h 387684"/>
                  <a:gd name="connsiteX156" fmla="*/ 104807 w 307235"/>
                  <a:gd name="connsiteY156" fmla="*/ 93404 h 387684"/>
                  <a:gd name="connsiteX157" fmla="*/ 104807 w 307235"/>
                  <a:gd name="connsiteY157" fmla="*/ 46839 h 387684"/>
                  <a:gd name="connsiteX158" fmla="*/ 88321 w 307235"/>
                  <a:gd name="connsiteY158" fmla="*/ 28301 h 387684"/>
                  <a:gd name="connsiteX159" fmla="*/ 98205 w 307235"/>
                  <a:gd name="connsiteY159" fmla="*/ 23962 h 387684"/>
                  <a:gd name="connsiteX160" fmla="*/ 83494 w 307235"/>
                  <a:gd name="connsiteY160" fmla="*/ 10345 h 387684"/>
                  <a:gd name="connsiteX161" fmla="*/ 82779 w 307235"/>
                  <a:gd name="connsiteY161" fmla="*/ 22068 h 387684"/>
                  <a:gd name="connsiteX162" fmla="*/ 88321 w 307235"/>
                  <a:gd name="connsiteY162" fmla="*/ 28301 h 387684"/>
                  <a:gd name="connsiteX163" fmla="*/ 55374 w 307235"/>
                  <a:gd name="connsiteY163" fmla="*/ 42763 h 387684"/>
                  <a:gd name="connsiteX164" fmla="*/ 30125 w 307235"/>
                  <a:gd name="connsiteY164" fmla="*/ 79446 h 387684"/>
                  <a:gd name="connsiteX165" fmla="*/ 30729 w 307235"/>
                  <a:gd name="connsiteY165" fmla="*/ 113627 h 387684"/>
                  <a:gd name="connsiteX166" fmla="*/ 30729 w 307235"/>
                  <a:gd name="connsiteY166" fmla="*/ 156007 h 387684"/>
                  <a:gd name="connsiteX167" fmla="*/ 23565 w 307235"/>
                  <a:gd name="connsiteY167" fmla="*/ 183326 h 387684"/>
                  <a:gd name="connsiteX168" fmla="*/ 19767 w 307235"/>
                  <a:gd name="connsiteY168" fmla="*/ 197611 h 387684"/>
                  <a:gd name="connsiteX169" fmla="*/ 19767 w 307235"/>
                  <a:gd name="connsiteY169" fmla="*/ 204084 h 387684"/>
                  <a:gd name="connsiteX170" fmla="*/ 45879 w 307235"/>
                  <a:gd name="connsiteY170" fmla="*/ 202660 h 387684"/>
                  <a:gd name="connsiteX171" fmla="*/ 57403 w 307235"/>
                  <a:gd name="connsiteY171" fmla="*/ 209609 h 387684"/>
                  <a:gd name="connsiteX172" fmla="*/ 50540 w 307235"/>
                  <a:gd name="connsiteY172" fmla="*/ 221132 h 387684"/>
                  <a:gd name="connsiteX173" fmla="*/ 46021 w 307235"/>
                  <a:gd name="connsiteY173" fmla="*/ 221802 h 387684"/>
                  <a:gd name="connsiteX174" fmla="*/ 46021 w 307235"/>
                  <a:gd name="connsiteY174" fmla="*/ 215240 h 387684"/>
                  <a:gd name="connsiteX175" fmla="*/ 36481 w 307235"/>
                  <a:gd name="connsiteY175" fmla="*/ 205699 h 387684"/>
                  <a:gd name="connsiteX176" fmla="*/ 26984 w 307235"/>
                  <a:gd name="connsiteY176" fmla="*/ 215240 h 387684"/>
                  <a:gd name="connsiteX177" fmla="*/ 26984 w 307235"/>
                  <a:gd name="connsiteY177" fmla="*/ 224594 h 387684"/>
                  <a:gd name="connsiteX178" fmla="*/ 6215 w 307235"/>
                  <a:gd name="connsiteY178" fmla="*/ 217550 h 387684"/>
                  <a:gd name="connsiteX179" fmla="*/ 1554 w 307235"/>
                  <a:gd name="connsiteY179" fmla="*/ 192777 h 387684"/>
                  <a:gd name="connsiteX180" fmla="*/ 5481 w 307235"/>
                  <a:gd name="connsiteY180" fmla="*/ 178276 h 387684"/>
                  <a:gd name="connsiteX181" fmla="*/ 12430 w 307235"/>
                  <a:gd name="connsiteY181" fmla="*/ 151605 h 387684"/>
                  <a:gd name="connsiteX182" fmla="*/ 12430 w 307235"/>
                  <a:gd name="connsiteY182" fmla="*/ 115914 h 387684"/>
                  <a:gd name="connsiteX183" fmla="*/ 12430 w 307235"/>
                  <a:gd name="connsiteY183" fmla="*/ 75519 h 387684"/>
                  <a:gd name="connsiteX184" fmla="*/ 45102 w 307235"/>
                  <a:gd name="connsiteY184" fmla="*/ 27312 h 387684"/>
                  <a:gd name="connsiteX185" fmla="*/ 83600 w 307235"/>
                  <a:gd name="connsiteY185" fmla="*/ 8603 h 387684"/>
                  <a:gd name="connsiteX186" fmla="*/ 86992 w 307235"/>
                  <a:gd name="connsiteY186" fmla="*/ 8799 h 387684"/>
                  <a:gd name="connsiteX187" fmla="*/ 83494 w 307235"/>
                  <a:gd name="connsiteY187" fmla="*/ 10345 h 387684"/>
                  <a:gd name="connsiteX188" fmla="*/ 153951 w 307235"/>
                  <a:gd name="connsiteY188" fmla="*/ 296 h 387684"/>
                  <a:gd name="connsiteX189" fmla="*/ 221884 w 307235"/>
                  <a:gd name="connsiteY189" fmla="*/ 15056 h 387684"/>
                  <a:gd name="connsiteX190" fmla="*/ 228746 w 307235"/>
                  <a:gd name="connsiteY190" fmla="*/ 17990 h 387684"/>
                  <a:gd name="connsiteX191" fmla="*/ 302938 w 307235"/>
                  <a:gd name="connsiteY191" fmla="*/ 99040 h 387684"/>
                  <a:gd name="connsiteX192" fmla="*/ 268755 w 307235"/>
                  <a:gd name="connsiteY192" fmla="*/ 237531 h 387684"/>
                  <a:gd name="connsiteX193" fmla="*/ 255721 w 307235"/>
                  <a:gd name="connsiteY193" fmla="*/ 274285 h 387684"/>
                  <a:gd name="connsiteX194" fmla="*/ 253107 w 307235"/>
                  <a:gd name="connsiteY194" fmla="*/ 307439 h 387684"/>
                  <a:gd name="connsiteX195" fmla="*/ 251013 w 307235"/>
                  <a:gd name="connsiteY195" fmla="*/ 307008 h 387684"/>
                  <a:gd name="connsiteX196" fmla="*/ 232842 w 307235"/>
                  <a:gd name="connsiteY196" fmla="*/ 310521 h 387684"/>
                  <a:gd name="connsiteX197" fmla="*/ 227883 w 307235"/>
                  <a:gd name="connsiteY197" fmla="*/ 217895 h 387684"/>
                  <a:gd name="connsiteX198" fmla="*/ 229782 w 307235"/>
                  <a:gd name="connsiteY198" fmla="*/ 211810 h 387684"/>
                  <a:gd name="connsiteX199" fmla="*/ 244370 w 307235"/>
                  <a:gd name="connsiteY199" fmla="*/ 192087 h 387684"/>
                  <a:gd name="connsiteX200" fmla="*/ 244370 w 307235"/>
                  <a:gd name="connsiteY200" fmla="*/ 129164 h 387684"/>
                  <a:gd name="connsiteX201" fmla="*/ 213684 w 307235"/>
                  <a:gd name="connsiteY201" fmla="*/ 93127 h 387684"/>
                  <a:gd name="connsiteX202" fmla="*/ 211396 w 307235"/>
                  <a:gd name="connsiteY202" fmla="*/ 87042 h 387684"/>
                  <a:gd name="connsiteX203" fmla="*/ 211396 w 307235"/>
                  <a:gd name="connsiteY203" fmla="*/ 31714 h 387684"/>
                  <a:gd name="connsiteX204" fmla="*/ 152138 w 307235"/>
                  <a:gd name="connsiteY204" fmla="*/ 19242 h 387684"/>
                  <a:gd name="connsiteX205" fmla="*/ 109147 w 307235"/>
                  <a:gd name="connsiteY205" fmla="*/ 23005 h 387684"/>
                  <a:gd name="connsiteX206" fmla="*/ 97076 w 307235"/>
                  <a:gd name="connsiteY206" fmla="*/ 9380 h 387684"/>
                  <a:gd name="connsiteX207" fmla="*/ 86992 w 307235"/>
                  <a:gd name="connsiteY207" fmla="*/ 8799 h 387684"/>
                  <a:gd name="connsiteX208" fmla="*/ 93684 w 307235"/>
                  <a:gd name="connsiteY208" fmla="*/ 5842 h 387684"/>
                  <a:gd name="connsiteX209" fmla="*/ 153951 w 307235"/>
                  <a:gd name="connsiteY209" fmla="*/ 296 h 38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</a:cxnLst>
                <a:rect l="l" t="t" r="r" b="b"/>
                <a:pathLst>
                  <a:path w="307235" h="387684">
                    <a:moveTo>
                      <a:pt x="244928" y="327554"/>
                    </a:moveTo>
                    <a:lnTo>
                      <a:pt x="100740" y="355482"/>
                    </a:lnTo>
                    <a:lnTo>
                      <a:pt x="96813" y="368647"/>
                    </a:lnTo>
                    <a:lnTo>
                      <a:pt x="250927" y="368647"/>
                    </a:lnTo>
                    <a:close/>
                    <a:moveTo>
                      <a:pt x="253107" y="307439"/>
                    </a:moveTo>
                    <a:lnTo>
                      <a:pt x="258350" y="308519"/>
                    </a:lnTo>
                    <a:cubicBezTo>
                      <a:pt x="260508" y="309986"/>
                      <a:pt x="261932" y="312317"/>
                      <a:pt x="262277" y="314907"/>
                    </a:cubicBezTo>
                    <a:lnTo>
                      <a:pt x="271772" y="376719"/>
                    </a:lnTo>
                    <a:cubicBezTo>
                      <a:pt x="272678" y="382546"/>
                      <a:pt x="268147" y="387769"/>
                      <a:pt x="262277" y="387683"/>
                    </a:cubicBezTo>
                    <a:lnTo>
                      <a:pt x="261889" y="387683"/>
                    </a:lnTo>
                    <a:lnTo>
                      <a:pt x="84168" y="387683"/>
                    </a:lnTo>
                    <a:cubicBezTo>
                      <a:pt x="81147" y="387683"/>
                      <a:pt x="78341" y="386258"/>
                      <a:pt x="76529" y="383884"/>
                    </a:cubicBezTo>
                    <a:cubicBezTo>
                      <a:pt x="74716" y="381467"/>
                      <a:pt x="74155" y="378359"/>
                      <a:pt x="75018" y="375510"/>
                    </a:cubicBezTo>
                    <a:lnTo>
                      <a:pt x="84038" y="344518"/>
                    </a:lnTo>
                    <a:cubicBezTo>
                      <a:pt x="85074" y="341108"/>
                      <a:pt x="87879" y="338518"/>
                      <a:pt x="91375" y="337871"/>
                    </a:cubicBezTo>
                    <a:lnTo>
                      <a:pt x="103026" y="335618"/>
                    </a:lnTo>
                    <a:lnTo>
                      <a:pt x="104105" y="341872"/>
                    </a:lnTo>
                    <a:cubicBezTo>
                      <a:pt x="103329" y="347050"/>
                      <a:pt x="106910" y="351926"/>
                      <a:pt x="112132" y="352703"/>
                    </a:cubicBezTo>
                    <a:lnTo>
                      <a:pt x="113556" y="352703"/>
                    </a:lnTo>
                    <a:cubicBezTo>
                      <a:pt x="118130" y="352574"/>
                      <a:pt x="121970" y="349208"/>
                      <a:pt x="122661" y="344720"/>
                    </a:cubicBezTo>
                    <a:lnTo>
                      <a:pt x="121815" y="331986"/>
                    </a:lnTo>
                    <a:lnTo>
                      <a:pt x="163507" y="323926"/>
                    </a:lnTo>
                    <a:lnTo>
                      <a:pt x="163507" y="331708"/>
                    </a:lnTo>
                    <a:cubicBezTo>
                      <a:pt x="163507" y="336930"/>
                      <a:pt x="167783" y="341203"/>
                      <a:pt x="173052" y="341203"/>
                    </a:cubicBezTo>
                    <a:cubicBezTo>
                      <a:pt x="178408" y="341375"/>
                      <a:pt x="182857" y="337060"/>
                      <a:pt x="182857" y="331708"/>
                    </a:cubicBezTo>
                    <a:lnTo>
                      <a:pt x="182857" y="320185"/>
                    </a:lnTo>
                    <a:lnTo>
                      <a:pt x="197663" y="317322"/>
                    </a:lnTo>
                    <a:lnTo>
                      <a:pt x="197663" y="325180"/>
                    </a:lnTo>
                    <a:cubicBezTo>
                      <a:pt x="197663" y="330447"/>
                      <a:pt x="201936" y="334721"/>
                      <a:pt x="207202" y="334721"/>
                    </a:cubicBezTo>
                    <a:cubicBezTo>
                      <a:pt x="212597" y="334678"/>
                      <a:pt x="216827" y="330188"/>
                      <a:pt x="216611" y="324791"/>
                    </a:cubicBezTo>
                    <a:lnTo>
                      <a:pt x="216611" y="313659"/>
                    </a:lnTo>
                    <a:lnTo>
                      <a:pt x="232842" y="310521"/>
                    </a:lnTo>
                    <a:lnTo>
                      <a:pt x="233019" y="313833"/>
                    </a:lnTo>
                    <a:cubicBezTo>
                      <a:pt x="233278" y="318883"/>
                      <a:pt x="237465" y="322853"/>
                      <a:pt x="242558" y="322853"/>
                    </a:cubicBezTo>
                    <a:lnTo>
                      <a:pt x="243119" y="322681"/>
                    </a:lnTo>
                    <a:cubicBezTo>
                      <a:pt x="248384" y="322681"/>
                      <a:pt x="252657" y="318408"/>
                      <a:pt x="252657" y="313143"/>
                    </a:cubicBezTo>
                    <a:close/>
                    <a:moveTo>
                      <a:pt x="115152" y="292700"/>
                    </a:moveTo>
                    <a:lnTo>
                      <a:pt x="120865" y="317668"/>
                    </a:lnTo>
                    <a:lnTo>
                      <a:pt x="121815" y="331986"/>
                    </a:lnTo>
                    <a:lnTo>
                      <a:pt x="103026" y="335618"/>
                    </a:lnTo>
                    <a:lnTo>
                      <a:pt x="96777" y="299401"/>
                    </a:lnTo>
                    <a:close/>
                    <a:moveTo>
                      <a:pt x="46021" y="221802"/>
                    </a:moveTo>
                    <a:lnTo>
                      <a:pt x="46021" y="268859"/>
                    </a:lnTo>
                    <a:cubicBezTo>
                      <a:pt x="44380" y="276025"/>
                      <a:pt x="48524" y="283235"/>
                      <a:pt x="55561" y="285437"/>
                    </a:cubicBezTo>
                    <a:cubicBezTo>
                      <a:pt x="92426" y="290790"/>
                      <a:pt x="138053" y="260095"/>
                      <a:pt x="138528" y="259793"/>
                    </a:cubicBezTo>
                    <a:cubicBezTo>
                      <a:pt x="142888" y="256857"/>
                      <a:pt x="148801" y="258023"/>
                      <a:pt x="151780" y="262383"/>
                    </a:cubicBezTo>
                    <a:cubicBezTo>
                      <a:pt x="154715" y="266743"/>
                      <a:pt x="153550" y="272658"/>
                      <a:pt x="149190" y="275637"/>
                    </a:cubicBezTo>
                    <a:cubicBezTo>
                      <a:pt x="148132" y="276068"/>
                      <a:pt x="137103" y="283332"/>
                      <a:pt x="121218" y="290488"/>
                    </a:cubicBezTo>
                    <a:lnTo>
                      <a:pt x="115152" y="292700"/>
                    </a:lnTo>
                    <a:lnTo>
                      <a:pt x="114505" y="289872"/>
                    </a:lnTo>
                    <a:lnTo>
                      <a:pt x="114505" y="288233"/>
                    </a:lnTo>
                    <a:lnTo>
                      <a:pt x="113556" y="285385"/>
                    </a:lnTo>
                    <a:cubicBezTo>
                      <a:pt x="111959" y="280336"/>
                      <a:pt x="106781" y="277358"/>
                      <a:pt x="101646" y="278523"/>
                    </a:cubicBezTo>
                    <a:cubicBezTo>
                      <a:pt x="96467" y="280034"/>
                      <a:pt x="93576" y="285514"/>
                      <a:pt x="95259" y="290606"/>
                    </a:cubicBezTo>
                    <a:lnTo>
                      <a:pt x="96777" y="299401"/>
                    </a:lnTo>
                    <a:lnTo>
                      <a:pt x="94387" y="300273"/>
                    </a:lnTo>
                    <a:cubicBezTo>
                      <a:pt x="84656" y="302929"/>
                      <a:pt x="74350" y="304691"/>
                      <a:pt x="64108" y="304691"/>
                    </a:cubicBezTo>
                    <a:cubicBezTo>
                      <a:pt x="59964" y="304691"/>
                      <a:pt x="55820" y="304389"/>
                      <a:pt x="51719" y="303828"/>
                    </a:cubicBezTo>
                    <a:lnTo>
                      <a:pt x="50769" y="303828"/>
                    </a:lnTo>
                    <a:cubicBezTo>
                      <a:pt x="34754" y="299338"/>
                      <a:pt x="24524" y="283623"/>
                      <a:pt x="26984" y="267132"/>
                    </a:cubicBezTo>
                    <a:lnTo>
                      <a:pt x="26984" y="224594"/>
                    </a:lnTo>
                    <a:lnTo>
                      <a:pt x="27050" y="224617"/>
                    </a:lnTo>
                    <a:close/>
                    <a:moveTo>
                      <a:pt x="112889" y="151264"/>
                    </a:moveTo>
                    <a:lnTo>
                      <a:pt x="180266" y="222050"/>
                    </a:lnTo>
                    <a:cubicBezTo>
                      <a:pt x="181950" y="223863"/>
                      <a:pt x="182857" y="226193"/>
                      <a:pt x="182857" y="228653"/>
                    </a:cubicBezTo>
                    <a:lnTo>
                      <a:pt x="182857" y="320185"/>
                    </a:lnTo>
                    <a:lnTo>
                      <a:pt x="163507" y="323926"/>
                    </a:lnTo>
                    <a:lnTo>
                      <a:pt x="163507" y="232451"/>
                    </a:lnTo>
                    <a:lnTo>
                      <a:pt x="100292" y="165490"/>
                    </a:lnTo>
                    <a:lnTo>
                      <a:pt x="108386" y="162124"/>
                    </a:lnTo>
                    <a:close/>
                    <a:moveTo>
                      <a:pt x="179473" y="150524"/>
                    </a:moveTo>
                    <a:cubicBezTo>
                      <a:pt x="169805" y="150524"/>
                      <a:pt x="164928" y="162221"/>
                      <a:pt x="171790" y="169084"/>
                    </a:cubicBezTo>
                    <a:cubicBezTo>
                      <a:pt x="178609" y="175904"/>
                      <a:pt x="190305" y="171070"/>
                      <a:pt x="190305" y="161401"/>
                    </a:cubicBezTo>
                    <a:cubicBezTo>
                      <a:pt x="190305" y="155401"/>
                      <a:pt x="185472" y="150524"/>
                      <a:pt x="179473" y="150524"/>
                    </a:cubicBezTo>
                    <a:close/>
                    <a:moveTo>
                      <a:pt x="173630" y="132038"/>
                    </a:moveTo>
                    <a:cubicBezTo>
                      <a:pt x="179311" y="130905"/>
                      <a:pt x="185321" y="131423"/>
                      <a:pt x="190910" y="133733"/>
                    </a:cubicBezTo>
                    <a:cubicBezTo>
                      <a:pt x="202088" y="138394"/>
                      <a:pt x="209381" y="149272"/>
                      <a:pt x="209381" y="161401"/>
                    </a:cubicBezTo>
                    <a:cubicBezTo>
                      <a:pt x="209338" y="177890"/>
                      <a:pt x="195959" y="191228"/>
                      <a:pt x="179473" y="191314"/>
                    </a:cubicBezTo>
                    <a:cubicBezTo>
                      <a:pt x="167388" y="191314"/>
                      <a:pt x="156469" y="184019"/>
                      <a:pt x="151851" y="172840"/>
                    </a:cubicBezTo>
                    <a:cubicBezTo>
                      <a:pt x="149521" y="167250"/>
                      <a:pt x="149003" y="161239"/>
                      <a:pt x="150136" y="155558"/>
                    </a:cubicBezTo>
                    <a:lnTo>
                      <a:pt x="155246" y="146006"/>
                    </a:lnTo>
                    <a:lnTo>
                      <a:pt x="159965" y="150542"/>
                    </a:lnTo>
                    <a:cubicBezTo>
                      <a:pt x="161736" y="152268"/>
                      <a:pt x="164111" y="153218"/>
                      <a:pt x="166573" y="153218"/>
                    </a:cubicBezTo>
                    <a:cubicBezTo>
                      <a:pt x="169079" y="153218"/>
                      <a:pt x="171454" y="152225"/>
                      <a:pt x="173225" y="150456"/>
                    </a:cubicBezTo>
                    <a:cubicBezTo>
                      <a:pt x="176940" y="146744"/>
                      <a:pt x="176940" y="140746"/>
                      <a:pt x="173225" y="137034"/>
                    </a:cubicBezTo>
                    <a:lnTo>
                      <a:pt x="170043" y="133963"/>
                    </a:lnTo>
                    <a:close/>
                    <a:moveTo>
                      <a:pt x="87287" y="129848"/>
                    </a:moveTo>
                    <a:lnTo>
                      <a:pt x="87287" y="130150"/>
                    </a:lnTo>
                    <a:cubicBezTo>
                      <a:pt x="77576" y="130150"/>
                      <a:pt x="72742" y="141848"/>
                      <a:pt x="79604" y="148668"/>
                    </a:cubicBezTo>
                    <a:cubicBezTo>
                      <a:pt x="86423" y="155531"/>
                      <a:pt x="98119" y="150696"/>
                      <a:pt x="98119" y="140984"/>
                    </a:cubicBezTo>
                    <a:cubicBezTo>
                      <a:pt x="98292" y="134898"/>
                      <a:pt x="93372" y="129848"/>
                      <a:pt x="87287" y="129848"/>
                    </a:cubicBezTo>
                    <a:close/>
                    <a:moveTo>
                      <a:pt x="81444" y="111659"/>
                    </a:moveTo>
                    <a:cubicBezTo>
                      <a:pt x="87125" y="110532"/>
                      <a:pt x="93135" y="111050"/>
                      <a:pt x="98724" y="113359"/>
                    </a:cubicBezTo>
                    <a:cubicBezTo>
                      <a:pt x="109902" y="117978"/>
                      <a:pt x="117152" y="128898"/>
                      <a:pt x="117152" y="140984"/>
                    </a:cubicBezTo>
                    <a:lnTo>
                      <a:pt x="112889" y="151264"/>
                    </a:lnTo>
                    <a:lnTo>
                      <a:pt x="110682" y="148945"/>
                    </a:lnTo>
                    <a:cubicBezTo>
                      <a:pt x="107010" y="145708"/>
                      <a:pt x="101525" y="145795"/>
                      <a:pt x="97983" y="149118"/>
                    </a:cubicBezTo>
                    <a:cubicBezTo>
                      <a:pt x="94398" y="152398"/>
                      <a:pt x="93880" y="157878"/>
                      <a:pt x="96773" y="161762"/>
                    </a:cubicBezTo>
                    <a:lnTo>
                      <a:pt x="100292" y="165490"/>
                    </a:lnTo>
                    <a:lnTo>
                      <a:pt x="87287" y="170897"/>
                    </a:lnTo>
                    <a:cubicBezTo>
                      <a:pt x="75159" y="170897"/>
                      <a:pt x="64283" y="163646"/>
                      <a:pt x="59622" y="152466"/>
                    </a:cubicBezTo>
                    <a:cubicBezTo>
                      <a:pt x="55004" y="141286"/>
                      <a:pt x="57551" y="128423"/>
                      <a:pt x="66139" y="119834"/>
                    </a:cubicBezTo>
                    <a:cubicBezTo>
                      <a:pt x="70412" y="115560"/>
                      <a:pt x="75763" y="112787"/>
                      <a:pt x="81444" y="111659"/>
                    </a:cubicBezTo>
                    <a:close/>
                    <a:moveTo>
                      <a:pt x="191639" y="85791"/>
                    </a:moveTo>
                    <a:lnTo>
                      <a:pt x="236249" y="129302"/>
                    </a:lnTo>
                    <a:cubicBezTo>
                      <a:pt x="238062" y="131072"/>
                      <a:pt x="239098" y="133533"/>
                      <a:pt x="239098" y="136080"/>
                    </a:cubicBezTo>
                    <a:lnTo>
                      <a:pt x="239098" y="182276"/>
                    </a:lnTo>
                    <a:cubicBezTo>
                      <a:pt x="239141" y="184650"/>
                      <a:pt x="238235" y="186982"/>
                      <a:pt x="236638" y="188752"/>
                    </a:cubicBezTo>
                    <a:lnTo>
                      <a:pt x="216611" y="210468"/>
                    </a:lnTo>
                    <a:lnTo>
                      <a:pt x="216611" y="313659"/>
                    </a:lnTo>
                    <a:lnTo>
                      <a:pt x="197663" y="317322"/>
                    </a:lnTo>
                    <a:lnTo>
                      <a:pt x="197663" y="206755"/>
                    </a:lnTo>
                    <a:cubicBezTo>
                      <a:pt x="197706" y="204381"/>
                      <a:pt x="198613" y="202092"/>
                      <a:pt x="200253" y="200365"/>
                    </a:cubicBezTo>
                    <a:lnTo>
                      <a:pt x="220150" y="178563"/>
                    </a:lnTo>
                    <a:lnTo>
                      <a:pt x="220150" y="139966"/>
                    </a:lnTo>
                    <a:lnTo>
                      <a:pt x="178116" y="99178"/>
                    </a:lnTo>
                    <a:lnTo>
                      <a:pt x="187721" y="95224"/>
                    </a:lnTo>
                    <a:close/>
                    <a:moveTo>
                      <a:pt x="172543" y="80343"/>
                    </a:moveTo>
                    <a:lnTo>
                      <a:pt x="173255" y="80343"/>
                    </a:lnTo>
                    <a:lnTo>
                      <a:pt x="172543" y="81414"/>
                    </a:lnTo>
                    <a:close/>
                    <a:moveTo>
                      <a:pt x="160812" y="44690"/>
                    </a:moveTo>
                    <a:cubicBezTo>
                      <a:pt x="166493" y="43573"/>
                      <a:pt x="172503" y="44101"/>
                      <a:pt x="178092" y="46411"/>
                    </a:cubicBezTo>
                    <a:cubicBezTo>
                      <a:pt x="189226" y="51029"/>
                      <a:pt x="196520" y="61950"/>
                      <a:pt x="196520" y="74036"/>
                    </a:cubicBezTo>
                    <a:lnTo>
                      <a:pt x="191639" y="85791"/>
                    </a:lnTo>
                    <a:lnTo>
                      <a:pt x="186053" y="80343"/>
                    </a:lnTo>
                    <a:lnTo>
                      <a:pt x="173255" y="80343"/>
                    </a:lnTo>
                    <a:lnTo>
                      <a:pt x="177444" y="74036"/>
                    </a:lnTo>
                    <a:cubicBezTo>
                      <a:pt x="177401" y="68036"/>
                      <a:pt x="172524" y="63159"/>
                      <a:pt x="166525" y="63159"/>
                    </a:cubicBezTo>
                    <a:cubicBezTo>
                      <a:pt x="156858" y="63245"/>
                      <a:pt x="152110" y="74943"/>
                      <a:pt x="158972" y="81762"/>
                    </a:cubicBezTo>
                    <a:cubicBezTo>
                      <a:pt x="162404" y="85151"/>
                      <a:pt x="167022" y="85637"/>
                      <a:pt x="170782" y="84066"/>
                    </a:cubicBezTo>
                    <a:lnTo>
                      <a:pt x="172543" y="81414"/>
                    </a:lnTo>
                    <a:lnTo>
                      <a:pt x="172543" y="93770"/>
                    </a:lnTo>
                    <a:lnTo>
                      <a:pt x="178116" y="99178"/>
                    </a:lnTo>
                    <a:lnTo>
                      <a:pt x="166525" y="103949"/>
                    </a:lnTo>
                    <a:cubicBezTo>
                      <a:pt x="154441" y="103906"/>
                      <a:pt x="143565" y="96611"/>
                      <a:pt x="138947" y="85431"/>
                    </a:cubicBezTo>
                    <a:cubicBezTo>
                      <a:pt x="134329" y="74252"/>
                      <a:pt x="136919" y="61389"/>
                      <a:pt x="145507" y="52842"/>
                    </a:cubicBezTo>
                    <a:cubicBezTo>
                      <a:pt x="149780" y="48569"/>
                      <a:pt x="155131" y="45806"/>
                      <a:pt x="160812" y="44690"/>
                    </a:cubicBezTo>
                    <a:close/>
                    <a:moveTo>
                      <a:pt x="230732" y="40389"/>
                    </a:moveTo>
                    <a:lnTo>
                      <a:pt x="230732" y="83331"/>
                    </a:lnTo>
                    <a:lnTo>
                      <a:pt x="261418" y="119237"/>
                    </a:lnTo>
                    <a:cubicBezTo>
                      <a:pt x="262886" y="120964"/>
                      <a:pt x="263706" y="123165"/>
                      <a:pt x="263706" y="125409"/>
                    </a:cubicBezTo>
                    <a:lnTo>
                      <a:pt x="263706" y="195065"/>
                    </a:lnTo>
                    <a:cubicBezTo>
                      <a:pt x="263663" y="197093"/>
                      <a:pt x="263015" y="199035"/>
                      <a:pt x="261807" y="200675"/>
                    </a:cubicBezTo>
                    <a:lnTo>
                      <a:pt x="247391" y="220398"/>
                    </a:lnTo>
                    <a:lnTo>
                      <a:pt x="248082" y="234683"/>
                    </a:lnTo>
                    <a:cubicBezTo>
                      <a:pt x="249204" y="232396"/>
                      <a:pt x="250456" y="230108"/>
                      <a:pt x="251794" y="227907"/>
                    </a:cubicBezTo>
                    <a:cubicBezTo>
                      <a:pt x="276567" y="185829"/>
                      <a:pt x="296075" y="147419"/>
                      <a:pt x="283991" y="104089"/>
                    </a:cubicBezTo>
                    <a:cubicBezTo>
                      <a:pt x="275661" y="76469"/>
                      <a:pt x="256412" y="53466"/>
                      <a:pt x="230732" y="40389"/>
                    </a:cubicBezTo>
                    <a:close/>
                    <a:moveTo>
                      <a:pt x="109147" y="23005"/>
                    </a:moveTo>
                    <a:lnTo>
                      <a:pt x="121393" y="36827"/>
                    </a:lnTo>
                    <a:cubicBezTo>
                      <a:pt x="122948" y="38596"/>
                      <a:pt x="123856" y="40841"/>
                      <a:pt x="123856" y="43214"/>
                    </a:cubicBezTo>
                    <a:lnTo>
                      <a:pt x="123856" y="89391"/>
                    </a:lnTo>
                    <a:lnTo>
                      <a:pt x="170043" y="133963"/>
                    </a:lnTo>
                    <a:lnTo>
                      <a:pt x="158325" y="140250"/>
                    </a:lnTo>
                    <a:lnTo>
                      <a:pt x="155246" y="146006"/>
                    </a:lnTo>
                    <a:lnTo>
                      <a:pt x="107658" y="100266"/>
                    </a:lnTo>
                    <a:cubicBezTo>
                      <a:pt x="105801" y="98453"/>
                      <a:pt x="104764" y="95993"/>
                      <a:pt x="104807" y="93404"/>
                    </a:cubicBezTo>
                    <a:lnTo>
                      <a:pt x="104807" y="46839"/>
                    </a:lnTo>
                    <a:lnTo>
                      <a:pt x="88321" y="28301"/>
                    </a:lnTo>
                    <a:lnTo>
                      <a:pt x="98205" y="23962"/>
                    </a:lnTo>
                    <a:close/>
                    <a:moveTo>
                      <a:pt x="83494" y="10345"/>
                    </a:moveTo>
                    <a:lnTo>
                      <a:pt x="82779" y="22068"/>
                    </a:lnTo>
                    <a:lnTo>
                      <a:pt x="88321" y="28301"/>
                    </a:lnTo>
                    <a:lnTo>
                      <a:pt x="55374" y="42763"/>
                    </a:lnTo>
                    <a:cubicBezTo>
                      <a:pt x="42728" y="51437"/>
                      <a:pt x="33708" y="64471"/>
                      <a:pt x="30125" y="79446"/>
                    </a:cubicBezTo>
                    <a:cubicBezTo>
                      <a:pt x="28485" y="90797"/>
                      <a:pt x="28658" y="102320"/>
                      <a:pt x="30729" y="113627"/>
                    </a:cubicBezTo>
                    <a:cubicBezTo>
                      <a:pt x="33233" y="127653"/>
                      <a:pt x="33233" y="141981"/>
                      <a:pt x="30729" y="156007"/>
                    </a:cubicBezTo>
                    <a:cubicBezTo>
                      <a:pt x="28528" y="165545"/>
                      <a:pt x="26025" y="174177"/>
                      <a:pt x="23565" y="183326"/>
                    </a:cubicBezTo>
                    <a:cubicBezTo>
                      <a:pt x="22313" y="188116"/>
                      <a:pt x="21019" y="192864"/>
                      <a:pt x="19767" y="197611"/>
                    </a:cubicBezTo>
                    <a:cubicBezTo>
                      <a:pt x="18515" y="202401"/>
                      <a:pt x="19206" y="203826"/>
                      <a:pt x="19767" y="204084"/>
                    </a:cubicBezTo>
                    <a:cubicBezTo>
                      <a:pt x="20328" y="204387"/>
                      <a:pt x="24040" y="208184"/>
                      <a:pt x="45879" y="202660"/>
                    </a:cubicBezTo>
                    <a:cubicBezTo>
                      <a:pt x="50971" y="201409"/>
                      <a:pt x="56108" y="204516"/>
                      <a:pt x="57403" y="209609"/>
                    </a:cubicBezTo>
                    <a:cubicBezTo>
                      <a:pt x="58654" y="214701"/>
                      <a:pt x="55590" y="219837"/>
                      <a:pt x="50540" y="221132"/>
                    </a:cubicBezTo>
                    <a:lnTo>
                      <a:pt x="46021" y="221802"/>
                    </a:lnTo>
                    <a:lnTo>
                      <a:pt x="46021" y="215240"/>
                    </a:lnTo>
                    <a:cubicBezTo>
                      <a:pt x="46021" y="209973"/>
                      <a:pt x="41747" y="205699"/>
                      <a:pt x="36481" y="205699"/>
                    </a:cubicBezTo>
                    <a:cubicBezTo>
                      <a:pt x="31215" y="205699"/>
                      <a:pt x="26984" y="209973"/>
                      <a:pt x="26984" y="215240"/>
                    </a:cubicBezTo>
                    <a:lnTo>
                      <a:pt x="26984" y="224594"/>
                    </a:lnTo>
                    <a:lnTo>
                      <a:pt x="6215" y="217550"/>
                    </a:lnTo>
                    <a:cubicBezTo>
                      <a:pt x="172" y="210817"/>
                      <a:pt x="-1640" y="201236"/>
                      <a:pt x="1554" y="192777"/>
                    </a:cubicBezTo>
                    <a:cubicBezTo>
                      <a:pt x="2892" y="187901"/>
                      <a:pt x="4229" y="183240"/>
                      <a:pt x="5481" y="178276"/>
                    </a:cubicBezTo>
                    <a:cubicBezTo>
                      <a:pt x="7941" y="169429"/>
                      <a:pt x="10315" y="160582"/>
                      <a:pt x="12430" y="151605"/>
                    </a:cubicBezTo>
                    <a:cubicBezTo>
                      <a:pt x="14545" y="139823"/>
                      <a:pt x="14545" y="127696"/>
                      <a:pt x="12430" y="115914"/>
                    </a:cubicBezTo>
                    <a:cubicBezTo>
                      <a:pt x="10185" y="102536"/>
                      <a:pt x="10185" y="88898"/>
                      <a:pt x="12430" y="75519"/>
                    </a:cubicBezTo>
                    <a:cubicBezTo>
                      <a:pt x="16832" y="55926"/>
                      <a:pt x="28528" y="38706"/>
                      <a:pt x="45102" y="27312"/>
                    </a:cubicBezTo>
                    <a:close/>
                    <a:moveTo>
                      <a:pt x="83600" y="8603"/>
                    </a:moveTo>
                    <a:lnTo>
                      <a:pt x="86992" y="8799"/>
                    </a:lnTo>
                    <a:lnTo>
                      <a:pt x="83494" y="10345"/>
                    </a:lnTo>
                    <a:close/>
                    <a:moveTo>
                      <a:pt x="153951" y="296"/>
                    </a:moveTo>
                    <a:cubicBezTo>
                      <a:pt x="177257" y="1418"/>
                      <a:pt x="200218" y="6424"/>
                      <a:pt x="221884" y="15056"/>
                    </a:cubicBezTo>
                    <a:cubicBezTo>
                      <a:pt x="224474" y="15056"/>
                      <a:pt x="226934" y="16135"/>
                      <a:pt x="228746" y="17990"/>
                    </a:cubicBezTo>
                    <a:cubicBezTo>
                      <a:pt x="264396" y="32491"/>
                      <a:pt x="291673" y="62227"/>
                      <a:pt x="302938" y="99040"/>
                    </a:cubicBezTo>
                    <a:cubicBezTo>
                      <a:pt x="318173" y="153418"/>
                      <a:pt x="289602" y="202013"/>
                      <a:pt x="268755" y="237531"/>
                    </a:cubicBezTo>
                    <a:cubicBezTo>
                      <a:pt x="262799" y="249205"/>
                      <a:pt x="258429" y="261570"/>
                      <a:pt x="255721" y="274285"/>
                    </a:cubicBezTo>
                    <a:lnTo>
                      <a:pt x="253107" y="307439"/>
                    </a:lnTo>
                    <a:lnTo>
                      <a:pt x="251013" y="307008"/>
                    </a:lnTo>
                    <a:lnTo>
                      <a:pt x="232842" y="310521"/>
                    </a:lnTo>
                    <a:lnTo>
                      <a:pt x="227883" y="217895"/>
                    </a:lnTo>
                    <a:cubicBezTo>
                      <a:pt x="227797" y="215737"/>
                      <a:pt x="228487" y="213579"/>
                      <a:pt x="229782" y="211810"/>
                    </a:cubicBezTo>
                    <a:lnTo>
                      <a:pt x="244370" y="192087"/>
                    </a:lnTo>
                    <a:lnTo>
                      <a:pt x="244370" y="129164"/>
                    </a:lnTo>
                    <a:lnTo>
                      <a:pt x="213684" y="93127"/>
                    </a:lnTo>
                    <a:cubicBezTo>
                      <a:pt x="212216" y="91444"/>
                      <a:pt x="211439" y="89286"/>
                      <a:pt x="211396" y="87042"/>
                    </a:cubicBezTo>
                    <a:lnTo>
                      <a:pt x="211396" y="31714"/>
                    </a:lnTo>
                    <a:cubicBezTo>
                      <a:pt x="192449" y="24464"/>
                      <a:pt x="172423" y="20235"/>
                      <a:pt x="152138" y="19242"/>
                    </a:cubicBezTo>
                    <a:lnTo>
                      <a:pt x="109147" y="23005"/>
                    </a:lnTo>
                    <a:lnTo>
                      <a:pt x="97076" y="9380"/>
                    </a:lnTo>
                    <a:lnTo>
                      <a:pt x="86992" y="8799"/>
                    </a:lnTo>
                    <a:lnTo>
                      <a:pt x="93684" y="5842"/>
                    </a:lnTo>
                    <a:cubicBezTo>
                      <a:pt x="112302" y="1191"/>
                      <a:pt x="132867" y="-805"/>
                      <a:pt x="153951" y="29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8" name="文本框 116"/>
              <p:cNvSpPr txBox="1"/>
              <p:nvPr/>
            </p:nvSpPr>
            <p:spPr>
              <a:xfrm>
                <a:off x="4811" y="6107"/>
                <a:ext cx="1377" cy="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405018" y="3999066"/>
              <a:ext cx="1141748" cy="565792"/>
              <a:chOff x="8427" y="5622"/>
              <a:chExt cx="1504" cy="833"/>
            </a:xfrm>
          </p:grpSpPr>
          <p:sp>
            <p:nvSpPr>
              <p:cNvPr id="1875" name="Freeform 25"/>
              <p:cNvSpPr>
                <a:spLocks noEditPoints="1"/>
              </p:cNvSpPr>
              <p:nvPr/>
            </p:nvSpPr>
            <p:spPr bwMode="auto">
              <a:xfrm>
                <a:off x="8905" y="5622"/>
                <a:ext cx="550" cy="518"/>
              </a:xfrm>
              <a:custGeom>
                <a:avLst/>
                <a:gdLst>
                  <a:gd name="T0" fmla="*/ 144 w 169"/>
                  <a:gd name="T1" fmla="*/ 26 h 169"/>
                  <a:gd name="T2" fmla="*/ 127 w 169"/>
                  <a:gd name="T3" fmla="*/ 132 h 169"/>
                  <a:gd name="T4" fmla="*/ 8 w 169"/>
                  <a:gd name="T5" fmla="*/ 116 h 169"/>
                  <a:gd name="T6" fmla="*/ 24 w 169"/>
                  <a:gd name="T7" fmla="*/ 36 h 169"/>
                  <a:gd name="T8" fmla="*/ 111 w 169"/>
                  <a:gd name="T9" fmla="*/ 36 h 169"/>
                  <a:gd name="T10" fmla="*/ 111 w 169"/>
                  <a:gd name="T11" fmla="*/ 28 h 169"/>
                  <a:gd name="T12" fmla="*/ 0 w 169"/>
                  <a:gd name="T13" fmla="*/ 52 h 169"/>
                  <a:gd name="T14" fmla="*/ 0 w 169"/>
                  <a:gd name="T15" fmla="*/ 116 h 169"/>
                  <a:gd name="T16" fmla="*/ 9 w 169"/>
                  <a:gd name="T17" fmla="*/ 162 h 169"/>
                  <a:gd name="T18" fmla="*/ 16 w 169"/>
                  <a:gd name="T19" fmla="*/ 166 h 169"/>
                  <a:gd name="T20" fmla="*/ 126 w 169"/>
                  <a:gd name="T21" fmla="*/ 140 h 169"/>
                  <a:gd name="T22" fmla="*/ 142 w 169"/>
                  <a:gd name="T23" fmla="*/ 166 h 169"/>
                  <a:gd name="T24" fmla="*/ 149 w 169"/>
                  <a:gd name="T25" fmla="*/ 162 h 169"/>
                  <a:gd name="T26" fmla="*/ 135 w 169"/>
                  <a:gd name="T27" fmla="*/ 139 h 169"/>
                  <a:gd name="T28" fmla="*/ 152 w 169"/>
                  <a:gd name="T29" fmla="*/ 26 h 169"/>
                  <a:gd name="T30" fmla="*/ 168 w 169"/>
                  <a:gd name="T31" fmla="*/ 4 h 169"/>
                  <a:gd name="T32" fmla="*/ 100 w 169"/>
                  <a:gd name="T33" fmla="*/ 70 h 169"/>
                  <a:gd name="T34" fmla="*/ 46 w 169"/>
                  <a:gd name="T35" fmla="*/ 60 h 169"/>
                  <a:gd name="T36" fmla="*/ 36 w 169"/>
                  <a:gd name="T37" fmla="*/ 98 h 169"/>
                  <a:gd name="T38" fmla="*/ 90 w 169"/>
                  <a:gd name="T39" fmla="*/ 108 h 169"/>
                  <a:gd name="T40" fmla="*/ 100 w 169"/>
                  <a:gd name="T41" fmla="*/ 97 h 169"/>
                  <a:gd name="T42" fmla="*/ 118 w 169"/>
                  <a:gd name="T43" fmla="*/ 104 h 169"/>
                  <a:gd name="T44" fmla="*/ 120 w 169"/>
                  <a:gd name="T45" fmla="*/ 66 h 169"/>
                  <a:gd name="T46" fmla="*/ 117 w 169"/>
                  <a:gd name="T47" fmla="*/ 64 h 169"/>
                  <a:gd name="T48" fmla="*/ 100 w 169"/>
                  <a:gd name="T49" fmla="*/ 70 h 169"/>
                  <a:gd name="T50" fmla="*/ 96 w 169"/>
                  <a:gd name="T51" fmla="*/ 94 h 169"/>
                  <a:gd name="T52" fmla="*/ 90 w 169"/>
                  <a:gd name="T53" fmla="*/ 104 h 169"/>
                  <a:gd name="T54" fmla="*/ 46 w 169"/>
                  <a:gd name="T55" fmla="*/ 104 h 169"/>
                  <a:gd name="T56" fmla="*/ 40 w 169"/>
                  <a:gd name="T57" fmla="*/ 98 h 169"/>
                  <a:gd name="T58" fmla="*/ 46 w 169"/>
                  <a:gd name="T59" fmla="*/ 64 h 169"/>
                  <a:gd name="T60" fmla="*/ 96 w 169"/>
                  <a:gd name="T61" fmla="*/ 70 h 169"/>
                  <a:gd name="T62" fmla="*/ 116 w 169"/>
                  <a:gd name="T63" fmla="*/ 69 h 169"/>
                  <a:gd name="T64" fmla="*/ 100 w 169"/>
                  <a:gd name="T65" fmla="*/ 93 h 169"/>
                  <a:gd name="T66" fmla="*/ 116 w 169"/>
                  <a:gd name="T67" fmla="*/ 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9" h="169">
                    <a:moveTo>
                      <a:pt x="163" y="0"/>
                    </a:moveTo>
                    <a:cubicBezTo>
                      <a:pt x="152" y="3"/>
                      <a:pt x="144" y="13"/>
                      <a:pt x="144" y="26"/>
                    </a:cubicBezTo>
                    <a:cubicBezTo>
                      <a:pt x="144" y="116"/>
                      <a:pt x="144" y="116"/>
                      <a:pt x="144" y="116"/>
                    </a:cubicBezTo>
                    <a:cubicBezTo>
                      <a:pt x="143" y="125"/>
                      <a:pt x="136" y="132"/>
                      <a:pt x="127" y="132"/>
                    </a:cubicBezTo>
                    <a:cubicBezTo>
                      <a:pt x="22" y="132"/>
                      <a:pt x="22" y="132"/>
                      <a:pt x="22" y="132"/>
                    </a:cubicBezTo>
                    <a:cubicBezTo>
                      <a:pt x="14" y="132"/>
                      <a:pt x="8" y="123"/>
                      <a:pt x="8" y="11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8" y="43"/>
                      <a:pt x="15" y="36"/>
                      <a:pt x="24" y="36"/>
                    </a:cubicBezTo>
                    <a:cubicBezTo>
                      <a:pt x="24" y="36"/>
                      <a:pt x="25" y="36"/>
                      <a:pt x="25" y="36"/>
                    </a:cubicBezTo>
                    <a:cubicBezTo>
                      <a:pt x="111" y="36"/>
                      <a:pt x="111" y="36"/>
                      <a:pt x="111" y="36"/>
                    </a:cubicBezTo>
                    <a:cubicBezTo>
                      <a:pt x="113" y="36"/>
                      <a:pt x="115" y="34"/>
                      <a:pt x="115" y="32"/>
                    </a:cubicBezTo>
                    <a:cubicBezTo>
                      <a:pt x="115" y="30"/>
                      <a:pt x="113" y="28"/>
                      <a:pt x="111" y="28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12" y="28"/>
                      <a:pt x="0" y="38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7"/>
                      <a:pt x="8" y="139"/>
                      <a:pt x="20" y="140"/>
                    </a:cubicBezTo>
                    <a:cubicBezTo>
                      <a:pt x="9" y="162"/>
                      <a:pt x="9" y="162"/>
                      <a:pt x="9" y="162"/>
                    </a:cubicBezTo>
                    <a:cubicBezTo>
                      <a:pt x="8" y="164"/>
                      <a:pt x="9" y="167"/>
                      <a:pt x="11" y="167"/>
                    </a:cubicBezTo>
                    <a:cubicBezTo>
                      <a:pt x="13" y="168"/>
                      <a:pt x="15" y="167"/>
                      <a:pt x="16" y="166"/>
                    </a:cubicBezTo>
                    <a:cubicBezTo>
                      <a:pt x="29" y="140"/>
                      <a:pt x="29" y="140"/>
                      <a:pt x="29" y="140"/>
                    </a:cubicBezTo>
                    <a:cubicBezTo>
                      <a:pt x="126" y="140"/>
                      <a:pt x="126" y="140"/>
                      <a:pt x="126" y="140"/>
                    </a:cubicBezTo>
                    <a:cubicBezTo>
                      <a:pt x="126" y="140"/>
                      <a:pt x="127" y="141"/>
                      <a:pt x="127" y="141"/>
                    </a:cubicBezTo>
                    <a:cubicBezTo>
                      <a:pt x="142" y="166"/>
                      <a:pt x="142" y="166"/>
                      <a:pt x="142" y="166"/>
                    </a:cubicBezTo>
                    <a:cubicBezTo>
                      <a:pt x="143" y="168"/>
                      <a:pt x="146" y="169"/>
                      <a:pt x="148" y="168"/>
                    </a:cubicBezTo>
                    <a:cubicBezTo>
                      <a:pt x="150" y="167"/>
                      <a:pt x="150" y="164"/>
                      <a:pt x="149" y="162"/>
                    </a:cubicBezTo>
                    <a:cubicBezTo>
                      <a:pt x="149" y="162"/>
                      <a:pt x="149" y="162"/>
                      <a:pt x="149" y="162"/>
                    </a:cubicBezTo>
                    <a:cubicBezTo>
                      <a:pt x="135" y="139"/>
                      <a:pt x="135" y="139"/>
                      <a:pt x="135" y="139"/>
                    </a:cubicBezTo>
                    <a:cubicBezTo>
                      <a:pt x="145" y="135"/>
                      <a:pt x="151" y="126"/>
                      <a:pt x="152" y="116"/>
                    </a:cubicBezTo>
                    <a:cubicBezTo>
                      <a:pt x="152" y="26"/>
                      <a:pt x="152" y="26"/>
                      <a:pt x="152" y="26"/>
                    </a:cubicBezTo>
                    <a:cubicBezTo>
                      <a:pt x="152" y="19"/>
                      <a:pt x="155" y="10"/>
                      <a:pt x="165" y="8"/>
                    </a:cubicBezTo>
                    <a:cubicBezTo>
                      <a:pt x="167" y="8"/>
                      <a:pt x="169" y="6"/>
                      <a:pt x="168" y="4"/>
                    </a:cubicBezTo>
                    <a:cubicBezTo>
                      <a:pt x="168" y="1"/>
                      <a:pt x="166" y="0"/>
                      <a:pt x="163" y="0"/>
                    </a:cubicBezTo>
                    <a:close/>
                    <a:moveTo>
                      <a:pt x="100" y="70"/>
                    </a:moveTo>
                    <a:cubicBezTo>
                      <a:pt x="100" y="64"/>
                      <a:pt x="96" y="60"/>
                      <a:pt x="90" y="60"/>
                    </a:cubicBezTo>
                    <a:cubicBezTo>
                      <a:pt x="46" y="60"/>
                      <a:pt x="46" y="60"/>
                      <a:pt x="46" y="60"/>
                    </a:cubicBezTo>
                    <a:cubicBezTo>
                      <a:pt x="40" y="60"/>
                      <a:pt x="36" y="64"/>
                      <a:pt x="36" y="70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36" y="104"/>
                      <a:pt x="40" y="108"/>
                      <a:pt x="46" y="108"/>
                    </a:cubicBezTo>
                    <a:cubicBezTo>
                      <a:pt x="90" y="108"/>
                      <a:pt x="90" y="108"/>
                      <a:pt x="90" y="108"/>
                    </a:cubicBezTo>
                    <a:cubicBezTo>
                      <a:pt x="96" y="108"/>
                      <a:pt x="100" y="104"/>
                      <a:pt x="100" y="98"/>
                    </a:cubicBezTo>
                    <a:cubicBezTo>
                      <a:pt x="100" y="97"/>
                      <a:pt x="100" y="97"/>
                      <a:pt x="100" y="97"/>
                    </a:cubicBezTo>
                    <a:cubicBezTo>
                      <a:pt x="117" y="104"/>
                      <a:pt x="117" y="104"/>
                      <a:pt x="117" y="104"/>
                    </a:cubicBezTo>
                    <a:cubicBezTo>
                      <a:pt x="117" y="104"/>
                      <a:pt x="118" y="104"/>
                      <a:pt x="118" y="104"/>
                    </a:cubicBezTo>
                    <a:cubicBezTo>
                      <a:pt x="119" y="104"/>
                      <a:pt x="120" y="103"/>
                      <a:pt x="120" y="102"/>
                    </a:cubicBezTo>
                    <a:cubicBezTo>
                      <a:pt x="120" y="66"/>
                      <a:pt x="120" y="66"/>
                      <a:pt x="120" y="66"/>
                    </a:cubicBezTo>
                    <a:cubicBezTo>
                      <a:pt x="120" y="65"/>
                      <a:pt x="119" y="64"/>
                      <a:pt x="118" y="64"/>
                    </a:cubicBezTo>
                    <a:cubicBezTo>
                      <a:pt x="118" y="64"/>
                      <a:pt x="117" y="64"/>
                      <a:pt x="117" y="64"/>
                    </a:cubicBezTo>
                    <a:cubicBezTo>
                      <a:pt x="100" y="71"/>
                      <a:pt x="100" y="71"/>
                      <a:pt x="100" y="71"/>
                    </a:cubicBezTo>
                    <a:lnTo>
                      <a:pt x="100" y="70"/>
                    </a:lnTo>
                    <a:close/>
                    <a:moveTo>
                      <a:pt x="96" y="94"/>
                    </a:moveTo>
                    <a:cubicBezTo>
                      <a:pt x="96" y="94"/>
                      <a:pt x="96" y="94"/>
                      <a:pt x="96" y="94"/>
                    </a:cubicBezTo>
                    <a:cubicBezTo>
                      <a:pt x="96" y="98"/>
                      <a:pt x="96" y="98"/>
                      <a:pt x="96" y="98"/>
                    </a:cubicBezTo>
                    <a:cubicBezTo>
                      <a:pt x="96" y="101"/>
                      <a:pt x="93" y="104"/>
                      <a:pt x="90" y="104"/>
                    </a:cubicBezTo>
                    <a:cubicBezTo>
                      <a:pt x="90" y="104"/>
                      <a:pt x="90" y="104"/>
                      <a:pt x="90" y="104"/>
                    </a:cubicBezTo>
                    <a:cubicBezTo>
                      <a:pt x="46" y="104"/>
                      <a:pt x="46" y="104"/>
                      <a:pt x="46" y="104"/>
                    </a:cubicBezTo>
                    <a:cubicBezTo>
                      <a:pt x="43" y="104"/>
                      <a:pt x="40" y="101"/>
                      <a:pt x="40" y="98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7"/>
                      <a:pt x="43" y="64"/>
                      <a:pt x="46" y="64"/>
                    </a:cubicBezTo>
                    <a:cubicBezTo>
                      <a:pt x="90" y="64"/>
                      <a:pt x="90" y="64"/>
                      <a:pt x="90" y="64"/>
                    </a:cubicBezTo>
                    <a:cubicBezTo>
                      <a:pt x="93" y="64"/>
                      <a:pt x="96" y="67"/>
                      <a:pt x="96" y="70"/>
                    </a:cubicBezTo>
                    <a:lnTo>
                      <a:pt x="96" y="94"/>
                    </a:lnTo>
                    <a:close/>
                    <a:moveTo>
                      <a:pt x="116" y="69"/>
                    </a:moveTo>
                    <a:cubicBezTo>
                      <a:pt x="116" y="99"/>
                      <a:pt x="116" y="99"/>
                      <a:pt x="116" y="99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100" y="76"/>
                      <a:pt x="100" y="76"/>
                      <a:pt x="100" y="76"/>
                    </a:cubicBezTo>
                    <a:lnTo>
                      <a:pt x="116" y="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368" tIns="45684" rIns="91368" bIns="45684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/>
                <a:endParaRPr lang="en-US" sz="180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6" name="文本框 120"/>
              <p:cNvSpPr txBox="1"/>
              <p:nvPr/>
            </p:nvSpPr>
            <p:spPr>
              <a:xfrm>
                <a:off x="8427" y="6107"/>
                <a:ext cx="1505" cy="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Media Stream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530460" y="4000376"/>
              <a:ext cx="991620" cy="563173"/>
              <a:chOff x="6082" y="5607"/>
              <a:chExt cx="1306" cy="829"/>
            </a:xfrm>
          </p:grpSpPr>
          <p:sp>
            <p:nvSpPr>
              <p:cNvPr id="1873" name="database_151078"/>
              <p:cNvSpPr/>
              <p:nvPr/>
            </p:nvSpPr>
            <p:spPr>
              <a:xfrm>
                <a:off x="6487" y="5607"/>
                <a:ext cx="495" cy="549"/>
              </a:xfrm>
              <a:custGeom>
                <a:avLst/>
                <a:gdLst>
                  <a:gd name="connsiteX0" fmla="*/ 0 w 555954"/>
                  <a:gd name="connsiteY0" fmla="*/ 414864 h 588607"/>
                  <a:gd name="connsiteX1" fmla="*/ 253710 w 555954"/>
                  <a:gd name="connsiteY1" fmla="*/ 467215 h 588607"/>
                  <a:gd name="connsiteX2" fmla="*/ 259786 w 555954"/>
                  <a:gd name="connsiteY2" fmla="*/ 467215 h 588607"/>
                  <a:gd name="connsiteX3" fmla="*/ 246873 w 555954"/>
                  <a:gd name="connsiteY3" fmla="*/ 514254 h 588607"/>
                  <a:gd name="connsiteX4" fmla="*/ 281815 w 555954"/>
                  <a:gd name="connsiteY4" fmla="*/ 587848 h 588607"/>
                  <a:gd name="connsiteX5" fmla="*/ 253710 w 555954"/>
                  <a:gd name="connsiteY5" fmla="*/ 588607 h 588607"/>
                  <a:gd name="connsiteX6" fmla="*/ 1519 w 555954"/>
                  <a:gd name="connsiteY6" fmla="*/ 502115 h 588607"/>
                  <a:gd name="connsiteX7" fmla="*/ 0 w 555954"/>
                  <a:gd name="connsiteY7" fmla="*/ 497563 h 588607"/>
                  <a:gd name="connsiteX8" fmla="*/ 434473 w 555954"/>
                  <a:gd name="connsiteY8" fmla="*/ 406586 h 588607"/>
                  <a:gd name="connsiteX9" fmla="*/ 382844 w 555954"/>
                  <a:gd name="connsiteY9" fmla="*/ 437680 h 588607"/>
                  <a:gd name="connsiteX10" fmla="*/ 378288 w 555954"/>
                  <a:gd name="connsiteY10" fmla="*/ 444505 h 588607"/>
                  <a:gd name="connsiteX11" fmla="*/ 370696 w 555954"/>
                  <a:gd name="connsiteY11" fmla="*/ 442230 h 588607"/>
                  <a:gd name="connsiteX12" fmla="*/ 360066 w 555954"/>
                  <a:gd name="connsiteY12" fmla="*/ 439955 h 588607"/>
                  <a:gd name="connsiteX13" fmla="*/ 327418 w 555954"/>
                  <a:gd name="connsiteY13" fmla="*/ 467256 h 588607"/>
                  <a:gd name="connsiteX14" fmla="*/ 326659 w 555954"/>
                  <a:gd name="connsiteY14" fmla="*/ 472565 h 588607"/>
                  <a:gd name="connsiteX15" fmla="*/ 322103 w 555954"/>
                  <a:gd name="connsiteY15" fmla="*/ 474082 h 588607"/>
                  <a:gd name="connsiteX16" fmla="*/ 297807 w 555954"/>
                  <a:gd name="connsiteY16" fmla="*/ 514276 h 588607"/>
                  <a:gd name="connsiteX17" fmla="*/ 340325 w 555954"/>
                  <a:gd name="connsiteY17" fmla="*/ 558262 h 588607"/>
                  <a:gd name="connsiteX18" fmla="*/ 450417 w 555954"/>
                  <a:gd name="connsiteY18" fmla="*/ 558262 h 588607"/>
                  <a:gd name="connsiteX19" fmla="*/ 452695 w 555954"/>
                  <a:gd name="connsiteY19" fmla="*/ 558262 h 588607"/>
                  <a:gd name="connsiteX20" fmla="*/ 496732 w 555954"/>
                  <a:gd name="connsiteY20" fmla="*/ 558262 h 588607"/>
                  <a:gd name="connsiteX21" fmla="*/ 535454 w 555954"/>
                  <a:gd name="connsiteY21" fmla="*/ 518068 h 588607"/>
                  <a:gd name="connsiteX22" fmla="*/ 503565 w 555954"/>
                  <a:gd name="connsiteY22" fmla="*/ 478632 h 588607"/>
                  <a:gd name="connsiteX23" fmla="*/ 495214 w 555954"/>
                  <a:gd name="connsiteY23" fmla="*/ 477115 h 588607"/>
                  <a:gd name="connsiteX24" fmla="*/ 495214 w 555954"/>
                  <a:gd name="connsiteY24" fmla="*/ 468773 h 588607"/>
                  <a:gd name="connsiteX25" fmla="*/ 434473 w 555954"/>
                  <a:gd name="connsiteY25" fmla="*/ 406586 h 588607"/>
                  <a:gd name="connsiteX26" fmla="*/ 434473 w 555954"/>
                  <a:gd name="connsiteY26" fmla="*/ 386110 h 588607"/>
                  <a:gd name="connsiteX27" fmla="*/ 514954 w 555954"/>
                  <a:gd name="connsiteY27" fmla="*/ 460431 h 588607"/>
                  <a:gd name="connsiteX28" fmla="*/ 555954 w 555954"/>
                  <a:gd name="connsiteY28" fmla="*/ 518068 h 588607"/>
                  <a:gd name="connsiteX29" fmla="*/ 496732 w 555954"/>
                  <a:gd name="connsiteY29" fmla="*/ 578738 h 588607"/>
                  <a:gd name="connsiteX30" fmla="*/ 452695 w 555954"/>
                  <a:gd name="connsiteY30" fmla="*/ 578738 h 588607"/>
                  <a:gd name="connsiteX31" fmla="*/ 451177 w 555954"/>
                  <a:gd name="connsiteY31" fmla="*/ 578738 h 588607"/>
                  <a:gd name="connsiteX32" fmla="*/ 448899 w 555954"/>
                  <a:gd name="connsiteY32" fmla="*/ 578738 h 588607"/>
                  <a:gd name="connsiteX33" fmla="*/ 340325 w 555954"/>
                  <a:gd name="connsiteY33" fmla="*/ 578738 h 588607"/>
                  <a:gd name="connsiteX34" fmla="*/ 277307 w 555954"/>
                  <a:gd name="connsiteY34" fmla="*/ 514276 h 588607"/>
                  <a:gd name="connsiteX35" fmla="*/ 309196 w 555954"/>
                  <a:gd name="connsiteY35" fmla="*/ 458914 h 588607"/>
                  <a:gd name="connsiteX36" fmla="*/ 360066 w 555954"/>
                  <a:gd name="connsiteY36" fmla="*/ 420237 h 588607"/>
                  <a:gd name="connsiteX37" fmla="*/ 369177 w 555954"/>
                  <a:gd name="connsiteY37" fmla="*/ 420995 h 588607"/>
                  <a:gd name="connsiteX38" fmla="*/ 434473 w 555954"/>
                  <a:gd name="connsiteY38" fmla="*/ 386110 h 588607"/>
                  <a:gd name="connsiteX39" fmla="*/ 0 w 555954"/>
                  <a:gd name="connsiteY39" fmla="*/ 282911 h 588607"/>
                  <a:gd name="connsiteX40" fmla="*/ 50889 w 555954"/>
                  <a:gd name="connsiteY40" fmla="*/ 307192 h 588607"/>
                  <a:gd name="connsiteX41" fmla="*/ 227101 w 555954"/>
                  <a:gd name="connsiteY41" fmla="*/ 334508 h 588607"/>
                  <a:gd name="connsiteX42" fmla="*/ 253684 w 555954"/>
                  <a:gd name="connsiteY42" fmla="*/ 334508 h 588607"/>
                  <a:gd name="connsiteX43" fmla="*/ 279508 w 555954"/>
                  <a:gd name="connsiteY43" fmla="*/ 334508 h 588607"/>
                  <a:gd name="connsiteX44" fmla="*/ 455720 w 555954"/>
                  <a:gd name="connsiteY44" fmla="*/ 307192 h 588607"/>
                  <a:gd name="connsiteX45" fmla="*/ 506609 w 555954"/>
                  <a:gd name="connsiteY45" fmla="*/ 282911 h 588607"/>
                  <a:gd name="connsiteX46" fmla="*/ 506609 w 555954"/>
                  <a:gd name="connsiteY46" fmla="*/ 354995 h 588607"/>
                  <a:gd name="connsiteX47" fmla="*/ 506609 w 555954"/>
                  <a:gd name="connsiteY47" fmla="*/ 360307 h 588607"/>
                  <a:gd name="connsiteX48" fmla="*/ 506609 w 555954"/>
                  <a:gd name="connsiteY48" fmla="*/ 364859 h 588607"/>
                  <a:gd name="connsiteX49" fmla="*/ 506609 w 555954"/>
                  <a:gd name="connsiteY49" fmla="*/ 378518 h 588607"/>
                  <a:gd name="connsiteX50" fmla="*/ 503571 w 555954"/>
                  <a:gd name="connsiteY50" fmla="*/ 380794 h 588607"/>
                  <a:gd name="connsiteX51" fmla="*/ 434453 w 555954"/>
                  <a:gd name="connsiteY51" fmla="*/ 355754 h 588607"/>
                  <a:gd name="connsiteX52" fmla="*/ 355462 w 555954"/>
                  <a:gd name="connsiteY52" fmla="*/ 389899 h 588607"/>
                  <a:gd name="connsiteX53" fmla="*/ 285585 w 555954"/>
                  <a:gd name="connsiteY53" fmla="*/ 435426 h 588607"/>
                  <a:gd name="connsiteX54" fmla="*/ 253684 w 555954"/>
                  <a:gd name="connsiteY54" fmla="*/ 436185 h 588607"/>
                  <a:gd name="connsiteX55" fmla="*/ 0 w 555954"/>
                  <a:gd name="connsiteY55" fmla="*/ 378518 h 588607"/>
                  <a:gd name="connsiteX56" fmla="*/ 0 w 555954"/>
                  <a:gd name="connsiteY56" fmla="*/ 364859 h 588607"/>
                  <a:gd name="connsiteX57" fmla="*/ 0 w 555954"/>
                  <a:gd name="connsiteY57" fmla="*/ 360307 h 588607"/>
                  <a:gd name="connsiteX58" fmla="*/ 0 w 555954"/>
                  <a:gd name="connsiteY58" fmla="*/ 354995 h 588607"/>
                  <a:gd name="connsiteX59" fmla="*/ 0 w 555954"/>
                  <a:gd name="connsiteY59" fmla="*/ 150959 h 588607"/>
                  <a:gd name="connsiteX60" fmla="*/ 253684 w 555954"/>
                  <a:gd name="connsiteY60" fmla="*/ 202524 h 588607"/>
                  <a:gd name="connsiteX61" fmla="*/ 506609 w 555954"/>
                  <a:gd name="connsiteY61" fmla="*/ 150959 h 588607"/>
                  <a:gd name="connsiteX62" fmla="*/ 506609 w 555954"/>
                  <a:gd name="connsiteY62" fmla="*/ 222240 h 588607"/>
                  <a:gd name="connsiteX63" fmla="*/ 506609 w 555954"/>
                  <a:gd name="connsiteY63" fmla="*/ 227549 h 588607"/>
                  <a:gd name="connsiteX64" fmla="*/ 506609 w 555954"/>
                  <a:gd name="connsiteY64" fmla="*/ 232857 h 588607"/>
                  <a:gd name="connsiteX65" fmla="*/ 506609 w 555954"/>
                  <a:gd name="connsiteY65" fmla="*/ 245748 h 588607"/>
                  <a:gd name="connsiteX66" fmla="*/ 281028 w 555954"/>
                  <a:gd name="connsiteY66" fmla="*/ 302622 h 588607"/>
                  <a:gd name="connsiteX67" fmla="*/ 277230 w 555954"/>
                  <a:gd name="connsiteY67" fmla="*/ 303380 h 588607"/>
                  <a:gd name="connsiteX68" fmla="*/ 267356 w 555954"/>
                  <a:gd name="connsiteY68" fmla="*/ 303380 h 588607"/>
                  <a:gd name="connsiteX69" fmla="*/ 253684 w 555954"/>
                  <a:gd name="connsiteY69" fmla="*/ 303380 h 588607"/>
                  <a:gd name="connsiteX70" fmla="*/ 239253 w 555954"/>
                  <a:gd name="connsiteY70" fmla="*/ 303380 h 588607"/>
                  <a:gd name="connsiteX71" fmla="*/ 229379 w 555954"/>
                  <a:gd name="connsiteY71" fmla="*/ 303380 h 588607"/>
                  <a:gd name="connsiteX72" fmla="*/ 225582 w 555954"/>
                  <a:gd name="connsiteY72" fmla="*/ 302622 h 588607"/>
                  <a:gd name="connsiteX73" fmla="*/ 0 w 555954"/>
                  <a:gd name="connsiteY73" fmla="*/ 245748 h 588607"/>
                  <a:gd name="connsiteX74" fmla="*/ 0 w 555954"/>
                  <a:gd name="connsiteY74" fmla="*/ 232857 h 588607"/>
                  <a:gd name="connsiteX75" fmla="*/ 0 w 555954"/>
                  <a:gd name="connsiteY75" fmla="*/ 227549 h 588607"/>
                  <a:gd name="connsiteX76" fmla="*/ 0 w 555954"/>
                  <a:gd name="connsiteY76" fmla="*/ 222240 h 588607"/>
                  <a:gd name="connsiteX77" fmla="*/ 253684 w 555954"/>
                  <a:gd name="connsiteY77" fmla="*/ 0 h 588607"/>
                  <a:gd name="connsiteX78" fmla="*/ 505090 w 555954"/>
                  <a:gd name="connsiteY78" fmla="*/ 86459 h 588607"/>
                  <a:gd name="connsiteX79" fmla="*/ 506609 w 555954"/>
                  <a:gd name="connsiteY79" fmla="*/ 91009 h 588607"/>
                  <a:gd name="connsiteX80" fmla="*/ 506609 w 555954"/>
                  <a:gd name="connsiteY80" fmla="*/ 96318 h 588607"/>
                  <a:gd name="connsiteX81" fmla="*/ 506609 w 555954"/>
                  <a:gd name="connsiteY81" fmla="*/ 114520 h 588607"/>
                  <a:gd name="connsiteX82" fmla="*/ 253684 w 555954"/>
                  <a:gd name="connsiteY82" fmla="*/ 172159 h 588607"/>
                  <a:gd name="connsiteX83" fmla="*/ 0 w 555954"/>
                  <a:gd name="connsiteY83" fmla="*/ 114520 h 588607"/>
                  <a:gd name="connsiteX84" fmla="*/ 0 w 555954"/>
                  <a:gd name="connsiteY84" fmla="*/ 96318 h 588607"/>
                  <a:gd name="connsiteX85" fmla="*/ 0 w 555954"/>
                  <a:gd name="connsiteY85" fmla="*/ 91009 h 588607"/>
                  <a:gd name="connsiteX86" fmla="*/ 1519 w 555954"/>
                  <a:gd name="connsiteY86" fmla="*/ 85700 h 588607"/>
                  <a:gd name="connsiteX87" fmla="*/ 253684 w 555954"/>
                  <a:gd name="connsiteY87" fmla="*/ 0 h 58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555954" h="588607">
                    <a:moveTo>
                      <a:pt x="0" y="414864"/>
                    </a:moveTo>
                    <a:cubicBezTo>
                      <a:pt x="41779" y="443695"/>
                      <a:pt x="128374" y="467215"/>
                      <a:pt x="253710" y="467215"/>
                    </a:cubicBezTo>
                    <a:cubicBezTo>
                      <a:pt x="255229" y="467215"/>
                      <a:pt x="257508" y="467215"/>
                      <a:pt x="259786" y="467215"/>
                    </a:cubicBezTo>
                    <a:cubicBezTo>
                      <a:pt x="251431" y="481630"/>
                      <a:pt x="246873" y="497563"/>
                      <a:pt x="246873" y="514254"/>
                    </a:cubicBezTo>
                    <a:cubicBezTo>
                      <a:pt x="246873" y="543844"/>
                      <a:pt x="260546" y="570398"/>
                      <a:pt x="281815" y="587848"/>
                    </a:cubicBezTo>
                    <a:cubicBezTo>
                      <a:pt x="272700" y="588607"/>
                      <a:pt x="262825" y="588607"/>
                      <a:pt x="253710" y="588607"/>
                    </a:cubicBezTo>
                    <a:cubicBezTo>
                      <a:pt x="120778" y="588607"/>
                      <a:pt x="13673" y="551431"/>
                      <a:pt x="1519" y="502115"/>
                    </a:cubicBezTo>
                    <a:cubicBezTo>
                      <a:pt x="760" y="500597"/>
                      <a:pt x="0" y="499080"/>
                      <a:pt x="0" y="497563"/>
                    </a:cubicBezTo>
                    <a:close/>
                    <a:moveTo>
                      <a:pt x="434473" y="406586"/>
                    </a:moveTo>
                    <a:cubicBezTo>
                      <a:pt x="413214" y="406586"/>
                      <a:pt x="393473" y="417962"/>
                      <a:pt x="382844" y="437680"/>
                    </a:cubicBezTo>
                    <a:lnTo>
                      <a:pt x="378288" y="444505"/>
                    </a:lnTo>
                    <a:lnTo>
                      <a:pt x="370696" y="442230"/>
                    </a:lnTo>
                    <a:cubicBezTo>
                      <a:pt x="366899" y="440713"/>
                      <a:pt x="363862" y="439955"/>
                      <a:pt x="360066" y="439955"/>
                    </a:cubicBezTo>
                    <a:cubicBezTo>
                      <a:pt x="344881" y="439955"/>
                      <a:pt x="330455" y="451331"/>
                      <a:pt x="327418" y="467256"/>
                    </a:cubicBezTo>
                    <a:lnTo>
                      <a:pt x="326659" y="472565"/>
                    </a:lnTo>
                    <a:lnTo>
                      <a:pt x="322103" y="474082"/>
                    </a:lnTo>
                    <a:cubicBezTo>
                      <a:pt x="306918" y="481666"/>
                      <a:pt x="297807" y="497592"/>
                      <a:pt x="297807" y="514276"/>
                    </a:cubicBezTo>
                    <a:cubicBezTo>
                      <a:pt x="297807" y="538544"/>
                      <a:pt x="316788" y="558262"/>
                      <a:pt x="340325" y="558262"/>
                    </a:cubicBezTo>
                    <a:lnTo>
                      <a:pt x="450417" y="558262"/>
                    </a:lnTo>
                    <a:lnTo>
                      <a:pt x="452695" y="558262"/>
                    </a:lnTo>
                    <a:lnTo>
                      <a:pt x="496732" y="558262"/>
                    </a:lnTo>
                    <a:cubicBezTo>
                      <a:pt x="517991" y="558262"/>
                      <a:pt x="535454" y="540061"/>
                      <a:pt x="535454" y="518068"/>
                    </a:cubicBezTo>
                    <a:cubicBezTo>
                      <a:pt x="535454" y="498350"/>
                      <a:pt x="521788" y="481666"/>
                      <a:pt x="503565" y="478632"/>
                    </a:cubicBezTo>
                    <a:lnTo>
                      <a:pt x="495214" y="477115"/>
                    </a:lnTo>
                    <a:lnTo>
                      <a:pt x="495214" y="468773"/>
                    </a:lnTo>
                    <a:cubicBezTo>
                      <a:pt x="495214" y="434646"/>
                      <a:pt x="467880" y="406586"/>
                      <a:pt x="434473" y="406586"/>
                    </a:cubicBezTo>
                    <a:close/>
                    <a:moveTo>
                      <a:pt x="434473" y="386110"/>
                    </a:moveTo>
                    <a:cubicBezTo>
                      <a:pt x="476232" y="386110"/>
                      <a:pt x="511158" y="418720"/>
                      <a:pt x="514954" y="460431"/>
                    </a:cubicBezTo>
                    <a:cubicBezTo>
                      <a:pt x="539250" y="468773"/>
                      <a:pt x="555954" y="491525"/>
                      <a:pt x="555954" y="518068"/>
                    </a:cubicBezTo>
                    <a:cubicBezTo>
                      <a:pt x="555954" y="551436"/>
                      <a:pt x="529380" y="578738"/>
                      <a:pt x="496732" y="578738"/>
                    </a:cubicBezTo>
                    <a:lnTo>
                      <a:pt x="452695" y="578738"/>
                    </a:lnTo>
                    <a:cubicBezTo>
                      <a:pt x="451936" y="578738"/>
                      <a:pt x="451936" y="578738"/>
                      <a:pt x="451177" y="578738"/>
                    </a:cubicBezTo>
                    <a:cubicBezTo>
                      <a:pt x="450417" y="578738"/>
                      <a:pt x="449658" y="578738"/>
                      <a:pt x="448899" y="578738"/>
                    </a:cubicBezTo>
                    <a:lnTo>
                      <a:pt x="340325" y="578738"/>
                    </a:lnTo>
                    <a:cubicBezTo>
                      <a:pt x="305400" y="578738"/>
                      <a:pt x="277307" y="549920"/>
                      <a:pt x="277307" y="514276"/>
                    </a:cubicBezTo>
                    <a:cubicBezTo>
                      <a:pt x="277307" y="491525"/>
                      <a:pt x="289455" y="470290"/>
                      <a:pt x="309196" y="458914"/>
                    </a:cubicBezTo>
                    <a:cubicBezTo>
                      <a:pt x="316029" y="436163"/>
                      <a:pt x="336529" y="420237"/>
                      <a:pt x="360066" y="420237"/>
                    </a:cubicBezTo>
                    <a:cubicBezTo>
                      <a:pt x="363103" y="420237"/>
                      <a:pt x="366140" y="420237"/>
                      <a:pt x="369177" y="420995"/>
                    </a:cubicBezTo>
                    <a:cubicBezTo>
                      <a:pt x="384362" y="399761"/>
                      <a:pt x="408658" y="386110"/>
                      <a:pt x="434473" y="386110"/>
                    </a:cubicBezTo>
                    <a:close/>
                    <a:moveTo>
                      <a:pt x="0" y="282911"/>
                    </a:moveTo>
                    <a:cubicBezTo>
                      <a:pt x="13672" y="292016"/>
                      <a:pt x="30381" y="300363"/>
                      <a:pt x="50889" y="307192"/>
                    </a:cubicBezTo>
                    <a:cubicBezTo>
                      <a:pt x="93423" y="321609"/>
                      <a:pt x="152666" y="332232"/>
                      <a:pt x="227101" y="334508"/>
                    </a:cubicBezTo>
                    <a:cubicBezTo>
                      <a:pt x="235456" y="334508"/>
                      <a:pt x="244570" y="334508"/>
                      <a:pt x="253684" y="334508"/>
                    </a:cubicBezTo>
                    <a:cubicBezTo>
                      <a:pt x="262039" y="334508"/>
                      <a:pt x="271154" y="334508"/>
                      <a:pt x="279508" y="334508"/>
                    </a:cubicBezTo>
                    <a:cubicBezTo>
                      <a:pt x="353943" y="332232"/>
                      <a:pt x="413186" y="322368"/>
                      <a:pt x="455720" y="307192"/>
                    </a:cubicBezTo>
                    <a:cubicBezTo>
                      <a:pt x="476228" y="300363"/>
                      <a:pt x="492937" y="292016"/>
                      <a:pt x="506609" y="282911"/>
                    </a:cubicBezTo>
                    <a:lnTo>
                      <a:pt x="506609" y="354995"/>
                    </a:lnTo>
                    <a:lnTo>
                      <a:pt x="506609" y="360307"/>
                    </a:lnTo>
                    <a:lnTo>
                      <a:pt x="506609" y="364859"/>
                    </a:lnTo>
                    <a:lnTo>
                      <a:pt x="506609" y="378518"/>
                    </a:lnTo>
                    <a:cubicBezTo>
                      <a:pt x="505850" y="379276"/>
                      <a:pt x="504330" y="380035"/>
                      <a:pt x="503571" y="380794"/>
                    </a:cubicBezTo>
                    <a:cubicBezTo>
                      <a:pt x="484583" y="365618"/>
                      <a:pt x="460278" y="355754"/>
                      <a:pt x="434453" y="355754"/>
                    </a:cubicBezTo>
                    <a:cubicBezTo>
                      <a:pt x="404832" y="355754"/>
                      <a:pt x="376729" y="368653"/>
                      <a:pt x="355462" y="389899"/>
                    </a:cubicBezTo>
                    <a:cubicBezTo>
                      <a:pt x="325840" y="391417"/>
                      <a:pt x="300016" y="408869"/>
                      <a:pt x="285585" y="435426"/>
                    </a:cubicBezTo>
                    <a:cubicBezTo>
                      <a:pt x="274951" y="435426"/>
                      <a:pt x="264318" y="436185"/>
                      <a:pt x="253684" y="436185"/>
                    </a:cubicBezTo>
                    <a:cubicBezTo>
                      <a:pt x="126083" y="436185"/>
                      <a:pt x="28862" y="408110"/>
                      <a:pt x="0" y="378518"/>
                    </a:cubicBezTo>
                    <a:lnTo>
                      <a:pt x="0" y="364859"/>
                    </a:lnTo>
                    <a:lnTo>
                      <a:pt x="0" y="360307"/>
                    </a:lnTo>
                    <a:lnTo>
                      <a:pt x="0" y="354995"/>
                    </a:lnTo>
                    <a:close/>
                    <a:moveTo>
                      <a:pt x="0" y="150959"/>
                    </a:moveTo>
                    <a:cubicBezTo>
                      <a:pt x="49370" y="184325"/>
                      <a:pt x="153426" y="202524"/>
                      <a:pt x="253684" y="202524"/>
                    </a:cubicBezTo>
                    <a:cubicBezTo>
                      <a:pt x="353183" y="202524"/>
                      <a:pt x="457239" y="184325"/>
                      <a:pt x="506609" y="150959"/>
                    </a:cubicBezTo>
                    <a:lnTo>
                      <a:pt x="506609" y="222240"/>
                    </a:lnTo>
                    <a:lnTo>
                      <a:pt x="506609" y="227549"/>
                    </a:lnTo>
                    <a:lnTo>
                      <a:pt x="506609" y="232857"/>
                    </a:lnTo>
                    <a:lnTo>
                      <a:pt x="506609" y="245748"/>
                    </a:lnTo>
                    <a:cubicBezTo>
                      <a:pt x="480025" y="273806"/>
                      <a:pt x="394958" y="299588"/>
                      <a:pt x="281028" y="302622"/>
                    </a:cubicBezTo>
                    <a:cubicBezTo>
                      <a:pt x="279508" y="302622"/>
                      <a:pt x="278749" y="303380"/>
                      <a:pt x="277230" y="303380"/>
                    </a:cubicBezTo>
                    <a:cubicBezTo>
                      <a:pt x="274192" y="303380"/>
                      <a:pt x="271154" y="303380"/>
                      <a:pt x="267356" y="303380"/>
                    </a:cubicBezTo>
                    <a:cubicBezTo>
                      <a:pt x="262799" y="303380"/>
                      <a:pt x="258242" y="303380"/>
                      <a:pt x="253684" y="303380"/>
                    </a:cubicBezTo>
                    <a:cubicBezTo>
                      <a:pt x="248368" y="303380"/>
                      <a:pt x="243810" y="303380"/>
                      <a:pt x="239253" y="303380"/>
                    </a:cubicBezTo>
                    <a:cubicBezTo>
                      <a:pt x="236215" y="303380"/>
                      <a:pt x="232417" y="303380"/>
                      <a:pt x="229379" y="303380"/>
                    </a:cubicBezTo>
                    <a:cubicBezTo>
                      <a:pt x="228620" y="302622"/>
                      <a:pt x="227101" y="302622"/>
                      <a:pt x="225582" y="302622"/>
                    </a:cubicBezTo>
                    <a:cubicBezTo>
                      <a:pt x="111652" y="299588"/>
                      <a:pt x="27343" y="273806"/>
                      <a:pt x="0" y="245748"/>
                    </a:cubicBezTo>
                    <a:lnTo>
                      <a:pt x="0" y="232857"/>
                    </a:lnTo>
                    <a:lnTo>
                      <a:pt x="0" y="227549"/>
                    </a:lnTo>
                    <a:lnTo>
                      <a:pt x="0" y="222240"/>
                    </a:lnTo>
                    <a:close/>
                    <a:moveTo>
                      <a:pt x="253684" y="0"/>
                    </a:moveTo>
                    <a:cubicBezTo>
                      <a:pt x="406351" y="0"/>
                      <a:pt x="493697" y="43229"/>
                      <a:pt x="505090" y="86459"/>
                    </a:cubicBezTo>
                    <a:cubicBezTo>
                      <a:pt x="505850" y="87976"/>
                      <a:pt x="506609" y="89492"/>
                      <a:pt x="506609" y="91009"/>
                    </a:cubicBezTo>
                    <a:lnTo>
                      <a:pt x="506609" y="96318"/>
                    </a:lnTo>
                    <a:lnTo>
                      <a:pt x="506609" y="114520"/>
                    </a:lnTo>
                    <a:cubicBezTo>
                      <a:pt x="477747" y="144098"/>
                      <a:pt x="382046" y="172159"/>
                      <a:pt x="253684" y="172159"/>
                    </a:cubicBezTo>
                    <a:cubicBezTo>
                      <a:pt x="125323" y="172159"/>
                      <a:pt x="28862" y="144098"/>
                      <a:pt x="0" y="114520"/>
                    </a:cubicBezTo>
                    <a:lnTo>
                      <a:pt x="0" y="96318"/>
                    </a:lnTo>
                    <a:lnTo>
                      <a:pt x="0" y="91009"/>
                    </a:lnTo>
                    <a:cubicBezTo>
                      <a:pt x="0" y="89492"/>
                      <a:pt x="760" y="87217"/>
                      <a:pt x="1519" y="85700"/>
                    </a:cubicBezTo>
                    <a:cubicBezTo>
                      <a:pt x="13672" y="42471"/>
                      <a:pt x="101018" y="0"/>
                      <a:pt x="253684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4" name="文本框 122"/>
              <p:cNvSpPr txBox="1"/>
              <p:nvPr/>
            </p:nvSpPr>
            <p:spPr>
              <a:xfrm>
                <a:off x="6082" y="6126"/>
                <a:ext cx="1306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Storage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479112" y="3990880"/>
              <a:ext cx="1084403" cy="582164"/>
              <a:chOff x="9748" y="5598"/>
              <a:chExt cx="1428" cy="857"/>
            </a:xfrm>
          </p:grpSpPr>
          <p:sp>
            <p:nvSpPr>
              <p:cNvPr id="1871" name="industrial-robot_162384"/>
              <p:cNvSpPr>
                <a:spLocks noChangeAspect="1"/>
              </p:cNvSpPr>
              <p:nvPr/>
            </p:nvSpPr>
            <p:spPr>
              <a:xfrm>
                <a:off x="10179" y="5598"/>
                <a:ext cx="567" cy="566"/>
              </a:xfrm>
              <a:custGeom>
                <a:avLst/>
                <a:gdLst>
                  <a:gd name="T0" fmla="*/ 121763 h 600884"/>
                  <a:gd name="T1" fmla="*/ 121763 h 600884"/>
                  <a:gd name="T2" fmla="*/ 121763 h 600884"/>
                  <a:gd name="T3" fmla="*/ 121763 h 600884"/>
                  <a:gd name="T4" fmla="*/ 121763 h 600884"/>
                  <a:gd name="T5" fmla="*/ 121763 h 600884"/>
                  <a:gd name="T6" fmla="*/ 121763 h 600884"/>
                  <a:gd name="T7" fmla="*/ 121763 h 600884"/>
                  <a:gd name="T8" fmla="*/ 121763 h 600884"/>
                  <a:gd name="T9" fmla="*/ 121763 h 600884"/>
                  <a:gd name="T10" fmla="*/ 121763 h 600884"/>
                  <a:gd name="T11" fmla="*/ 121763 h 600884"/>
                  <a:gd name="T12" fmla="*/ 121763 h 600884"/>
                  <a:gd name="T13" fmla="*/ 121763 h 600884"/>
                  <a:gd name="T14" fmla="*/ 121763 h 600884"/>
                  <a:gd name="T15" fmla="*/ 121763 h 600884"/>
                  <a:gd name="T16" fmla="*/ 121763 h 600884"/>
                  <a:gd name="T17" fmla="*/ 121763 h 600884"/>
                  <a:gd name="T18" fmla="*/ 121763 h 600884"/>
                  <a:gd name="T19" fmla="*/ 121763 h 600884"/>
                  <a:gd name="T20" fmla="*/ 121763 h 600884"/>
                  <a:gd name="T21" fmla="*/ 121763 h 600884"/>
                  <a:gd name="T22" fmla="*/ 121763 h 600884"/>
                  <a:gd name="T23" fmla="*/ 121763 h 600884"/>
                  <a:gd name="T24" fmla="*/ 121763 h 600884"/>
                  <a:gd name="T25" fmla="*/ 121763 h 600884"/>
                  <a:gd name="T26" fmla="*/ 121763 h 600884"/>
                  <a:gd name="T27" fmla="*/ 121763 h 600884"/>
                  <a:gd name="T28" fmla="*/ 121763 h 600884"/>
                  <a:gd name="T29" fmla="*/ 121763 h 600884"/>
                  <a:gd name="T30" fmla="*/ 121763 h 600884"/>
                  <a:gd name="T31" fmla="*/ 121763 h 600884"/>
                  <a:gd name="T32" fmla="*/ 121763 h 600884"/>
                  <a:gd name="T33" fmla="*/ 121763 h 600884"/>
                  <a:gd name="T34" fmla="*/ 121763 h 600884"/>
                  <a:gd name="T35" fmla="*/ 121763 h 600884"/>
                  <a:gd name="T36" fmla="*/ 121763 h 600884"/>
                  <a:gd name="T37" fmla="*/ 121763 h 600884"/>
                  <a:gd name="T38" fmla="*/ 121763 h 600884"/>
                  <a:gd name="T39" fmla="*/ 121763 h 600884"/>
                  <a:gd name="T40" fmla="*/ 121763 h 600884"/>
                  <a:gd name="T41" fmla="*/ 121763 h 600884"/>
                  <a:gd name="T42" fmla="*/ 121763 h 600884"/>
                  <a:gd name="T43" fmla="*/ 121763 h 600884"/>
                  <a:gd name="T44" fmla="*/ 121763 h 600884"/>
                  <a:gd name="T45" fmla="*/ 121763 h 600884"/>
                  <a:gd name="T46" fmla="*/ 121763 h 600884"/>
                  <a:gd name="T47" fmla="*/ 121763 h 600884"/>
                  <a:gd name="T48" fmla="*/ 121763 h 600884"/>
                  <a:gd name="T49" fmla="*/ 121763 h 600884"/>
                  <a:gd name="T50" fmla="*/ 121763 h 600884"/>
                  <a:gd name="T51" fmla="*/ 121763 h 600884"/>
                  <a:gd name="T52" fmla="*/ 121763 h 600884"/>
                  <a:gd name="T53" fmla="*/ 121763 h 600884"/>
                  <a:gd name="T54" fmla="*/ 121763 h 600884"/>
                  <a:gd name="T55" fmla="*/ 121763 h 600884"/>
                  <a:gd name="T56" fmla="*/ 121763 h 600884"/>
                  <a:gd name="T57" fmla="*/ 121763 h 600884"/>
                  <a:gd name="T58" fmla="*/ 121763 h 600884"/>
                  <a:gd name="T59" fmla="*/ 121763 h 600884"/>
                  <a:gd name="T60" fmla="*/ 121763 h 600884"/>
                  <a:gd name="T61" fmla="*/ 121763 h 600884"/>
                  <a:gd name="T62" fmla="*/ 121763 h 600884"/>
                  <a:gd name="T63" fmla="*/ 121763 h 600884"/>
                  <a:gd name="T64" fmla="*/ 121763 h 600884"/>
                  <a:gd name="T65" fmla="*/ 121763 h 600884"/>
                  <a:gd name="T66" fmla="*/ 121763 h 600884"/>
                  <a:gd name="T67" fmla="*/ 121763 h 600884"/>
                  <a:gd name="T68" fmla="*/ 121763 h 600884"/>
                  <a:gd name="T69" fmla="*/ 121763 h 600884"/>
                  <a:gd name="T70" fmla="*/ 121763 h 600884"/>
                  <a:gd name="T71" fmla="*/ 121763 h 600884"/>
                  <a:gd name="T72" fmla="*/ 121763 h 600884"/>
                  <a:gd name="T73" fmla="*/ 121763 h 600884"/>
                  <a:gd name="T74" fmla="*/ 121763 h 600884"/>
                  <a:gd name="T75" fmla="*/ 121763 h 600884"/>
                  <a:gd name="T76" fmla="*/ 121763 h 600884"/>
                  <a:gd name="T77" fmla="*/ 121763 h 600884"/>
                  <a:gd name="T78" fmla="*/ 121763 h 600884"/>
                  <a:gd name="T79" fmla="*/ 121763 h 600884"/>
                  <a:gd name="T80" fmla="*/ 121763 h 600884"/>
                  <a:gd name="T81" fmla="*/ 121763 h 600884"/>
                  <a:gd name="T82" fmla="*/ 121763 h 600884"/>
                  <a:gd name="T83" fmla="*/ 121763 h 600884"/>
                  <a:gd name="T84" fmla="*/ 121763 h 600884"/>
                  <a:gd name="T85" fmla="*/ 121763 h 6008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47" h="6559">
                    <a:moveTo>
                      <a:pt x="5591" y="2052"/>
                    </a:moveTo>
                    <a:lnTo>
                      <a:pt x="6325" y="1831"/>
                    </a:lnTo>
                    <a:cubicBezTo>
                      <a:pt x="6464" y="1790"/>
                      <a:pt x="6547" y="1636"/>
                      <a:pt x="6505" y="1498"/>
                    </a:cubicBezTo>
                    <a:cubicBezTo>
                      <a:pt x="6464" y="1359"/>
                      <a:pt x="6311" y="1276"/>
                      <a:pt x="6172" y="1318"/>
                    </a:cubicBezTo>
                    <a:lnTo>
                      <a:pt x="5603" y="1484"/>
                    </a:lnTo>
                    <a:lnTo>
                      <a:pt x="5269" y="1179"/>
                    </a:lnTo>
                    <a:lnTo>
                      <a:pt x="5367" y="735"/>
                    </a:lnTo>
                    <a:lnTo>
                      <a:pt x="5949" y="555"/>
                    </a:lnTo>
                    <a:cubicBezTo>
                      <a:pt x="6088" y="514"/>
                      <a:pt x="6171" y="360"/>
                      <a:pt x="6129" y="222"/>
                    </a:cubicBezTo>
                    <a:cubicBezTo>
                      <a:pt x="6088" y="83"/>
                      <a:pt x="5935" y="0"/>
                      <a:pt x="5796" y="42"/>
                    </a:cubicBezTo>
                    <a:lnTo>
                      <a:pt x="5061" y="263"/>
                    </a:lnTo>
                    <a:cubicBezTo>
                      <a:pt x="4979" y="291"/>
                      <a:pt x="4909" y="360"/>
                      <a:pt x="4881" y="458"/>
                    </a:cubicBezTo>
                    <a:lnTo>
                      <a:pt x="4731" y="1082"/>
                    </a:lnTo>
                    <a:lnTo>
                      <a:pt x="3236" y="1652"/>
                    </a:lnTo>
                    <a:cubicBezTo>
                      <a:pt x="2961" y="1275"/>
                      <a:pt x="2513" y="1026"/>
                      <a:pt x="2011" y="1026"/>
                    </a:cubicBezTo>
                    <a:cubicBezTo>
                      <a:pt x="1179" y="1026"/>
                      <a:pt x="499" y="1719"/>
                      <a:pt x="499" y="2538"/>
                    </a:cubicBezTo>
                    <a:cubicBezTo>
                      <a:pt x="499" y="2820"/>
                      <a:pt x="580" y="3087"/>
                      <a:pt x="720" y="3314"/>
                    </a:cubicBezTo>
                    <a:lnTo>
                      <a:pt x="720" y="6004"/>
                    </a:lnTo>
                    <a:lnTo>
                      <a:pt x="277" y="6004"/>
                    </a:lnTo>
                    <a:cubicBezTo>
                      <a:pt x="125" y="6004"/>
                      <a:pt x="0" y="6130"/>
                      <a:pt x="0" y="6282"/>
                    </a:cubicBezTo>
                    <a:cubicBezTo>
                      <a:pt x="0" y="6434"/>
                      <a:pt x="125" y="6559"/>
                      <a:pt x="277" y="6559"/>
                    </a:cubicBezTo>
                    <a:lnTo>
                      <a:pt x="3759" y="6559"/>
                    </a:lnTo>
                    <a:cubicBezTo>
                      <a:pt x="3911" y="6559"/>
                      <a:pt x="4023" y="6434"/>
                      <a:pt x="4036" y="6282"/>
                    </a:cubicBezTo>
                    <a:cubicBezTo>
                      <a:pt x="4036" y="6130"/>
                      <a:pt x="3911" y="6004"/>
                      <a:pt x="3759" y="6004"/>
                    </a:cubicBezTo>
                    <a:lnTo>
                      <a:pt x="3315" y="6004"/>
                    </a:lnTo>
                    <a:lnTo>
                      <a:pt x="3315" y="3282"/>
                    </a:lnTo>
                    <a:cubicBezTo>
                      <a:pt x="3447" y="3058"/>
                      <a:pt x="3523" y="2798"/>
                      <a:pt x="3523" y="2524"/>
                    </a:cubicBezTo>
                    <a:cubicBezTo>
                      <a:pt x="3523" y="2391"/>
                      <a:pt x="3504" y="2260"/>
                      <a:pt x="3471" y="2136"/>
                    </a:cubicBezTo>
                    <a:lnTo>
                      <a:pt x="4909" y="1587"/>
                    </a:lnTo>
                    <a:lnTo>
                      <a:pt x="5340" y="1996"/>
                    </a:lnTo>
                    <a:cubicBezTo>
                      <a:pt x="5417" y="2060"/>
                      <a:pt x="5500" y="2083"/>
                      <a:pt x="5591" y="2052"/>
                    </a:cubicBezTo>
                    <a:close/>
                    <a:moveTo>
                      <a:pt x="2012" y="1567"/>
                    </a:moveTo>
                    <a:cubicBezTo>
                      <a:pt x="2539" y="1567"/>
                      <a:pt x="2969" y="1998"/>
                      <a:pt x="2969" y="2524"/>
                    </a:cubicBezTo>
                    <a:cubicBezTo>
                      <a:pt x="2969" y="3051"/>
                      <a:pt x="2539" y="3482"/>
                      <a:pt x="2012" y="3482"/>
                    </a:cubicBezTo>
                    <a:cubicBezTo>
                      <a:pt x="1485" y="3482"/>
                      <a:pt x="1055" y="3051"/>
                      <a:pt x="1055" y="2524"/>
                    </a:cubicBezTo>
                    <a:cubicBezTo>
                      <a:pt x="1055" y="1998"/>
                      <a:pt x="1484" y="1567"/>
                      <a:pt x="2012" y="1567"/>
                    </a:cubicBezTo>
                    <a:close/>
                    <a:moveTo>
                      <a:pt x="1276" y="6006"/>
                    </a:moveTo>
                    <a:lnTo>
                      <a:pt x="1276" y="3844"/>
                    </a:lnTo>
                    <a:cubicBezTo>
                      <a:pt x="1493" y="3966"/>
                      <a:pt x="1745" y="4036"/>
                      <a:pt x="2011" y="4036"/>
                    </a:cubicBezTo>
                    <a:cubicBezTo>
                      <a:pt x="2283" y="4036"/>
                      <a:pt x="2539" y="3962"/>
                      <a:pt x="2760" y="3834"/>
                    </a:cubicBezTo>
                    <a:lnTo>
                      <a:pt x="2760" y="6006"/>
                    </a:lnTo>
                    <a:lnTo>
                      <a:pt x="1276" y="6006"/>
                    </a:lnTo>
                    <a:lnTo>
                      <a:pt x="1276" y="600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368" tIns="45684" rIns="91368" bIns="45684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/>
                <a:endParaRPr lang="en-US" sz="180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2" name="文本框 126"/>
              <p:cNvSpPr txBox="1"/>
              <p:nvPr/>
            </p:nvSpPr>
            <p:spPr>
              <a:xfrm>
                <a:off x="9748" y="6107"/>
                <a:ext cx="1429" cy="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Automation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447176" y="4000376"/>
              <a:ext cx="1029635" cy="563173"/>
              <a:chOff x="7258" y="5607"/>
              <a:chExt cx="1356" cy="829"/>
            </a:xfrm>
          </p:grpSpPr>
          <p:sp>
            <p:nvSpPr>
              <p:cNvPr id="1869" name="internet-education-graduation_46932"/>
              <p:cNvSpPr/>
              <p:nvPr/>
            </p:nvSpPr>
            <p:spPr>
              <a:xfrm>
                <a:off x="7691" y="5607"/>
                <a:ext cx="490" cy="549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  <a:gd name="connsiteX39" fmla="*/ 121763 h 600884"/>
                  <a:gd name="connsiteY39" fmla="*/ 121763 h 600884"/>
                  <a:gd name="connsiteX40" fmla="*/ 121763 h 600884"/>
                  <a:gd name="connsiteY40" fmla="*/ 121763 h 600884"/>
                  <a:gd name="connsiteX41" fmla="*/ 121763 h 600884"/>
                  <a:gd name="connsiteY41" fmla="*/ 121763 h 600884"/>
                  <a:gd name="connsiteX42" fmla="*/ 121763 h 600884"/>
                  <a:gd name="connsiteY42" fmla="*/ 121763 h 600884"/>
                  <a:gd name="connsiteX43" fmla="*/ 121763 h 600884"/>
                  <a:gd name="connsiteY43" fmla="*/ 121763 h 600884"/>
                  <a:gd name="connsiteX44" fmla="*/ 121763 h 600884"/>
                  <a:gd name="connsiteY44" fmla="*/ 121763 h 600884"/>
                  <a:gd name="connsiteX45" fmla="*/ 121763 h 600884"/>
                  <a:gd name="connsiteY45" fmla="*/ 121763 h 600884"/>
                  <a:gd name="connsiteX46" fmla="*/ 121763 h 600884"/>
                  <a:gd name="connsiteY46" fmla="*/ 121763 h 600884"/>
                  <a:gd name="connsiteX47" fmla="*/ 121763 h 600884"/>
                  <a:gd name="connsiteY47" fmla="*/ 121763 h 600884"/>
                  <a:gd name="connsiteX48" fmla="*/ 121763 h 600884"/>
                  <a:gd name="connsiteY48" fmla="*/ 121763 h 600884"/>
                  <a:gd name="connsiteX49" fmla="*/ 121763 h 600884"/>
                  <a:gd name="connsiteY49" fmla="*/ 121763 h 600884"/>
                  <a:gd name="connsiteX50" fmla="*/ 121763 h 600884"/>
                  <a:gd name="connsiteY50" fmla="*/ 121763 h 600884"/>
                  <a:gd name="connsiteX51" fmla="*/ 121763 h 600884"/>
                  <a:gd name="connsiteY51" fmla="*/ 121763 h 600884"/>
                  <a:gd name="connsiteX52" fmla="*/ 121763 h 600884"/>
                  <a:gd name="connsiteY52" fmla="*/ 121763 h 600884"/>
                  <a:gd name="connsiteX53" fmla="*/ 121763 h 600884"/>
                  <a:gd name="connsiteY53" fmla="*/ 121763 h 600884"/>
                  <a:gd name="connsiteX54" fmla="*/ 121763 h 600884"/>
                  <a:gd name="connsiteY54" fmla="*/ 121763 h 600884"/>
                  <a:gd name="connsiteX55" fmla="*/ 121763 h 600884"/>
                  <a:gd name="connsiteY55" fmla="*/ 121763 h 600884"/>
                  <a:gd name="connsiteX56" fmla="*/ 121763 h 600884"/>
                  <a:gd name="connsiteY56" fmla="*/ 121763 h 600884"/>
                  <a:gd name="connsiteX57" fmla="*/ 121763 h 600884"/>
                  <a:gd name="connsiteY57" fmla="*/ 121763 h 600884"/>
                  <a:gd name="connsiteX58" fmla="*/ 121763 h 600884"/>
                  <a:gd name="connsiteY58" fmla="*/ 121763 h 600884"/>
                  <a:gd name="connsiteX59" fmla="*/ 121763 h 600884"/>
                  <a:gd name="connsiteY59" fmla="*/ 121763 h 600884"/>
                  <a:gd name="connsiteX60" fmla="*/ 121763 h 600884"/>
                  <a:gd name="connsiteY60" fmla="*/ 121763 h 600884"/>
                  <a:gd name="connsiteX61" fmla="*/ 121763 h 600884"/>
                  <a:gd name="connsiteY61" fmla="*/ 121763 h 600884"/>
                  <a:gd name="connsiteX62" fmla="*/ 121763 h 600884"/>
                  <a:gd name="connsiteY62" fmla="*/ 121763 h 600884"/>
                  <a:gd name="connsiteX63" fmla="*/ 121763 h 600884"/>
                  <a:gd name="connsiteY63" fmla="*/ 121763 h 600884"/>
                  <a:gd name="connsiteX64" fmla="*/ 121763 h 600884"/>
                  <a:gd name="connsiteY64" fmla="*/ 121763 h 600884"/>
                  <a:gd name="connsiteX65" fmla="*/ 121763 h 600884"/>
                  <a:gd name="connsiteY65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09332" h="590139">
                    <a:moveTo>
                      <a:pt x="268572" y="412455"/>
                    </a:moveTo>
                    <a:lnTo>
                      <a:pt x="491841" y="412455"/>
                    </a:lnTo>
                    <a:lnTo>
                      <a:pt x="491841" y="422264"/>
                    </a:lnTo>
                    <a:lnTo>
                      <a:pt x="268572" y="422264"/>
                    </a:lnTo>
                    <a:close/>
                    <a:moveTo>
                      <a:pt x="268572" y="366588"/>
                    </a:moveTo>
                    <a:lnTo>
                      <a:pt x="526065" y="366588"/>
                    </a:lnTo>
                    <a:lnTo>
                      <a:pt x="526065" y="376397"/>
                    </a:lnTo>
                    <a:lnTo>
                      <a:pt x="268572" y="376397"/>
                    </a:lnTo>
                    <a:close/>
                    <a:moveTo>
                      <a:pt x="268572" y="325166"/>
                    </a:moveTo>
                    <a:lnTo>
                      <a:pt x="526065" y="325166"/>
                    </a:lnTo>
                    <a:lnTo>
                      <a:pt x="526065" y="334975"/>
                    </a:lnTo>
                    <a:lnTo>
                      <a:pt x="268572" y="334975"/>
                    </a:lnTo>
                    <a:close/>
                    <a:moveTo>
                      <a:pt x="324121" y="275089"/>
                    </a:moveTo>
                    <a:cubicBezTo>
                      <a:pt x="318170" y="277443"/>
                      <a:pt x="312041" y="279738"/>
                      <a:pt x="305736" y="281797"/>
                    </a:cubicBezTo>
                    <a:cubicBezTo>
                      <a:pt x="280515" y="290153"/>
                      <a:pt x="255824" y="295155"/>
                      <a:pt x="233549" y="297097"/>
                    </a:cubicBezTo>
                    <a:lnTo>
                      <a:pt x="233549" y="480454"/>
                    </a:lnTo>
                    <a:lnTo>
                      <a:pt x="572443" y="480454"/>
                    </a:lnTo>
                    <a:lnTo>
                      <a:pt x="572443" y="275089"/>
                    </a:lnTo>
                    <a:close/>
                    <a:moveTo>
                      <a:pt x="84086" y="221014"/>
                    </a:moveTo>
                    <a:cubicBezTo>
                      <a:pt x="85618" y="252907"/>
                      <a:pt x="92159" y="281975"/>
                      <a:pt x="92159" y="281975"/>
                    </a:cubicBezTo>
                    <a:lnTo>
                      <a:pt x="97580" y="280210"/>
                    </a:lnTo>
                    <a:close/>
                    <a:moveTo>
                      <a:pt x="405678" y="97028"/>
                    </a:moveTo>
                    <a:lnTo>
                      <a:pt x="430074" y="170759"/>
                    </a:lnTo>
                    <a:cubicBezTo>
                      <a:pt x="430133" y="171053"/>
                      <a:pt x="430309" y="171289"/>
                      <a:pt x="430427" y="171524"/>
                    </a:cubicBezTo>
                    <a:cubicBezTo>
                      <a:pt x="436497" y="190001"/>
                      <a:pt x="423238" y="212656"/>
                      <a:pt x="397369" y="233840"/>
                    </a:cubicBezTo>
                    <a:lnTo>
                      <a:pt x="609332" y="233840"/>
                    </a:lnTo>
                    <a:lnTo>
                      <a:pt x="609332" y="521704"/>
                    </a:lnTo>
                    <a:lnTo>
                      <a:pt x="430840" y="521704"/>
                    </a:lnTo>
                    <a:lnTo>
                      <a:pt x="430840" y="567249"/>
                    </a:lnTo>
                    <a:lnTo>
                      <a:pt x="503734" y="567249"/>
                    </a:lnTo>
                    <a:lnTo>
                      <a:pt x="503734" y="590139"/>
                    </a:lnTo>
                    <a:lnTo>
                      <a:pt x="302259" y="590139"/>
                    </a:lnTo>
                    <a:lnTo>
                      <a:pt x="302259" y="567249"/>
                    </a:lnTo>
                    <a:lnTo>
                      <a:pt x="375153" y="567249"/>
                    </a:lnTo>
                    <a:lnTo>
                      <a:pt x="375153" y="521704"/>
                    </a:lnTo>
                    <a:lnTo>
                      <a:pt x="196660" y="521704"/>
                    </a:lnTo>
                    <a:lnTo>
                      <a:pt x="196660" y="297332"/>
                    </a:lnTo>
                    <a:cubicBezTo>
                      <a:pt x="166784" y="294625"/>
                      <a:pt x="145452" y="284387"/>
                      <a:pt x="139795" y="267263"/>
                    </a:cubicBezTo>
                    <a:lnTo>
                      <a:pt x="129659" y="236605"/>
                    </a:lnTo>
                    <a:lnTo>
                      <a:pt x="115163" y="192649"/>
                    </a:lnTo>
                    <a:lnTo>
                      <a:pt x="275211" y="189472"/>
                    </a:lnTo>
                    <a:close/>
                    <a:moveTo>
                      <a:pt x="258034" y="66787"/>
                    </a:moveTo>
                    <a:cubicBezTo>
                      <a:pt x="251553" y="65271"/>
                      <a:pt x="243421" y="65698"/>
                      <a:pt x="235171" y="68434"/>
                    </a:cubicBezTo>
                    <a:cubicBezTo>
                      <a:pt x="218672" y="73848"/>
                      <a:pt x="208007" y="86381"/>
                      <a:pt x="211306" y="96443"/>
                    </a:cubicBezTo>
                    <a:cubicBezTo>
                      <a:pt x="214665" y="106506"/>
                      <a:pt x="230693" y="110213"/>
                      <a:pt x="247192" y="104799"/>
                    </a:cubicBezTo>
                    <a:cubicBezTo>
                      <a:pt x="263691" y="99386"/>
                      <a:pt x="274357" y="86793"/>
                      <a:pt x="270998" y="76790"/>
                    </a:cubicBezTo>
                    <a:cubicBezTo>
                      <a:pt x="269349" y="71759"/>
                      <a:pt x="264516" y="68302"/>
                      <a:pt x="258034" y="66787"/>
                    </a:cubicBezTo>
                    <a:close/>
                    <a:moveTo>
                      <a:pt x="212544" y="0"/>
                    </a:moveTo>
                    <a:lnTo>
                      <a:pt x="486901" y="13357"/>
                    </a:lnTo>
                    <a:lnTo>
                      <a:pt x="400281" y="80732"/>
                    </a:lnTo>
                    <a:lnTo>
                      <a:pt x="269761" y="173233"/>
                    </a:lnTo>
                    <a:lnTo>
                      <a:pt x="109778" y="176411"/>
                    </a:lnTo>
                    <a:lnTo>
                      <a:pt x="96579" y="176117"/>
                    </a:lnTo>
                    <a:lnTo>
                      <a:pt x="119383" y="159346"/>
                    </a:lnTo>
                    <a:lnTo>
                      <a:pt x="119854" y="152580"/>
                    </a:lnTo>
                    <a:lnTo>
                      <a:pt x="88093" y="171645"/>
                    </a:lnTo>
                    <a:lnTo>
                      <a:pt x="90922" y="180236"/>
                    </a:lnTo>
                    <a:lnTo>
                      <a:pt x="118852" y="285388"/>
                    </a:lnTo>
                    <a:cubicBezTo>
                      <a:pt x="100350" y="306748"/>
                      <a:pt x="72773" y="300569"/>
                      <a:pt x="72773" y="300569"/>
                    </a:cubicBezTo>
                    <a:cubicBezTo>
                      <a:pt x="54859" y="264675"/>
                      <a:pt x="66350" y="175352"/>
                      <a:pt x="66350" y="175352"/>
                    </a:cubicBezTo>
                    <a:lnTo>
                      <a:pt x="66409" y="167526"/>
                    </a:lnTo>
                    <a:lnTo>
                      <a:pt x="81494" y="158228"/>
                    </a:lnTo>
                    <a:lnTo>
                      <a:pt x="77840" y="156345"/>
                    </a:lnTo>
                    <a:lnTo>
                      <a:pt x="59279" y="164230"/>
                    </a:lnTo>
                    <a:lnTo>
                      <a:pt x="57982" y="175116"/>
                    </a:lnTo>
                    <a:lnTo>
                      <a:pt x="0" y="17370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0" name="文本框 128"/>
              <p:cNvSpPr txBox="1"/>
              <p:nvPr/>
            </p:nvSpPr>
            <p:spPr>
              <a:xfrm>
                <a:off x="7258" y="6126"/>
                <a:ext cx="1357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Edu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1345212" y="3999393"/>
              <a:ext cx="1333758" cy="461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Service Provision</a:t>
              </a:r>
              <a:endParaRPr lang="en-US" altLang="zh-C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322016" y="5853935"/>
              <a:ext cx="1333758" cy="461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Infrastructure</a:t>
              </a:r>
              <a:endParaRPr lang="en-US" altLang="zh-CN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322016" y="4758367"/>
              <a:ext cx="1333758" cy="4616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Service Enablement</a:t>
              </a:r>
              <a:endParaRPr lang="en-US" altLang="zh-C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770464" y="5798272"/>
              <a:ext cx="6267372" cy="912209"/>
              <a:chOff x="3758" y="8792"/>
              <a:chExt cx="6711" cy="1343"/>
            </a:xfrm>
          </p:grpSpPr>
          <p:sp>
            <p:nvSpPr>
              <p:cNvPr id="1867" name="矩形 1866"/>
              <p:cNvSpPr/>
              <p:nvPr/>
            </p:nvSpPr>
            <p:spPr>
              <a:xfrm>
                <a:off x="3759" y="8792"/>
                <a:ext cx="6710" cy="13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8" name="文本框 1867"/>
              <p:cNvSpPr txBox="1"/>
              <p:nvPr/>
            </p:nvSpPr>
            <p:spPr>
              <a:xfrm>
                <a:off x="3758" y="8854"/>
                <a:ext cx="6710" cy="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altLang="zh-CN" sz="12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Computing, Networking and Storage</a:t>
                </a:r>
                <a:endParaRPr lang="en-US" altLang="zh-CN" sz="12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438608" y="3996774"/>
              <a:ext cx="1376927" cy="5389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OSS</a:t>
              </a:r>
              <a:endParaRPr lang="zh-C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71109" y="5453820"/>
              <a:ext cx="6266727" cy="2756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Virtualization Layer</a:t>
              </a:r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950872" y="6151238"/>
              <a:ext cx="1199093" cy="556625"/>
              <a:chOff x="6059" y="9203"/>
              <a:chExt cx="1579" cy="820"/>
            </a:xfrm>
          </p:grpSpPr>
          <p:sp>
            <p:nvSpPr>
              <p:cNvPr id="1860" name="矩形 247"/>
              <p:cNvSpPr>
                <a:spLocks noChangeArrowheads="1"/>
              </p:cNvSpPr>
              <p:nvPr/>
            </p:nvSpPr>
            <p:spPr bwMode="auto">
              <a:xfrm>
                <a:off x="6059" y="9615"/>
                <a:ext cx="1579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Optical Network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61" name="组合 252"/>
              <p:cNvGrpSpPr>
                <a:grpSpLocks noChangeAspect="1"/>
              </p:cNvGrpSpPr>
              <p:nvPr/>
            </p:nvGrpSpPr>
            <p:grpSpPr bwMode="auto">
              <a:xfrm>
                <a:off x="6568" y="9203"/>
                <a:ext cx="566" cy="501"/>
                <a:chOff x="7392144" y="1029568"/>
                <a:chExt cx="564080" cy="568752"/>
              </a:xfrm>
            </p:grpSpPr>
            <p:sp>
              <p:nvSpPr>
                <p:cNvPr id="1862" name="椭圆 1861"/>
                <p:cNvSpPr/>
                <p:nvPr/>
              </p:nvSpPr>
              <p:spPr>
                <a:xfrm>
                  <a:off x="7465247" y="1079471"/>
                  <a:ext cx="431068" cy="43113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1863" name="Picture 141" descr="图片2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608168" y="1029568"/>
                  <a:ext cx="139446" cy="167184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  <a:miter lim="800000"/>
                  <a:headEnd/>
                  <a:tailEnd/>
                </a:ln>
              </p:spPr>
            </p:pic>
            <p:pic>
              <p:nvPicPr>
                <p:cNvPr id="1864" name="Picture 141" descr="图片2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816778" y="1212350"/>
                  <a:ext cx="139446" cy="167184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  <a:miter lim="800000"/>
                  <a:headEnd/>
                  <a:tailEnd/>
                </a:ln>
              </p:spPr>
            </p:pic>
            <p:pic>
              <p:nvPicPr>
                <p:cNvPr id="1865" name="Picture 141" descr="图片2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392144" y="1245592"/>
                  <a:ext cx="139446" cy="167184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  <a:miter lim="800000"/>
                  <a:headEnd/>
                  <a:tailEnd/>
                </a:ln>
              </p:spPr>
            </p:pic>
            <p:pic>
              <p:nvPicPr>
                <p:cNvPr id="1866" name="Picture 141" descr="图片24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7612738" y="1431136"/>
                  <a:ext cx="139446" cy="167184"/>
                </a:xfrm>
                <a:prstGeom prst="rect">
                  <a:avLst/>
                </a:prstGeom>
                <a:noFill/>
                <a:ln w="28575">
                  <a:noFill/>
                  <a:prstDash val="sysDash"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32" name="组合 31"/>
            <p:cNvGrpSpPr/>
            <p:nvPr/>
          </p:nvGrpSpPr>
          <p:grpSpPr>
            <a:xfrm>
              <a:off x="6389651" y="6128973"/>
              <a:ext cx="744198" cy="580854"/>
              <a:chOff x="8696" y="9170"/>
              <a:chExt cx="980" cy="855"/>
            </a:xfrm>
          </p:grpSpPr>
          <p:sp>
            <p:nvSpPr>
              <p:cNvPr id="1858" name="矩形 249"/>
              <p:cNvSpPr>
                <a:spLocks noChangeArrowheads="1"/>
              </p:cNvSpPr>
              <p:nvPr/>
            </p:nvSpPr>
            <p:spPr bwMode="auto">
              <a:xfrm>
                <a:off x="8696" y="9613"/>
                <a:ext cx="980" cy="4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Mobile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859" name="图片 96" descr="基站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986" y="9170"/>
                <a:ext cx="401" cy="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" name="组合 32"/>
            <p:cNvGrpSpPr/>
            <p:nvPr/>
          </p:nvGrpSpPr>
          <p:grpSpPr>
            <a:xfrm>
              <a:off x="5345840" y="6194458"/>
              <a:ext cx="846002" cy="514059"/>
              <a:chOff x="7571" y="9266"/>
              <a:chExt cx="1114" cy="757"/>
            </a:xfrm>
          </p:grpSpPr>
          <p:sp>
            <p:nvSpPr>
              <p:cNvPr id="1446" name="矩形 248"/>
              <p:cNvSpPr>
                <a:spLocks noChangeArrowheads="1"/>
              </p:cNvSpPr>
              <p:nvPr/>
            </p:nvSpPr>
            <p:spPr bwMode="auto">
              <a:xfrm>
                <a:off x="7571" y="9615"/>
                <a:ext cx="1114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IP N</a:t>
                </a: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etwork</a:t>
                </a:r>
                <a:endParaRPr 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7" name="组合 259"/>
              <p:cNvGrpSpPr>
                <a:grpSpLocks noChangeAspect="1"/>
              </p:cNvGrpSpPr>
              <p:nvPr/>
            </p:nvGrpSpPr>
            <p:grpSpPr bwMode="auto">
              <a:xfrm>
                <a:off x="7845" y="9266"/>
                <a:ext cx="566" cy="377"/>
                <a:chOff x="6672064" y="980728"/>
                <a:chExt cx="720080" cy="460756"/>
              </a:xfrm>
            </p:grpSpPr>
            <p:cxnSp>
              <p:nvCxnSpPr>
                <p:cNvPr id="1448" name="直接连接符 1447"/>
                <p:cNvCxnSpPr/>
                <p:nvPr/>
              </p:nvCxnSpPr>
              <p:spPr>
                <a:xfrm>
                  <a:off x="6890434" y="1050763"/>
                  <a:ext cx="291015" cy="2894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9" name="直接连接符 1448"/>
                <p:cNvCxnSpPr/>
                <p:nvPr/>
              </p:nvCxnSpPr>
              <p:spPr>
                <a:xfrm flipV="1">
                  <a:off x="6845458" y="1025371"/>
                  <a:ext cx="433876" cy="28947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50" name="Picture 35" descr="router-low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6672064" y="980728"/>
                  <a:ext cx="287244" cy="172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1" name="Picture 35" descr="router-low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6672064" y="1268760"/>
                  <a:ext cx="287244" cy="172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2" name="Picture 35" descr="router-low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7104900" y="980728"/>
                  <a:ext cx="287244" cy="172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3" name="Picture 35" descr="router-low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7104900" y="1268760"/>
                  <a:ext cx="287244" cy="1727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454" name="直接连接符 1453"/>
                <p:cNvCxnSpPr/>
                <p:nvPr/>
              </p:nvCxnSpPr>
              <p:spPr>
                <a:xfrm>
                  <a:off x="6959219" y="1065998"/>
                  <a:ext cx="1455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3" name="直接连接符 1462"/>
                <p:cNvCxnSpPr/>
                <p:nvPr/>
              </p:nvCxnSpPr>
              <p:spPr>
                <a:xfrm>
                  <a:off x="6959219" y="1340236"/>
                  <a:ext cx="14550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6" name="直接连接符 1855"/>
                <p:cNvCxnSpPr/>
                <p:nvPr/>
              </p:nvCxnSpPr>
              <p:spPr>
                <a:xfrm>
                  <a:off x="7250234" y="1152332"/>
                  <a:ext cx="0" cy="1168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7" name="直接连接符 1856"/>
                <p:cNvCxnSpPr/>
                <p:nvPr/>
              </p:nvCxnSpPr>
              <p:spPr>
                <a:xfrm>
                  <a:off x="6816357" y="1124400"/>
                  <a:ext cx="0" cy="1142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组合 33"/>
            <p:cNvGrpSpPr/>
            <p:nvPr/>
          </p:nvGrpSpPr>
          <p:grpSpPr>
            <a:xfrm>
              <a:off x="3087473" y="6157786"/>
              <a:ext cx="730667" cy="552041"/>
              <a:chOff x="5252" y="9212"/>
              <a:chExt cx="962" cy="813"/>
            </a:xfrm>
          </p:grpSpPr>
          <p:sp>
            <p:nvSpPr>
              <p:cNvPr id="1439" name="矩形 251"/>
              <p:cNvSpPr>
                <a:spLocks noChangeArrowheads="1"/>
              </p:cNvSpPr>
              <p:nvPr/>
            </p:nvSpPr>
            <p:spPr bwMode="auto">
              <a:xfrm>
                <a:off x="5252" y="9613"/>
                <a:ext cx="962" cy="4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Access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0" name="组合 270"/>
              <p:cNvGrpSpPr>
                <a:grpSpLocks noChangeAspect="1"/>
              </p:cNvGrpSpPr>
              <p:nvPr/>
            </p:nvGrpSpPr>
            <p:grpSpPr bwMode="auto">
              <a:xfrm>
                <a:off x="5450" y="9212"/>
                <a:ext cx="567" cy="484"/>
                <a:chOff x="5951984" y="980728"/>
                <a:chExt cx="754545" cy="710090"/>
              </a:xfrm>
            </p:grpSpPr>
            <p:pic>
              <p:nvPicPr>
                <p:cNvPr id="1441" name="Picture 28" descr="核心交换机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096000" y="980728"/>
                  <a:ext cx="394764" cy="2160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42" name="图片 272"/>
                <p:cNvPicPr>
                  <a:picLocks noChangeAspect="1"/>
                </p:cNvPicPr>
                <p:nvPr/>
              </p:nvPicPr>
              <p:blipFill>
                <a:blip r:embed="rId9" cstate="print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5951984" y="1340768"/>
                  <a:ext cx="288032" cy="3500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443" name="直接连接符 1442"/>
                <p:cNvCxnSpPr/>
                <p:nvPr/>
              </p:nvCxnSpPr>
              <p:spPr>
                <a:xfrm flipH="1">
                  <a:off x="6097580" y="1198265"/>
                  <a:ext cx="194847" cy="143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44" name="Picture 4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6384032" y="1340768"/>
                  <a:ext cx="322497" cy="3411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445" name="直接连接符 1444"/>
                <p:cNvCxnSpPr/>
                <p:nvPr/>
              </p:nvCxnSpPr>
              <p:spPr>
                <a:xfrm>
                  <a:off x="6292427" y="1198265"/>
                  <a:ext cx="251875" cy="1434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5" name="组合 34"/>
            <p:cNvGrpSpPr/>
            <p:nvPr/>
          </p:nvGrpSpPr>
          <p:grpSpPr>
            <a:xfrm>
              <a:off x="7272379" y="6163680"/>
              <a:ext cx="826028" cy="546147"/>
              <a:chOff x="9676" y="9221"/>
              <a:chExt cx="1088" cy="804"/>
            </a:xfrm>
          </p:grpSpPr>
          <p:sp>
            <p:nvSpPr>
              <p:cNvPr id="1432" name="矩形 250"/>
              <p:cNvSpPr>
                <a:spLocks noChangeArrowheads="1"/>
              </p:cNvSpPr>
              <p:nvPr/>
            </p:nvSpPr>
            <p:spPr bwMode="auto">
              <a:xfrm>
                <a:off x="9676" y="9613"/>
                <a:ext cx="1089" cy="4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Satellite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3" name="组合 276"/>
              <p:cNvGrpSpPr>
                <a:grpSpLocks noChangeAspect="1"/>
              </p:cNvGrpSpPr>
              <p:nvPr/>
            </p:nvGrpSpPr>
            <p:grpSpPr bwMode="auto">
              <a:xfrm>
                <a:off x="9938" y="9221"/>
                <a:ext cx="566" cy="466"/>
                <a:chOff x="5807968" y="404664"/>
                <a:chExt cx="1512167" cy="1310403"/>
              </a:xfrm>
            </p:grpSpPr>
            <p:pic>
              <p:nvPicPr>
                <p:cNvPr id="1434" name="图片 277"/>
                <p:cNvPicPr>
                  <a:picLocks noChangeAspect="1"/>
                </p:cNvPicPr>
                <p:nvPr/>
              </p:nvPicPr>
              <p:blipFill>
                <a:blip r:embed="rId11" cstate="print"/>
                <a:srcRect/>
                <a:stretch>
                  <a:fillRect/>
                </a:stretch>
              </p:blipFill>
              <p:spPr bwMode="auto">
                <a:xfrm flipH="1">
                  <a:off x="5807968" y="1087908"/>
                  <a:ext cx="504056" cy="6271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35" name="图片 278"/>
                <p:cNvPicPr>
                  <a:picLocks noChangeAspect="1"/>
                </p:cNvPicPr>
                <p:nvPr/>
              </p:nvPicPr>
              <p:blipFill>
                <a:blip r:embed="rId12" cstate="print"/>
                <a:srcRect/>
                <a:stretch>
                  <a:fillRect/>
                </a:stretch>
              </p:blipFill>
              <p:spPr bwMode="auto">
                <a:xfrm>
                  <a:off x="6747248" y="404664"/>
                  <a:ext cx="572887" cy="5486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436" name="直接连接符 1435"/>
                <p:cNvCxnSpPr/>
                <p:nvPr/>
              </p:nvCxnSpPr>
              <p:spPr>
                <a:xfrm flipV="1">
                  <a:off x="6239545" y="806450"/>
                  <a:ext cx="361123" cy="2888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7" name="直接连接符 1436"/>
                <p:cNvCxnSpPr/>
                <p:nvPr/>
              </p:nvCxnSpPr>
              <p:spPr>
                <a:xfrm flipV="1">
                  <a:off x="6328437" y="806450"/>
                  <a:ext cx="358344" cy="2888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8" name="直接连接符 1437"/>
                <p:cNvCxnSpPr/>
                <p:nvPr/>
              </p:nvCxnSpPr>
              <p:spPr>
                <a:xfrm flipV="1">
                  <a:off x="6456219" y="764433"/>
                  <a:ext cx="361123" cy="2888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组合 35"/>
            <p:cNvGrpSpPr/>
            <p:nvPr/>
          </p:nvGrpSpPr>
          <p:grpSpPr>
            <a:xfrm>
              <a:off x="8237581" y="6178742"/>
              <a:ext cx="498065" cy="531085"/>
              <a:chOff x="10825" y="9243"/>
              <a:chExt cx="656" cy="782"/>
            </a:xfrm>
          </p:grpSpPr>
          <p:sp>
            <p:nvSpPr>
              <p:cNvPr id="1430" name="矩形 236"/>
              <p:cNvSpPr>
                <a:spLocks noChangeArrowheads="1"/>
              </p:cNvSpPr>
              <p:nvPr/>
            </p:nvSpPr>
            <p:spPr bwMode="auto">
              <a:xfrm>
                <a:off x="10825" y="9613"/>
                <a:ext cx="657" cy="41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IDC</a:t>
                </a:r>
                <a:endPara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31" name="Picture 11" descr="assistant_enterprise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10871" y="9243"/>
                <a:ext cx="566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7" name="组合 36"/>
            <p:cNvGrpSpPr/>
            <p:nvPr/>
          </p:nvGrpSpPr>
          <p:grpSpPr>
            <a:xfrm>
              <a:off x="9422781" y="4609061"/>
              <a:ext cx="1443938" cy="502272"/>
              <a:chOff x="15295" y="6277"/>
              <a:chExt cx="1863" cy="685"/>
            </a:xfrm>
          </p:grpSpPr>
          <p:sp>
            <p:nvSpPr>
              <p:cNvPr id="1428" name="矩形 1427"/>
              <p:cNvSpPr/>
              <p:nvPr/>
            </p:nvSpPr>
            <p:spPr>
              <a:xfrm>
                <a:off x="15795" y="6277"/>
                <a:ext cx="1363" cy="685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Configuration 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29" name="图片 142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95" y="6403"/>
                <a:ext cx="486" cy="458"/>
              </a:xfrm>
              <a:prstGeom prst="rect">
                <a:avLst/>
              </a:prstGeom>
            </p:spPr>
          </p:pic>
        </p:grpSp>
        <p:grpSp>
          <p:nvGrpSpPr>
            <p:cNvPr id="38" name="组合 37"/>
            <p:cNvGrpSpPr/>
            <p:nvPr/>
          </p:nvGrpSpPr>
          <p:grpSpPr>
            <a:xfrm>
              <a:off x="9454354" y="5192534"/>
              <a:ext cx="1483241" cy="456432"/>
              <a:chOff x="15323" y="7268"/>
              <a:chExt cx="1913" cy="623"/>
            </a:xfrm>
          </p:grpSpPr>
          <p:sp>
            <p:nvSpPr>
              <p:cNvPr id="1426" name="矩形 1425"/>
              <p:cNvSpPr/>
              <p:nvPr/>
            </p:nvSpPr>
            <p:spPr>
              <a:xfrm>
                <a:off x="15781" y="7268"/>
                <a:ext cx="1455" cy="623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Alerts and Logs 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27" name="图片 1426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23" y="7375"/>
                <a:ext cx="486" cy="458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>
              <a:off x="9420204" y="5736061"/>
              <a:ext cx="1306051" cy="456432"/>
              <a:chOff x="15295" y="8215"/>
              <a:chExt cx="1685" cy="623"/>
            </a:xfrm>
          </p:grpSpPr>
          <p:sp>
            <p:nvSpPr>
              <p:cNvPr id="1424" name="矩形 1423"/>
              <p:cNvSpPr/>
              <p:nvPr/>
            </p:nvSpPr>
            <p:spPr>
              <a:xfrm>
                <a:off x="15795" y="8215"/>
                <a:ext cx="1185" cy="623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Service E2E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Maintenance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25" name="图片 1424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295" y="8336"/>
                <a:ext cx="486" cy="458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9461441" y="6286137"/>
              <a:ext cx="1163011" cy="460361"/>
              <a:chOff x="15365" y="9138"/>
              <a:chExt cx="1500" cy="629"/>
            </a:xfrm>
          </p:grpSpPr>
          <p:sp>
            <p:nvSpPr>
              <p:cNvPr id="1422" name="矩形 1421"/>
              <p:cNvSpPr/>
              <p:nvPr/>
            </p:nvSpPr>
            <p:spPr>
              <a:xfrm>
                <a:off x="15809" y="9138"/>
                <a:ext cx="1056" cy="629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Fault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Location</a:t>
                </a:r>
                <a:endPara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23" name="图片 1422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65" y="9272"/>
                <a:ext cx="415" cy="392"/>
              </a:xfrm>
              <a:prstGeom prst="rect">
                <a:avLst/>
              </a:prstGeom>
            </p:spPr>
          </p:pic>
        </p:grpSp>
        <p:grpSp>
          <p:nvGrpSpPr>
            <p:cNvPr id="41" name="组合 40"/>
            <p:cNvGrpSpPr/>
            <p:nvPr/>
          </p:nvGrpSpPr>
          <p:grpSpPr>
            <a:xfrm>
              <a:off x="4550741" y="4764915"/>
              <a:ext cx="1648834" cy="481316"/>
              <a:chOff x="9841" y="6772"/>
              <a:chExt cx="2172" cy="709"/>
            </a:xfrm>
          </p:grpSpPr>
          <p:sp>
            <p:nvSpPr>
              <p:cNvPr id="1836" name="矩形 1835"/>
              <p:cNvSpPr/>
              <p:nvPr/>
            </p:nvSpPr>
            <p:spPr>
              <a:xfrm>
                <a:off x="10496" y="6772"/>
                <a:ext cx="1517" cy="709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zh-CN" altLang="en-US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esource</a:t>
                </a:r>
                <a:endPara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defRPr/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Allocation</a:t>
                </a:r>
                <a:endPara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37" name="组合 489"/>
              <p:cNvGrpSpPr/>
              <p:nvPr/>
            </p:nvGrpSpPr>
            <p:grpSpPr bwMode="auto">
              <a:xfrm>
                <a:off x="9841" y="6783"/>
                <a:ext cx="657" cy="663"/>
                <a:chOff x="10587439" y="3530600"/>
                <a:chExt cx="707002" cy="639482"/>
              </a:xfrm>
            </p:grpSpPr>
            <p:sp>
              <p:nvSpPr>
                <p:cNvPr id="1838" name="Oval 196"/>
                <p:cNvSpPr>
                  <a:spLocks noChangeArrowheads="1"/>
                </p:cNvSpPr>
                <p:nvPr/>
              </p:nvSpPr>
              <p:spPr bwMode="auto">
                <a:xfrm>
                  <a:off x="10587439" y="3533494"/>
                  <a:ext cx="707002" cy="636588"/>
                </a:xfrm>
                <a:prstGeom prst="ellipse">
                  <a:avLst/>
                </a:prstGeom>
                <a:solidFill>
                  <a:srgbClr val="50BFD8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9" name="Freeform 197"/>
                <p:cNvSpPr>
                  <a:spLocks noEditPoints="1"/>
                </p:cNvSpPr>
                <p:nvPr/>
              </p:nvSpPr>
              <p:spPr bwMode="auto">
                <a:xfrm>
                  <a:off x="10949781" y="3530600"/>
                  <a:ext cx="342900" cy="317500"/>
                </a:xfrm>
                <a:custGeom>
                  <a:avLst/>
                  <a:gdLst>
                    <a:gd name="T0" fmla="*/ 2147483647 w 44"/>
                    <a:gd name="T1" fmla="*/ 0 h 41"/>
                    <a:gd name="T2" fmla="*/ 0 w 44"/>
                    <a:gd name="T3" fmla="*/ 0 h 41"/>
                    <a:gd name="T4" fmla="*/ 2147483647 w 44"/>
                    <a:gd name="T5" fmla="*/ 0 h 41"/>
                    <a:gd name="T6" fmla="*/ 2147483647 w 44"/>
                    <a:gd name="T7" fmla="*/ 0 h 41"/>
                    <a:gd name="T8" fmla="*/ 2147483647 w 44"/>
                    <a:gd name="T9" fmla="*/ 2147483647 h 41"/>
                    <a:gd name="T10" fmla="*/ 2147483647 w 44"/>
                    <a:gd name="T11" fmla="*/ 2147483647 h 41"/>
                    <a:gd name="T12" fmla="*/ 2147483647 w 44"/>
                    <a:gd name="T13" fmla="*/ 2147483647 h 41"/>
                    <a:gd name="T14" fmla="*/ 2147483647 w 44"/>
                    <a:gd name="T15" fmla="*/ 2147483647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4"/>
                    <a:gd name="T25" fmla="*/ 0 h 41"/>
                    <a:gd name="T26" fmla="*/ 44 w 44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4" h="4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lose/>
                      <a:moveTo>
                        <a:pt x="44" y="41"/>
                      </a:move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0" name="Freeform 842"/>
                <p:cNvSpPr/>
                <p:nvPr/>
              </p:nvSpPr>
              <p:spPr bwMode="auto">
                <a:xfrm>
                  <a:off x="10716418" y="3692525"/>
                  <a:ext cx="576263" cy="474663"/>
                </a:xfrm>
                <a:custGeom>
                  <a:avLst/>
                  <a:gdLst>
                    <a:gd name="T0" fmla="*/ 2147483647 w 74"/>
                    <a:gd name="T1" fmla="*/ 2147483647 h 61"/>
                    <a:gd name="T2" fmla="*/ 2147483647 w 74"/>
                    <a:gd name="T3" fmla="*/ 2147483647 h 61"/>
                    <a:gd name="T4" fmla="*/ 2147483647 w 74"/>
                    <a:gd name="T5" fmla="*/ 2147483647 h 61"/>
                    <a:gd name="T6" fmla="*/ 2147483647 w 74"/>
                    <a:gd name="T7" fmla="*/ 2147483647 h 61"/>
                    <a:gd name="T8" fmla="*/ 0 w 74"/>
                    <a:gd name="T9" fmla="*/ 2147483647 h 61"/>
                    <a:gd name="T10" fmla="*/ 0 w 74"/>
                    <a:gd name="T11" fmla="*/ 2147483647 h 61"/>
                    <a:gd name="T12" fmla="*/ 0 w 74"/>
                    <a:gd name="T13" fmla="*/ 2147483647 h 61"/>
                    <a:gd name="T14" fmla="*/ 0 w 74"/>
                    <a:gd name="T15" fmla="*/ 2147483647 h 61"/>
                    <a:gd name="T16" fmla="*/ 0 w 74"/>
                    <a:gd name="T17" fmla="*/ 2147483647 h 61"/>
                    <a:gd name="T18" fmla="*/ 0 w 74"/>
                    <a:gd name="T19" fmla="*/ 2147483647 h 61"/>
                    <a:gd name="T20" fmla="*/ 0 w 74"/>
                    <a:gd name="T21" fmla="*/ 2147483647 h 61"/>
                    <a:gd name="T22" fmla="*/ 0 w 74"/>
                    <a:gd name="T23" fmla="*/ 2147483647 h 61"/>
                    <a:gd name="T24" fmla="*/ 0 w 74"/>
                    <a:gd name="T25" fmla="*/ 2147483647 h 61"/>
                    <a:gd name="T26" fmla="*/ 0 w 74"/>
                    <a:gd name="T27" fmla="*/ 2147483647 h 61"/>
                    <a:gd name="T28" fmla="*/ 0 w 74"/>
                    <a:gd name="T29" fmla="*/ 2147483647 h 61"/>
                    <a:gd name="T30" fmla="*/ 0 w 74"/>
                    <a:gd name="T31" fmla="*/ 2147483647 h 61"/>
                    <a:gd name="T32" fmla="*/ 0 w 74"/>
                    <a:gd name="T33" fmla="*/ 2147483647 h 61"/>
                    <a:gd name="T34" fmla="*/ 0 w 74"/>
                    <a:gd name="T35" fmla="*/ 2147483647 h 61"/>
                    <a:gd name="T36" fmla="*/ 0 w 74"/>
                    <a:gd name="T37" fmla="*/ 2147483647 h 61"/>
                    <a:gd name="T38" fmla="*/ 0 w 74"/>
                    <a:gd name="T39" fmla="*/ 2147483647 h 61"/>
                    <a:gd name="T40" fmla="*/ 2147483647 w 74"/>
                    <a:gd name="T41" fmla="*/ 2147483647 h 61"/>
                    <a:gd name="T42" fmla="*/ 2147483647 w 74"/>
                    <a:gd name="T43" fmla="*/ 0 h 61"/>
                    <a:gd name="T44" fmla="*/ 2147483647 w 74"/>
                    <a:gd name="T45" fmla="*/ 0 h 61"/>
                    <a:gd name="T46" fmla="*/ 2147483647 w 74"/>
                    <a:gd name="T47" fmla="*/ 0 h 61"/>
                    <a:gd name="T48" fmla="*/ 2147483647 w 74"/>
                    <a:gd name="T49" fmla="*/ 0 h 61"/>
                    <a:gd name="T50" fmla="*/ 2147483647 w 74"/>
                    <a:gd name="T51" fmla="*/ 0 h 61"/>
                    <a:gd name="T52" fmla="*/ 2147483647 w 74"/>
                    <a:gd name="T53" fmla="*/ 0 h 61"/>
                    <a:gd name="T54" fmla="*/ 2147483647 w 74"/>
                    <a:gd name="T55" fmla="*/ 0 h 61"/>
                    <a:gd name="T56" fmla="*/ 2147483647 w 74"/>
                    <a:gd name="T57" fmla="*/ 0 h 61"/>
                    <a:gd name="T58" fmla="*/ 2147483647 w 74"/>
                    <a:gd name="T59" fmla="*/ 0 h 61"/>
                    <a:gd name="T60" fmla="*/ 2147483647 w 74"/>
                    <a:gd name="T61" fmla="*/ 0 h 61"/>
                    <a:gd name="T62" fmla="*/ 2147483647 w 74"/>
                    <a:gd name="T63" fmla="*/ 0 h 61"/>
                    <a:gd name="T64" fmla="*/ 2147483647 w 74"/>
                    <a:gd name="T65" fmla="*/ 0 h 61"/>
                    <a:gd name="T66" fmla="*/ 2147483647 w 74"/>
                    <a:gd name="T67" fmla="*/ 0 h 61"/>
                    <a:gd name="T68" fmla="*/ 2147483647 w 74"/>
                    <a:gd name="T69" fmla="*/ 0 h 61"/>
                    <a:gd name="T70" fmla="*/ 2147483647 w 74"/>
                    <a:gd name="T71" fmla="*/ 0 h 61"/>
                    <a:gd name="T72" fmla="*/ 2147483647 w 74"/>
                    <a:gd name="T73" fmla="*/ 0 h 61"/>
                    <a:gd name="T74" fmla="*/ 2147483647 w 74"/>
                    <a:gd name="T75" fmla="*/ 0 h 61"/>
                    <a:gd name="T76" fmla="*/ 2147483647 w 74"/>
                    <a:gd name="T77" fmla="*/ 2147483647 h 61"/>
                    <a:gd name="T78" fmla="*/ 2147483647 w 74"/>
                    <a:gd name="T79" fmla="*/ 2147483647 h 61"/>
                    <a:gd name="T80" fmla="*/ 2147483647 w 74"/>
                    <a:gd name="T81" fmla="*/ 2147483647 h 61"/>
                    <a:gd name="T82" fmla="*/ 2147483647 w 74"/>
                    <a:gd name="T83" fmla="*/ 2147483647 h 6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74"/>
                    <a:gd name="T127" fmla="*/ 0 h 61"/>
                    <a:gd name="T128" fmla="*/ 74 w 74"/>
                    <a:gd name="T129" fmla="*/ 61 h 61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74" h="61">
                      <a:moveTo>
                        <a:pt x="29" y="61"/>
                      </a:move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63" y="0"/>
                        <a:pt x="63" y="0"/>
                        <a:pt x="63" y="0"/>
                      </a:cubicBezTo>
                      <a:cubicBezTo>
                        <a:pt x="72" y="9"/>
                        <a:pt x="72" y="9"/>
                        <a:pt x="72" y="9"/>
                      </a:cubicBezTo>
                      <a:cubicBezTo>
                        <a:pt x="73" y="13"/>
                        <a:pt x="74" y="16"/>
                        <a:pt x="74" y="20"/>
                      </a:cubicBezTo>
                      <a:cubicBezTo>
                        <a:pt x="74" y="43"/>
                        <a:pt x="55" y="61"/>
                        <a:pt x="32" y="61"/>
                      </a:cubicBezTo>
                      <a:cubicBezTo>
                        <a:pt x="31" y="61"/>
                        <a:pt x="30" y="61"/>
                        <a:pt x="29" y="61"/>
                      </a:cubicBezTo>
                      <a:close/>
                    </a:path>
                  </a:pathLst>
                </a:custGeom>
                <a:solidFill>
                  <a:srgbClr val="40A5BA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1" name="Freeform 1085"/>
                <p:cNvSpPr/>
                <p:nvPr/>
              </p:nvSpPr>
              <p:spPr bwMode="auto">
                <a:xfrm>
                  <a:off x="11059318" y="3684587"/>
                  <a:ext cx="161925" cy="319088"/>
                </a:xfrm>
                <a:custGeom>
                  <a:avLst/>
                  <a:gdLst>
                    <a:gd name="T0" fmla="*/ 2147483647 w 21"/>
                    <a:gd name="T1" fmla="*/ 0 h 41"/>
                    <a:gd name="T2" fmla="*/ 2147483647 w 21"/>
                    <a:gd name="T3" fmla="*/ 0 h 41"/>
                    <a:gd name="T4" fmla="*/ 2147483647 w 21"/>
                    <a:gd name="T5" fmla="*/ 2147483647 h 41"/>
                    <a:gd name="T6" fmla="*/ 2147483647 w 21"/>
                    <a:gd name="T7" fmla="*/ 2147483647 h 41"/>
                    <a:gd name="T8" fmla="*/ 2147483647 w 21"/>
                    <a:gd name="T9" fmla="*/ 2147483647 h 41"/>
                    <a:gd name="T10" fmla="*/ 2147483647 w 21"/>
                    <a:gd name="T11" fmla="*/ 2147483647 h 41"/>
                    <a:gd name="T12" fmla="*/ 0 w 21"/>
                    <a:gd name="T13" fmla="*/ 2147483647 h 41"/>
                    <a:gd name="T14" fmla="*/ 0 w 21"/>
                    <a:gd name="T15" fmla="*/ 2147483647 h 41"/>
                    <a:gd name="T16" fmla="*/ 2147483647 w 21"/>
                    <a:gd name="T17" fmla="*/ 0 h 4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"/>
                    <a:gd name="T28" fmla="*/ 0 h 41"/>
                    <a:gd name="T29" fmla="*/ 21 w 21"/>
                    <a:gd name="T30" fmla="*/ 41 h 4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" h="41">
                      <a:moveTo>
                        <a:pt x="3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9" y="0"/>
                        <a:pt x="21" y="2"/>
                        <a:pt x="21" y="4"/>
                      </a:cubicBezTo>
                      <a:cubicBezTo>
                        <a:pt x="21" y="38"/>
                        <a:pt x="21" y="38"/>
                        <a:pt x="21" y="38"/>
                      </a:cubicBezTo>
                      <a:cubicBezTo>
                        <a:pt x="21" y="40"/>
                        <a:pt x="19" y="41"/>
                        <a:pt x="17" y="41"/>
                      </a:cubicBez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40"/>
                        <a:pt x="0" y="38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2" name="Freeform 1086"/>
                <p:cNvSpPr/>
                <p:nvPr/>
              </p:nvSpPr>
              <p:spPr bwMode="auto">
                <a:xfrm>
                  <a:off x="11059318" y="3684587"/>
                  <a:ext cx="161925" cy="319088"/>
                </a:xfrm>
                <a:custGeom>
                  <a:avLst/>
                  <a:gdLst>
                    <a:gd name="T0" fmla="*/ 2147483647 w 21"/>
                    <a:gd name="T1" fmla="*/ 2147483647 h 41"/>
                    <a:gd name="T2" fmla="*/ 2147483647 w 21"/>
                    <a:gd name="T3" fmla="*/ 2147483647 h 41"/>
                    <a:gd name="T4" fmla="*/ 2147483647 w 21"/>
                    <a:gd name="T5" fmla="*/ 2147483647 h 41"/>
                    <a:gd name="T6" fmla="*/ 2147483647 w 21"/>
                    <a:gd name="T7" fmla="*/ 2147483647 h 41"/>
                    <a:gd name="T8" fmla="*/ 0 w 21"/>
                    <a:gd name="T9" fmla="*/ 2147483647 h 41"/>
                    <a:gd name="T10" fmla="*/ 0 w 21"/>
                    <a:gd name="T11" fmla="*/ 2147483647 h 41"/>
                    <a:gd name="T12" fmla="*/ 2147483647 w 21"/>
                    <a:gd name="T13" fmla="*/ 0 h 41"/>
                    <a:gd name="T14" fmla="*/ 2147483647 w 21"/>
                    <a:gd name="T15" fmla="*/ 2147483647 h 4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"/>
                    <a:gd name="T25" fmla="*/ 0 h 41"/>
                    <a:gd name="T26" fmla="*/ 21 w 21"/>
                    <a:gd name="T27" fmla="*/ 41 h 4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" h="41">
                      <a:moveTo>
                        <a:pt x="21" y="16"/>
                      </a:moveTo>
                      <a:cubicBezTo>
                        <a:pt x="21" y="38"/>
                        <a:pt x="21" y="38"/>
                        <a:pt x="21" y="38"/>
                      </a:cubicBezTo>
                      <a:cubicBezTo>
                        <a:pt x="21" y="40"/>
                        <a:pt x="19" y="41"/>
                        <a:pt x="17" y="41"/>
                      </a:cubicBez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1" y="41"/>
                        <a:pt x="0" y="40"/>
                        <a:pt x="0" y="3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5" y="0"/>
                        <a:pt x="5" y="0"/>
                        <a:pt x="5" y="0"/>
                      </a:cubicBezTo>
                      <a:lnTo>
                        <a:pt x="21" y="16"/>
                      </a:lnTo>
                      <a:close/>
                    </a:path>
                  </a:pathLst>
                </a:custGeom>
                <a:solidFill>
                  <a:srgbClr val="12122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3" name="Oval 1087"/>
                <p:cNvSpPr>
                  <a:spLocks noChangeArrowheads="1"/>
                </p:cNvSpPr>
                <p:nvPr/>
              </p:nvSpPr>
              <p:spPr bwMode="auto">
                <a:xfrm>
                  <a:off x="11121230" y="3941762"/>
                  <a:ext cx="38100" cy="38100"/>
                </a:xfrm>
                <a:prstGeom prst="ellipse">
                  <a:avLst/>
                </a:prstGeom>
                <a:solidFill>
                  <a:srgbClr val="EEEEEE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4" name="Freeform 1088"/>
                <p:cNvSpPr/>
                <p:nvPr/>
              </p:nvSpPr>
              <p:spPr bwMode="auto">
                <a:xfrm>
                  <a:off x="11089480" y="3724275"/>
                  <a:ext cx="101600" cy="46038"/>
                </a:xfrm>
                <a:custGeom>
                  <a:avLst/>
                  <a:gdLst>
                    <a:gd name="T0" fmla="*/ 2147483647 w 13"/>
                    <a:gd name="T1" fmla="*/ 0 h 6"/>
                    <a:gd name="T2" fmla="*/ 2147483647 w 13"/>
                    <a:gd name="T3" fmla="*/ 0 h 6"/>
                    <a:gd name="T4" fmla="*/ 2147483647 w 13"/>
                    <a:gd name="T5" fmla="*/ 2147483647 h 6"/>
                    <a:gd name="T6" fmla="*/ 2147483647 w 13"/>
                    <a:gd name="T7" fmla="*/ 2147483647 h 6"/>
                    <a:gd name="T8" fmla="*/ 2147483647 w 13"/>
                    <a:gd name="T9" fmla="*/ 2147483647 h 6"/>
                    <a:gd name="T10" fmla="*/ 2147483647 w 13"/>
                    <a:gd name="T11" fmla="*/ 2147483647 h 6"/>
                    <a:gd name="T12" fmla="*/ 0 w 13"/>
                    <a:gd name="T13" fmla="*/ 2147483647 h 6"/>
                    <a:gd name="T14" fmla="*/ 0 w 13"/>
                    <a:gd name="T15" fmla="*/ 2147483647 h 6"/>
                    <a:gd name="T16" fmla="*/ 2147483647 w 13"/>
                    <a:gd name="T17" fmla="*/ 0 h 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"/>
                    <a:gd name="T28" fmla="*/ 0 h 6"/>
                    <a:gd name="T29" fmla="*/ 13 w 13"/>
                    <a:gd name="T30" fmla="*/ 6 h 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" h="6">
                      <a:moveTo>
                        <a:pt x="1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3" y="1"/>
                        <a:pt x="13" y="2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2" y="6"/>
                        <a:pt x="12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6"/>
                        <a:pt x="0" y="5"/>
                        <a:pt x="0" y="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4E4E5D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5" name="Rectangle 1089"/>
                <p:cNvSpPr>
                  <a:spLocks noChangeArrowheads="1"/>
                </p:cNvSpPr>
                <p:nvPr/>
              </p:nvSpPr>
              <p:spPr bwMode="auto">
                <a:xfrm>
                  <a:off x="11097418" y="3856037"/>
                  <a:ext cx="77787" cy="15875"/>
                </a:xfrm>
                <a:prstGeom prst="rect">
                  <a:avLst/>
                </a:prstGeom>
                <a:solidFill>
                  <a:srgbClr val="4E4E5D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6" name="Rectangle 1090"/>
                <p:cNvSpPr>
                  <a:spLocks noChangeArrowheads="1"/>
                </p:cNvSpPr>
                <p:nvPr/>
              </p:nvSpPr>
              <p:spPr bwMode="auto">
                <a:xfrm>
                  <a:off x="11097418" y="3887787"/>
                  <a:ext cx="77787" cy="15875"/>
                </a:xfrm>
                <a:prstGeom prst="rect">
                  <a:avLst/>
                </a:prstGeom>
                <a:solidFill>
                  <a:srgbClr val="4E4E5D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7" name="Rectangle 1091"/>
                <p:cNvSpPr>
                  <a:spLocks noChangeArrowheads="1"/>
                </p:cNvSpPr>
                <p:nvPr/>
              </p:nvSpPr>
              <p:spPr bwMode="auto">
                <a:xfrm>
                  <a:off x="11097418" y="3825875"/>
                  <a:ext cx="77787" cy="14288"/>
                </a:xfrm>
                <a:prstGeom prst="rect">
                  <a:avLst/>
                </a:prstGeom>
                <a:solidFill>
                  <a:srgbClr val="4E4E5D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8" name="Oval 1092"/>
                <p:cNvSpPr>
                  <a:spLocks noChangeArrowheads="1"/>
                </p:cNvSpPr>
                <p:nvPr/>
              </p:nvSpPr>
              <p:spPr bwMode="auto">
                <a:xfrm>
                  <a:off x="11121230" y="3941762"/>
                  <a:ext cx="30162" cy="31750"/>
                </a:xfrm>
                <a:prstGeom prst="ellipse">
                  <a:avLst/>
                </a:prstGeom>
                <a:solidFill>
                  <a:srgbClr val="12122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9" name="Freeform 1093"/>
                <p:cNvSpPr/>
                <p:nvPr/>
              </p:nvSpPr>
              <p:spPr bwMode="auto">
                <a:xfrm>
                  <a:off x="10646568" y="3957637"/>
                  <a:ext cx="528637" cy="30163"/>
                </a:xfrm>
                <a:custGeom>
                  <a:avLst/>
                  <a:gdLst>
                    <a:gd name="T0" fmla="*/ 2147483647 w 68"/>
                    <a:gd name="T1" fmla="*/ 0 h 4"/>
                    <a:gd name="T2" fmla="*/ 2147483647 w 68"/>
                    <a:gd name="T3" fmla="*/ 0 h 4"/>
                    <a:gd name="T4" fmla="*/ 2147483647 w 68"/>
                    <a:gd name="T5" fmla="*/ 2147483647 h 4"/>
                    <a:gd name="T6" fmla="*/ 2147483647 w 68"/>
                    <a:gd name="T7" fmla="*/ 2147483647 h 4"/>
                    <a:gd name="T8" fmla="*/ 2147483647 w 68"/>
                    <a:gd name="T9" fmla="*/ 0 h 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"/>
                    <a:gd name="T16" fmla="*/ 0 h 4"/>
                    <a:gd name="T17" fmla="*/ 68 w 68"/>
                    <a:gd name="T18" fmla="*/ 4 h 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" h="4">
                      <a:moveTo>
                        <a:pt x="28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1" y="1"/>
                        <a:pt x="41" y="2"/>
                        <a:pt x="41" y="4"/>
                      </a:cubicBezTo>
                      <a:cubicBezTo>
                        <a:pt x="68" y="4"/>
                        <a:pt x="0" y="4"/>
                        <a:pt x="28" y="4"/>
                      </a:cubicBezTo>
                      <a:cubicBezTo>
                        <a:pt x="28" y="2"/>
                        <a:pt x="28" y="1"/>
                        <a:pt x="28" y="0"/>
                      </a:cubicBezTo>
                      <a:close/>
                    </a:path>
                  </a:pathLst>
                </a:custGeom>
                <a:solidFill>
                  <a:srgbClr val="12122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0" name="Freeform 1094"/>
                <p:cNvSpPr/>
                <p:nvPr/>
              </p:nvSpPr>
              <p:spPr bwMode="auto">
                <a:xfrm>
                  <a:off x="10708480" y="3684587"/>
                  <a:ext cx="412750" cy="273050"/>
                </a:xfrm>
                <a:custGeom>
                  <a:avLst/>
                  <a:gdLst>
                    <a:gd name="T0" fmla="*/ 2147483647 w 53"/>
                    <a:gd name="T1" fmla="*/ 0 h 35"/>
                    <a:gd name="T2" fmla="*/ 2147483647 w 53"/>
                    <a:gd name="T3" fmla="*/ 0 h 35"/>
                    <a:gd name="T4" fmla="*/ 2147483647 w 53"/>
                    <a:gd name="T5" fmla="*/ 2147483647 h 35"/>
                    <a:gd name="T6" fmla="*/ 2147483647 w 53"/>
                    <a:gd name="T7" fmla="*/ 2147483647 h 35"/>
                    <a:gd name="T8" fmla="*/ 2147483647 w 53"/>
                    <a:gd name="T9" fmla="*/ 2147483647 h 35"/>
                    <a:gd name="T10" fmla="*/ 2147483647 w 53"/>
                    <a:gd name="T11" fmla="*/ 2147483647 h 35"/>
                    <a:gd name="T12" fmla="*/ 0 w 53"/>
                    <a:gd name="T13" fmla="*/ 2147483647 h 35"/>
                    <a:gd name="T14" fmla="*/ 0 w 53"/>
                    <a:gd name="T15" fmla="*/ 2147483647 h 35"/>
                    <a:gd name="T16" fmla="*/ 2147483647 w 53"/>
                    <a:gd name="T17" fmla="*/ 0 h 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3"/>
                    <a:gd name="T28" fmla="*/ 0 h 35"/>
                    <a:gd name="T29" fmla="*/ 53 w 53"/>
                    <a:gd name="T30" fmla="*/ 35 h 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3" h="35">
                      <a:moveTo>
                        <a:pt x="4" y="0"/>
                      </a:move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1" y="0"/>
                        <a:pt x="53" y="2"/>
                        <a:pt x="53" y="4"/>
                      </a:cubicBezTo>
                      <a:cubicBezTo>
                        <a:pt x="53" y="31"/>
                        <a:pt x="53" y="31"/>
                        <a:pt x="53" y="31"/>
                      </a:cubicBezTo>
                      <a:cubicBezTo>
                        <a:pt x="53" y="33"/>
                        <a:pt x="51" y="35"/>
                        <a:pt x="50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2" y="35"/>
                        <a:pt x="0" y="33"/>
                        <a:pt x="0" y="3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1" name="Freeform 1095"/>
                <p:cNvSpPr/>
                <p:nvPr/>
              </p:nvSpPr>
              <p:spPr bwMode="auto">
                <a:xfrm>
                  <a:off x="10724355" y="3708400"/>
                  <a:ext cx="381000" cy="225425"/>
                </a:xfrm>
                <a:custGeom>
                  <a:avLst/>
                  <a:gdLst>
                    <a:gd name="T0" fmla="*/ 2147483647 w 49"/>
                    <a:gd name="T1" fmla="*/ 0 h 29"/>
                    <a:gd name="T2" fmla="*/ 2147483647 w 49"/>
                    <a:gd name="T3" fmla="*/ 0 h 29"/>
                    <a:gd name="T4" fmla="*/ 2147483647 w 49"/>
                    <a:gd name="T5" fmla="*/ 2147483647 h 29"/>
                    <a:gd name="T6" fmla="*/ 2147483647 w 49"/>
                    <a:gd name="T7" fmla="*/ 2147483647 h 29"/>
                    <a:gd name="T8" fmla="*/ 2147483647 w 49"/>
                    <a:gd name="T9" fmla="*/ 2147483647 h 29"/>
                    <a:gd name="T10" fmla="*/ 2147483647 w 49"/>
                    <a:gd name="T11" fmla="*/ 2147483647 h 29"/>
                    <a:gd name="T12" fmla="*/ 0 w 49"/>
                    <a:gd name="T13" fmla="*/ 2147483647 h 29"/>
                    <a:gd name="T14" fmla="*/ 0 w 49"/>
                    <a:gd name="T15" fmla="*/ 2147483647 h 29"/>
                    <a:gd name="T16" fmla="*/ 2147483647 w 49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9"/>
                    <a:gd name="T28" fmla="*/ 0 h 29"/>
                    <a:gd name="T29" fmla="*/ 49 w 49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9" h="29">
                      <a:moveTo>
                        <a:pt x="2" y="0"/>
                      </a:move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48" y="0"/>
                        <a:pt x="49" y="0"/>
                        <a:pt x="49" y="1"/>
                      </a:cubicBezTo>
                      <a:cubicBezTo>
                        <a:pt x="49" y="28"/>
                        <a:pt x="49" y="28"/>
                        <a:pt x="49" y="28"/>
                      </a:cubicBezTo>
                      <a:cubicBezTo>
                        <a:pt x="49" y="29"/>
                        <a:pt x="48" y="29"/>
                        <a:pt x="47" y="29"/>
                      </a:cubicBezTo>
                      <a:cubicBezTo>
                        <a:pt x="2" y="29"/>
                        <a:pt x="2" y="29"/>
                        <a:pt x="2" y="29"/>
                      </a:cubicBezTo>
                      <a:cubicBezTo>
                        <a:pt x="1" y="29"/>
                        <a:pt x="0" y="29"/>
                        <a:pt x="0" y="28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lose/>
                    </a:path>
                  </a:pathLst>
                </a:custGeom>
                <a:solidFill>
                  <a:srgbClr val="6EBCC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2" name="Freeform 1096"/>
                <p:cNvSpPr/>
                <p:nvPr/>
              </p:nvSpPr>
              <p:spPr bwMode="auto">
                <a:xfrm>
                  <a:off x="10919618" y="3708400"/>
                  <a:ext cx="185737" cy="225425"/>
                </a:xfrm>
                <a:custGeom>
                  <a:avLst/>
                  <a:gdLst>
                    <a:gd name="T0" fmla="*/ 0 w 24"/>
                    <a:gd name="T1" fmla="*/ 0 h 29"/>
                    <a:gd name="T2" fmla="*/ 2147483647 w 24"/>
                    <a:gd name="T3" fmla="*/ 0 h 29"/>
                    <a:gd name="T4" fmla="*/ 2147483647 w 24"/>
                    <a:gd name="T5" fmla="*/ 2147483647 h 29"/>
                    <a:gd name="T6" fmla="*/ 2147483647 w 24"/>
                    <a:gd name="T7" fmla="*/ 2147483647 h 29"/>
                    <a:gd name="T8" fmla="*/ 2147483647 w 24"/>
                    <a:gd name="T9" fmla="*/ 2147483647 h 29"/>
                    <a:gd name="T10" fmla="*/ 0 w 24"/>
                    <a:gd name="T11" fmla="*/ 2147483647 h 29"/>
                    <a:gd name="T12" fmla="*/ 0 w 24"/>
                    <a:gd name="T13" fmla="*/ 0 h 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"/>
                    <a:gd name="T22" fmla="*/ 0 h 29"/>
                    <a:gd name="T23" fmla="*/ 24 w 24"/>
                    <a:gd name="T24" fmla="*/ 29 h 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" h="29">
                      <a:moveTo>
                        <a:pt x="0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3" y="0"/>
                        <a:pt x="24" y="0"/>
                        <a:pt x="24" y="1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9"/>
                        <a:pt x="23" y="29"/>
                        <a:pt x="22" y="29"/>
                      </a:cubicBezTo>
                      <a:cubicBezTo>
                        <a:pt x="0" y="29"/>
                        <a:pt x="0" y="29"/>
                        <a:pt x="0" y="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EBCC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3" name="Freeform 1097"/>
                <p:cNvSpPr/>
                <p:nvPr/>
              </p:nvSpPr>
              <p:spPr bwMode="auto">
                <a:xfrm>
                  <a:off x="10911680" y="3941762"/>
                  <a:ext cx="7937" cy="7938"/>
                </a:xfrm>
                <a:custGeom>
                  <a:avLst/>
                  <a:gdLst>
                    <a:gd name="T0" fmla="*/ 2147483647 w 1"/>
                    <a:gd name="T1" fmla="*/ 0 h 1"/>
                    <a:gd name="T2" fmla="*/ 2147483647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2147483647 h 1"/>
                    <a:gd name="T10" fmla="*/ 2147483647 w 1"/>
                    <a:gd name="T11" fmla="*/ 2147483647 h 1"/>
                    <a:gd name="T12" fmla="*/ 2147483647 w 1"/>
                    <a:gd name="T13" fmla="*/ 2147483647 h 1"/>
                    <a:gd name="T14" fmla="*/ 2147483647 w 1"/>
                    <a:gd name="T15" fmla="*/ 0 h 1"/>
                    <a:gd name="T16" fmla="*/ 2147483647 w 1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"/>
                    <a:gd name="T28" fmla="*/ 0 h 1"/>
                    <a:gd name="T29" fmla="*/ 1 w 1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ECF0F1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4" name="Freeform 1098"/>
                <p:cNvSpPr/>
                <p:nvPr/>
              </p:nvSpPr>
              <p:spPr bwMode="auto">
                <a:xfrm>
                  <a:off x="10810080" y="3987800"/>
                  <a:ext cx="209550" cy="15875"/>
                </a:xfrm>
                <a:custGeom>
                  <a:avLst/>
                  <a:gdLst>
                    <a:gd name="T0" fmla="*/ 2147483647 w 27"/>
                    <a:gd name="T1" fmla="*/ 0 h 2"/>
                    <a:gd name="T2" fmla="*/ 2147483647 w 27"/>
                    <a:gd name="T3" fmla="*/ 2147483647 h 2"/>
                    <a:gd name="T4" fmla="*/ 2147483647 w 27"/>
                    <a:gd name="T5" fmla="*/ 2147483647 h 2"/>
                    <a:gd name="T6" fmla="*/ 0 w 27"/>
                    <a:gd name="T7" fmla="*/ 2147483647 h 2"/>
                    <a:gd name="T8" fmla="*/ 0 w 27"/>
                    <a:gd name="T9" fmla="*/ 2147483647 h 2"/>
                    <a:gd name="T10" fmla="*/ 2147483647 w 27"/>
                    <a:gd name="T11" fmla="*/ 0 h 2"/>
                    <a:gd name="T12" fmla="*/ 2147483647 w 27"/>
                    <a:gd name="T13" fmla="*/ 0 h 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7"/>
                    <a:gd name="T22" fmla="*/ 0 h 2"/>
                    <a:gd name="T23" fmla="*/ 27 w 27"/>
                    <a:gd name="T24" fmla="*/ 2 h 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7" h="2">
                      <a:moveTo>
                        <a:pt x="26" y="0"/>
                      </a:moveTo>
                      <a:cubicBezTo>
                        <a:pt x="26" y="0"/>
                        <a:pt x="27" y="1"/>
                        <a:pt x="27" y="1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1" y="0"/>
                        <a:pt x="1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2C3E50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5" name="Rectangle 2482"/>
                <p:cNvSpPr>
                  <a:spLocks noChangeArrowheads="1"/>
                </p:cNvSpPr>
                <p:nvPr/>
              </p:nvSpPr>
              <p:spPr bwMode="auto">
                <a:xfrm>
                  <a:off x="10786268" y="3754437"/>
                  <a:ext cx="265112" cy="155575"/>
                </a:xfrm>
                <a:prstGeom prst="rect">
                  <a:avLst/>
                </a:prstGeom>
                <a:solidFill>
                  <a:srgbClr val="DAE1E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3" name="Rectangle 2483"/>
                <p:cNvSpPr>
                  <a:spLocks noChangeArrowheads="1"/>
                </p:cNvSpPr>
                <p:nvPr/>
              </p:nvSpPr>
              <p:spPr bwMode="auto">
                <a:xfrm>
                  <a:off x="10786268" y="3732212"/>
                  <a:ext cx="265112" cy="22225"/>
                </a:xfrm>
                <a:prstGeom prst="rect">
                  <a:avLst/>
                </a:prstGeom>
                <a:solidFill>
                  <a:srgbClr val="2980B9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5" name="Freeform 2484"/>
                <p:cNvSpPr/>
                <p:nvPr/>
              </p:nvSpPr>
              <p:spPr bwMode="auto">
                <a:xfrm>
                  <a:off x="10848180" y="3786187"/>
                  <a:ext cx="7937" cy="1587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2147483647 w 1"/>
                    <a:gd name="T5" fmla="*/ 2147483647 h 2"/>
                    <a:gd name="T6" fmla="*/ 2147483647 w 1"/>
                    <a:gd name="T7" fmla="*/ 2147483647 h 2"/>
                    <a:gd name="T8" fmla="*/ 0 w 1"/>
                    <a:gd name="T9" fmla="*/ 2147483647 h 2"/>
                    <a:gd name="T10" fmla="*/ 0 w 1"/>
                    <a:gd name="T11" fmla="*/ 2147483647 h 2"/>
                    <a:gd name="T12" fmla="*/ 0 w 1"/>
                    <a:gd name="T13" fmla="*/ 2147483647 h 2"/>
                    <a:gd name="T14" fmla="*/ 0 w 1"/>
                    <a:gd name="T15" fmla="*/ 2147483647 h 2"/>
                    <a:gd name="T16" fmla="*/ 0 w 1"/>
                    <a:gd name="T17" fmla="*/ 0 h 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"/>
                    <a:gd name="T28" fmla="*/ 0 h 2"/>
                    <a:gd name="T29" fmla="*/ 1 w 1"/>
                    <a:gd name="T30" fmla="*/ 2 h 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9B59B6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Freeform 2485"/>
                <p:cNvSpPr/>
                <p:nvPr/>
              </p:nvSpPr>
              <p:spPr bwMode="auto">
                <a:xfrm>
                  <a:off x="10848180" y="3825875"/>
                  <a:ext cx="7937" cy="14288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2147483647 w 1"/>
                    <a:gd name="T5" fmla="*/ 2147483647 h 2"/>
                    <a:gd name="T6" fmla="*/ 2147483647 w 1"/>
                    <a:gd name="T7" fmla="*/ 2147483647 h 2"/>
                    <a:gd name="T8" fmla="*/ 0 w 1"/>
                    <a:gd name="T9" fmla="*/ 2147483647 h 2"/>
                    <a:gd name="T10" fmla="*/ 0 w 1"/>
                    <a:gd name="T11" fmla="*/ 2147483647 h 2"/>
                    <a:gd name="T12" fmla="*/ 0 w 1"/>
                    <a:gd name="T13" fmla="*/ 2147483647 h 2"/>
                    <a:gd name="T14" fmla="*/ 0 w 1"/>
                    <a:gd name="T15" fmla="*/ 2147483647 h 2"/>
                    <a:gd name="T16" fmla="*/ 0 w 1"/>
                    <a:gd name="T17" fmla="*/ 0 h 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"/>
                    <a:gd name="T28" fmla="*/ 0 h 2"/>
                    <a:gd name="T29" fmla="*/ 1 w 1"/>
                    <a:gd name="T30" fmla="*/ 2 h 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CB05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Freeform 2486"/>
                <p:cNvSpPr/>
                <p:nvPr/>
              </p:nvSpPr>
              <p:spPr bwMode="auto">
                <a:xfrm>
                  <a:off x="10848180" y="3863975"/>
                  <a:ext cx="7937" cy="7938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2147483647 w 1"/>
                    <a:gd name="T5" fmla="*/ 2147483647 h 1"/>
                    <a:gd name="T6" fmla="*/ 2147483647 w 1"/>
                    <a:gd name="T7" fmla="*/ 2147483647 h 1"/>
                    <a:gd name="T8" fmla="*/ 0 w 1"/>
                    <a:gd name="T9" fmla="*/ 2147483647 h 1"/>
                    <a:gd name="T10" fmla="*/ 0 w 1"/>
                    <a:gd name="T11" fmla="*/ 2147483647 h 1"/>
                    <a:gd name="T12" fmla="*/ 0 w 1"/>
                    <a:gd name="T13" fmla="*/ 2147483647 h 1"/>
                    <a:gd name="T14" fmla="*/ 0 w 1"/>
                    <a:gd name="T15" fmla="*/ 2147483647 h 1"/>
                    <a:gd name="T16" fmla="*/ 0 w 1"/>
                    <a:gd name="T17" fmla="*/ 0 h 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"/>
                    <a:gd name="T28" fmla="*/ 0 h 1"/>
                    <a:gd name="T29" fmla="*/ 1 w 1"/>
                    <a:gd name="T30" fmla="*/ 1 h 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6699FF"/>
                </a:solidFill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9" name="Rectangle 2487"/>
                <p:cNvSpPr>
                  <a:spLocks noChangeArrowheads="1"/>
                </p:cNvSpPr>
                <p:nvPr/>
              </p:nvSpPr>
              <p:spPr bwMode="auto">
                <a:xfrm>
                  <a:off x="10871993" y="3794125"/>
                  <a:ext cx="101600" cy="7938"/>
                </a:xfrm>
                <a:prstGeom prst="rect">
                  <a:avLst/>
                </a:prstGeom>
                <a:solidFill>
                  <a:srgbClr val="95A5A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0" name="Rectangle 2488"/>
                <p:cNvSpPr>
                  <a:spLocks noChangeArrowheads="1"/>
                </p:cNvSpPr>
                <p:nvPr/>
              </p:nvSpPr>
              <p:spPr bwMode="auto">
                <a:xfrm>
                  <a:off x="10871993" y="3825875"/>
                  <a:ext cx="109537" cy="6350"/>
                </a:xfrm>
                <a:prstGeom prst="rect">
                  <a:avLst/>
                </a:prstGeom>
                <a:solidFill>
                  <a:srgbClr val="95A5A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1" name="Rectangle 2489"/>
                <p:cNvSpPr>
                  <a:spLocks noChangeArrowheads="1"/>
                </p:cNvSpPr>
                <p:nvPr/>
              </p:nvSpPr>
              <p:spPr bwMode="auto">
                <a:xfrm>
                  <a:off x="10871993" y="3863975"/>
                  <a:ext cx="85725" cy="7938"/>
                </a:xfrm>
                <a:prstGeom prst="rect">
                  <a:avLst/>
                </a:prstGeom>
                <a:solidFill>
                  <a:srgbClr val="95A5A6"/>
                </a:solid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文本框 41"/>
            <p:cNvSpPr txBox="1"/>
            <p:nvPr/>
          </p:nvSpPr>
          <p:spPr>
            <a:xfrm>
              <a:off x="8452142" y="4006596"/>
              <a:ext cx="420101" cy="39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7458346" y="4000701"/>
              <a:ext cx="1085047" cy="574960"/>
              <a:chOff x="11890" y="6429"/>
              <a:chExt cx="1684" cy="878"/>
            </a:xfrm>
          </p:grpSpPr>
          <p:sp>
            <p:nvSpPr>
              <p:cNvPr id="44" name="iconfont-10372-5196474"/>
              <p:cNvSpPr/>
              <p:nvPr>
                <p:custDataLst>
                  <p:tags r:id="rId18"/>
                </p:custDataLst>
              </p:nvPr>
            </p:nvSpPr>
            <p:spPr>
              <a:xfrm>
                <a:off x="12386" y="6429"/>
                <a:ext cx="680" cy="567"/>
              </a:xfrm>
              <a:custGeom>
                <a:avLst/>
                <a:gdLst>
                  <a:gd name="connsiteX0" fmla="*/ 167728 w 460785"/>
                  <a:gd name="connsiteY0" fmla="*/ 464654 h 483998"/>
                  <a:gd name="connsiteX1" fmla="*/ 190875 w 460785"/>
                  <a:gd name="connsiteY1" fmla="*/ 473250 h 483998"/>
                  <a:gd name="connsiteX2" fmla="*/ 230640 w 460785"/>
                  <a:gd name="connsiteY2" fmla="*/ 478046 h 483998"/>
                  <a:gd name="connsiteX3" fmla="*/ 270405 w 460785"/>
                  <a:gd name="connsiteY3" fmla="*/ 473250 h 483998"/>
                  <a:gd name="connsiteX4" fmla="*/ 293519 w 460785"/>
                  <a:gd name="connsiteY4" fmla="*/ 464667 h 483998"/>
                  <a:gd name="connsiteX5" fmla="*/ 271175 w 460785"/>
                  <a:gd name="connsiteY5" fmla="*/ 476759 h 483998"/>
                  <a:gd name="connsiteX6" fmla="*/ 230616 w 460785"/>
                  <a:gd name="connsiteY6" fmla="*/ 483998 h 483998"/>
                  <a:gd name="connsiteX7" fmla="*/ 190081 w 460785"/>
                  <a:gd name="connsiteY7" fmla="*/ 476759 h 483998"/>
                  <a:gd name="connsiteX8" fmla="*/ 404835 w 460785"/>
                  <a:gd name="connsiteY8" fmla="*/ 322104 h 483998"/>
                  <a:gd name="connsiteX9" fmla="*/ 415499 w 460785"/>
                  <a:gd name="connsiteY9" fmla="*/ 322104 h 483998"/>
                  <a:gd name="connsiteX10" fmla="*/ 412444 w 460785"/>
                  <a:gd name="connsiteY10" fmla="*/ 333879 h 483998"/>
                  <a:gd name="connsiteX11" fmla="*/ 307442 w 460785"/>
                  <a:gd name="connsiteY11" fmla="*/ 459496 h 483998"/>
                  <a:gd name="connsiteX12" fmla="*/ 293519 w 460785"/>
                  <a:gd name="connsiteY12" fmla="*/ 464667 h 483998"/>
                  <a:gd name="connsiteX13" fmla="*/ 310949 w 460785"/>
                  <a:gd name="connsiteY13" fmla="*/ 455233 h 483998"/>
                  <a:gd name="connsiteX14" fmla="*/ 375139 w 460785"/>
                  <a:gd name="connsiteY14" fmla="*/ 384751 h 483998"/>
                  <a:gd name="connsiteX15" fmla="*/ 45781 w 460785"/>
                  <a:gd name="connsiteY15" fmla="*/ 322104 h 483998"/>
                  <a:gd name="connsiteX16" fmla="*/ 56414 w 460785"/>
                  <a:gd name="connsiteY16" fmla="*/ 322104 h 483998"/>
                  <a:gd name="connsiteX17" fmla="*/ 86093 w 460785"/>
                  <a:gd name="connsiteY17" fmla="*/ 384751 h 483998"/>
                  <a:gd name="connsiteX18" fmla="*/ 150331 w 460785"/>
                  <a:gd name="connsiteY18" fmla="*/ 455233 h 483998"/>
                  <a:gd name="connsiteX19" fmla="*/ 167728 w 460785"/>
                  <a:gd name="connsiteY19" fmla="*/ 464654 h 483998"/>
                  <a:gd name="connsiteX20" fmla="*/ 153838 w 460785"/>
                  <a:gd name="connsiteY20" fmla="*/ 459496 h 483998"/>
                  <a:gd name="connsiteX21" fmla="*/ 48836 w 460785"/>
                  <a:gd name="connsiteY21" fmla="*/ 333879 h 483998"/>
                  <a:gd name="connsiteX22" fmla="*/ 400302 w 460785"/>
                  <a:gd name="connsiteY22" fmla="*/ 304247 h 483998"/>
                  <a:gd name="connsiteX23" fmla="*/ 413299 w 460785"/>
                  <a:gd name="connsiteY23" fmla="*/ 304247 h 483998"/>
                  <a:gd name="connsiteX24" fmla="*/ 404835 w 460785"/>
                  <a:gd name="connsiteY24" fmla="*/ 322104 h 483998"/>
                  <a:gd name="connsiteX25" fmla="*/ 391820 w 460785"/>
                  <a:gd name="connsiteY25" fmla="*/ 322104 h 483998"/>
                  <a:gd name="connsiteX26" fmla="*/ 47954 w 460785"/>
                  <a:gd name="connsiteY26" fmla="*/ 304247 h 483998"/>
                  <a:gd name="connsiteX27" fmla="*/ 60960 w 460785"/>
                  <a:gd name="connsiteY27" fmla="*/ 304247 h 483998"/>
                  <a:gd name="connsiteX28" fmla="*/ 69429 w 460785"/>
                  <a:gd name="connsiteY28" fmla="*/ 322104 h 483998"/>
                  <a:gd name="connsiteX29" fmla="*/ 56414 w 460785"/>
                  <a:gd name="connsiteY29" fmla="*/ 322104 h 483998"/>
                  <a:gd name="connsiteX30" fmla="*/ 416121 w 460785"/>
                  <a:gd name="connsiteY30" fmla="*/ 298295 h 483998"/>
                  <a:gd name="connsiteX31" fmla="*/ 421677 w 460785"/>
                  <a:gd name="connsiteY31" fmla="*/ 298295 h 483998"/>
                  <a:gd name="connsiteX32" fmla="*/ 420132 w 460785"/>
                  <a:gd name="connsiteY32" fmla="*/ 304247 h 483998"/>
                  <a:gd name="connsiteX33" fmla="*/ 413299 w 460785"/>
                  <a:gd name="connsiteY33" fmla="*/ 304247 h 483998"/>
                  <a:gd name="connsiteX34" fmla="*/ 39591 w 460785"/>
                  <a:gd name="connsiteY34" fmla="*/ 298247 h 483998"/>
                  <a:gd name="connsiteX35" fmla="*/ 45112 w 460785"/>
                  <a:gd name="connsiteY35" fmla="*/ 298247 h 483998"/>
                  <a:gd name="connsiteX36" fmla="*/ 47954 w 460785"/>
                  <a:gd name="connsiteY36" fmla="*/ 304247 h 483998"/>
                  <a:gd name="connsiteX37" fmla="*/ 41148 w 460785"/>
                  <a:gd name="connsiteY37" fmla="*/ 304247 h 483998"/>
                  <a:gd name="connsiteX38" fmla="*/ 405959 w 460785"/>
                  <a:gd name="connsiteY38" fmla="*/ 292337 h 483998"/>
                  <a:gd name="connsiteX39" fmla="*/ 418552 w 460785"/>
                  <a:gd name="connsiteY39" fmla="*/ 292337 h 483998"/>
                  <a:gd name="connsiteX40" fmla="*/ 418109 w 460785"/>
                  <a:gd name="connsiteY40" fmla="*/ 294099 h 483998"/>
                  <a:gd name="connsiteX41" fmla="*/ 416121 w 460785"/>
                  <a:gd name="connsiteY41" fmla="*/ 298295 h 483998"/>
                  <a:gd name="connsiteX42" fmla="*/ 403129 w 460785"/>
                  <a:gd name="connsiteY42" fmla="*/ 298295 h 483998"/>
                  <a:gd name="connsiteX43" fmla="*/ 42705 w 460785"/>
                  <a:gd name="connsiteY43" fmla="*/ 292337 h 483998"/>
                  <a:gd name="connsiteX44" fmla="*/ 55311 w 460785"/>
                  <a:gd name="connsiteY44" fmla="*/ 292337 h 483998"/>
                  <a:gd name="connsiteX45" fmla="*/ 58114 w 460785"/>
                  <a:gd name="connsiteY45" fmla="*/ 298247 h 483998"/>
                  <a:gd name="connsiteX46" fmla="*/ 45112 w 460785"/>
                  <a:gd name="connsiteY46" fmla="*/ 298247 h 483998"/>
                  <a:gd name="connsiteX47" fmla="*/ 43147 w 460785"/>
                  <a:gd name="connsiteY47" fmla="*/ 294099 h 483998"/>
                  <a:gd name="connsiteX48" fmla="*/ 277965 w 460785"/>
                  <a:gd name="connsiteY48" fmla="*/ 273296 h 483998"/>
                  <a:gd name="connsiteX49" fmla="*/ 280869 w 460785"/>
                  <a:gd name="connsiteY49" fmla="*/ 273296 h 483998"/>
                  <a:gd name="connsiteX50" fmla="*/ 292770 w 460785"/>
                  <a:gd name="connsiteY50" fmla="*/ 285200 h 483998"/>
                  <a:gd name="connsiteX51" fmla="*/ 284349 w 460785"/>
                  <a:gd name="connsiteY51" fmla="*/ 285200 h 483998"/>
                  <a:gd name="connsiteX52" fmla="*/ 277965 w 460785"/>
                  <a:gd name="connsiteY52" fmla="*/ 278808 h 483998"/>
                  <a:gd name="connsiteX53" fmla="*/ 179916 w 460785"/>
                  <a:gd name="connsiteY53" fmla="*/ 273296 h 483998"/>
                  <a:gd name="connsiteX54" fmla="*/ 181816 w 460785"/>
                  <a:gd name="connsiteY54" fmla="*/ 273296 h 483998"/>
                  <a:gd name="connsiteX55" fmla="*/ 181816 w 460785"/>
                  <a:gd name="connsiteY55" fmla="*/ 279734 h 483998"/>
                  <a:gd name="connsiteX56" fmla="*/ 176352 w 460785"/>
                  <a:gd name="connsiteY56" fmla="*/ 285200 h 483998"/>
                  <a:gd name="connsiteX57" fmla="*/ 168015 w 460785"/>
                  <a:gd name="connsiteY57" fmla="*/ 285200 h 483998"/>
                  <a:gd name="connsiteX58" fmla="*/ 230369 w 460785"/>
                  <a:gd name="connsiteY58" fmla="*/ 265332 h 483998"/>
                  <a:gd name="connsiteX59" fmla="*/ 248038 w 460785"/>
                  <a:gd name="connsiteY59" fmla="*/ 272657 h 483998"/>
                  <a:gd name="connsiteX60" fmla="*/ 293617 w 460785"/>
                  <a:gd name="connsiteY60" fmla="*/ 318245 h 483998"/>
                  <a:gd name="connsiteX61" fmla="*/ 302856 w 460785"/>
                  <a:gd name="connsiteY61" fmla="*/ 322104 h 483998"/>
                  <a:gd name="connsiteX62" fmla="*/ 391820 w 460785"/>
                  <a:gd name="connsiteY62" fmla="*/ 322104 h 483998"/>
                  <a:gd name="connsiteX63" fmla="*/ 365139 w 460785"/>
                  <a:gd name="connsiteY63" fmla="*/ 378274 h 483998"/>
                  <a:gd name="connsiteX64" fmla="*/ 230616 w 460785"/>
                  <a:gd name="connsiteY64" fmla="*/ 472092 h 483998"/>
                  <a:gd name="connsiteX65" fmla="*/ 96093 w 460785"/>
                  <a:gd name="connsiteY65" fmla="*/ 378321 h 483998"/>
                  <a:gd name="connsiteX66" fmla="*/ 69429 w 460785"/>
                  <a:gd name="connsiteY66" fmla="*/ 322104 h 483998"/>
                  <a:gd name="connsiteX67" fmla="*/ 157881 w 460785"/>
                  <a:gd name="connsiteY67" fmla="*/ 322104 h 483998"/>
                  <a:gd name="connsiteX68" fmla="*/ 167121 w 460785"/>
                  <a:gd name="connsiteY68" fmla="*/ 318198 h 483998"/>
                  <a:gd name="connsiteX69" fmla="*/ 212699 w 460785"/>
                  <a:gd name="connsiteY69" fmla="*/ 272657 h 483998"/>
                  <a:gd name="connsiteX70" fmla="*/ 230369 w 460785"/>
                  <a:gd name="connsiteY70" fmla="*/ 265332 h 483998"/>
                  <a:gd name="connsiteX71" fmla="*/ 34972 w 460785"/>
                  <a:gd name="connsiteY71" fmla="*/ 261476 h 483998"/>
                  <a:gd name="connsiteX72" fmla="*/ 42705 w 460785"/>
                  <a:gd name="connsiteY72" fmla="*/ 292337 h 483998"/>
                  <a:gd name="connsiteX73" fmla="*/ 38057 w 460785"/>
                  <a:gd name="connsiteY73" fmla="*/ 292337 h 483998"/>
                  <a:gd name="connsiteX74" fmla="*/ 37340 w 460785"/>
                  <a:gd name="connsiteY74" fmla="*/ 289571 h 483998"/>
                  <a:gd name="connsiteX75" fmla="*/ 426314 w 460785"/>
                  <a:gd name="connsiteY75" fmla="*/ 261402 h 483998"/>
                  <a:gd name="connsiteX76" fmla="*/ 423940 w 460785"/>
                  <a:gd name="connsiteY76" fmla="*/ 289571 h 483998"/>
                  <a:gd name="connsiteX77" fmla="*/ 423223 w 460785"/>
                  <a:gd name="connsiteY77" fmla="*/ 292337 h 483998"/>
                  <a:gd name="connsiteX78" fmla="*/ 418552 w 460785"/>
                  <a:gd name="connsiteY78" fmla="*/ 292337 h 483998"/>
                  <a:gd name="connsiteX79" fmla="*/ 230369 w 460785"/>
                  <a:gd name="connsiteY79" fmla="*/ 241518 h 483998"/>
                  <a:gd name="connsiteX80" fmla="*/ 248038 w 460785"/>
                  <a:gd name="connsiteY80" fmla="*/ 248842 h 483998"/>
                  <a:gd name="connsiteX81" fmla="*/ 277965 w 460785"/>
                  <a:gd name="connsiteY81" fmla="*/ 278808 h 483998"/>
                  <a:gd name="connsiteX82" fmla="*/ 277965 w 460785"/>
                  <a:gd name="connsiteY82" fmla="*/ 285200 h 483998"/>
                  <a:gd name="connsiteX83" fmla="*/ 284349 w 460785"/>
                  <a:gd name="connsiteY83" fmla="*/ 285200 h 483998"/>
                  <a:gd name="connsiteX84" fmla="*/ 296381 w 460785"/>
                  <a:gd name="connsiteY84" fmla="*/ 297247 h 483998"/>
                  <a:gd name="connsiteX85" fmla="*/ 298905 w 460785"/>
                  <a:gd name="connsiteY85" fmla="*/ 298295 h 483998"/>
                  <a:gd name="connsiteX86" fmla="*/ 403129 w 460785"/>
                  <a:gd name="connsiteY86" fmla="*/ 298295 h 483998"/>
                  <a:gd name="connsiteX87" fmla="*/ 400302 w 460785"/>
                  <a:gd name="connsiteY87" fmla="*/ 304247 h 483998"/>
                  <a:gd name="connsiteX88" fmla="*/ 298904 w 460785"/>
                  <a:gd name="connsiteY88" fmla="*/ 304247 h 483998"/>
                  <a:gd name="connsiteX89" fmla="*/ 292189 w 460785"/>
                  <a:gd name="connsiteY89" fmla="*/ 301436 h 483998"/>
                  <a:gd name="connsiteX90" fmla="*/ 243847 w 460785"/>
                  <a:gd name="connsiteY90" fmla="*/ 253081 h 483998"/>
                  <a:gd name="connsiteX91" fmla="*/ 230369 w 460785"/>
                  <a:gd name="connsiteY91" fmla="*/ 247507 h 483998"/>
                  <a:gd name="connsiteX92" fmla="*/ 216890 w 460785"/>
                  <a:gd name="connsiteY92" fmla="*/ 253081 h 483998"/>
                  <a:gd name="connsiteX93" fmla="*/ 168548 w 460785"/>
                  <a:gd name="connsiteY93" fmla="*/ 301436 h 483998"/>
                  <a:gd name="connsiteX94" fmla="*/ 161833 w 460785"/>
                  <a:gd name="connsiteY94" fmla="*/ 304247 h 483998"/>
                  <a:gd name="connsiteX95" fmla="*/ 60960 w 460785"/>
                  <a:gd name="connsiteY95" fmla="*/ 304247 h 483998"/>
                  <a:gd name="connsiteX96" fmla="*/ 58114 w 460785"/>
                  <a:gd name="connsiteY96" fmla="*/ 298247 h 483998"/>
                  <a:gd name="connsiteX97" fmla="*/ 161833 w 460785"/>
                  <a:gd name="connsiteY97" fmla="*/ 298247 h 483998"/>
                  <a:gd name="connsiteX98" fmla="*/ 164357 w 460785"/>
                  <a:gd name="connsiteY98" fmla="*/ 297199 h 483998"/>
                  <a:gd name="connsiteX99" fmla="*/ 176352 w 460785"/>
                  <a:gd name="connsiteY99" fmla="*/ 285200 h 483998"/>
                  <a:gd name="connsiteX100" fmla="*/ 181816 w 460785"/>
                  <a:gd name="connsiteY100" fmla="*/ 285200 h 483998"/>
                  <a:gd name="connsiteX101" fmla="*/ 181816 w 460785"/>
                  <a:gd name="connsiteY101" fmla="*/ 279734 h 483998"/>
                  <a:gd name="connsiteX102" fmla="*/ 212699 w 460785"/>
                  <a:gd name="connsiteY102" fmla="*/ 248842 h 483998"/>
                  <a:gd name="connsiteX103" fmla="*/ 230369 w 460785"/>
                  <a:gd name="connsiteY103" fmla="*/ 241518 h 483998"/>
                  <a:gd name="connsiteX104" fmla="*/ 119050 w 460785"/>
                  <a:gd name="connsiteY104" fmla="*/ 142352 h 483998"/>
                  <a:gd name="connsiteX105" fmla="*/ 341684 w 460785"/>
                  <a:gd name="connsiteY105" fmla="*/ 142352 h 483998"/>
                  <a:gd name="connsiteX106" fmla="*/ 407117 w 460785"/>
                  <a:gd name="connsiteY106" fmla="*/ 207824 h 483998"/>
                  <a:gd name="connsiteX107" fmla="*/ 341684 w 460785"/>
                  <a:gd name="connsiteY107" fmla="*/ 273296 h 483998"/>
                  <a:gd name="connsiteX108" fmla="*/ 280869 w 460785"/>
                  <a:gd name="connsiteY108" fmla="*/ 273296 h 483998"/>
                  <a:gd name="connsiteX109" fmla="*/ 252277 w 460785"/>
                  <a:gd name="connsiteY109" fmla="*/ 244696 h 483998"/>
                  <a:gd name="connsiteX110" fmla="*/ 230392 w 460785"/>
                  <a:gd name="connsiteY110" fmla="*/ 235621 h 483998"/>
                  <a:gd name="connsiteX111" fmla="*/ 208508 w 460785"/>
                  <a:gd name="connsiteY111" fmla="*/ 244696 h 483998"/>
                  <a:gd name="connsiteX112" fmla="*/ 179916 w 460785"/>
                  <a:gd name="connsiteY112" fmla="*/ 273296 h 483998"/>
                  <a:gd name="connsiteX113" fmla="*/ 119050 w 460785"/>
                  <a:gd name="connsiteY113" fmla="*/ 273296 h 483998"/>
                  <a:gd name="connsiteX114" fmla="*/ 53569 w 460785"/>
                  <a:gd name="connsiteY114" fmla="*/ 207824 h 483998"/>
                  <a:gd name="connsiteX115" fmla="*/ 119050 w 460785"/>
                  <a:gd name="connsiteY115" fmla="*/ 142352 h 483998"/>
                  <a:gd name="connsiteX116" fmla="*/ 403111 w 460785"/>
                  <a:gd name="connsiteY116" fmla="*/ 123213 h 483998"/>
                  <a:gd name="connsiteX117" fmla="*/ 417287 w 460785"/>
                  <a:gd name="connsiteY117" fmla="*/ 123213 h 483998"/>
                  <a:gd name="connsiteX118" fmla="*/ 417928 w 460785"/>
                  <a:gd name="connsiteY118" fmla="*/ 124164 h 483998"/>
                  <a:gd name="connsiteX119" fmla="*/ 429772 w 460785"/>
                  <a:gd name="connsiteY119" fmla="*/ 162328 h 483998"/>
                  <a:gd name="connsiteX120" fmla="*/ 431022 w 460785"/>
                  <a:gd name="connsiteY120" fmla="*/ 174739 h 483998"/>
                  <a:gd name="connsiteX121" fmla="*/ 431022 w 460785"/>
                  <a:gd name="connsiteY121" fmla="*/ 234409 h 483998"/>
                  <a:gd name="connsiteX122" fmla="*/ 429816 w 460785"/>
                  <a:gd name="connsiteY122" fmla="*/ 247448 h 483998"/>
                  <a:gd name="connsiteX123" fmla="*/ 426314 w 460785"/>
                  <a:gd name="connsiteY123" fmla="*/ 261402 h 483998"/>
                  <a:gd name="connsiteX124" fmla="*/ 427949 w 460785"/>
                  <a:gd name="connsiteY124" fmla="*/ 241999 h 483998"/>
                  <a:gd name="connsiteX125" fmla="*/ 423940 w 460785"/>
                  <a:gd name="connsiteY125" fmla="*/ 194427 h 483998"/>
                  <a:gd name="connsiteX126" fmla="*/ 419284 w 460785"/>
                  <a:gd name="connsiteY126" fmla="*/ 176482 h 483998"/>
                  <a:gd name="connsiteX127" fmla="*/ 418101 w 460785"/>
                  <a:gd name="connsiteY127" fmla="*/ 164781 h 483998"/>
                  <a:gd name="connsiteX128" fmla="*/ 406932 w 460785"/>
                  <a:gd name="connsiteY128" fmla="*/ 128877 h 483998"/>
                  <a:gd name="connsiteX129" fmla="*/ 64000 w 460785"/>
                  <a:gd name="connsiteY129" fmla="*/ 123213 h 483998"/>
                  <a:gd name="connsiteX130" fmla="*/ 397280 w 460785"/>
                  <a:gd name="connsiteY130" fmla="*/ 123213 h 483998"/>
                  <a:gd name="connsiteX131" fmla="*/ 412444 w 460785"/>
                  <a:gd name="connsiteY131" fmla="*/ 150119 h 483998"/>
                  <a:gd name="connsiteX132" fmla="*/ 419284 w 460785"/>
                  <a:gd name="connsiteY132" fmla="*/ 176482 h 483998"/>
                  <a:gd name="connsiteX133" fmla="*/ 421996 w 460785"/>
                  <a:gd name="connsiteY133" fmla="*/ 203305 h 483998"/>
                  <a:gd name="connsiteX134" fmla="*/ 406729 w 460785"/>
                  <a:gd name="connsiteY134" fmla="*/ 290718 h 483998"/>
                  <a:gd name="connsiteX135" fmla="*/ 405959 w 460785"/>
                  <a:gd name="connsiteY135" fmla="*/ 292337 h 483998"/>
                  <a:gd name="connsiteX136" fmla="*/ 299905 w 460785"/>
                  <a:gd name="connsiteY136" fmla="*/ 292337 h 483998"/>
                  <a:gd name="connsiteX137" fmla="*/ 292770 w 460785"/>
                  <a:gd name="connsiteY137" fmla="*/ 285200 h 483998"/>
                  <a:gd name="connsiteX138" fmla="*/ 341684 w 460785"/>
                  <a:gd name="connsiteY138" fmla="*/ 285200 h 483998"/>
                  <a:gd name="connsiteX139" fmla="*/ 419022 w 460785"/>
                  <a:gd name="connsiteY139" fmla="*/ 207824 h 483998"/>
                  <a:gd name="connsiteX140" fmla="*/ 341684 w 460785"/>
                  <a:gd name="connsiteY140" fmla="*/ 130448 h 483998"/>
                  <a:gd name="connsiteX141" fmla="*/ 119050 w 460785"/>
                  <a:gd name="connsiteY141" fmla="*/ 130448 h 483998"/>
                  <a:gd name="connsiteX142" fmla="*/ 41664 w 460785"/>
                  <a:gd name="connsiteY142" fmla="*/ 207824 h 483998"/>
                  <a:gd name="connsiteX143" fmla="*/ 119050 w 460785"/>
                  <a:gd name="connsiteY143" fmla="*/ 285200 h 483998"/>
                  <a:gd name="connsiteX144" fmla="*/ 168015 w 460785"/>
                  <a:gd name="connsiteY144" fmla="*/ 285200 h 483998"/>
                  <a:gd name="connsiteX145" fmla="*/ 160880 w 460785"/>
                  <a:gd name="connsiteY145" fmla="*/ 292337 h 483998"/>
                  <a:gd name="connsiteX146" fmla="*/ 55311 w 460785"/>
                  <a:gd name="connsiteY146" fmla="*/ 292337 h 483998"/>
                  <a:gd name="connsiteX147" fmla="*/ 54546 w 460785"/>
                  <a:gd name="connsiteY147" fmla="*/ 290724 h 483998"/>
                  <a:gd name="connsiteX148" fmla="*/ 39284 w 460785"/>
                  <a:gd name="connsiteY148" fmla="*/ 203305 h 483998"/>
                  <a:gd name="connsiteX149" fmla="*/ 41994 w 460785"/>
                  <a:gd name="connsiteY149" fmla="*/ 176491 h 483998"/>
                  <a:gd name="connsiteX150" fmla="*/ 48836 w 460785"/>
                  <a:gd name="connsiteY150" fmla="*/ 150119 h 483998"/>
                  <a:gd name="connsiteX151" fmla="*/ 43992 w 460785"/>
                  <a:gd name="connsiteY151" fmla="*/ 123213 h 483998"/>
                  <a:gd name="connsiteX152" fmla="*/ 58160 w 460785"/>
                  <a:gd name="connsiteY152" fmla="*/ 123213 h 483998"/>
                  <a:gd name="connsiteX153" fmla="*/ 54340 w 460785"/>
                  <a:gd name="connsiteY153" fmla="*/ 128877 h 483998"/>
                  <a:gd name="connsiteX154" fmla="*/ 43177 w 460785"/>
                  <a:gd name="connsiteY154" fmla="*/ 164781 h 483998"/>
                  <a:gd name="connsiteX155" fmla="*/ 41994 w 460785"/>
                  <a:gd name="connsiteY155" fmla="*/ 176491 h 483998"/>
                  <a:gd name="connsiteX156" fmla="*/ 37340 w 460785"/>
                  <a:gd name="connsiteY156" fmla="*/ 194427 h 483998"/>
                  <a:gd name="connsiteX157" fmla="*/ 33331 w 460785"/>
                  <a:gd name="connsiteY157" fmla="*/ 241999 h 483998"/>
                  <a:gd name="connsiteX158" fmla="*/ 34972 w 460785"/>
                  <a:gd name="connsiteY158" fmla="*/ 261476 h 483998"/>
                  <a:gd name="connsiteX159" fmla="*/ 31457 w 460785"/>
                  <a:gd name="connsiteY159" fmla="*/ 247448 h 483998"/>
                  <a:gd name="connsiteX160" fmla="*/ 29763 w 460785"/>
                  <a:gd name="connsiteY160" fmla="*/ 229107 h 483998"/>
                  <a:gd name="connsiteX161" fmla="*/ 29763 w 460785"/>
                  <a:gd name="connsiteY161" fmla="*/ 179650 h 483998"/>
                  <a:gd name="connsiteX162" fmla="*/ 31508 w 460785"/>
                  <a:gd name="connsiteY162" fmla="*/ 162328 h 483998"/>
                  <a:gd name="connsiteX163" fmla="*/ 43351 w 460785"/>
                  <a:gd name="connsiteY163" fmla="*/ 124164 h 483998"/>
                  <a:gd name="connsiteX164" fmla="*/ 413271 w 460785"/>
                  <a:gd name="connsiteY164" fmla="*/ 117255 h 483998"/>
                  <a:gd name="connsiteX165" fmla="*/ 423880 w 460785"/>
                  <a:gd name="connsiteY165" fmla="*/ 117255 h 483998"/>
                  <a:gd name="connsiteX166" fmla="*/ 436977 w 460785"/>
                  <a:gd name="connsiteY166" fmla="*/ 130357 h 483998"/>
                  <a:gd name="connsiteX167" fmla="*/ 436977 w 460785"/>
                  <a:gd name="connsiteY167" fmla="*/ 285193 h 483998"/>
                  <a:gd name="connsiteX168" fmla="*/ 423880 w 460785"/>
                  <a:gd name="connsiteY168" fmla="*/ 298295 h 483998"/>
                  <a:gd name="connsiteX169" fmla="*/ 421677 w 460785"/>
                  <a:gd name="connsiteY169" fmla="*/ 298295 h 483998"/>
                  <a:gd name="connsiteX170" fmla="*/ 423223 w 460785"/>
                  <a:gd name="connsiteY170" fmla="*/ 292337 h 483998"/>
                  <a:gd name="connsiteX171" fmla="*/ 423878 w 460785"/>
                  <a:gd name="connsiteY171" fmla="*/ 292337 h 483998"/>
                  <a:gd name="connsiteX172" fmla="*/ 431022 w 460785"/>
                  <a:gd name="connsiteY172" fmla="*/ 285191 h 483998"/>
                  <a:gd name="connsiteX173" fmla="*/ 431022 w 460785"/>
                  <a:gd name="connsiteY173" fmla="*/ 234409 h 483998"/>
                  <a:gd name="connsiteX174" fmla="*/ 433901 w 460785"/>
                  <a:gd name="connsiteY174" fmla="*/ 203305 h 483998"/>
                  <a:gd name="connsiteX175" fmla="*/ 431022 w 460785"/>
                  <a:gd name="connsiteY175" fmla="*/ 174739 h 483998"/>
                  <a:gd name="connsiteX176" fmla="*/ 431022 w 460785"/>
                  <a:gd name="connsiteY176" fmla="*/ 130359 h 483998"/>
                  <a:gd name="connsiteX177" fmla="*/ 423878 w 460785"/>
                  <a:gd name="connsiteY177" fmla="*/ 123213 h 483998"/>
                  <a:gd name="connsiteX178" fmla="*/ 417287 w 460785"/>
                  <a:gd name="connsiteY178" fmla="*/ 123213 h 483998"/>
                  <a:gd name="connsiteX179" fmla="*/ 393922 w 460785"/>
                  <a:gd name="connsiteY179" fmla="*/ 117255 h 483998"/>
                  <a:gd name="connsiteX180" fmla="*/ 399091 w 460785"/>
                  <a:gd name="connsiteY180" fmla="*/ 117255 h 483998"/>
                  <a:gd name="connsiteX181" fmla="*/ 403111 w 460785"/>
                  <a:gd name="connsiteY181" fmla="*/ 123213 h 483998"/>
                  <a:gd name="connsiteX182" fmla="*/ 397280 w 460785"/>
                  <a:gd name="connsiteY182" fmla="*/ 123213 h 483998"/>
                  <a:gd name="connsiteX183" fmla="*/ 62179 w 460785"/>
                  <a:gd name="connsiteY183" fmla="*/ 117255 h 483998"/>
                  <a:gd name="connsiteX184" fmla="*/ 67358 w 460785"/>
                  <a:gd name="connsiteY184" fmla="*/ 117255 h 483998"/>
                  <a:gd name="connsiteX185" fmla="*/ 64000 w 460785"/>
                  <a:gd name="connsiteY185" fmla="*/ 123213 h 483998"/>
                  <a:gd name="connsiteX186" fmla="*/ 58160 w 460785"/>
                  <a:gd name="connsiteY186" fmla="*/ 123213 h 483998"/>
                  <a:gd name="connsiteX187" fmla="*/ 36906 w 460785"/>
                  <a:gd name="connsiteY187" fmla="*/ 117255 h 483998"/>
                  <a:gd name="connsiteX188" fmla="*/ 48008 w 460785"/>
                  <a:gd name="connsiteY188" fmla="*/ 117255 h 483998"/>
                  <a:gd name="connsiteX189" fmla="*/ 43992 w 460785"/>
                  <a:gd name="connsiteY189" fmla="*/ 123213 h 483998"/>
                  <a:gd name="connsiteX190" fmla="*/ 36907 w 460785"/>
                  <a:gd name="connsiteY190" fmla="*/ 123213 h 483998"/>
                  <a:gd name="connsiteX191" fmla="*/ 29763 w 460785"/>
                  <a:gd name="connsiteY191" fmla="*/ 130359 h 483998"/>
                  <a:gd name="connsiteX192" fmla="*/ 29763 w 460785"/>
                  <a:gd name="connsiteY192" fmla="*/ 179650 h 483998"/>
                  <a:gd name="connsiteX193" fmla="*/ 27379 w 460785"/>
                  <a:gd name="connsiteY193" fmla="*/ 203305 h 483998"/>
                  <a:gd name="connsiteX194" fmla="*/ 29763 w 460785"/>
                  <a:gd name="connsiteY194" fmla="*/ 229107 h 483998"/>
                  <a:gd name="connsiteX195" fmla="*/ 29763 w 460785"/>
                  <a:gd name="connsiteY195" fmla="*/ 285191 h 483998"/>
                  <a:gd name="connsiteX196" fmla="*/ 36907 w 460785"/>
                  <a:gd name="connsiteY196" fmla="*/ 292337 h 483998"/>
                  <a:gd name="connsiteX197" fmla="*/ 38057 w 460785"/>
                  <a:gd name="connsiteY197" fmla="*/ 292337 h 483998"/>
                  <a:gd name="connsiteX198" fmla="*/ 39591 w 460785"/>
                  <a:gd name="connsiteY198" fmla="*/ 298247 h 483998"/>
                  <a:gd name="connsiteX199" fmla="*/ 36906 w 460785"/>
                  <a:gd name="connsiteY199" fmla="*/ 298247 h 483998"/>
                  <a:gd name="connsiteX200" fmla="*/ 23808 w 460785"/>
                  <a:gd name="connsiteY200" fmla="*/ 285146 h 483998"/>
                  <a:gd name="connsiteX201" fmla="*/ 23808 w 460785"/>
                  <a:gd name="connsiteY201" fmla="*/ 130357 h 483998"/>
                  <a:gd name="connsiteX202" fmla="*/ 36906 w 460785"/>
                  <a:gd name="connsiteY202" fmla="*/ 117255 h 483998"/>
                  <a:gd name="connsiteX203" fmla="*/ 395075 w 460785"/>
                  <a:gd name="connsiteY203" fmla="*/ 111303 h 483998"/>
                  <a:gd name="connsiteX204" fmla="*/ 409258 w 460785"/>
                  <a:gd name="connsiteY204" fmla="*/ 111303 h 483998"/>
                  <a:gd name="connsiteX205" fmla="*/ 413271 w 460785"/>
                  <a:gd name="connsiteY205" fmla="*/ 117255 h 483998"/>
                  <a:gd name="connsiteX206" fmla="*/ 399091 w 460785"/>
                  <a:gd name="connsiteY206" fmla="*/ 117255 h 483998"/>
                  <a:gd name="connsiteX207" fmla="*/ 70712 w 460785"/>
                  <a:gd name="connsiteY207" fmla="*/ 111303 h 483998"/>
                  <a:gd name="connsiteX208" fmla="*/ 390568 w 460785"/>
                  <a:gd name="connsiteY208" fmla="*/ 111303 h 483998"/>
                  <a:gd name="connsiteX209" fmla="*/ 393922 w 460785"/>
                  <a:gd name="connsiteY209" fmla="*/ 117255 h 483998"/>
                  <a:gd name="connsiteX210" fmla="*/ 67358 w 460785"/>
                  <a:gd name="connsiteY210" fmla="*/ 117255 h 483998"/>
                  <a:gd name="connsiteX211" fmla="*/ 52020 w 460785"/>
                  <a:gd name="connsiteY211" fmla="*/ 111303 h 483998"/>
                  <a:gd name="connsiteX212" fmla="*/ 66193 w 460785"/>
                  <a:gd name="connsiteY212" fmla="*/ 111303 h 483998"/>
                  <a:gd name="connsiteX213" fmla="*/ 62179 w 460785"/>
                  <a:gd name="connsiteY213" fmla="*/ 117255 h 483998"/>
                  <a:gd name="connsiteX214" fmla="*/ 48008 w 460785"/>
                  <a:gd name="connsiteY214" fmla="*/ 117255 h 483998"/>
                  <a:gd name="connsiteX215" fmla="*/ 397222 w 460785"/>
                  <a:gd name="connsiteY215" fmla="*/ 93447 h 483998"/>
                  <a:gd name="connsiteX216" fmla="*/ 428637 w 460785"/>
                  <a:gd name="connsiteY216" fmla="*/ 93447 h 483998"/>
                  <a:gd name="connsiteX217" fmla="*/ 460785 w 460785"/>
                  <a:gd name="connsiteY217" fmla="*/ 125602 h 483998"/>
                  <a:gd name="connsiteX218" fmla="*/ 460785 w 460785"/>
                  <a:gd name="connsiteY218" fmla="*/ 289949 h 483998"/>
                  <a:gd name="connsiteX219" fmla="*/ 428637 w 460785"/>
                  <a:gd name="connsiteY219" fmla="*/ 322104 h 483998"/>
                  <a:gd name="connsiteX220" fmla="*/ 415499 w 460785"/>
                  <a:gd name="connsiteY220" fmla="*/ 322104 h 483998"/>
                  <a:gd name="connsiteX221" fmla="*/ 420132 w 460785"/>
                  <a:gd name="connsiteY221" fmla="*/ 304247 h 483998"/>
                  <a:gd name="connsiteX222" fmla="*/ 423878 w 460785"/>
                  <a:gd name="connsiteY222" fmla="*/ 304247 h 483998"/>
                  <a:gd name="connsiteX223" fmla="*/ 442929 w 460785"/>
                  <a:gd name="connsiteY223" fmla="*/ 285191 h 483998"/>
                  <a:gd name="connsiteX224" fmla="*/ 442929 w 460785"/>
                  <a:gd name="connsiteY224" fmla="*/ 130359 h 483998"/>
                  <a:gd name="connsiteX225" fmla="*/ 423878 w 460785"/>
                  <a:gd name="connsiteY225" fmla="*/ 111303 h 483998"/>
                  <a:gd name="connsiteX226" fmla="*/ 409258 w 460785"/>
                  <a:gd name="connsiteY226" fmla="*/ 111303 h 483998"/>
                  <a:gd name="connsiteX227" fmla="*/ 380505 w 460785"/>
                  <a:gd name="connsiteY227" fmla="*/ 93447 h 483998"/>
                  <a:gd name="connsiteX228" fmla="*/ 383027 w 460785"/>
                  <a:gd name="connsiteY228" fmla="*/ 93447 h 483998"/>
                  <a:gd name="connsiteX229" fmla="*/ 395075 w 460785"/>
                  <a:gd name="connsiteY229" fmla="*/ 111303 h 483998"/>
                  <a:gd name="connsiteX230" fmla="*/ 390568 w 460785"/>
                  <a:gd name="connsiteY230" fmla="*/ 111303 h 483998"/>
                  <a:gd name="connsiteX231" fmla="*/ 78236 w 460785"/>
                  <a:gd name="connsiteY231" fmla="*/ 93447 h 483998"/>
                  <a:gd name="connsiteX232" fmla="*/ 80775 w 460785"/>
                  <a:gd name="connsiteY232" fmla="*/ 93447 h 483998"/>
                  <a:gd name="connsiteX233" fmla="*/ 70712 w 460785"/>
                  <a:gd name="connsiteY233" fmla="*/ 111303 h 483998"/>
                  <a:gd name="connsiteX234" fmla="*/ 66193 w 460785"/>
                  <a:gd name="connsiteY234" fmla="*/ 111303 h 483998"/>
                  <a:gd name="connsiteX235" fmla="*/ 32148 w 460785"/>
                  <a:gd name="connsiteY235" fmla="*/ 93447 h 483998"/>
                  <a:gd name="connsiteX236" fmla="*/ 64055 w 460785"/>
                  <a:gd name="connsiteY236" fmla="*/ 93447 h 483998"/>
                  <a:gd name="connsiteX237" fmla="*/ 52020 w 460785"/>
                  <a:gd name="connsiteY237" fmla="*/ 111303 h 483998"/>
                  <a:gd name="connsiteX238" fmla="*/ 36907 w 460785"/>
                  <a:gd name="connsiteY238" fmla="*/ 111303 h 483998"/>
                  <a:gd name="connsiteX239" fmla="*/ 17856 w 460785"/>
                  <a:gd name="connsiteY239" fmla="*/ 130359 h 483998"/>
                  <a:gd name="connsiteX240" fmla="*/ 17856 w 460785"/>
                  <a:gd name="connsiteY240" fmla="*/ 285191 h 483998"/>
                  <a:gd name="connsiteX241" fmla="*/ 36907 w 460785"/>
                  <a:gd name="connsiteY241" fmla="*/ 304247 h 483998"/>
                  <a:gd name="connsiteX242" fmla="*/ 41148 w 460785"/>
                  <a:gd name="connsiteY242" fmla="*/ 304247 h 483998"/>
                  <a:gd name="connsiteX243" fmla="*/ 45781 w 460785"/>
                  <a:gd name="connsiteY243" fmla="*/ 322104 h 483998"/>
                  <a:gd name="connsiteX244" fmla="*/ 32148 w 460785"/>
                  <a:gd name="connsiteY244" fmla="*/ 322104 h 483998"/>
                  <a:gd name="connsiteX245" fmla="*/ 0 w 460785"/>
                  <a:gd name="connsiteY245" fmla="*/ 289949 h 483998"/>
                  <a:gd name="connsiteX246" fmla="*/ 0 w 460785"/>
                  <a:gd name="connsiteY246" fmla="*/ 125602 h 483998"/>
                  <a:gd name="connsiteX247" fmla="*/ 32148 w 460785"/>
                  <a:gd name="connsiteY247" fmla="*/ 93447 h 483998"/>
                  <a:gd name="connsiteX248" fmla="*/ 230616 w 460785"/>
                  <a:gd name="connsiteY248" fmla="*/ 11906 h 483998"/>
                  <a:gd name="connsiteX249" fmla="*/ 305037 w 460785"/>
                  <a:gd name="connsiteY249" fmla="*/ 26971 h 483998"/>
                  <a:gd name="connsiteX250" fmla="*/ 356804 w 460785"/>
                  <a:gd name="connsiteY250" fmla="*/ 61907 h 483998"/>
                  <a:gd name="connsiteX251" fmla="*/ 370159 w 460785"/>
                  <a:gd name="connsiteY251" fmla="*/ 75089 h 483998"/>
                  <a:gd name="connsiteX252" fmla="*/ 380505 w 460785"/>
                  <a:gd name="connsiteY252" fmla="*/ 93447 h 483998"/>
                  <a:gd name="connsiteX253" fmla="*/ 80775 w 460785"/>
                  <a:gd name="connsiteY253" fmla="*/ 93447 h 483998"/>
                  <a:gd name="connsiteX254" fmla="*/ 91121 w 460785"/>
                  <a:gd name="connsiteY254" fmla="*/ 75089 h 483998"/>
                  <a:gd name="connsiteX255" fmla="*/ 104533 w 460785"/>
                  <a:gd name="connsiteY255" fmla="*/ 61851 h 483998"/>
                  <a:gd name="connsiteX256" fmla="*/ 156203 w 460785"/>
                  <a:gd name="connsiteY256" fmla="*/ 26971 h 483998"/>
                  <a:gd name="connsiteX257" fmla="*/ 230616 w 460785"/>
                  <a:gd name="connsiteY257" fmla="*/ 11906 h 483998"/>
                  <a:gd name="connsiteX258" fmla="*/ 230616 w 460785"/>
                  <a:gd name="connsiteY258" fmla="*/ 0 h 483998"/>
                  <a:gd name="connsiteX259" fmla="*/ 374366 w 460785"/>
                  <a:gd name="connsiteY259" fmla="*/ 59542 h 483998"/>
                  <a:gd name="connsiteX260" fmla="*/ 397222 w 460785"/>
                  <a:gd name="connsiteY260" fmla="*/ 93447 h 483998"/>
                  <a:gd name="connsiteX261" fmla="*/ 383027 w 460785"/>
                  <a:gd name="connsiteY261" fmla="*/ 93447 h 483998"/>
                  <a:gd name="connsiteX262" fmla="*/ 365878 w 460785"/>
                  <a:gd name="connsiteY262" fmla="*/ 68030 h 483998"/>
                  <a:gd name="connsiteX263" fmla="*/ 356804 w 460785"/>
                  <a:gd name="connsiteY263" fmla="*/ 61907 h 483998"/>
                  <a:gd name="connsiteX264" fmla="*/ 340958 w 460785"/>
                  <a:gd name="connsiteY264" fmla="*/ 46265 h 483998"/>
                  <a:gd name="connsiteX265" fmla="*/ 230640 w 460785"/>
                  <a:gd name="connsiteY265" fmla="*/ 5952 h 483998"/>
                  <a:gd name="connsiteX266" fmla="*/ 120322 w 460785"/>
                  <a:gd name="connsiteY266" fmla="*/ 46265 h 483998"/>
                  <a:gd name="connsiteX267" fmla="*/ 104533 w 460785"/>
                  <a:gd name="connsiteY267" fmla="*/ 61851 h 483998"/>
                  <a:gd name="connsiteX268" fmla="*/ 95379 w 460785"/>
                  <a:gd name="connsiteY268" fmla="*/ 68030 h 483998"/>
                  <a:gd name="connsiteX269" fmla="*/ 78236 w 460785"/>
                  <a:gd name="connsiteY269" fmla="*/ 93447 h 483998"/>
                  <a:gd name="connsiteX270" fmla="*/ 64055 w 460785"/>
                  <a:gd name="connsiteY270" fmla="*/ 93447 h 483998"/>
                  <a:gd name="connsiteX271" fmla="*/ 86908 w 460785"/>
                  <a:gd name="connsiteY271" fmla="*/ 59542 h 483998"/>
                  <a:gd name="connsiteX272" fmla="*/ 230616 w 460785"/>
                  <a:gd name="connsiteY272" fmla="*/ 0 h 48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460785" h="483998">
                    <a:moveTo>
                      <a:pt x="167728" y="464654"/>
                    </a:moveTo>
                    <a:lnTo>
                      <a:pt x="190875" y="473250"/>
                    </a:lnTo>
                    <a:cubicBezTo>
                      <a:pt x="203720" y="476395"/>
                      <a:pt x="217019" y="478046"/>
                      <a:pt x="230640" y="478046"/>
                    </a:cubicBezTo>
                    <a:cubicBezTo>
                      <a:pt x="244261" y="478046"/>
                      <a:pt x="257560" y="476395"/>
                      <a:pt x="270405" y="473250"/>
                    </a:cubicBezTo>
                    <a:lnTo>
                      <a:pt x="293519" y="464667"/>
                    </a:lnTo>
                    <a:lnTo>
                      <a:pt x="271175" y="476759"/>
                    </a:lnTo>
                    <a:cubicBezTo>
                      <a:pt x="257759" y="481569"/>
                      <a:pt x="244211" y="483998"/>
                      <a:pt x="230616" y="483998"/>
                    </a:cubicBezTo>
                    <a:cubicBezTo>
                      <a:pt x="217045" y="483998"/>
                      <a:pt x="203497" y="481569"/>
                      <a:pt x="190081" y="476759"/>
                    </a:cubicBezTo>
                    <a:close/>
                    <a:moveTo>
                      <a:pt x="404835" y="322104"/>
                    </a:moveTo>
                    <a:lnTo>
                      <a:pt x="415499" y="322104"/>
                    </a:lnTo>
                    <a:lnTo>
                      <a:pt x="412444" y="333879"/>
                    </a:lnTo>
                    <a:cubicBezTo>
                      <a:pt x="392475" y="390360"/>
                      <a:pt x="354653" y="435607"/>
                      <a:pt x="307442" y="459496"/>
                    </a:cubicBezTo>
                    <a:lnTo>
                      <a:pt x="293519" y="464667"/>
                    </a:lnTo>
                    <a:lnTo>
                      <a:pt x="310949" y="455233"/>
                    </a:lnTo>
                    <a:cubicBezTo>
                      <a:pt x="333949" y="438422"/>
                      <a:pt x="356140" y="414087"/>
                      <a:pt x="375139" y="384751"/>
                    </a:cubicBezTo>
                    <a:close/>
                    <a:moveTo>
                      <a:pt x="45781" y="322104"/>
                    </a:moveTo>
                    <a:lnTo>
                      <a:pt x="56414" y="322104"/>
                    </a:lnTo>
                    <a:lnTo>
                      <a:pt x="86093" y="384751"/>
                    </a:lnTo>
                    <a:cubicBezTo>
                      <a:pt x="105093" y="414087"/>
                      <a:pt x="127331" y="438422"/>
                      <a:pt x="150331" y="455233"/>
                    </a:cubicBezTo>
                    <a:lnTo>
                      <a:pt x="167728" y="464654"/>
                    </a:lnTo>
                    <a:lnTo>
                      <a:pt x="153838" y="459496"/>
                    </a:lnTo>
                    <a:cubicBezTo>
                      <a:pt x="106627" y="435607"/>
                      <a:pt x="68805" y="390360"/>
                      <a:pt x="48836" y="333879"/>
                    </a:cubicBezTo>
                    <a:close/>
                    <a:moveTo>
                      <a:pt x="400302" y="304247"/>
                    </a:moveTo>
                    <a:lnTo>
                      <a:pt x="413299" y="304247"/>
                    </a:lnTo>
                    <a:lnTo>
                      <a:pt x="404835" y="322104"/>
                    </a:lnTo>
                    <a:lnTo>
                      <a:pt x="391820" y="322104"/>
                    </a:lnTo>
                    <a:close/>
                    <a:moveTo>
                      <a:pt x="47954" y="304247"/>
                    </a:moveTo>
                    <a:lnTo>
                      <a:pt x="60960" y="304247"/>
                    </a:lnTo>
                    <a:lnTo>
                      <a:pt x="69429" y="322104"/>
                    </a:lnTo>
                    <a:lnTo>
                      <a:pt x="56414" y="322104"/>
                    </a:lnTo>
                    <a:close/>
                    <a:moveTo>
                      <a:pt x="416121" y="298295"/>
                    </a:moveTo>
                    <a:lnTo>
                      <a:pt x="421677" y="298295"/>
                    </a:lnTo>
                    <a:lnTo>
                      <a:pt x="420132" y="304247"/>
                    </a:lnTo>
                    <a:lnTo>
                      <a:pt x="413299" y="304247"/>
                    </a:lnTo>
                    <a:close/>
                    <a:moveTo>
                      <a:pt x="39591" y="298247"/>
                    </a:moveTo>
                    <a:lnTo>
                      <a:pt x="45112" y="298247"/>
                    </a:lnTo>
                    <a:lnTo>
                      <a:pt x="47954" y="304247"/>
                    </a:lnTo>
                    <a:lnTo>
                      <a:pt x="41148" y="304247"/>
                    </a:lnTo>
                    <a:close/>
                    <a:moveTo>
                      <a:pt x="405959" y="292337"/>
                    </a:moveTo>
                    <a:lnTo>
                      <a:pt x="418552" y="292337"/>
                    </a:lnTo>
                    <a:lnTo>
                      <a:pt x="418109" y="294099"/>
                    </a:lnTo>
                    <a:lnTo>
                      <a:pt x="416121" y="298295"/>
                    </a:lnTo>
                    <a:lnTo>
                      <a:pt x="403129" y="298295"/>
                    </a:lnTo>
                    <a:close/>
                    <a:moveTo>
                      <a:pt x="42705" y="292337"/>
                    </a:moveTo>
                    <a:lnTo>
                      <a:pt x="55311" y="292337"/>
                    </a:lnTo>
                    <a:lnTo>
                      <a:pt x="58114" y="298247"/>
                    </a:lnTo>
                    <a:lnTo>
                      <a:pt x="45112" y="298247"/>
                    </a:lnTo>
                    <a:lnTo>
                      <a:pt x="43147" y="294099"/>
                    </a:lnTo>
                    <a:close/>
                    <a:moveTo>
                      <a:pt x="277965" y="273296"/>
                    </a:moveTo>
                    <a:lnTo>
                      <a:pt x="280869" y="273296"/>
                    </a:lnTo>
                    <a:lnTo>
                      <a:pt x="292770" y="285200"/>
                    </a:lnTo>
                    <a:lnTo>
                      <a:pt x="284349" y="285200"/>
                    </a:lnTo>
                    <a:lnTo>
                      <a:pt x="277965" y="278808"/>
                    </a:lnTo>
                    <a:close/>
                    <a:moveTo>
                      <a:pt x="179916" y="273296"/>
                    </a:moveTo>
                    <a:lnTo>
                      <a:pt x="181816" y="273296"/>
                    </a:lnTo>
                    <a:lnTo>
                      <a:pt x="181816" y="279734"/>
                    </a:lnTo>
                    <a:lnTo>
                      <a:pt x="176352" y="285200"/>
                    </a:lnTo>
                    <a:lnTo>
                      <a:pt x="168015" y="285200"/>
                    </a:lnTo>
                    <a:close/>
                    <a:moveTo>
                      <a:pt x="230369" y="265332"/>
                    </a:moveTo>
                    <a:cubicBezTo>
                      <a:pt x="236762" y="265332"/>
                      <a:pt x="243156" y="267774"/>
                      <a:pt x="248038" y="272657"/>
                    </a:cubicBezTo>
                    <a:lnTo>
                      <a:pt x="293617" y="318245"/>
                    </a:lnTo>
                    <a:cubicBezTo>
                      <a:pt x="296046" y="320723"/>
                      <a:pt x="299379" y="322104"/>
                      <a:pt x="302856" y="322104"/>
                    </a:cubicBezTo>
                    <a:lnTo>
                      <a:pt x="391820" y="322104"/>
                    </a:lnTo>
                    <a:lnTo>
                      <a:pt x="365139" y="378274"/>
                    </a:lnTo>
                    <a:cubicBezTo>
                      <a:pt x="342473" y="413325"/>
                      <a:pt x="294759" y="472092"/>
                      <a:pt x="230616" y="472092"/>
                    </a:cubicBezTo>
                    <a:cubicBezTo>
                      <a:pt x="166474" y="472092"/>
                      <a:pt x="118807" y="413325"/>
                      <a:pt x="96093" y="378321"/>
                    </a:cubicBezTo>
                    <a:lnTo>
                      <a:pt x="69429" y="322104"/>
                    </a:lnTo>
                    <a:lnTo>
                      <a:pt x="157881" y="322104"/>
                    </a:lnTo>
                    <a:cubicBezTo>
                      <a:pt x="161358" y="322104"/>
                      <a:pt x="164692" y="320675"/>
                      <a:pt x="167121" y="318198"/>
                    </a:cubicBezTo>
                    <a:lnTo>
                      <a:pt x="212699" y="272657"/>
                    </a:lnTo>
                    <a:cubicBezTo>
                      <a:pt x="217581" y="267774"/>
                      <a:pt x="223975" y="265332"/>
                      <a:pt x="230369" y="265332"/>
                    </a:cubicBezTo>
                    <a:close/>
                    <a:moveTo>
                      <a:pt x="34972" y="261476"/>
                    </a:moveTo>
                    <a:lnTo>
                      <a:pt x="42705" y="292337"/>
                    </a:lnTo>
                    <a:lnTo>
                      <a:pt x="38057" y="292337"/>
                    </a:lnTo>
                    <a:lnTo>
                      <a:pt x="37340" y="289571"/>
                    </a:lnTo>
                    <a:close/>
                    <a:moveTo>
                      <a:pt x="426314" y="261402"/>
                    </a:moveTo>
                    <a:lnTo>
                      <a:pt x="423940" y="289571"/>
                    </a:lnTo>
                    <a:lnTo>
                      <a:pt x="423223" y="292337"/>
                    </a:lnTo>
                    <a:lnTo>
                      <a:pt x="418552" y="292337"/>
                    </a:lnTo>
                    <a:close/>
                    <a:moveTo>
                      <a:pt x="230369" y="241518"/>
                    </a:moveTo>
                    <a:cubicBezTo>
                      <a:pt x="236763" y="241518"/>
                      <a:pt x="243157" y="243959"/>
                      <a:pt x="248038" y="248842"/>
                    </a:cubicBezTo>
                    <a:lnTo>
                      <a:pt x="277965" y="278808"/>
                    </a:lnTo>
                    <a:lnTo>
                      <a:pt x="277965" y="285200"/>
                    </a:lnTo>
                    <a:lnTo>
                      <a:pt x="284349" y="285200"/>
                    </a:lnTo>
                    <a:lnTo>
                      <a:pt x="296381" y="297247"/>
                    </a:lnTo>
                    <a:cubicBezTo>
                      <a:pt x="297047" y="297914"/>
                      <a:pt x="297952" y="298247"/>
                      <a:pt x="298905" y="298295"/>
                    </a:cubicBezTo>
                    <a:lnTo>
                      <a:pt x="403129" y="298295"/>
                    </a:lnTo>
                    <a:lnTo>
                      <a:pt x="400302" y="304247"/>
                    </a:lnTo>
                    <a:lnTo>
                      <a:pt x="298904" y="304247"/>
                    </a:lnTo>
                    <a:cubicBezTo>
                      <a:pt x="296380" y="304247"/>
                      <a:pt x="293951" y="303199"/>
                      <a:pt x="292189" y="301436"/>
                    </a:cubicBezTo>
                    <a:lnTo>
                      <a:pt x="243847" y="253081"/>
                    </a:lnTo>
                    <a:cubicBezTo>
                      <a:pt x="240132" y="249365"/>
                      <a:pt x="235250" y="247507"/>
                      <a:pt x="230369" y="247507"/>
                    </a:cubicBezTo>
                    <a:cubicBezTo>
                      <a:pt x="225487" y="247507"/>
                      <a:pt x="220605" y="249365"/>
                      <a:pt x="216890" y="253081"/>
                    </a:cubicBezTo>
                    <a:lnTo>
                      <a:pt x="168548" y="301436"/>
                    </a:lnTo>
                    <a:cubicBezTo>
                      <a:pt x="166786" y="303199"/>
                      <a:pt x="164357" y="304199"/>
                      <a:pt x="161833" y="304247"/>
                    </a:cubicBezTo>
                    <a:lnTo>
                      <a:pt x="60960" y="304247"/>
                    </a:lnTo>
                    <a:lnTo>
                      <a:pt x="58114" y="298247"/>
                    </a:lnTo>
                    <a:lnTo>
                      <a:pt x="161833" y="298247"/>
                    </a:lnTo>
                    <a:cubicBezTo>
                      <a:pt x="162785" y="298247"/>
                      <a:pt x="163690" y="297866"/>
                      <a:pt x="164357" y="297199"/>
                    </a:cubicBezTo>
                    <a:lnTo>
                      <a:pt x="176352" y="285200"/>
                    </a:lnTo>
                    <a:lnTo>
                      <a:pt x="181816" y="285200"/>
                    </a:lnTo>
                    <a:lnTo>
                      <a:pt x="181816" y="279734"/>
                    </a:lnTo>
                    <a:lnTo>
                      <a:pt x="212699" y="248842"/>
                    </a:lnTo>
                    <a:cubicBezTo>
                      <a:pt x="217581" y="243959"/>
                      <a:pt x="223975" y="241518"/>
                      <a:pt x="230369" y="241518"/>
                    </a:cubicBezTo>
                    <a:close/>
                    <a:moveTo>
                      <a:pt x="119050" y="142352"/>
                    </a:moveTo>
                    <a:lnTo>
                      <a:pt x="341684" y="142352"/>
                    </a:lnTo>
                    <a:cubicBezTo>
                      <a:pt x="377829" y="142352"/>
                      <a:pt x="407117" y="171636"/>
                      <a:pt x="407117" y="207824"/>
                    </a:cubicBezTo>
                    <a:cubicBezTo>
                      <a:pt x="407117" y="243965"/>
                      <a:pt x="377829" y="273296"/>
                      <a:pt x="341684" y="273296"/>
                    </a:cubicBezTo>
                    <a:lnTo>
                      <a:pt x="280869" y="273296"/>
                    </a:lnTo>
                    <a:lnTo>
                      <a:pt x="252277" y="244696"/>
                    </a:lnTo>
                    <a:cubicBezTo>
                      <a:pt x="246229" y="238646"/>
                      <a:pt x="238310" y="235621"/>
                      <a:pt x="230392" y="235621"/>
                    </a:cubicBezTo>
                    <a:cubicBezTo>
                      <a:pt x="222474" y="235621"/>
                      <a:pt x="214556" y="238646"/>
                      <a:pt x="208508" y="244696"/>
                    </a:cubicBezTo>
                    <a:lnTo>
                      <a:pt x="179916" y="273296"/>
                    </a:lnTo>
                    <a:lnTo>
                      <a:pt x="119050" y="273296"/>
                    </a:lnTo>
                    <a:cubicBezTo>
                      <a:pt x="82857" y="273296"/>
                      <a:pt x="53569" y="243965"/>
                      <a:pt x="53569" y="207824"/>
                    </a:cubicBezTo>
                    <a:cubicBezTo>
                      <a:pt x="53569" y="171636"/>
                      <a:pt x="82857" y="142352"/>
                      <a:pt x="119050" y="142352"/>
                    </a:cubicBezTo>
                    <a:close/>
                    <a:moveTo>
                      <a:pt x="403111" y="123213"/>
                    </a:moveTo>
                    <a:lnTo>
                      <a:pt x="417287" y="123213"/>
                    </a:lnTo>
                    <a:lnTo>
                      <a:pt x="417928" y="124164"/>
                    </a:lnTo>
                    <a:cubicBezTo>
                      <a:pt x="423071" y="136326"/>
                      <a:pt x="427064" y="149092"/>
                      <a:pt x="429772" y="162328"/>
                    </a:cubicBezTo>
                    <a:lnTo>
                      <a:pt x="431022" y="174739"/>
                    </a:lnTo>
                    <a:lnTo>
                      <a:pt x="431022" y="234409"/>
                    </a:lnTo>
                    <a:lnTo>
                      <a:pt x="429816" y="247448"/>
                    </a:lnTo>
                    <a:lnTo>
                      <a:pt x="426314" y="261402"/>
                    </a:lnTo>
                    <a:lnTo>
                      <a:pt x="427949" y="241999"/>
                    </a:lnTo>
                    <a:cubicBezTo>
                      <a:pt x="427949" y="225703"/>
                      <a:pt x="426569" y="209793"/>
                      <a:pt x="423940" y="194427"/>
                    </a:cubicBezTo>
                    <a:lnTo>
                      <a:pt x="419284" y="176482"/>
                    </a:lnTo>
                    <a:lnTo>
                      <a:pt x="418101" y="164781"/>
                    </a:lnTo>
                    <a:cubicBezTo>
                      <a:pt x="415547" y="152333"/>
                      <a:pt x="411781" y="140322"/>
                      <a:pt x="406932" y="128877"/>
                    </a:cubicBezTo>
                    <a:close/>
                    <a:moveTo>
                      <a:pt x="64000" y="123213"/>
                    </a:moveTo>
                    <a:lnTo>
                      <a:pt x="397280" y="123213"/>
                    </a:lnTo>
                    <a:lnTo>
                      <a:pt x="412444" y="150119"/>
                    </a:lnTo>
                    <a:lnTo>
                      <a:pt x="419284" y="176482"/>
                    </a:lnTo>
                    <a:lnTo>
                      <a:pt x="421996" y="203305"/>
                    </a:lnTo>
                    <a:cubicBezTo>
                      <a:pt x="421996" y="230236"/>
                      <a:pt x="416556" y="260465"/>
                      <a:pt x="406729" y="290718"/>
                    </a:cubicBezTo>
                    <a:lnTo>
                      <a:pt x="405959" y="292337"/>
                    </a:lnTo>
                    <a:lnTo>
                      <a:pt x="299905" y="292337"/>
                    </a:lnTo>
                    <a:lnTo>
                      <a:pt x="292770" y="285200"/>
                    </a:lnTo>
                    <a:lnTo>
                      <a:pt x="341684" y="285200"/>
                    </a:lnTo>
                    <a:cubicBezTo>
                      <a:pt x="384401" y="285200"/>
                      <a:pt x="419022" y="250536"/>
                      <a:pt x="419022" y="207824"/>
                    </a:cubicBezTo>
                    <a:cubicBezTo>
                      <a:pt x="419022" y="165065"/>
                      <a:pt x="384401" y="130448"/>
                      <a:pt x="341684" y="130448"/>
                    </a:cubicBezTo>
                    <a:lnTo>
                      <a:pt x="119050" y="130448"/>
                    </a:lnTo>
                    <a:cubicBezTo>
                      <a:pt x="76285" y="130448"/>
                      <a:pt x="41664" y="165065"/>
                      <a:pt x="41664" y="207824"/>
                    </a:cubicBezTo>
                    <a:cubicBezTo>
                      <a:pt x="41664" y="250536"/>
                      <a:pt x="76285" y="285200"/>
                      <a:pt x="119050" y="285200"/>
                    </a:cubicBezTo>
                    <a:lnTo>
                      <a:pt x="168015" y="285200"/>
                    </a:lnTo>
                    <a:lnTo>
                      <a:pt x="160880" y="292337"/>
                    </a:lnTo>
                    <a:lnTo>
                      <a:pt x="55311" y="292337"/>
                    </a:lnTo>
                    <a:lnTo>
                      <a:pt x="54546" y="290724"/>
                    </a:lnTo>
                    <a:cubicBezTo>
                      <a:pt x="44724" y="260465"/>
                      <a:pt x="39284" y="230236"/>
                      <a:pt x="39284" y="203305"/>
                    </a:cubicBezTo>
                    <a:lnTo>
                      <a:pt x="41994" y="176491"/>
                    </a:lnTo>
                    <a:lnTo>
                      <a:pt x="48836" y="150119"/>
                    </a:lnTo>
                    <a:close/>
                    <a:moveTo>
                      <a:pt x="43992" y="123213"/>
                    </a:moveTo>
                    <a:lnTo>
                      <a:pt x="58160" y="123213"/>
                    </a:lnTo>
                    <a:lnTo>
                      <a:pt x="54340" y="128877"/>
                    </a:lnTo>
                    <a:cubicBezTo>
                      <a:pt x="49494" y="140322"/>
                      <a:pt x="45729" y="152333"/>
                      <a:pt x="43177" y="164781"/>
                    </a:cubicBezTo>
                    <a:lnTo>
                      <a:pt x="41994" y="176491"/>
                    </a:lnTo>
                    <a:lnTo>
                      <a:pt x="37340" y="194427"/>
                    </a:lnTo>
                    <a:cubicBezTo>
                      <a:pt x="34711" y="209793"/>
                      <a:pt x="33331" y="225703"/>
                      <a:pt x="33331" y="241999"/>
                    </a:cubicBezTo>
                    <a:lnTo>
                      <a:pt x="34972" y="261476"/>
                    </a:lnTo>
                    <a:lnTo>
                      <a:pt x="31457" y="247448"/>
                    </a:lnTo>
                    <a:lnTo>
                      <a:pt x="29763" y="229107"/>
                    </a:lnTo>
                    <a:lnTo>
                      <a:pt x="29763" y="179650"/>
                    </a:lnTo>
                    <a:lnTo>
                      <a:pt x="31508" y="162328"/>
                    </a:lnTo>
                    <a:cubicBezTo>
                      <a:pt x="34216" y="149092"/>
                      <a:pt x="38209" y="136326"/>
                      <a:pt x="43351" y="124164"/>
                    </a:cubicBezTo>
                    <a:close/>
                    <a:moveTo>
                      <a:pt x="413271" y="117255"/>
                    </a:moveTo>
                    <a:lnTo>
                      <a:pt x="423880" y="117255"/>
                    </a:lnTo>
                    <a:cubicBezTo>
                      <a:pt x="431071" y="117255"/>
                      <a:pt x="436977" y="123115"/>
                      <a:pt x="436977" y="130357"/>
                    </a:cubicBezTo>
                    <a:lnTo>
                      <a:pt x="436977" y="285193"/>
                    </a:lnTo>
                    <a:cubicBezTo>
                      <a:pt x="436977" y="292387"/>
                      <a:pt x="431071" y="298295"/>
                      <a:pt x="423880" y="298295"/>
                    </a:cubicBezTo>
                    <a:lnTo>
                      <a:pt x="421677" y="298295"/>
                    </a:lnTo>
                    <a:lnTo>
                      <a:pt x="423223" y="292337"/>
                    </a:lnTo>
                    <a:lnTo>
                      <a:pt x="423878" y="292337"/>
                    </a:lnTo>
                    <a:cubicBezTo>
                      <a:pt x="427784" y="292337"/>
                      <a:pt x="431022" y="289097"/>
                      <a:pt x="431022" y="285191"/>
                    </a:cubicBezTo>
                    <a:lnTo>
                      <a:pt x="431022" y="234409"/>
                    </a:lnTo>
                    <a:lnTo>
                      <a:pt x="433901" y="203305"/>
                    </a:lnTo>
                    <a:lnTo>
                      <a:pt x="431022" y="174739"/>
                    </a:lnTo>
                    <a:lnTo>
                      <a:pt x="431022" y="130359"/>
                    </a:lnTo>
                    <a:cubicBezTo>
                      <a:pt x="431022" y="126405"/>
                      <a:pt x="427784" y="123213"/>
                      <a:pt x="423878" y="123213"/>
                    </a:cubicBezTo>
                    <a:lnTo>
                      <a:pt x="417287" y="123213"/>
                    </a:lnTo>
                    <a:close/>
                    <a:moveTo>
                      <a:pt x="393922" y="117255"/>
                    </a:moveTo>
                    <a:lnTo>
                      <a:pt x="399091" y="117255"/>
                    </a:lnTo>
                    <a:lnTo>
                      <a:pt x="403111" y="123213"/>
                    </a:lnTo>
                    <a:lnTo>
                      <a:pt x="397280" y="123213"/>
                    </a:lnTo>
                    <a:close/>
                    <a:moveTo>
                      <a:pt x="62179" y="117255"/>
                    </a:moveTo>
                    <a:lnTo>
                      <a:pt x="67358" y="117255"/>
                    </a:lnTo>
                    <a:lnTo>
                      <a:pt x="64000" y="123213"/>
                    </a:lnTo>
                    <a:lnTo>
                      <a:pt x="58160" y="123213"/>
                    </a:lnTo>
                    <a:close/>
                    <a:moveTo>
                      <a:pt x="36906" y="117255"/>
                    </a:moveTo>
                    <a:lnTo>
                      <a:pt x="48008" y="117255"/>
                    </a:lnTo>
                    <a:lnTo>
                      <a:pt x="43992" y="123213"/>
                    </a:lnTo>
                    <a:lnTo>
                      <a:pt x="36907" y="123213"/>
                    </a:lnTo>
                    <a:cubicBezTo>
                      <a:pt x="32954" y="123213"/>
                      <a:pt x="29763" y="126405"/>
                      <a:pt x="29763" y="130359"/>
                    </a:cubicBezTo>
                    <a:lnTo>
                      <a:pt x="29763" y="179650"/>
                    </a:lnTo>
                    <a:lnTo>
                      <a:pt x="27379" y="203305"/>
                    </a:lnTo>
                    <a:lnTo>
                      <a:pt x="29763" y="229107"/>
                    </a:lnTo>
                    <a:lnTo>
                      <a:pt x="29763" y="285191"/>
                    </a:lnTo>
                    <a:cubicBezTo>
                      <a:pt x="29763" y="289097"/>
                      <a:pt x="32954" y="292337"/>
                      <a:pt x="36907" y="292337"/>
                    </a:cubicBezTo>
                    <a:lnTo>
                      <a:pt x="38057" y="292337"/>
                    </a:lnTo>
                    <a:lnTo>
                      <a:pt x="39591" y="298247"/>
                    </a:lnTo>
                    <a:lnTo>
                      <a:pt x="36906" y="298247"/>
                    </a:lnTo>
                    <a:cubicBezTo>
                      <a:pt x="29666" y="298247"/>
                      <a:pt x="23808" y="292387"/>
                      <a:pt x="23808" y="285146"/>
                    </a:cubicBezTo>
                    <a:lnTo>
                      <a:pt x="23808" y="130357"/>
                    </a:lnTo>
                    <a:cubicBezTo>
                      <a:pt x="23808" y="123115"/>
                      <a:pt x="29666" y="117255"/>
                      <a:pt x="36906" y="117255"/>
                    </a:cubicBezTo>
                    <a:close/>
                    <a:moveTo>
                      <a:pt x="395075" y="111303"/>
                    </a:moveTo>
                    <a:lnTo>
                      <a:pt x="409258" y="111303"/>
                    </a:lnTo>
                    <a:lnTo>
                      <a:pt x="413271" y="117255"/>
                    </a:lnTo>
                    <a:lnTo>
                      <a:pt x="399091" y="117255"/>
                    </a:lnTo>
                    <a:close/>
                    <a:moveTo>
                      <a:pt x="70712" y="111303"/>
                    </a:moveTo>
                    <a:lnTo>
                      <a:pt x="390568" y="111303"/>
                    </a:lnTo>
                    <a:lnTo>
                      <a:pt x="393922" y="117255"/>
                    </a:lnTo>
                    <a:lnTo>
                      <a:pt x="67358" y="117255"/>
                    </a:lnTo>
                    <a:close/>
                    <a:moveTo>
                      <a:pt x="52020" y="111303"/>
                    </a:moveTo>
                    <a:lnTo>
                      <a:pt x="66193" y="111303"/>
                    </a:lnTo>
                    <a:lnTo>
                      <a:pt x="62179" y="117255"/>
                    </a:lnTo>
                    <a:lnTo>
                      <a:pt x="48008" y="117255"/>
                    </a:lnTo>
                    <a:close/>
                    <a:moveTo>
                      <a:pt x="397222" y="93447"/>
                    </a:moveTo>
                    <a:lnTo>
                      <a:pt x="428637" y="93447"/>
                    </a:lnTo>
                    <a:cubicBezTo>
                      <a:pt x="446354" y="93447"/>
                      <a:pt x="460737" y="107833"/>
                      <a:pt x="460785" y="125602"/>
                    </a:cubicBezTo>
                    <a:lnTo>
                      <a:pt x="460785" y="289949"/>
                    </a:lnTo>
                    <a:cubicBezTo>
                      <a:pt x="460737" y="307670"/>
                      <a:pt x="446354" y="322056"/>
                      <a:pt x="428637" y="322104"/>
                    </a:cubicBezTo>
                    <a:lnTo>
                      <a:pt x="415499" y="322104"/>
                    </a:lnTo>
                    <a:lnTo>
                      <a:pt x="420132" y="304247"/>
                    </a:lnTo>
                    <a:lnTo>
                      <a:pt x="423878" y="304247"/>
                    </a:lnTo>
                    <a:cubicBezTo>
                      <a:pt x="434356" y="304247"/>
                      <a:pt x="442929" y="295672"/>
                      <a:pt x="442929" y="285191"/>
                    </a:cubicBezTo>
                    <a:lnTo>
                      <a:pt x="442929" y="130359"/>
                    </a:lnTo>
                    <a:cubicBezTo>
                      <a:pt x="442929" y="119831"/>
                      <a:pt x="434356" y="111303"/>
                      <a:pt x="423878" y="111303"/>
                    </a:cubicBezTo>
                    <a:lnTo>
                      <a:pt x="409258" y="111303"/>
                    </a:lnTo>
                    <a:close/>
                    <a:moveTo>
                      <a:pt x="380505" y="93447"/>
                    </a:moveTo>
                    <a:lnTo>
                      <a:pt x="383027" y="93447"/>
                    </a:lnTo>
                    <a:lnTo>
                      <a:pt x="395075" y="111303"/>
                    </a:lnTo>
                    <a:lnTo>
                      <a:pt x="390568" y="111303"/>
                    </a:lnTo>
                    <a:close/>
                    <a:moveTo>
                      <a:pt x="78236" y="93447"/>
                    </a:moveTo>
                    <a:lnTo>
                      <a:pt x="80775" y="93447"/>
                    </a:lnTo>
                    <a:lnTo>
                      <a:pt x="70712" y="111303"/>
                    </a:lnTo>
                    <a:lnTo>
                      <a:pt x="66193" y="111303"/>
                    </a:lnTo>
                    <a:close/>
                    <a:moveTo>
                      <a:pt x="32148" y="93447"/>
                    </a:moveTo>
                    <a:lnTo>
                      <a:pt x="64055" y="93447"/>
                    </a:lnTo>
                    <a:lnTo>
                      <a:pt x="52020" y="111303"/>
                    </a:lnTo>
                    <a:lnTo>
                      <a:pt x="36907" y="111303"/>
                    </a:lnTo>
                    <a:cubicBezTo>
                      <a:pt x="26381" y="111303"/>
                      <a:pt x="17856" y="119831"/>
                      <a:pt x="17856" y="130359"/>
                    </a:cubicBezTo>
                    <a:lnTo>
                      <a:pt x="17856" y="285191"/>
                    </a:lnTo>
                    <a:cubicBezTo>
                      <a:pt x="17856" y="295672"/>
                      <a:pt x="26381" y="304247"/>
                      <a:pt x="36907" y="304247"/>
                    </a:cubicBezTo>
                    <a:lnTo>
                      <a:pt x="41148" y="304247"/>
                    </a:lnTo>
                    <a:lnTo>
                      <a:pt x="45781" y="322104"/>
                    </a:lnTo>
                    <a:lnTo>
                      <a:pt x="32148" y="322104"/>
                    </a:lnTo>
                    <a:cubicBezTo>
                      <a:pt x="14383" y="322056"/>
                      <a:pt x="0" y="307670"/>
                      <a:pt x="0" y="289949"/>
                    </a:cubicBezTo>
                    <a:lnTo>
                      <a:pt x="0" y="125602"/>
                    </a:lnTo>
                    <a:cubicBezTo>
                      <a:pt x="0" y="107833"/>
                      <a:pt x="14383" y="93447"/>
                      <a:pt x="32148" y="93447"/>
                    </a:cubicBezTo>
                    <a:close/>
                    <a:moveTo>
                      <a:pt x="230616" y="11906"/>
                    </a:moveTo>
                    <a:cubicBezTo>
                      <a:pt x="256997" y="11906"/>
                      <a:pt x="282149" y="17273"/>
                      <a:pt x="305037" y="26971"/>
                    </a:cubicBezTo>
                    <a:lnTo>
                      <a:pt x="356804" y="61907"/>
                    </a:lnTo>
                    <a:lnTo>
                      <a:pt x="370159" y="75089"/>
                    </a:lnTo>
                    <a:lnTo>
                      <a:pt x="380505" y="93447"/>
                    </a:lnTo>
                    <a:lnTo>
                      <a:pt x="80775" y="93447"/>
                    </a:lnTo>
                    <a:lnTo>
                      <a:pt x="91121" y="75089"/>
                    </a:lnTo>
                    <a:lnTo>
                      <a:pt x="104533" y="61851"/>
                    </a:lnTo>
                    <a:lnTo>
                      <a:pt x="156203" y="26971"/>
                    </a:lnTo>
                    <a:cubicBezTo>
                      <a:pt x="179087" y="17273"/>
                      <a:pt x="204235" y="11906"/>
                      <a:pt x="230616" y="11906"/>
                    </a:cubicBezTo>
                    <a:close/>
                    <a:moveTo>
                      <a:pt x="230616" y="0"/>
                    </a:moveTo>
                    <a:cubicBezTo>
                      <a:pt x="286759" y="0"/>
                      <a:pt x="337580" y="22752"/>
                      <a:pt x="374366" y="59542"/>
                    </a:cubicBezTo>
                    <a:lnTo>
                      <a:pt x="397222" y="93447"/>
                    </a:lnTo>
                    <a:lnTo>
                      <a:pt x="383027" y="93447"/>
                    </a:lnTo>
                    <a:lnTo>
                      <a:pt x="365878" y="68030"/>
                    </a:lnTo>
                    <a:lnTo>
                      <a:pt x="356804" y="61907"/>
                    </a:lnTo>
                    <a:lnTo>
                      <a:pt x="340958" y="46265"/>
                    </a:lnTo>
                    <a:cubicBezTo>
                      <a:pt x="309467" y="20814"/>
                      <a:pt x="271504" y="5952"/>
                      <a:pt x="230640" y="5952"/>
                    </a:cubicBezTo>
                    <a:cubicBezTo>
                      <a:pt x="189776" y="5952"/>
                      <a:pt x="151813" y="20814"/>
                      <a:pt x="120322" y="46265"/>
                    </a:cubicBezTo>
                    <a:lnTo>
                      <a:pt x="104533" y="61851"/>
                    </a:lnTo>
                    <a:lnTo>
                      <a:pt x="95379" y="68030"/>
                    </a:lnTo>
                    <a:lnTo>
                      <a:pt x="78236" y="93447"/>
                    </a:lnTo>
                    <a:lnTo>
                      <a:pt x="64055" y="93447"/>
                    </a:lnTo>
                    <a:lnTo>
                      <a:pt x="86908" y="59542"/>
                    </a:lnTo>
                    <a:cubicBezTo>
                      <a:pt x="123688" y="22752"/>
                      <a:pt x="174497" y="0"/>
                      <a:pt x="230616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5" name="文本框 126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1890" y="6946"/>
                <a:ext cx="1684" cy="3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en-US" altLang="zh-CN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AR/VR</a:t>
                </a:r>
                <a:endParaRPr lang="zh-CN" altLang="en-US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727593" cy="658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2400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Quo of Network, Cloud and Services</a:t>
            </a:r>
            <a:endParaRPr lang="zh-CN" altLang="en-US" sz="2400" dirty="0">
              <a:solidFill>
                <a:srgbClr val="A5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4"/>
          <p:cNvSpPr txBox="1"/>
          <p:nvPr/>
        </p:nvSpPr>
        <p:spPr>
          <a:xfrm>
            <a:off x="362709" y="958688"/>
            <a:ext cx="4079399" cy="548671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 Network: connection for clouds and services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 algn="l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SzTx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Contains IP MAN, IP Backbone, and IDC 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Telecom Cloud: cloud services based on virtualized infrastructure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Deployed in central cloud, core cloud, and edge cloud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Diversified services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2H: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HSI,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IPTV,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VoIP…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2B: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dedicated network,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cloud access…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2C: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4G, 5G…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1710" y="5525678"/>
            <a:ext cx="5430637" cy="9442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All services are based on Telecom Clouds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All Telecom Clouds are based on IP network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36720" y="1636874"/>
            <a:ext cx="8078484" cy="3646326"/>
            <a:chOff x="4860758" y="1729840"/>
            <a:chExt cx="7331242" cy="3220493"/>
          </a:xfrm>
        </p:grpSpPr>
        <p:sp>
          <p:nvSpPr>
            <p:cNvPr id="5" name="矩形: 圆角 4"/>
            <p:cNvSpPr/>
            <p:nvPr/>
          </p:nvSpPr>
          <p:spPr>
            <a:xfrm>
              <a:off x="5797418" y="2937578"/>
              <a:ext cx="2060720" cy="1824199"/>
            </a:xfrm>
            <a:prstGeom prst="roundRect">
              <a:avLst>
                <a:gd name="adj" fmla="val 433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57150" cap="rnd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330" y="4142321"/>
              <a:ext cx="430009" cy="49929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3810" y="3583783"/>
              <a:ext cx="430010" cy="55175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564" y="4144994"/>
              <a:ext cx="430010" cy="49929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686" y="3193811"/>
              <a:ext cx="430010" cy="49929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533" y="3196736"/>
              <a:ext cx="430009" cy="499292"/>
            </a:xfrm>
            <a:prstGeom prst="rect">
              <a:avLst/>
            </a:prstGeom>
          </p:spPr>
        </p:pic>
        <p:cxnSp>
          <p:nvCxnSpPr>
            <p:cNvPr id="11" name="直接连接符 10"/>
            <p:cNvCxnSpPr>
              <a:stCxn id="10" idx="3"/>
              <a:endCxn id="9" idx="1"/>
            </p:cNvCxnSpPr>
            <p:nvPr/>
          </p:nvCxnSpPr>
          <p:spPr>
            <a:xfrm flipV="1">
              <a:off x="6895542" y="3443458"/>
              <a:ext cx="411144" cy="2924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3"/>
              <a:endCxn id="8" idx="1"/>
            </p:cNvCxnSpPr>
            <p:nvPr/>
          </p:nvCxnSpPr>
          <p:spPr>
            <a:xfrm>
              <a:off x="6904339" y="4391967"/>
              <a:ext cx="395225" cy="2674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3"/>
              <a:endCxn id="6" idx="1"/>
            </p:cNvCxnSpPr>
            <p:nvPr/>
          </p:nvCxnSpPr>
          <p:spPr>
            <a:xfrm>
              <a:off x="6223821" y="3859662"/>
              <a:ext cx="250509" cy="532305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 flipV="1">
              <a:off x="6223821" y="3446382"/>
              <a:ext cx="241713" cy="413280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8" idx="1"/>
            </p:cNvCxnSpPr>
            <p:nvPr/>
          </p:nvCxnSpPr>
          <p:spPr>
            <a:xfrm>
              <a:off x="6895542" y="3446382"/>
              <a:ext cx="404021" cy="94825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3"/>
              <a:endCxn id="9" idx="1"/>
            </p:cNvCxnSpPr>
            <p:nvPr/>
          </p:nvCxnSpPr>
          <p:spPr>
            <a:xfrm flipV="1">
              <a:off x="6904339" y="3443458"/>
              <a:ext cx="402347" cy="94850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5820646" y="2986806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/>
            <p:cNvCxnSpPr>
              <a:stCxn id="60" idx="16"/>
              <a:endCxn id="7" idx="1"/>
            </p:cNvCxnSpPr>
            <p:nvPr/>
          </p:nvCxnSpPr>
          <p:spPr>
            <a:xfrm>
              <a:off x="5433402" y="3075074"/>
              <a:ext cx="360408" cy="784588"/>
            </a:xfrm>
            <a:prstGeom prst="line">
              <a:avLst/>
            </a:prstGeom>
            <a:ln w="9525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433402" y="3837116"/>
              <a:ext cx="367618" cy="2675"/>
            </a:xfrm>
            <a:prstGeom prst="line">
              <a:avLst/>
            </a:prstGeom>
            <a:ln w="9525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2" idx="3"/>
              <a:endCxn id="7" idx="1"/>
            </p:cNvCxnSpPr>
            <p:nvPr/>
          </p:nvCxnSpPr>
          <p:spPr>
            <a:xfrm flipV="1">
              <a:off x="5440923" y="3859662"/>
              <a:ext cx="352887" cy="678766"/>
            </a:xfrm>
            <a:prstGeom prst="line">
              <a:avLst/>
            </a:prstGeom>
            <a:ln w="9525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圆角 20"/>
            <p:cNvSpPr/>
            <p:nvPr/>
          </p:nvSpPr>
          <p:spPr>
            <a:xfrm>
              <a:off x="7907416" y="2937578"/>
              <a:ext cx="1231642" cy="750521"/>
            </a:xfrm>
            <a:prstGeom prst="roundRect">
              <a:avLst>
                <a:gd name="adj" fmla="val 1181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 cap="rnd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8201061" y="3144204"/>
              <a:ext cx="660819" cy="473673"/>
              <a:chOff x="7791684" y="3416243"/>
              <a:chExt cx="649448" cy="337436"/>
            </a:xfrm>
          </p:grpSpPr>
          <p:sp>
            <p:nvSpPr>
              <p:cNvPr id="696" name="Freeform 1968"/>
              <p:cNvSpPr>
                <a:spLocks noEditPoints="1"/>
              </p:cNvSpPr>
              <p:nvPr/>
            </p:nvSpPr>
            <p:spPr bwMode="auto">
              <a:xfrm>
                <a:off x="7791684" y="3417118"/>
                <a:ext cx="251869" cy="336561"/>
              </a:xfrm>
              <a:custGeom>
                <a:avLst/>
                <a:gdLst/>
                <a:ahLst/>
                <a:cxnLst>
                  <a:cxn ang="0">
                    <a:pos x="354" y="567"/>
                  </a:cxn>
                  <a:cxn ang="0">
                    <a:pos x="6" y="567"/>
                  </a:cxn>
                  <a:cxn ang="0">
                    <a:pos x="0" y="561"/>
                  </a:cxn>
                  <a:cxn ang="0">
                    <a:pos x="0" y="115"/>
                  </a:cxn>
                  <a:cxn ang="0">
                    <a:pos x="2" y="110"/>
                  </a:cxn>
                  <a:cxn ang="0">
                    <a:pos x="162" y="1"/>
                  </a:cxn>
                  <a:cxn ang="0">
                    <a:pos x="165" y="0"/>
                  </a:cxn>
                  <a:cxn ang="0">
                    <a:pos x="516" y="0"/>
                  </a:cxn>
                  <a:cxn ang="0">
                    <a:pos x="522" y="5"/>
                  </a:cxn>
                  <a:cxn ang="0">
                    <a:pos x="522" y="453"/>
                  </a:cxn>
                  <a:cxn ang="0">
                    <a:pos x="519" y="458"/>
                  </a:cxn>
                  <a:cxn ang="0">
                    <a:pos x="358" y="566"/>
                  </a:cxn>
                  <a:cxn ang="0">
                    <a:pos x="354" y="567"/>
                  </a:cxn>
                  <a:cxn ang="0">
                    <a:pos x="12" y="555"/>
                  </a:cxn>
                  <a:cxn ang="0">
                    <a:pos x="352" y="555"/>
                  </a:cxn>
                  <a:cxn ang="0">
                    <a:pos x="510" y="450"/>
                  </a:cxn>
                  <a:cxn ang="0">
                    <a:pos x="510" y="11"/>
                  </a:cxn>
                  <a:cxn ang="0">
                    <a:pos x="167" y="11"/>
                  </a:cxn>
                  <a:cxn ang="0">
                    <a:pos x="12" y="118"/>
                  </a:cxn>
                  <a:cxn ang="0">
                    <a:pos x="12" y="555"/>
                  </a:cxn>
                </a:cxnLst>
                <a:rect l="0" t="0" r="r" b="b"/>
                <a:pathLst>
                  <a:path w="522" h="567">
                    <a:moveTo>
                      <a:pt x="354" y="567"/>
                    </a:moveTo>
                    <a:cubicBezTo>
                      <a:pt x="6" y="567"/>
                      <a:pt x="6" y="567"/>
                      <a:pt x="6" y="567"/>
                    </a:cubicBezTo>
                    <a:cubicBezTo>
                      <a:pt x="2" y="567"/>
                      <a:pt x="0" y="564"/>
                      <a:pt x="0" y="56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3"/>
                      <a:pt x="1" y="111"/>
                      <a:pt x="2" y="110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3" y="0"/>
                      <a:pt x="164" y="0"/>
                      <a:pt x="165" y="0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19" y="0"/>
                      <a:pt x="522" y="2"/>
                      <a:pt x="522" y="5"/>
                    </a:cubicBezTo>
                    <a:cubicBezTo>
                      <a:pt x="522" y="453"/>
                      <a:pt x="522" y="453"/>
                      <a:pt x="522" y="453"/>
                    </a:cubicBezTo>
                    <a:cubicBezTo>
                      <a:pt x="522" y="455"/>
                      <a:pt x="521" y="457"/>
                      <a:pt x="519" y="458"/>
                    </a:cubicBezTo>
                    <a:cubicBezTo>
                      <a:pt x="358" y="566"/>
                      <a:pt x="358" y="566"/>
                      <a:pt x="358" y="566"/>
                    </a:cubicBezTo>
                    <a:cubicBezTo>
                      <a:pt x="357" y="566"/>
                      <a:pt x="355" y="567"/>
                      <a:pt x="354" y="567"/>
                    </a:cubicBezTo>
                    <a:close/>
                    <a:moveTo>
                      <a:pt x="12" y="555"/>
                    </a:moveTo>
                    <a:cubicBezTo>
                      <a:pt x="352" y="555"/>
                      <a:pt x="352" y="555"/>
                      <a:pt x="352" y="555"/>
                    </a:cubicBezTo>
                    <a:cubicBezTo>
                      <a:pt x="510" y="450"/>
                      <a:pt x="510" y="450"/>
                      <a:pt x="510" y="450"/>
                    </a:cubicBezTo>
                    <a:cubicBezTo>
                      <a:pt x="510" y="11"/>
                      <a:pt x="510" y="11"/>
                      <a:pt x="510" y="11"/>
                    </a:cubicBezTo>
                    <a:cubicBezTo>
                      <a:pt x="167" y="11"/>
                      <a:pt x="167" y="11"/>
                      <a:pt x="167" y="11"/>
                    </a:cubicBezTo>
                    <a:cubicBezTo>
                      <a:pt x="12" y="118"/>
                      <a:pt x="12" y="118"/>
                      <a:pt x="12" y="118"/>
                    </a:cubicBezTo>
                    <a:lnTo>
                      <a:pt x="12" y="555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" name="Freeform 1969"/>
              <p:cNvSpPr>
                <a:spLocks noEditPoints="1"/>
              </p:cNvSpPr>
              <p:nvPr/>
            </p:nvSpPr>
            <p:spPr bwMode="auto">
              <a:xfrm>
                <a:off x="7810480" y="3498568"/>
                <a:ext cx="143832" cy="231480"/>
              </a:xfrm>
              <a:custGeom>
                <a:avLst/>
                <a:gdLst/>
                <a:ahLst/>
                <a:cxnLst>
                  <a:cxn ang="0">
                    <a:pos x="91" y="313"/>
                  </a:cxn>
                  <a:cxn ang="0">
                    <a:pos x="97" y="307"/>
                  </a:cxn>
                  <a:cxn ang="0">
                    <a:pos x="194" y="307"/>
                  </a:cxn>
                  <a:cxn ang="0">
                    <a:pos x="200" y="313"/>
                  </a:cxn>
                  <a:cxn ang="0">
                    <a:pos x="200" y="390"/>
                  </a:cxn>
                  <a:cxn ang="0">
                    <a:pos x="298" y="390"/>
                  </a:cxn>
                  <a:cxn ang="0">
                    <a:pos x="298" y="0"/>
                  </a:cxn>
                  <a:cxn ang="0">
                    <a:pos x="0" y="0"/>
                  </a:cxn>
                  <a:cxn ang="0">
                    <a:pos x="0" y="390"/>
                  </a:cxn>
                  <a:cxn ang="0">
                    <a:pos x="91" y="390"/>
                  </a:cxn>
                  <a:cxn ang="0">
                    <a:pos x="91" y="313"/>
                  </a:cxn>
                  <a:cxn ang="0">
                    <a:pos x="166" y="16"/>
                  </a:cxn>
                  <a:cxn ang="0">
                    <a:pos x="255" y="16"/>
                  </a:cxn>
                  <a:cxn ang="0">
                    <a:pos x="255" y="45"/>
                  </a:cxn>
                  <a:cxn ang="0">
                    <a:pos x="166" y="45"/>
                  </a:cxn>
                  <a:cxn ang="0">
                    <a:pos x="166" y="16"/>
                  </a:cxn>
                  <a:cxn ang="0">
                    <a:pos x="166" y="74"/>
                  </a:cxn>
                  <a:cxn ang="0">
                    <a:pos x="255" y="74"/>
                  </a:cxn>
                  <a:cxn ang="0">
                    <a:pos x="255" y="103"/>
                  </a:cxn>
                  <a:cxn ang="0">
                    <a:pos x="166" y="103"/>
                  </a:cxn>
                  <a:cxn ang="0">
                    <a:pos x="166" y="74"/>
                  </a:cxn>
                  <a:cxn ang="0">
                    <a:pos x="166" y="135"/>
                  </a:cxn>
                  <a:cxn ang="0">
                    <a:pos x="255" y="135"/>
                  </a:cxn>
                  <a:cxn ang="0">
                    <a:pos x="255" y="164"/>
                  </a:cxn>
                  <a:cxn ang="0">
                    <a:pos x="166" y="164"/>
                  </a:cxn>
                  <a:cxn ang="0">
                    <a:pos x="166" y="135"/>
                  </a:cxn>
                  <a:cxn ang="0">
                    <a:pos x="166" y="195"/>
                  </a:cxn>
                  <a:cxn ang="0">
                    <a:pos x="255" y="195"/>
                  </a:cxn>
                  <a:cxn ang="0">
                    <a:pos x="255" y="225"/>
                  </a:cxn>
                  <a:cxn ang="0">
                    <a:pos x="166" y="225"/>
                  </a:cxn>
                  <a:cxn ang="0">
                    <a:pos x="166" y="195"/>
                  </a:cxn>
                  <a:cxn ang="0">
                    <a:pos x="166" y="256"/>
                  </a:cxn>
                  <a:cxn ang="0">
                    <a:pos x="255" y="256"/>
                  </a:cxn>
                  <a:cxn ang="0">
                    <a:pos x="255" y="286"/>
                  </a:cxn>
                  <a:cxn ang="0">
                    <a:pos x="166" y="286"/>
                  </a:cxn>
                  <a:cxn ang="0">
                    <a:pos x="166" y="256"/>
                  </a:cxn>
                  <a:cxn ang="0">
                    <a:pos x="21" y="16"/>
                  </a:cxn>
                  <a:cxn ang="0">
                    <a:pos x="111" y="16"/>
                  </a:cxn>
                  <a:cxn ang="0">
                    <a:pos x="111" y="45"/>
                  </a:cxn>
                  <a:cxn ang="0">
                    <a:pos x="21" y="45"/>
                  </a:cxn>
                  <a:cxn ang="0">
                    <a:pos x="21" y="16"/>
                  </a:cxn>
                  <a:cxn ang="0">
                    <a:pos x="21" y="74"/>
                  </a:cxn>
                  <a:cxn ang="0">
                    <a:pos x="111" y="74"/>
                  </a:cxn>
                  <a:cxn ang="0">
                    <a:pos x="111" y="103"/>
                  </a:cxn>
                  <a:cxn ang="0">
                    <a:pos x="21" y="103"/>
                  </a:cxn>
                  <a:cxn ang="0">
                    <a:pos x="21" y="74"/>
                  </a:cxn>
                  <a:cxn ang="0">
                    <a:pos x="21" y="135"/>
                  </a:cxn>
                  <a:cxn ang="0">
                    <a:pos x="111" y="135"/>
                  </a:cxn>
                  <a:cxn ang="0">
                    <a:pos x="111" y="164"/>
                  </a:cxn>
                  <a:cxn ang="0">
                    <a:pos x="21" y="164"/>
                  </a:cxn>
                  <a:cxn ang="0">
                    <a:pos x="21" y="135"/>
                  </a:cxn>
                  <a:cxn ang="0">
                    <a:pos x="21" y="195"/>
                  </a:cxn>
                  <a:cxn ang="0">
                    <a:pos x="111" y="195"/>
                  </a:cxn>
                  <a:cxn ang="0">
                    <a:pos x="111" y="225"/>
                  </a:cxn>
                  <a:cxn ang="0">
                    <a:pos x="21" y="225"/>
                  </a:cxn>
                  <a:cxn ang="0">
                    <a:pos x="21" y="195"/>
                  </a:cxn>
                  <a:cxn ang="0">
                    <a:pos x="21" y="256"/>
                  </a:cxn>
                  <a:cxn ang="0">
                    <a:pos x="111" y="256"/>
                  </a:cxn>
                  <a:cxn ang="0">
                    <a:pos x="111" y="286"/>
                  </a:cxn>
                  <a:cxn ang="0">
                    <a:pos x="21" y="286"/>
                  </a:cxn>
                  <a:cxn ang="0">
                    <a:pos x="21" y="256"/>
                  </a:cxn>
                </a:cxnLst>
                <a:rect l="0" t="0" r="r" b="b"/>
                <a:pathLst>
                  <a:path w="298" h="390">
                    <a:moveTo>
                      <a:pt x="91" y="313"/>
                    </a:moveTo>
                    <a:cubicBezTo>
                      <a:pt x="91" y="310"/>
                      <a:pt x="94" y="307"/>
                      <a:pt x="97" y="307"/>
                    </a:cubicBezTo>
                    <a:cubicBezTo>
                      <a:pt x="194" y="307"/>
                      <a:pt x="194" y="307"/>
                      <a:pt x="194" y="307"/>
                    </a:cubicBezTo>
                    <a:cubicBezTo>
                      <a:pt x="197" y="307"/>
                      <a:pt x="200" y="310"/>
                      <a:pt x="200" y="313"/>
                    </a:cubicBezTo>
                    <a:cubicBezTo>
                      <a:pt x="200" y="390"/>
                      <a:pt x="200" y="390"/>
                      <a:pt x="200" y="390"/>
                    </a:cubicBezTo>
                    <a:cubicBezTo>
                      <a:pt x="298" y="390"/>
                      <a:pt x="298" y="390"/>
                      <a:pt x="298" y="390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91" y="390"/>
                      <a:pt x="91" y="390"/>
                      <a:pt x="91" y="390"/>
                    </a:cubicBezTo>
                    <a:lnTo>
                      <a:pt x="91" y="313"/>
                    </a:lnTo>
                    <a:close/>
                    <a:moveTo>
                      <a:pt x="166" y="16"/>
                    </a:moveTo>
                    <a:cubicBezTo>
                      <a:pt x="255" y="16"/>
                      <a:pt x="255" y="16"/>
                      <a:pt x="255" y="16"/>
                    </a:cubicBezTo>
                    <a:cubicBezTo>
                      <a:pt x="255" y="45"/>
                      <a:pt x="255" y="45"/>
                      <a:pt x="255" y="45"/>
                    </a:cubicBezTo>
                    <a:cubicBezTo>
                      <a:pt x="166" y="45"/>
                      <a:pt x="166" y="45"/>
                      <a:pt x="166" y="45"/>
                    </a:cubicBezTo>
                    <a:lnTo>
                      <a:pt x="166" y="16"/>
                    </a:lnTo>
                    <a:close/>
                    <a:moveTo>
                      <a:pt x="166" y="74"/>
                    </a:moveTo>
                    <a:cubicBezTo>
                      <a:pt x="255" y="74"/>
                      <a:pt x="255" y="74"/>
                      <a:pt x="255" y="74"/>
                    </a:cubicBezTo>
                    <a:cubicBezTo>
                      <a:pt x="255" y="103"/>
                      <a:pt x="255" y="103"/>
                      <a:pt x="255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lnTo>
                      <a:pt x="166" y="74"/>
                    </a:lnTo>
                    <a:close/>
                    <a:moveTo>
                      <a:pt x="166" y="135"/>
                    </a:moveTo>
                    <a:cubicBezTo>
                      <a:pt x="255" y="135"/>
                      <a:pt x="255" y="135"/>
                      <a:pt x="255" y="135"/>
                    </a:cubicBezTo>
                    <a:cubicBezTo>
                      <a:pt x="255" y="164"/>
                      <a:pt x="255" y="164"/>
                      <a:pt x="255" y="164"/>
                    </a:cubicBezTo>
                    <a:cubicBezTo>
                      <a:pt x="166" y="164"/>
                      <a:pt x="166" y="164"/>
                      <a:pt x="166" y="164"/>
                    </a:cubicBezTo>
                    <a:lnTo>
                      <a:pt x="166" y="135"/>
                    </a:lnTo>
                    <a:close/>
                    <a:moveTo>
                      <a:pt x="166" y="195"/>
                    </a:moveTo>
                    <a:cubicBezTo>
                      <a:pt x="255" y="195"/>
                      <a:pt x="255" y="195"/>
                      <a:pt x="255" y="195"/>
                    </a:cubicBezTo>
                    <a:cubicBezTo>
                      <a:pt x="255" y="225"/>
                      <a:pt x="255" y="225"/>
                      <a:pt x="255" y="225"/>
                    </a:cubicBezTo>
                    <a:cubicBezTo>
                      <a:pt x="166" y="225"/>
                      <a:pt x="166" y="225"/>
                      <a:pt x="166" y="225"/>
                    </a:cubicBezTo>
                    <a:lnTo>
                      <a:pt x="166" y="195"/>
                    </a:lnTo>
                    <a:close/>
                    <a:moveTo>
                      <a:pt x="166" y="256"/>
                    </a:moveTo>
                    <a:cubicBezTo>
                      <a:pt x="255" y="256"/>
                      <a:pt x="255" y="256"/>
                      <a:pt x="255" y="256"/>
                    </a:cubicBezTo>
                    <a:cubicBezTo>
                      <a:pt x="255" y="286"/>
                      <a:pt x="255" y="286"/>
                      <a:pt x="255" y="286"/>
                    </a:cubicBezTo>
                    <a:cubicBezTo>
                      <a:pt x="166" y="286"/>
                      <a:pt x="166" y="286"/>
                      <a:pt x="166" y="286"/>
                    </a:cubicBezTo>
                    <a:lnTo>
                      <a:pt x="166" y="256"/>
                    </a:lnTo>
                    <a:close/>
                    <a:moveTo>
                      <a:pt x="21" y="16"/>
                    </a:move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21" y="45"/>
                      <a:pt x="21" y="45"/>
                      <a:pt x="21" y="45"/>
                    </a:cubicBezTo>
                    <a:lnTo>
                      <a:pt x="21" y="16"/>
                    </a:lnTo>
                    <a:close/>
                    <a:moveTo>
                      <a:pt x="21" y="74"/>
                    </a:move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21" y="103"/>
                      <a:pt x="21" y="103"/>
                      <a:pt x="21" y="103"/>
                    </a:cubicBezTo>
                    <a:lnTo>
                      <a:pt x="21" y="74"/>
                    </a:lnTo>
                    <a:close/>
                    <a:moveTo>
                      <a:pt x="21" y="135"/>
                    </a:move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1" y="164"/>
                      <a:pt x="111" y="164"/>
                      <a:pt x="111" y="164"/>
                    </a:cubicBezTo>
                    <a:cubicBezTo>
                      <a:pt x="21" y="164"/>
                      <a:pt x="21" y="164"/>
                      <a:pt x="21" y="164"/>
                    </a:cubicBezTo>
                    <a:lnTo>
                      <a:pt x="21" y="135"/>
                    </a:lnTo>
                    <a:close/>
                    <a:moveTo>
                      <a:pt x="21" y="195"/>
                    </a:move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21" y="225"/>
                      <a:pt x="21" y="225"/>
                      <a:pt x="21" y="225"/>
                    </a:cubicBezTo>
                    <a:lnTo>
                      <a:pt x="21" y="195"/>
                    </a:lnTo>
                    <a:close/>
                    <a:moveTo>
                      <a:pt x="21" y="256"/>
                    </a:moveTo>
                    <a:cubicBezTo>
                      <a:pt x="111" y="256"/>
                      <a:pt x="111" y="256"/>
                      <a:pt x="111" y="256"/>
                    </a:cubicBezTo>
                    <a:cubicBezTo>
                      <a:pt x="111" y="286"/>
                      <a:pt x="111" y="286"/>
                      <a:pt x="111" y="286"/>
                    </a:cubicBezTo>
                    <a:cubicBezTo>
                      <a:pt x="21" y="286"/>
                      <a:pt x="21" y="286"/>
                      <a:pt x="21" y="286"/>
                    </a:cubicBezTo>
                    <a:lnTo>
                      <a:pt x="21" y="256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8" name="Freeform 1970"/>
              <p:cNvSpPr/>
              <p:nvPr/>
            </p:nvSpPr>
            <p:spPr bwMode="auto">
              <a:xfrm>
                <a:off x="7814321" y="3436726"/>
                <a:ext cx="208965" cy="54803"/>
              </a:xfrm>
              <a:custGeom>
                <a:avLst/>
                <a:gdLst/>
                <a:ahLst/>
                <a:cxnLst>
                  <a:cxn ang="0">
                    <a:pos x="697" y="218"/>
                  </a:cxn>
                  <a:cxn ang="0">
                    <a:pos x="1023" y="0"/>
                  </a:cxn>
                  <a:cxn ang="0">
                    <a:pos x="312" y="0"/>
                  </a:cxn>
                  <a:cxn ang="0">
                    <a:pos x="0" y="218"/>
                  </a:cxn>
                  <a:cxn ang="0">
                    <a:pos x="697" y="218"/>
                  </a:cxn>
                </a:cxnLst>
                <a:rect l="0" t="0" r="r" b="b"/>
                <a:pathLst>
                  <a:path w="1023" h="218">
                    <a:moveTo>
                      <a:pt x="697" y="218"/>
                    </a:moveTo>
                    <a:lnTo>
                      <a:pt x="1023" y="0"/>
                    </a:lnTo>
                    <a:lnTo>
                      <a:pt x="312" y="0"/>
                    </a:lnTo>
                    <a:lnTo>
                      <a:pt x="0" y="218"/>
                    </a:lnTo>
                    <a:lnTo>
                      <a:pt x="697" y="218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" name="Rectangle 1971"/>
              <p:cNvSpPr>
                <a:spLocks noChangeArrowheads="1"/>
              </p:cNvSpPr>
              <p:nvPr/>
            </p:nvSpPr>
            <p:spPr bwMode="auto">
              <a:xfrm>
                <a:off x="7860086" y="3687814"/>
                <a:ext cx="41025" cy="42233"/>
              </a:xfrm>
              <a:prstGeom prst="rect">
                <a:avLst/>
              </a:prstGeom>
              <a:solidFill>
                <a:srgbClr val="008DD3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" name="Freeform 1972"/>
              <p:cNvSpPr>
                <a:spLocks noEditPoints="1"/>
              </p:cNvSpPr>
              <p:nvPr/>
            </p:nvSpPr>
            <p:spPr bwMode="auto">
              <a:xfrm>
                <a:off x="7960033" y="3442760"/>
                <a:ext cx="66195" cy="285579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0" y="1136"/>
                  </a:cxn>
                  <a:cxn ang="0">
                    <a:pos x="324" y="916"/>
                  </a:cxn>
                  <a:cxn ang="0">
                    <a:pos x="324" y="0"/>
                  </a:cxn>
                  <a:cxn ang="0">
                    <a:pos x="0" y="215"/>
                  </a:cxn>
                  <a:cxn ang="0">
                    <a:pos x="128" y="815"/>
                  </a:cxn>
                  <a:cxn ang="0">
                    <a:pos x="55" y="864"/>
                  </a:cxn>
                  <a:cxn ang="0">
                    <a:pos x="55" y="789"/>
                  </a:cxn>
                  <a:cxn ang="0">
                    <a:pos x="128" y="741"/>
                  </a:cxn>
                  <a:cxn ang="0">
                    <a:pos x="128" y="815"/>
                  </a:cxn>
                  <a:cxn ang="0">
                    <a:pos x="128" y="671"/>
                  </a:cxn>
                  <a:cxn ang="0">
                    <a:pos x="55" y="720"/>
                  </a:cxn>
                  <a:cxn ang="0">
                    <a:pos x="55" y="647"/>
                  </a:cxn>
                  <a:cxn ang="0">
                    <a:pos x="128" y="600"/>
                  </a:cxn>
                  <a:cxn ang="0">
                    <a:pos x="128" y="671"/>
                  </a:cxn>
                  <a:cxn ang="0">
                    <a:pos x="128" y="538"/>
                  </a:cxn>
                  <a:cxn ang="0">
                    <a:pos x="55" y="588"/>
                  </a:cxn>
                  <a:cxn ang="0">
                    <a:pos x="55" y="515"/>
                  </a:cxn>
                  <a:cxn ang="0">
                    <a:pos x="128" y="467"/>
                  </a:cxn>
                  <a:cxn ang="0">
                    <a:pos x="128" y="538"/>
                  </a:cxn>
                  <a:cxn ang="0">
                    <a:pos x="128" y="397"/>
                  </a:cxn>
                  <a:cxn ang="0">
                    <a:pos x="55" y="446"/>
                  </a:cxn>
                  <a:cxn ang="0">
                    <a:pos x="55" y="373"/>
                  </a:cxn>
                  <a:cxn ang="0">
                    <a:pos x="128" y="326"/>
                  </a:cxn>
                  <a:cxn ang="0">
                    <a:pos x="128" y="397"/>
                  </a:cxn>
                  <a:cxn ang="0">
                    <a:pos x="128" y="243"/>
                  </a:cxn>
                  <a:cxn ang="0">
                    <a:pos x="55" y="295"/>
                  </a:cxn>
                  <a:cxn ang="0">
                    <a:pos x="55" y="220"/>
                  </a:cxn>
                  <a:cxn ang="0">
                    <a:pos x="128" y="172"/>
                  </a:cxn>
                  <a:cxn ang="0">
                    <a:pos x="128" y="243"/>
                  </a:cxn>
                  <a:cxn ang="0">
                    <a:pos x="279" y="713"/>
                  </a:cxn>
                  <a:cxn ang="0">
                    <a:pos x="206" y="763"/>
                  </a:cxn>
                  <a:cxn ang="0">
                    <a:pos x="206" y="689"/>
                  </a:cxn>
                  <a:cxn ang="0">
                    <a:pos x="279" y="640"/>
                  </a:cxn>
                  <a:cxn ang="0">
                    <a:pos x="279" y="713"/>
                  </a:cxn>
                  <a:cxn ang="0">
                    <a:pos x="279" y="569"/>
                  </a:cxn>
                  <a:cxn ang="0">
                    <a:pos x="206" y="619"/>
                  </a:cxn>
                  <a:cxn ang="0">
                    <a:pos x="206" y="545"/>
                  </a:cxn>
                  <a:cxn ang="0">
                    <a:pos x="279" y="498"/>
                  </a:cxn>
                  <a:cxn ang="0">
                    <a:pos x="279" y="569"/>
                  </a:cxn>
                  <a:cxn ang="0">
                    <a:pos x="279" y="437"/>
                  </a:cxn>
                  <a:cxn ang="0">
                    <a:pos x="206" y="486"/>
                  </a:cxn>
                  <a:cxn ang="0">
                    <a:pos x="206" y="413"/>
                  </a:cxn>
                  <a:cxn ang="0">
                    <a:pos x="279" y="366"/>
                  </a:cxn>
                  <a:cxn ang="0">
                    <a:pos x="279" y="437"/>
                  </a:cxn>
                  <a:cxn ang="0">
                    <a:pos x="279" y="295"/>
                  </a:cxn>
                  <a:cxn ang="0">
                    <a:pos x="206" y="345"/>
                  </a:cxn>
                  <a:cxn ang="0">
                    <a:pos x="206" y="271"/>
                  </a:cxn>
                  <a:cxn ang="0">
                    <a:pos x="279" y="224"/>
                  </a:cxn>
                  <a:cxn ang="0">
                    <a:pos x="279" y="295"/>
                  </a:cxn>
                  <a:cxn ang="0">
                    <a:pos x="279" y="142"/>
                  </a:cxn>
                  <a:cxn ang="0">
                    <a:pos x="206" y="194"/>
                  </a:cxn>
                  <a:cxn ang="0">
                    <a:pos x="206" y="118"/>
                  </a:cxn>
                  <a:cxn ang="0">
                    <a:pos x="279" y="71"/>
                  </a:cxn>
                  <a:cxn ang="0">
                    <a:pos x="279" y="142"/>
                  </a:cxn>
                </a:cxnLst>
                <a:rect l="0" t="0" r="r" b="b"/>
                <a:pathLst>
                  <a:path w="324" h="1136">
                    <a:moveTo>
                      <a:pt x="0" y="215"/>
                    </a:moveTo>
                    <a:lnTo>
                      <a:pt x="0" y="1136"/>
                    </a:lnTo>
                    <a:lnTo>
                      <a:pt x="324" y="916"/>
                    </a:lnTo>
                    <a:lnTo>
                      <a:pt x="324" y="0"/>
                    </a:lnTo>
                    <a:lnTo>
                      <a:pt x="0" y="215"/>
                    </a:lnTo>
                    <a:close/>
                    <a:moveTo>
                      <a:pt x="128" y="815"/>
                    </a:moveTo>
                    <a:lnTo>
                      <a:pt x="55" y="864"/>
                    </a:lnTo>
                    <a:lnTo>
                      <a:pt x="55" y="789"/>
                    </a:lnTo>
                    <a:lnTo>
                      <a:pt x="128" y="741"/>
                    </a:lnTo>
                    <a:lnTo>
                      <a:pt x="128" y="815"/>
                    </a:lnTo>
                    <a:close/>
                    <a:moveTo>
                      <a:pt x="128" y="671"/>
                    </a:moveTo>
                    <a:lnTo>
                      <a:pt x="55" y="720"/>
                    </a:lnTo>
                    <a:lnTo>
                      <a:pt x="55" y="647"/>
                    </a:lnTo>
                    <a:lnTo>
                      <a:pt x="128" y="600"/>
                    </a:lnTo>
                    <a:lnTo>
                      <a:pt x="128" y="671"/>
                    </a:lnTo>
                    <a:close/>
                    <a:moveTo>
                      <a:pt x="128" y="538"/>
                    </a:moveTo>
                    <a:lnTo>
                      <a:pt x="55" y="588"/>
                    </a:lnTo>
                    <a:lnTo>
                      <a:pt x="55" y="515"/>
                    </a:lnTo>
                    <a:lnTo>
                      <a:pt x="128" y="467"/>
                    </a:lnTo>
                    <a:lnTo>
                      <a:pt x="128" y="538"/>
                    </a:lnTo>
                    <a:close/>
                    <a:moveTo>
                      <a:pt x="128" y="397"/>
                    </a:moveTo>
                    <a:lnTo>
                      <a:pt x="55" y="446"/>
                    </a:lnTo>
                    <a:lnTo>
                      <a:pt x="55" y="373"/>
                    </a:lnTo>
                    <a:lnTo>
                      <a:pt x="128" y="326"/>
                    </a:lnTo>
                    <a:lnTo>
                      <a:pt x="128" y="397"/>
                    </a:lnTo>
                    <a:close/>
                    <a:moveTo>
                      <a:pt x="128" y="243"/>
                    </a:moveTo>
                    <a:lnTo>
                      <a:pt x="55" y="295"/>
                    </a:lnTo>
                    <a:lnTo>
                      <a:pt x="55" y="220"/>
                    </a:lnTo>
                    <a:lnTo>
                      <a:pt x="128" y="172"/>
                    </a:lnTo>
                    <a:lnTo>
                      <a:pt x="128" y="243"/>
                    </a:lnTo>
                    <a:close/>
                    <a:moveTo>
                      <a:pt x="279" y="713"/>
                    </a:moveTo>
                    <a:lnTo>
                      <a:pt x="206" y="763"/>
                    </a:lnTo>
                    <a:lnTo>
                      <a:pt x="206" y="689"/>
                    </a:lnTo>
                    <a:lnTo>
                      <a:pt x="279" y="640"/>
                    </a:lnTo>
                    <a:lnTo>
                      <a:pt x="279" y="713"/>
                    </a:lnTo>
                    <a:close/>
                    <a:moveTo>
                      <a:pt x="279" y="569"/>
                    </a:moveTo>
                    <a:lnTo>
                      <a:pt x="206" y="619"/>
                    </a:lnTo>
                    <a:lnTo>
                      <a:pt x="206" y="545"/>
                    </a:lnTo>
                    <a:lnTo>
                      <a:pt x="279" y="498"/>
                    </a:lnTo>
                    <a:lnTo>
                      <a:pt x="279" y="569"/>
                    </a:lnTo>
                    <a:close/>
                    <a:moveTo>
                      <a:pt x="279" y="437"/>
                    </a:moveTo>
                    <a:lnTo>
                      <a:pt x="206" y="486"/>
                    </a:lnTo>
                    <a:lnTo>
                      <a:pt x="206" y="413"/>
                    </a:lnTo>
                    <a:lnTo>
                      <a:pt x="279" y="366"/>
                    </a:lnTo>
                    <a:lnTo>
                      <a:pt x="279" y="437"/>
                    </a:lnTo>
                    <a:close/>
                    <a:moveTo>
                      <a:pt x="279" y="295"/>
                    </a:moveTo>
                    <a:lnTo>
                      <a:pt x="206" y="345"/>
                    </a:lnTo>
                    <a:lnTo>
                      <a:pt x="206" y="271"/>
                    </a:lnTo>
                    <a:lnTo>
                      <a:pt x="279" y="224"/>
                    </a:lnTo>
                    <a:lnTo>
                      <a:pt x="279" y="295"/>
                    </a:lnTo>
                    <a:close/>
                    <a:moveTo>
                      <a:pt x="279" y="142"/>
                    </a:moveTo>
                    <a:lnTo>
                      <a:pt x="206" y="194"/>
                    </a:lnTo>
                    <a:lnTo>
                      <a:pt x="206" y="118"/>
                    </a:lnTo>
                    <a:lnTo>
                      <a:pt x="279" y="71"/>
                    </a:lnTo>
                    <a:lnTo>
                      <a:pt x="279" y="142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" name="Freeform 1968"/>
              <p:cNvSpPr>
                <a:spLocks noEditPoints="1"/>
              </p:cNvSpPr>
              <p:nvPr/>
            </p:nvSpPr>
            <p:spPr bwMode="auto">
              <a:xfrm>
                <a:off x="8189263" y="3416243"/>
                <a:ext cx="251869" cy="336561"/>
              </a:xfrm>
              <a:custGeom>
                <a:avLst/>
                <a:gdLst/>
                <a:ahLst/>
                <a:cxnLst>
                  <a:cxn ang="0">
                    <a:pos x="354" y="567"/>
                  </a:cxn>
                  <a:cxn ang="0">
                    <a:pos x="6" y="567"/>
                  </a:cxn>
                  <a:cxn ang="0">
                    <a:pos x="0" y="561"/>
                  </a:cxn>
                  <a:cxn ang="0">
                    <a:pos x="0" y="115"/>
                  </a:cxn>
                  <a:cxn ang="0">
                    <a:pos x="2" y="110"/>
                  </a:cxn>
                  <a:cxn ang="0">
                    <a:pos x="162" y="1"/>
                  </a:cxn>
                  <a:cxn ang="0">
                    <a:pos x="165" y="0"/>
                  </a:cxn>
                  <a:cxn ang="0">
                    <a:pos x="516" y="0"/>
                  </a:cxn>
                  <a:cxn ang="0">
                    <a:pos x="522" y="5"/>
                  </a:cxn>
                  <a:cxn ang="0">
                    <a:pos x="522" y="453"/>
                  </a:cxn>
                  <a:cxn ang="0">
                    <a:pos x="519" y="458"/>
                  </a:cxn>
                  <a:cxn ang="0">
                    <a:pos x="358" y="566"/>
                  </a:cxn>
                  <a:cxn ang="0">
                    <a:pos x="354" y="567"/>
                  </a:cxn>
                  <a:cxn ang="0">
                    <a:pos x="12" y="555"/>
                  </a:cxn>
                  <a:cxn ang="0">
                    <a:pos x="352" y="555"/>
                  </a:cxn>
                  <a:cxn ang="0">
                    <a:pos x="510" y="450"/>
                  </a:cxn>
                  <a:cxn ang="0">
                    <a:pos x="510" y="11"/>
                  </a:cxn>
                  <a:cxn ang="0">
                    <a:pos x="167" y="11"/>
                  </a:cxn>
                  <a:cxn ang="0">
                    <a:pos x="12" y="118"/>
                  </a:cxn>
                  <a:cxn ang="0">
                    <a:pos x="12" y="555"/>
                  </a:cxn>
                </a:cxnLst>
                <a:rect l="0" t="0" r="r" b="b"/>
                <a:pathLst>
                  <a:path w="522" h="567">
                    <a:moveTo>
                      <a:pt x="354" y="567"/>
                    </a:moveTo>
                    <a:cubicBezTo>
                      <a:pt x="6" y="567"/>
                      <a:pt x="6" y="567"/>
                      <a:pt x="6" y="567"/>
                    </a:cubicBezTo>
                    <a:cubicBezTo>
                      <a:pt x="2" y="567"/>
                      <a:pt x="0" y="564"/>
                      <a:pt x="0" y="561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3"/>
                      <a:pt x="1" y="111"/>
                      <a:pt x="2" y="110"/>
                    </a:cubicBezTo>
                    <a:cubicBezTo>
                      <a:pt x="162" y="1"/>
                      <a:pt x="162" y="1"/>
                      <a:pt x="162" y="1"/>
                    </a:cubicBezTo>
                    <a:cubicBezTo>
                      <a:pt x="163" y="0"/>
                      <a:pt x="164" y="0"/>
                      <a:pt x="165" y="0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19" y="0"/>
                      <a:pt x="522" y="2"/>
                      <a:pt x="522" y="5"/>
                    </a:cubicBezTo>
                    <a:cubicBezTo>
                      <a:pt x="522" y="453"/>
                      <a:pt x="522" y="453"/>
                      <a:pt x="522" y="453"/>
                    </a:cubicBezTo>
                    <a:cubicBezTo>
                      <a:pt x="522" y="455"/>
                      <a:pt x="521" y="457"/>
                      <a:pt x="519" y="458"/>
                    </a:cubicBezTo>
                    <a:cubicBezTo>
                      <a:pt x="358" y="566"/>
                      <a:pt x="358" y="566"/>
                      <a:pt x="358" y="566"/>
                    </a:cubicBezTo>
                    <a:cubicBezTo>
                      <a:pt x="357" y="566"/>
                      <a:pt x="355" y="567"/>
                      <a:pt x="354" y="567"/>
                    </a:cubicBezTo>
                    <a:close/>
                    <a:moveTo>
                      <a:pt x="12" y="555"/>
                    </a:moveTo>
                    <a:cubicBezTo>
                      <a:pt x="352" y="555"/>
                      <a:pt x="352" y="555"/>
                      <a:pt x="352" y="555"/>
                    </a:cubicBezTo>
                    <a:cubicBezTo>
                      <a:pt x="510" y="450"/>
                      <a:pt x="510" y="450"/>
                      <a:pt x="510" y="450"/>
                    </a:cubicBezTo>
                    <a:cubicBezTo>
                      <a:pt x="510" y="11"/>
                      <a:pt x="510" y="11"/>
                      <a:pt x="510" y="11"/>
                    </a:cubicBezTo>
                    <a:cubicBezTo>
                      <a:pt x="167" y="11"/>
                      <a:pt x="167" y="11"/>
                      <a:pt x="167" y="11"/>
                    </a:cubicBezTo>
                    <a:cubicBezTo>
                      <a:pt x="12" y="118"/>
                      <a:pt x="12" y="118"/>
                      <a:pt x="12" y="118"/>
                    </a:cubicBezTo>
                    <a:lnTo>
                      <a:pt x="12" y="555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" name="Freeform 1969"/>
              <p:cNvSpPr>
                <a:spLocks noEditPoints="1"/>
              </p:cNvSpPr>
              <p:nvPr/>
            </p:nvSpPr>
            <p:spPr bwMode="auto">
              <a:xfrm>
                <a:off x="8208059" y="3497693"/>
                <a:ext cx="143832" cy="231480"/>
              </a:xfrm>
              <a:custGeom>
                <a:avLst/>
                <a:gdLst/>
                <a:ahLst/>
                <a:cxnLst>
                  <a:cxn ang="0">
                    <a:pos x="91" y="313"/>
                  </a:cxn>
                  <a:cxn ang="0">
                    <a:pos x="97" y="307"/>
                  </a:cxn>
                  <a:cxn ang="0">
                    <a:pos x="194" y="307"/>
                  </a:cxn>
                  <a:cxn ang="0">
                    <a:pos x="200" y="313"/>
                  </a:cxn>
                  <a:cxn ang="0">
                    <a:pos x="200" y="390"/>
                  </a:cxn>
                  <a:cxn ang="0">
                    <a:pos x="298" y="390"/>
                  </a:cxn>
                  <a:cxn ang="0">
                    <a:pos x="298" y="0"/>
                  </a:cxn>
                  <a:cxn ang="0">
                    <a:pos x="0" y="0"/>
                  </a:cxn>
                  <a:cxn ang="0">
                    <a:pos x="0" y="390"/>
                  </a:cxn>
                  <a:cxn ang="0">
                    <a:pos x="91" y="390"/>
                  </a:cxn>
                  <a:cxn ang="0">
                    <a:pos x="91" y="313"/>
                  </a:cxn>
                  <a:cxn ang="0">
                    <a:pos x="166" y="16"/>
                  </a:cxn>
                  <a:cxn ang="0">
                    <a:pos x="255" y="16"/>
                  </a:cxn>
                  <a:cxn ang="0">
                    <a:pos x="255" y="45"/>
                  </a:cxn>
                  <a:cxn ang="0">
                    <a:pos x="166" y="45"/>
                  </a:cxn>
                  <a:cxn ang="0">
                    <a:pos x="166" y="16"/>
                  </a:cxn>
                  <a:cxn ang="0">
                    <a:pos x="166" y="74"/>
                  </a:cxn>
                  <a:cxn ang="0">
                    <a:pos x="255" y="74"/>
                  </a:cxn>
                  <a:cxn ang="0">
                    <a:pos x="255" y="103"/>
                  </a:cxn>
                  <a:cxn ang="0">
                    <a:pos x="166" y="103"/>
                  </a:cxn>
                  <a:cxn ang="0">
                    <a:pos x="166" y="74"/>
                  </a:cxn>
                  <a:cxn ang="0">
                    <a:pos x="166" y="135"/>
                  </a:cxn>
                  <a:cxn ang="0">
                    <a:pos x="255" y="135"/>
                  </a:cxn>
                  <a:cxn ang="0">
                    <a:pos x="255" y="164"/>
                  </a:cxn>
                  <a:cxn ang="0">
                    <a:pos x="166" y="164"/>
                  </a:cxn>
                  <a:cxn ang="0">
                    <a:pos x="166" y="135"/>
                  </a:cxn>
                  <a:cxn ang="0">
                    <a:pos x="166" y="195"/>
                  </a:cxn>
                  <a:cxn ang="0">
                    <a:pos x="255" y="195"/>
                  </a:cxn>
                  <a:cxn ang="0">
                    <a:pos x="255" y="225"/>
                  </a:cxn>
                  <a:cxn ang="0">
                    <a:pos x="166" y="225"/>
                  </a:cxn>
                  <a:cxn ang="0">
                    <a:pos x="166" y="195"/>
                  </a:cxn>
                  <a:cxn ang="0">
                    <a:pos x="166" y="256"/>
                  </a:cxn>
                  <a:cxn ang="0">
                    <a:pos x="255" y="256"/>
                  </a:cxn>
                  <a:cxn ang="0">
                    <a:pos x="255" y="286"/>
                  </a:cxn>
                  <a:cxn ang="0">
                    <a:pos x="166" y="286"/>
                  </a:cxn>
                  <a:cxn ang="0">
                    <a:pos x="166" y="256"/>
                  </a:cxn>
                  <a:cxn ang="0">
                    <a:pos x="21" y="16"/>
                  </a:cxn>
                  <a:cxn ang="0">
                    <a:pos x="111" y="16"/>
                  </a:cxn>
                  <a:cxn ang="0">
                    <a:pos x="111" y="45"/>
                  </a:cxn>
                  <a:cxn ang="0">
                    <a:pos x="21" y="45"/>
                  </a:cxn>
                  <a:cxn ang="0">
                    <a:pos x="21" y="16"/>
                  </a:cxn>
                  <a:cxn ang="0">
                    <a:pos x="21" y="74"/>
                  </a:cxn>
                  <a:cxn ang="0">
                    <a:pos x="111" y="74"/>
                  </a:cxn>
                  <a:cxn ang="0">
                    <a:pos x="111" y="103"/>
                  </a:cxn>
                  <a:cxn ang="0">
                    <a:pos x="21" y="103"/>
                  </a:cxn>
                  <a:cxn ang="0">
                    <a:pos x="21" y="74"/>
                  </a:cxn>
                  <a:cxn ang="0">
                    <a:pos x="21" y="135"/>
                  </a:cxn>
                  <a:cxn ang="0">
                    <a:pos x="111" y="135"/>
                  </a:cxn>
                  <a:cxn ang="0">
                    <a:pos x="111" y="164"/>
                  </a:cxn>
                  <a:cxn ang="0">
                    <a:pos x="21" y="164"/>
                  </a:cxn>
                  <a:cxn ang="0">
                    <a:pos x="21" y="135"/>
                  </a:cxn>
                  <a:cxn ang="0">
                    <a:pos x="21" y="195"/>
                  </a:cxn>
                  <a:cxn ang="0">
                    <a:pos x="111" y="195"/>
                  </a:cxn>
                  <a:cxn ang="0">
                    <a:pos x="111" y="225"/>
                  </a:cxn>
                  <a:cxn ang="0">
                    <a:pos x="21" y="225"/>
                  </a:cxn>
                  <a:cxn ang="0">
                    <a:pos x="21" y="195"/>
                  </a:cxn>
                  <a:cxn ang="0">
                    <a:pos x="21" y="256"/>
                  </a:cxn>
                  <a:cxn ang="0">
                    <a:pos x="111" y="256"/>
                  </a:cxn>
                  <a:cxn ang="0">
                    <a:pos x="111" y="286"/>
                  </a:cxn>
                  <a:cxn ang="0">
                    <a:pos x="21" y="286"/>
                  </a:cxn>
                  <a:cxn ang="0">
                    <a:pos x="21" y="256"/>
                  </a:cxn>
                </a:cxnLst>
                <a:rect l="0" t="0" r="r" b="b"/>
                <a:pathLst>
                  <a:path w="298" h="390">
                    <a:moveTo>
                      <a:pt x="91" y="313"/>
                    </a:moveTo>
                    <a:cubicBezTo>
                      <a:pt x="91" y="310"/>
                      <a:pt x="94" y="307"/>
                      <a:pt x="97" y="307"/>
                    </a:cubicBezTo>
                    <a:cubicBezTo>
                      <a:pt x="194" y="307"/>
                      <a:pt x="194" y="307"/>
                      <a:pt x="194" y="307"/>
                    </a:cubicBezTo>
                    <a:cubicBezTo>
                      <a:pt x="197" y="307"/>
                      <a:pt x="200" y="310"/>
                      <a:pt x="200" y="313"/>
                    </a:cubicBezTo>
                    <a:cubicBezTo>
                      <a:pt x="200" y="390"/>
                      <a:pt x="200" y="390"/>
                      <a:pt x="200" y="390"/>
                    </a:cubicBezTo>
                    <a:cubicBezTo>
                      <a:pt x="298" y="390"/>
                      <a:pt x="298" y="390"/>
                      <a:pt x="298" y="390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91" y="390"/>
                      <a:pt x="91" y="390"/>
                      <a:pt x="91" y="390"/>
                    </a:cubicBezTo>
                    <a:lnTo>
                      <a:pt x="91" y="313"/>
                    </a:lnTo>
                    <a:close/>
                    <a:moveTo>
                      <a:pt x="166" y="16"/>
                    </a:moveTo>
                    <a:cubicBezTo>
                      <a:pt x="255" y="16"/>
                      <a:pt x="255" y="16"/>
                      <a:pt x="255" y="16"/>
                    </a:cubicBezTo>
                    <a:cubicBezTo>
                      <a:pt x="255" y="45"/>
                      <a:pt x="255" y="45"/>
                      <a:pt x="255" y="45"/>
                    </a:cubicBezTo>
                    <a:cubicBezTo>
                      <a:pt x="166" y="45"/>
                      <a:pt x="166" y="45"/>
                      <a:pt x="166" y="45"/>
                    </a:cubicBezTo>
                    <a:lnTo>
                      <a:pt x="166" y="16"/>
                    </a:lnTo>
                    <a:close/>
                    <a:moveTo>
                      <a:pt x="166" y="74"/>
                    </a:moveTo>
                    <a:cubicBezTo>
                      <a:pt x="255" y="74"/>
                      <a:pt x="255" y="74"/>
                      <a:pt x="255" y="74"/>
                    </a:cubicBezTo>
                    <a:cubicBezTo>
                      <a:pt x="255" y="103"/>
                      <a:pt x="255" y="103"/>
                      <a:pt x="255" y="103"/>
                    </a:cubicBezTo>
                    <a:cubicBezTo>
                      <a:pt x="166" y="103"/>
                      <a:pt x="166" y="103"/>
                      <a:pt x="166" y="103"/>
                    </a:cubicBezTo>
                    <a:lnTo>
                      <a:pt x="166" y="74"/>
                    </a:lnTo>
                    <a:close/>
                    <a:moveTo>
                      <a:pt x="166" y="135"/>
                    </a:moveTo>
                    <a:cubicBezTo>
                      <a:pt x="255" y="135"/>
                      <a:pt x="255" y="135"/>
                      <a:pt x="255" y="135"/>
                    </a:cubicBezTo>
                    <a:cubicBezTo>
                      <a:pt x="255" y="164"/>
                      <a:pt x="255" y="164"/>
                      <a:pt x="255" y="164"/>
                    </a:cubicBezTo>
                    <a:cubicBezTo>
                      <a:pt x="166" y="164"/>
                      <a:pt x="166" y="164"/>
                      <a:pt x="166" y="164"/>
                    </a:cubicBezTo>
                    <a:lnTo>
                      <a:pt x="166" y="135"/>
                    </a:lnTo>
                    <a:close/>
                    <a:moveTo>
                      <a:pt x="166" y="195"/>
                    </a:moveTo>
                    <a:cubicBezTo>
                      <a:pt x="255" y="195"/>
                      <a:pt x="255" y="195"/>
                      <a:pt x="255" y="195"/>
                    </a:cubicBezTo>
                    <a:cubicBezTo>
                      <a:pt x="255" y="225"/>
                      <a:pt x="255" y="225"/>
                      <a:pt x="255" y="225"/>
                    </a:cubicBezTo>
                    <a:cubicBezTo>
                      <a:pt x="166" y="225"/>
                      <a:pt x="166" y="225"/>
                      <a:pt x="166" y="225"/>
                    </a:cubicBezTo>
                    <a:lnTo>
                      <a:pt x="166" y="195"/>
                    </a:lnTo>
                    <a:close/>
                    <a:moveTo>
                      <a:pt x="166" y="256"/>
                    </a:moveTo>
                    <a:cubicBezTo>
                      <a:pt x="255" y="256"/>
                      <a:pt x="255" y="256"/>
                      <a:pt x="255" y="256"/>
                    </a:cubicBezTo>
                    <a:cubicBezTo>
                      <a:pt x="255" y="286"/>
                      <a:pt x="255" y="286"/>
                      <a:pt x="255" y="286"/>
                    </a:cubicBezTo>
                    <a:cubicBezTo>
                      <a:pt x="166" y="286"/>
                      <a:pt x="166" y="286"/>
                      <a:pt x="166" y="286"/>
                    </a:cubicBezTo>
                    <a:lnTo>
                      <a:pt x="166" y="256"/>
                    </a:lnTo>
                    <a:close/>
                    <a:moveTo>
                      <a:pt x="21" y="16"/>
                    </a:move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45"/>
                      <a:pt x="111" y="45"/>
                      <a:pt x="111" y="45"/>
                    </a:cubicBezTo>
                    <a:cubicBezTo>
                      <a:pt x="21" y="45"/>
                      <a:pt x="21" y="45"/>
                      <a:pt x="21" y="45"/>
                    </a:cubicBezTo>
                    <a:lnTo>
                      <a:pt x="21" y="16"/>
                    </a:lnTo>
                    <a:close/>
                    <a:moveTo>
                      <a:pt x="21" y="74"/>
                    </a:moveTo>
                    <a:cubicBezTo>
                      <a:pt x="111" y="74"/>
                      <a:pt x="111" y="74"/>
                      <a:pt x="111" y="74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21" y="103"/>
                      <a:pt x="21" y="103"/>
                      <a:pt x="21" y="103"/>
                    </a:cubicBezTo>
                    <a:lnTo>
                      <a:pt x="21" y="74"/>
                    </a:lnTo>
                    <a:close/>
                    <a:moveTo>
                      <a:pt x="21" y="135"/>
                    </a:moveTo>
                    <a:cubicBezTo>
                      <a:pt x="111" y="135"/>
                      <a:pt x="111" y="135"/>
                      <a:pt x="111" y="135"/>
                    </a:cubicBezTo>
                    <a:cubicBezTo>
                      <a:pt x="111" y="164"/>
                      <a:pt x="111" y="164"/>
                      <a:pt x="111" y="164"/>
                    </a:cubicBezTo>
                    <a:cubicBezTo>
                      <a:pt x="21" y="164"/>
                      <a:pt x="21" y="164"/>
                      <a:pt x="21" y="164"/>
                    </a:cubicBezTo>
                    <a:lnTo>
                      <a:pt x="21" y="135"/>
                    </a:lnTo>
                    <a:close/>
                    <a:moveTo>
                      <a:pt x="21" y="195"/>
                    </a:moveTo>
                    <a:cubicBezTo>
                      <a:pt x="111" y="195"/>
                      <a:pt x="111" y="195"/>
                      <a:pt x="111" y="195"/>
                    </a:cubicBezTo>
                    <a:cubicBezTo>
                      <a:pt x="111" y="225"/>
                      <a:pt x="111" y="225"/>
                      <a:pt x="111" y="225"/>
                    </a:cubicBezTo>
                    <a:cubicBezTo>
                      <a:pt x="21" y="225"/>
                      <a:pt x="21" y="225"/>
                      <a:pt x="21" y="225"/>
                    </a:cubicBezTo>
                    <a:lnTo>
                      <a:pt x="21" y="195"/>
                    </a:lnTo>
                    <a:close/>
                    <a:moveTo>
                      <a:pt x="21" y="256"/>
                    </a:moveTo>
                    <a:cubicBezTo>
                      <a:pt x="111" y="256"/>
                      <a:pt x="111" y="256"/>
                      <a:pt x="111" y="256"/>
                    </a:cubicBezTo>
                    <a:cubicBezTo>
                      <a:pt x="111" y="286"/>
                      <a:pt x="111" y="286"/>
                      <a:pt x="111" y="286"/>
                    </a:cubicBezTo>
                    <a:cubicBezTo>
                      <a:pt x="21" y="286"/>
                      <a:pt x="21" y="286"/>
                      <a:pt x="21" y="286"/>
                    </a:cubicBezTo>
                    <a:lnTo>
                      <a:pt x="21" y="256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" name="Freeform 1970"/>
              <p:cNvSpPr/>
              <p:nvPr/>
            </p:nvSpPr>
            <p:spPr bwMode="auto">
              <a:xfrm>
                <a:off x="8211900" y="3435851"/>
                <a:ext cx="208965" cy="54803"/>
              </a:xfrm>
              <a:custGeom>
                <a:avLst/>
                <a:gdLst/>
                <a:ahLst/>
                <a:cxnLst>
                  <a:cxn ang="0">
                    <a:pos x="697" y="218"/>
                  </a:cxn>
                  <a:cxn ang="0">
                    <a:pos x="1023" y="0"/>
                  </a:cxn>
                  <a:cxn ang="0">
                    <a:pos x="312" y="0"/>
                  </a:cxn>
                  <a:cxn ang="0">
                    <a:pos x="0" y="218"/>
                  </a:cxn>
                  <a:cxn ang="0">
                    <a:pos x="697" y="218"/>
                  </a:cxn>
                </a:cxnLst>
                <a:rect l="0" t="0" r="r" b="b"/>
                <a:pathLst>
                  <a:path w="1023" h="218">
                    <a:moveTo>
                      <a:pt x="697" y="218"/>
                    </a:moveTo>
                    <a:lnTo>
                      <a:pt x="1023" y="0"/>
                    </a:lnTo>
                    <a:lnTo>
                      <a:pt x="312" y="0"/>
                    </a:lnTo>
                    <a:lnTo>
                      <a:pt x="0" y="218"/>
                    </a:lnTo>
                    <a:lnTo>
                      <a:pt x="697" y="218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" name="Rectangle 1971"/>
              <p:cNvSpPr>
                <a:spLocks noChangeArrowheads="1"/>
              </p:cNvSpPr>
              <p:nvPr/>
            </p:nvSpPr>
            <p:spPr bwMode="auto">
              <a:xfrm>
                <a:off x="8257665" y="3686939"/>
                <a:ext cx="41025" cy="42233"/>
              </a:xfrm>
              <a:prstGeom prst="rect">
                <a:avLst/>
              </a:prstGeom>
              <a:solidFill>
                <a:srgbClr val="008DD3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" name="Freeform 1972"/>
              <p:cNvSpPr>
                <a:spLocks noEditPoints="1"/>
              </p:cNvSpPr>
              <p:nvPr/>
            </p:nvSpPr>
            <p:spPr bwMode="auto">
              <a:xfrm>
                <a:off x="8357612" y="3441885"/>
                <a:ext cx="66195" cy="285579"/>
              </a:xfrm>
              <a:custGeom>
                <a:avLst/>
                <a:gdLst/>
                <a:ahLst/>
                <a:cxnLst>
                  <a:cxn ang="0">
                    <a:pos x="0" y="215"/>
                  </a:cxn>
                  <a:cxn ang="0">
                    <a:pos x="0" y="1136"/>
                  </a:cxn>
                  <a:cxn ang="0">
                    <a:pos x="324" y="916"/>
                  </a:cxn>
                  <a:cxn ang="0">
                    <a:pos x="324" y="0"/>
                  </a:cxn>
                  <a:cxn ang="0">
                    <a:pos x="0" y="215"/>
                  </a:cxn>
                  <a:cxn ang="0">
                    <a:pos x="128" y="815"/>
                  </a:cxn>
                  <a:cxn ang="0">
                    <a:pos x="55" y="864"/>
                  </a:cxn>
                  <a:cxn ang="0">
                    <a:pos x="55" y="789"/>
                  </a:cxn>
                  <a:cxn ang="0">
                    <a:pos x="128" y="741"/>
                  </a:cxn>
                  <a:cxn ang="0">
                    <a:pos x="128" y="815"/>
                  </a:cxn>
                  <a:cxn ang="0">
                    <a:pos x="128" y="671"/>
                  </a:cxn>
                  <a:cxn ang="0">
                    <a:pos x="55" y="720"/>
                  </a:cxn>
                  <a:cxn ang="0">
                    <a:pos x="55" y="647"/>
                  </a:cxn>
                  <a:cxn ang="0">
                    <a:pos x="128" y="600"/>
                  </a:cxn>
                  <a:cxn ang="0">
                    <a:pos x="128" y="671"/>
                  </a:cxn>
                  <a:cxn ang="0">
                    <a:pos x="128" y="538"/>
                  </a:cxn>
                  <a:cxn ang="0">
                    <a:pos x="55" y="588"/>
                  </a:cxn>
                  <a:cxn ang="0">
                    <a:pos x="55" y="515"/>
                  </a:cxn>
                  <a:cxn ang="0">
                    <a:pos x="128" y="467"/>
                  </a:cxn>
                  <a:cxn ang="0">
                    <a:pos x="128" y="538"/>
                  </a:cxn>
                  <a:cxn ang="0">
                    <a:pos x="128" y="397"/>
                  </a:cxn>
                  <a:cxn ang="0">
                    <a:pos x="55" y="446"/>
                  </a:cxn>
                  <a:cxn ang="0">
                    <a:pos x="55" y="373"/>
                  </a:cxn>
                  <a:cxn ang="0">
                    <a:pos x="128" y="326"/>
                  </a:cxn>
                  <a:cxn ang="0">
                    <a:pos x="128" y="397"/>
                  </a:cxn>
                  <a:cxn ang="0">
                    <a:pos x="128" y="243"/>
                  </a:cxn>
                  <a:cxn ang="0">
                    <a:pos x="55" y="295"/>
                  </a:cxn>
                  <a:cxn ang="0">
                    <a:pos x="55" y="220"/>
                  </a:cxn>
                  <a:cxn ang="0">
                    <a:pos x="128" y="172"/>
                  </a:cxn>
                  <a:cxn ang="0">
                    <a:pos x="128" y="243"/>
                  </a:cxn>
                  <a:cxn ang="0">
                    <a:pos x="279" y="713"/>
                  </a:cxn>
                  <a:cxn ang="0">
                    <a:pos x="206" y="763"/>
                  </a:cxn>
                  <a:cxn ang="0">
                    <a:pos x="206" y="689"/>
                  </a:cxn>
                  <a:cxn ang="0">
                    <a:pos x="279" y="640"/>
                  </a:cxn>
                  <a:cxn ang="0">
                    <a:pos x="279" y="713"/>
                  </a:cxn>
                  <a:cxn ang="0">
                    <a:pos x="279" y="569"/>
                  </a:cxn>
                  <a:cxn ang="0">
                    <a:pos x="206" y="619"/>
                  </a:cxn>
                  <a:cxn ang="0">
                    <a:pos x="206" y="545"/>
                  </a:cxn>
                  <a:cxn ang="0">
                    <a:pos x="279" y="498"/>
                  </a:cxn>
                  <a:cxn ang="0">
                    <a:pos x="279" y="569"/>
                  </a:cxn>
                  <a:cxn ang="0">
                    <a:pos x="279" y="437"/>
                  </a:cxn>
                  <a:cxn ang="0">
                    <a:pos x="206" y="486"/>
                  </a:cxn>
                  <a:cxn ang="0">
                    <a:pos x="206" y="413"/>
                  </a:cxn>
                  <a:cxn ang="0">
                    <a:pos x="279" y="366"/>
                  </a:cxn>
                  <a:cxn ang="0">
                    <a:pos x="279" y="437"/>
                  </a:cxn>
                  <a:cxn ang="0">
                    <a:pos x="279" y="295"/>
                  </a:cxn>
                  <a:cxn ang="0">
                    <a:pos x="206" y="345"/>
                  </a:cxn>
                  <a:cxn ang="0">
                    <a:pos x="206" y="271"/>
                  </a:cxn>
                  <a:cxn ang="0">
                    <a:pos x="279" y="224"/>
                  </a:cxn>
                  <a:cxn ang="0">
                    <a:pos x="279" y="295"/>
                  </a:cxn>
                  <a:cxn ang="0">
                    <a:pos x="279" y="142"/>
                  </a:cxn>
                  <a:cxn ang="0">
                    <a:pos x="206" y="194"/>
                  </a:cxn>
                  <a:cxn ang="0">
                    <a:pos x="206" y="118"/>
                  </a:cxn>
                  <a:cxn ang="0">
                    <a:pos x="279" y="71"/>
                  </a:cxn>
                  <a:cxn ang="0">
                    <a:pos x="279" y="142"/>
                  </a:cxn>
                </a:cxnLst>
                <a:rect l="0" t="0" r="r" b="b"/>
                <a:pathLst>
                  <a:path w="324" h="1136">
                    <a:moveTo>
                      <a:pt x="0" y="215"/>
                    </a:moveTo>
                    <a:lnTo>
                      <a:pt x="0" y="1136"/>
                    </a:lnTo>
                    <a:lnTo>
                      <a:pt x="324" y="916"/>
                    </a:lnTo>
                    <a:lnTo>
                      <a:pt x="324" y="0"/>
                    </a:lnTo>
                    <a:lnTo>
                      <a:pt x="0" y="215"/>
                    </a:lnTo>
                    <a:close/>
                    <a:moveTo>
                      <a:pt x="128" y="815"/>
                    </a:moveTo>
                    <a:lnTo>
                      <a:pt x="55" y="864"/>
                    </a:lnTo>
                    <a:lnTo>
                      <a:pt x="55" y="789"/>
                    </a:lnTo>
                    <a:lnTo>
                      <a:pt x="128" y="741"/>
                    </a:lnTo>
                    <a:lnTo>
                      <a:pt x="128" y="815"/>
                    </a:lnTo>
                    <a:close/>
                    <a:moveTo>
                      <a:pt x="128" y="671"/>
                    </a:moveTo>
                    <a:lnTo>
                      <a:pt x="55" y="720"/>
                    </a:lnTo>
                    <a:lnTo>
                      <a:pt x="55" y="647"/>
                    </a:lnTo>
                    <a:lnTo>
                      <a:pt x="128" y="600"/>
                    </a:lnTo>
                    <a:lnTo>
                      <a:pt x="128" y="671"/>
                    </a:lnTo>
                    <a:close/>
                    <a:moveTo>
                      <a:pt x="128" y="538"/>
                    </a:moveTo>
                    <a:lnTo>
                      <a:pt x="55" y="588"/>
                    </a:lnTo>
                    <a:lnTo>
                      <a:pt x="55" y="515"/>
                    </a:lnTo>
                    <a:lnTo>
                      <a:pt x="128" y="467"/>
                    </a:lnTo>
                    <a:lnTo>
                      <a:pt x="128" y="538"/>
                    </a:lnTo>
                    <a:close/>
                    <a:moveTo>
                      <a:pt x="128" y="397"/>
                    </a:moveTo>
                    <a:lnTo>
                      <a:pt x="55" y="446"/>
                    </a:lnTo>
                    <a:lnTo>
                      <a:pt x="55" y="373"/>
                    </a:lnTo>
                    <a:lnTo>
                      <a:pt x="128" y="326"/>
                    </a:lnTo>
                    <a:lnTo>
                      <a:pt x="128" y="397"/>
                    </a:lnTo>
                    <a:close/>
                    <a:moveTo>
                      <a:pt x="128" y="243"/>
                    </a:moveTo>
                    <a:lnTo>
                      <a:pt x="55" y="295"/>
                    </a:lnTo>
                    <a:lnTo>
                      <a:pt x="55" y="220"/>
                    </a:lnTo>
                    <a:lnTo>
                      <a:pt x="128" y="172"/>
                    </a:lnTo>
                    <a:lnTo>
                      <a:pt x="128" y="243"/>
                    </a:lnTo>
                    <a:close/>
                    <a:moveTo>
                      <a:pt x="279" y="713"/>
                    </a:moveTo>
                    <a:lnTo>
                      <a:pt x="206" y="763"/>
                    </a:lnTo>
                    <a:lnTo>
                      <a:pt x="206" y="689"/>
                    </a:lnTo>
                    <a:lnTo>
                      <a:pt x="279" y="640"/>
                    </a:lnTo>
                    <a:lnTo>
                      <a:pt x="279" y="713"/>
                    </a:lnTo>
                    <a:close/>
                    <a:moveTo>
                      <a:pt x="279" y="569"/>
                    </a:moveTo>
                    <a:lnTo>
                      <a:pt x="206" y="619"/>
                    </a:lnTo>
                    <a:lnTo>
                      <a:pt x="206" y="545"/>
                    </a:lnTo>
                    <a:lnTo>
                      <a:pt x="279" y="498"/>
                    </a:lnTo>
                    <a:lnTo>
                      <a:pt x="279" y="569"/>
                    </a:lnTo>
                    <a:close/>
                    <a:moveTo>
                      <a:pt x="279" y="437"/>
                    </a:moveTo>
                    <a:lnTo>
                      <a:pt x="206" y="486"/>
                    </a:lnTo>
                    <a:lnTo>
                      <a:pt x="206" y="413"/>
                    </a:lnTo>
                    <a:lnTo>
                      <a:pt x="279" y="366"/>
                    </a:lnTo>
                    <a:lnTo>
                      <a:pt x="279" y="437"/>
                    </a:lnTo>
                    <a:close/>
                    <a:moveTo>
                      <a:pt x="279" y="295"/>
                    </a:moveTo>
                    <a:lnTo>
                      <a:pt x="206" y="345"/>
                    </a:lnTo>
                    <a:lnTo>
                      <a:pt x="206" y="271"/>
                    </a:lnTo>
                    <a:lnTo>
                      <a:pt x="279" y="224"/>
                    </a:lnTo>
                    <a:lnTo>
                      <a:pt x="279" y="295"/>
                    </a:lnTo>
                    <a:close/>
                    <a:moveTo>
                      <a:pt x="279" y="142"/>
                    </a:moveTo>
                    <a:lnTo>
                      <a:pt x="206" y="194"/>
                    </a:lnTo>
                    <a:lnTo>
                      <a:pt x="206" y="118"/>
                    </a:lnTo>
                    <a:lnTo>
                      <a:pt x="279" y="71"/>
                    </a:lnTo>
                    <a:lnTo>
                      <a:pt x="279" y="142"/>
                    </a:lnTo>
                    <a:close/>
                  </a:path>
                </a:pathLst>
              </a:custGeom>
              <a:solidFill>
                <a:srgbClr val="008DD3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7827409" y="2906960"/>
              <a:ext cx="522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IDC</a:t>
              </a:r>
              <a:endPara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7903456" y="3727567"/>
              <a:ext cx="1229826" cy="1028931"/>
            </a:xfrm>
            <a:prstGeom prst="roundRect">
              <a:avLst>
                <a:gd name="adj" fmla="val 1250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57150" cap="rnd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827409" y="3716755"/>
              <a:ext cx="96329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Backbone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7281" y="4047672"/>
              <a:ext cx="538976" cy="66915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直接连接符 26"/>
            <p:cNvCxnSpPr>
              <a:endCxn id="9" idx="3"/>
            </p:cNvCxnSpPr>
            <p:nvPr/>
          </p:nvCxnSpPr>
          <p:spPr>
            <a:xfrm flipH="1">
              <a:off x="7736697" y="3443458"/>
              <a:ext cx="49342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26" idx="1"/>
              <a:endCxn id="8" idx="3"/>
            </p:cNvCxnSpPr>
            <p:nvPr/>
          </p:nvCxnSpPr>
          <p:spPr>
            <a:xfrm flipH="1">
              <a:off x="7729574" y="4382250"/>
              <a:ext cx="507707" cy="12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/>
            <p:cNvSpPr/>
            <p:nvPr/>
          </p:nvSpPr>
          <p:spPr>
            <a:xfrm>
              <a:off x="9181051" y="2935318"/>
              <a:ext cx="2049590" cy="1812556"/>
            </a:xfrm>
            <a:prstGeom prst="roundRect">
              <a:avLst>
                <a:gd name="adj" fmla="val 433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57150" cap="rnd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68580" tIns="34290" rIns="68580" bIns="3429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6786" y="4131775"/>
              <a:ext cx="430009" cy="49929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4157" y="3602588"/>
              <a:ext cx="430009" cy="55175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394" y="4132539"/>
              <a:ext cx="430009" cy="499294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135" y="3181203"/>
              <a:ext cx="430009" cy="499294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099" y="3180161"/>
              <a:ext cx="430009" cy="499294"/>
            </a:xfrm>
            <a:prstGeom prst="rect">
              <a:avLst/>
            </a:prstGeom>
          </p:spPr>
        </p:pic>
        <p:cxnSp>
          <p:nvCxnSpPr>
            <p:cNvPr id="35" name="直接连接符 34"/>
            <p:cNvCxnSpPr>
              <a:stCxn id="34" idx="3"/>
              <a:endCxn id="33" idx="1"/>
            </p:cNvCxnSpPr>
            <p:nvPr/>
          </p:nvCxnSpPr>
          <p:spPr>
            <a:xfrm>
              <a:off x="9727108" y="3429808"/>
              <a:ext cx="394028" cy="1042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30" idx="3"/>
              <a:endCxn id="32" idx="1"/>
            </p:cNvCxnSpPr>
            <p:nvPr/>
          </p:nvCxnSpPr>
          <p:spPr>
            <a:xfrm>
              <a:off x="9736795" y="4381422"/>
              <a:ext cx="381599" cy="765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1" idx="1"/>
              <a:endCxn id="32" idx="3"/>
            </p:cNvCxnSpPr>
            <p:nvPr/>
          </p:nvCxnSpPr>
          <p:spPr>
            <a:xfrm flipH="1">
              <a:off x="10548403" y="3878468"/>
              <a:ext cx="225754" cy="50371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1" idx="1"/>
              <a:endCxn id="33" idx="3"/>
            </p:cNvCxnSpPr>
            <p:nvPr/>
          </p:nvCxnSpPr>
          <p:spPr>
            <a:xfrm flipH="1" flipV="1">
              <a:off x="10551145" y="3430850"/>
              <a:ext cx="223013" cy="447618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4" idx="3"/>
              <a:endCxn id="32" idx="1"/>
            </p:cNvCxnSpPr>
            <p:nvPr/>
          </p:nvCxnSpPr>
          <p:spPr>
            <a:xfrm>
              <a:off x="9727108" y="3429808"/>
              <a:ext cx="391286" cy="952379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0" idx="3"/>
              <a:endCxn id="33" idx="1"/>
            </p:cNvCxnSpPr>
            <p:nvPr/>
          </p:nvCxnSpPr>
          <p:spPr>
            <a:xfrm flipV="1">
              <a:off x="9736795" y="3430850"/>
              <a:ext cx="384341" cy="950572"/>
            </a:xfrm>
            <a:prstGeom prst="line">
              <a:avLst/>
            </a:prstGeom>
            <a:noFill/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0667856" y="2986806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>
              <a:stCxn id="31" idx="3"/>
            </p:cNvCxnSpPr>
            <p:nvPr/>
          </p:nvCxnSpPr>
          <p:spPr>
            <a:xfrm>
              <a:off x="11204167" y="3878468"/>
              <a:ext cx="407670" cy="0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1" idx="3"/>
              <a:endCxn id="690" idx="10"/>
            </p:cNvCxnSpPr>
            <p:nvPr/>
          </p:nvCxnSpPr>
          <p:spPr>
            <a:xfrm flipV="1">
              <a:off x="11204167" y="3094678"/>
              <a:ext cx="396061" cy="783789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1" idx="3"/>
              <a:endCxn id="692" idx="1"/>
            </p:cNvCxnSpPr>
            <p:nvPr/>
          </p:nvCxnSpPr>
          <p:spPr>
            <a:xfrm>
              <a:off x="11204167" y="3878468"/>
              <a:ext cx="407670" cy="659961"/>
            </a:xfrm>
            <a:prstGeom prst="line">
              <a:avLst/>
            </a:prstGeom>
            <a:ln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endCxn id="34" idx="1"/>
            </p:cNvCxnSpPr>
            <p:nvPr/>
          </p:nvCxnSpPr>
          <p:spPr>
            <a:xfrm flipV="1">
              <a:off x="8830917" y="3429808"/>
              <a:ext cx="466182" cy="10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6" idx="3"/>
              <a:endCxn id="30" idx="1"/>
            </p:cNvCxnSpPr>
            <p:nvPr/>
          </p:nvCxnSpPr>
          <p:spPr>
            <a:xfrm flipV="1">
              <a:off x="8776257" y="4381422"/>
              <a:ext cx="530529" cy="8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11288083" y="2870622"/>
              <a:ext cx="903917" cy="2079710"/>
              <a:chOff x="4205080" y="4485216"/>
              <a:chExt cx="888363" cy="1632506"/>
            </a:xfrm>
          </p:grpSpPr>
          <p:sp>
            <p:nvSpPr>
              <p:cNvPr id="690" name="Freeform 198"/>
              <p:cNvSpPr>
                <a:spLocks noEditPoints="1"/>
              </p:cNvSpPr>
              <p:nvPr/>
            </p:nvSpPr>
            <p:spPr bwMode="auto">
              <a:xfrm>
                <a:off x="4487264" y="4485216"/>
                <a:ext cx="324000" cy="288000"/>
              </a:xfrm>
              <a:custGeom>
                <a:avLst/>
                <a:gdLst>
                  <a:gd name="T0" fmla="*/ 56 w 224"/>
                  <a:gd name="T1" fmla="*/ 0 h 131"/>
                  <a:gd name="T2" fmla="*/ 172 w 224"/>
                  <a:gd name="T3" fmla="*/ 0 h 131"/>
                  <a:gd name="T4" fmla="*/ 224 w 224"/>
                  <a:gd name="T5" fmla="*/ 73 h 131"/>
                  <a:gd name="T6" fmla="*/ 211 w 224"/>
                  <a:gd name="T7" fmla="*/ 73 h 131"/>
                  <a:gd name="T8" fmla="*/ 211 w 224"/>
                  <a:gd name="T9" fmla="*/ 118 h 131"/>
                  <a:gd name="T10" fmla="*/ 224 w 224"/>
                  <a:gd name="T11" fmla="*/ 118 h 131"/>
                  <a:gd name="T12" fmla="*/ 224 w 224"/>
                  <a:gd name="T13" fmla="*/ 131 h 131"/>
                  <a:gd name="T14" fmla="*/ 0 w 224"/>
                  <a:gd name="T15" fmla="*/ 131 h 131"/>
                  <a:gd name="T16" fmla="*/ 0 w 224"/>
                  <a:gd name="T17" fmla="*/ 118 h 131"/>
                  <a:gd name="T18" fmla="*/ 17 w 224"/>
                  <a:gd name="T19" fmla="*/ 118 h 131"/>
                  <a:gd name="T20" fmla="*/ 17 w 224"/>
                  <a:gd name="T21" fmla="*/ 80 h 131"/>
                  <a:gd name="T22" fmla="*/ 6 w 224"/>
                  <a:gd name="T23" fmla="*/ 80 h 131"/>
                  <a:gd name="T24" fmla="*/ 0 w 224"/>
                  <a:gd name="T25" fmla="*/ 67 h 131"/>
                  <a:gd name="T26" fmla="*/ 56 w 224"/>
                  <a:gd name="T27" fmla="*/ 0 h 131"/>
                  <a:gd name="T28" fmla="*/ 56 w 224"/>
                  <a:gd name="T29" fmla="*/ 0 h 131"/>
                  <a:gd name="T30" fmla="*/ 194 w 224"/>
                  <a:gd name="T31" fmla="*/ 118 h 131"/>
                  <a:gd name="T32" fmla="*/ 194 w 224"/>
                  <a:gd name="T33" fmla="*/ 73 h 131"/>
                  <a:gd name="T34" fmla="*/ 129 w 224"/>
                  <a:gd name="T35" fmla="*/ 73 h 131"/>
                  <a:gd name="T36" fmla="*/ 129 w 224"/>
                  <a:gd name="T37" fmla="*/ 118 h 131"/>
                  <a:gd name="T38" fmla="*/ 138 w 224"/>
                  <a:gd name="T39" fmla="*/ 118 h 131"/>
                  <a:gd name="T40" fmla="*/ 138 w 224"/>
                  <a:gd name="T41" fmla="*/ 77 h 131"/>
                  <a:gd name="T42" fmla="*/ 163 w 224"/>
                  <a:gd name="T43" fmla="*/ 77 h 131"/>
                  <a:gd name="T44" fmla="*/ 163 w 224"/>
                  <a:gd name="T45" fmla="*/ 118 h 131"/>
                  <a:gd name="T46" fmla="*/ 194 w 224"/>
                  <a:gd name="T47" fmla="*/ 118 h 131"/>
                  <a:gd name="T48" fmla="*/ 194 w 224"/>
                  <a:gd name="T49" fmla="*/ 118 h 131"/>
                  <a:gd name="T50" fmla="*/ 112 w 224"/>
                  <a:gd name="T51" fmla="*/ 118 h 131"/>
                  <a:gd name="T52" fmla="*/ 112 w 224"/>
                  <a:gd name="T53" fmla="*/ 73 h 131"/>
                  <a:gd name="T54" fmla="*/ 107 w 224"/>
                  <a:gd name="T55" fmla="*/ 73 h 131"/>
                  <a:gd name="T56" fmla="*/ 64 w 224"/>
                  <a:gd name="T57" fmla="*/ 13 h 131"/>
                  <a:gd name="T58" fmla="*/ 23 w 224"/>
                  <a:gd name="T59" fmla="*/ 62 h 131"/>
                  <a:gd name="T60" fmla="*/ 25 w 224"/>
                  <a:gd name="T61" fmla="*/ 62 h 131"/>
                  <a:gd name="T62" fmla="*/ 34 w 224"/>
                  <a:gd name="T63" fmla="*/ 62 h 131"/>
                  <a:gd name="T64" fmla="*/ 34 w 224"/>
                  <a:gd name="T65" fmla="*/ 118 h 131"/>
                  <a:gd name="T66" fmla="*/ 112 w 224"/>
                  <a:gd name="T67" fmla="*/ 118 h 131"/>
                  <a:gd name="T68" fmla="*/ 112 w 224"/>
                  <a:gd name="T69" fmla="*/ 118 h 131"/>
                  <a:gd name="T70" fmla="*/ 56 w 224"/>
                  <a:gd name="T71" fmla="*/ 71 h 131"/>
                  <a:gd name="T72" fmla="*/ 56 w 224"/>
                  <a:gd name="T73" fmla="*/ 103 h 131"/>
                  <a:gd name="T74" fmla="*/ 77 w 224"/>
                  <a:gd name="T75" fmla="*/ 103 h 131"/>
                  <a:gd name="T76" fmla="*/ 77 w 224"/>
                  <a:gd name="T77" fmla="*/ 71 h 131"/>
                  <a:gd name="T78" fmla="*/ 56 w 224"/>
                  <a:gd name="T79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4" h="131">
                    <a:moveTo>
                      <a:pt x="56" y="0"/>
                    </a:moveTo>
                    <a:lnTo>
                      <a:pt x="172" y="0"/>
                    </a:lnTo>
                    <a:lnTo>
                      <a:pt x="224" y="73"/>
                    </a:lnTo>
                    <a:lnTo>
                      <a:pt x="211" y="73"/>
                    </a:lnTo>
                    <a:lnTo>
                      <a:pt x="211" y="118"/>
                    </a:lnTo>
                    <a:lnTo>
                      <a:pt x="224" y="118"/>
                    </a:lnTo>
                    <a:lnTo>
                      <a:pt x="224" y="131"/>
                    </a:lnTo>
                    <a:lnTo>
                      <a:pt x="0" y="131"/>
                    </a:lnTo>
                    <a:lnTo>
                      <a:pt x="0" y="118"/>
                    </a:lnTo>
                    <a:lnTo>
                      <a:pt x="17" y="118"/>
                    </a:lnTo>
                    <a:lnTo>
                      <a:pt x="17" y="80"/>
                    </a:lnTo>
                    <a:lnTo>
                      <a:pt x="6" y="80"/>
                    </a:lnTo>
                    <a:lnTo>
                      <a:pt x="0" y="67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94" y="118"/>
                    </a:moveTo>
                    <a:lnTo>
                      <a:pt x="194" y="73"/>
                    </a:lnTo>
                    <a:lnTo>
                      <a:pt x="129" y="73"/>
                    </a:lnTo>
                    <a:lnTo>
                      <a:pt x="129" y="118"/>
                    </a:lnTo>
                    <a:lnTo>
                      <a:pt x="138" y="118"/>
                    </a:lnTo>
                    <a:lnTo>
                      <a:pt x="138" y="77"/>
                    </a:lnTo>
                    <a:lnTo>
                      <a:pt x="163" y="77"/>
                    </a:lnTo>
                    <a:lnTo>
                      <a:pt x="163" y="118"/>
                    </a:lnTo>
                    <a:lnTo>
                      <a:pt x="194" y="118"/>
                    </a:lnTo>
                    <a:lnTo>
                      <a:pt x="194" y="118"/>
                    </a:lnTo>
                    <a:close/>
                    <a:moveTo>
                      <a:pt x="112" y="118"/>
                    </a:moveTo>
                    <a:lnTo>
                      <a:pt x="112" y="73"/>
                    </a:lnTo>
                    <a:lnTo>
                      <a:pt x="107" y="73"/>
                    </a:lnTo>
                    <a:lnTo>
                      <a:pt x="64" y="13"/>
                    </a:lnTo>
                    <a:lnTo>
                      <a:pt x="23" y="62"/>
                    </a:lnTo>
                    <a:lnTo>
                      <a:pt x="25" y="62"/>
                    </a:lnTo>
                    <a:lnTo>
                      <a:pt x="34" y="62"/>
                    </a:lnTo>
                    <a:lnTo>
                      <a:pt x="34" y="118"/>
                    </a:lnTo>
                    <a:lnTo>
                      <a:pt x="112" y="118"/>
                    </a:lnTo>
                    <a:lnTo>
                      <a:pt x="112" y="118"/>
                    </a:lnTo>
                    <a:close/>
                    <a:moveTo>
                      <a:pt x="56" y="71"/>
                    </a:moveTo>
                    <a:lnTo>
                      <a:pt x="56" y="103"/>
                    </a:lnTo>
                    <a:lnTo>
                      <a:pt x="77" y="103"/>
                    </a:lnTo>
                    <a:lnTo>
                      <a:pt x="77" y="71"/>
                    </a:lnTo>
                    <a:lnTo>
                      <a:pt x="56" y="7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/>
                <a:endParaRPr lang="zh-CN" alt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1" name="Freeform 6"/>
              <p:cNvSpPr>
                <a:spLocks noEditPoints="1"/>
              </p:cNvSpPr>
              <p:nvPr/>
            </p:nvSpPr>
            <p:spPr bwMode="auto">
              <a:xfrm>
                <a:off x="4505263" y="5050216"/>
                <a:ext cx="288000" cy="288000"/>
              </a:xfrm>
              <a:custGeom>
                <a:avLst/>
                <a:gdLst/>
                <a:ahLst/>
                <a:cxnLst>
                  <a:cxn ang="0">
                    <a:pos x="12772" y="618"/>
                  </a:cxn>
                  <a:cxn ang="0">
                    <a:pos x="0" y="15651"/>
                  </a:cxn>
                  <a:cxn ang="0">
                    <a:pos x="1941" y="4867"/>
                  </a:cxn>
                  <a:cxn ang="0">
                    <a:pos x="5964" y="4867"/>
                  </a:cxn>
                  <a:cxn ang="0">
                    <a:pos x="7512" y="618"/>
                  </a:cxn>
                  <a:cxn ang="0">
                    <a:pos x="1277" y="12419"/>
                  </a:cxn>
                  <a:cxn ang="0">
                    <a:pos x="5523" y="7916"/>
                  </a:cxn>
                  <a:cxn ang="0">
                    <a:pos x="4108" y="7916"/>
                  </a:cxn>
                  <a:cxn ang="0">
                    <a:pos x="2692" y="7916"/>
                  </a:cxn>
                  <a:cxn ang="0">
                    <a:pos x="1277" y="7916"/>
                  </a:cxn>
                  <a:cxn ang="0">
                    <a:pos x="5523" y="9417"/>
                  </a:cxn>
                  <a:cxn ang="0">
                    <a:pos x="4108" y="9417"/>
                  </a:cxn>
                  <a:cxn ang="0">
                    <a:pos x="2692" y="9417"/>
                  </a:cxn>
                  <a:cxn ang="0">
                    <a:pos x="1277" y="9417"/>
                  </a:cxn>
                  <a:cxn ang="0">
                    <a:pos x="5523" y="10919"/>
                  </a:cxn>
                  <a:cxn ang="0">
                    <a:pos x="4108" y="10919"/>
                  </a:cxn>
                  <a:cxn ang="0">
                    <a:pos x="2692" y="10919"/>
                  </a:cxn>
                  <a:cxn ang="0">
                    <a:pos x="1277" y="10919"/>
                  </a:cxn>
                  <a:cxn ang="0">
                    <a:pos x="5523" y="12419"/>
                  </a:cxn>
                  <a:cxn ang="0">
                    <a:pos x="4108" y="12419"/>
                  </a:cxn>
                  <a:cxn ang="0">
                    <a:pos x="2692" y="12419"/>
                  </a:cxn>
                  <a:cxn ang="0">
                    <a:pos x="8086" y="1911"/>
                  </a:cxn>
                  <a:cxn ang="0">
                    <a:pos x="8086" y="12419"/>
                  </a:cxn>
                  <a:cxn ang="0">
                    <a:pos x="9500" y="12419"/>
                  </a:cxn>
                  <a:cxn ang="0">
                    <a:pos x="10915" y="12419"/>
                  </a:cxn>
                  <a:cxn ang="0">
                    <a:pos x="12331" y="12419"/>
                  </a:cxn>
                  <a:cxn ang="0">
                    <a:pos x="8086" y="10919"/>
                  </a:cxn>
                  <a:cxn ang="0">
                    <a:pos x="9500" y="10919"/>
                  </a:cxn>
                  <a:cxn ang="0">
                    <a:pos x="10915" y="10919"/>
                  </a:cxn>
                  <a:cxn ang="0">
                    <a:pos x="12331" y="10919"/>
                  </a:cxn>
                  <a:cxn ang="0">
                    <a:pos x="8086" y="9417"/>
                  </a:cxn>
                  <a:cxn ang="0">
                    <a:pos x="9500" y="9417"/>
                  </a:cxn>
                  <a:cxn ang="0">
                    <a:pos x="10915" y="9417"/>
                  </a:cxn>
                  <a:cxn ang="0">
                    <a:pos x="12331" y="9417"/>
                  </a:cxn>
                  <a:cxn ang="0">
                    <a:pos x="8086" y="7916"/>
                  </a:cxn>
                  <a:cxn ang="0">
                    <a:pos x="9500" y="7916"/>
                  </a:cxn>
                  <a:cxn ang="0">
                    <a:pos x="10915" y="7916"/>
                  </a:cxn>
                  <a:cxn ang="0">
                    <a:pos x="12331" y="7916"/>
                  </a:cxn>
                  <a:cxn ang="0">
                    <a:pos x="8086" y="6414"/>
                  </a:cxn>
                  <a:cxn ang="0">
                    <a:pos x="9500" y="6414"/>
                  </a:cxn>
                  <a:cxn ang="0">
                    <a:pos x="10915" y="6414"/>
                  </a:cxn>
                  <a:cxn ang="0">
                    <a:pos x="12331" y="6414"/>
                  </a:cxn>
                  <a:cxn ang="0">
                    <a:pos x="8086" y="4914"/>
                  </a:cxn>
                  <a:cxn ang="0">
                    <a:pos x="9500" y="4914"/>
                  </a:cxn>
                  <a:cxn ang="0">
                    <a:pos x="10915" y="4914"/>
                  </a:cxn>
                  <a:cxn ang="0">
                    <a:pos x="12331" y="4914"/>
                  </a:cxn>
                  <a:cxn ang="0">
                    <a:pos x="8086" y="3413"/>
                  </a:cxn>
                  <a:cxn ang="0">
                    <a:pos x="9500" y="3413"/>
                  </a:cxn>
                  <a:cxn ang="0">
                    <a:pos x="10915" y="3413"/>
                  </a:cxn>
                  <a:cxn ang="0">
                    <a:pos x="9500" y="1911"/>
                  </a:cxn>
                  <a:cxn ang="0">
                    <a:pos x="10915" y="1911"/>
                  </a:cxn>
                  <a:cxn ang="0">
                    <a:pos x="12331" y="1911"/>
                  </a:cxn>
                  <a:cxn ang="0">
                    <a:pos x="12331" y="3413"/>
                  </a:cxn>
                </a:cxnLst>
                <a:rect l="0" t="0" r="r" b="b"/>
                <a:pathLst>
                  <a:path w="16169" h="15651">
                    <a:moveTo>
                      <a:pt x="7512" y="618"/>
                    </a:moveTo>
                    <a:lnTo>
                      <a:pt x="8749" y="618"/>
                    </a:lnTo>
                    <a:lnTo>
                      <a:pt x="8749" y="0"/>
                    </a:lnTo>
                    <a:lnTo>
                      <a:pt x="12772" y="0"/>
                    </a:lnTo>
                    <a:lnTo>
                      <a:pt x="12772" y="618"/>
                    </a:lnTo>
                    <a:lnTo>
                      <a:pt x="14010" y="618"/>
                    </a:lnTo>
                    <a:lnTo>
                      <a:pt x="14010" y="13875"/>
                    </a:lnTo>
                    <a:lnTo>
                      <a:pt x="16169" y="13875"/>
                    </a:lnTo>
                    <a:lnTo>
                      <a:pt x="16169" y="15651"/>
                    </a:lnTo>
                    <a:lnTo>
                      <a:pt x="0" y="15651"/>
                    </a:lnTo>
                    <a:lnTo>
                      <a:pt x="0" y="13875"/>
                    </a:lnTo>
                    <a:lnTo>
                      <a:pt x="781" y="13875"/>
                    </a:lnTo>
                    <a:lnTo>
                      <a:pt x="781" y="6103"/>
                    </a:lnTo>
                    <a:lnTo>
                      <a:pt x="1941" y="6103"/>
                    </a:lnTo>
                    <a:lnTo>
                      <a:pt x="1941" y="4867"/>
                    </a:lnTo>
                    <a:lnTo>
                      <a:pt x="4469" y="4867"/>
                    </a:lnTo>
                    <a:lnTo>
                      <a:pt x="4469" y="2808"/>
                    </a:lnTo>
                    <a:lnTo>
                      <a:pt x="5088" y="2808"/>
                    </a:lnTo>
                    <a:lnTo>
                      <a:pt x="5088" y="4867"/>
                    </a:lnTo>
                    <a:lnTo>
                      <a:pt x="5964" y="4867"/>
                    </a:lnTo>
                    <a:lnTo>
                      <a:pt x="5964" y="6103"/>
                    </a:lnTo>
                    <a:lnTo>
                      <a:pt x="7124" y="6103"/>
                    </a:lnTo>
                    <a:lnTo>
                      <a:pt x="7124" y="13875"/>
                    </a:lnTo>
                    <a:lnTo>
                      <a:pt x="7512" y="13875"/>
                    </a:lnTo>
                    <a:lnTo>
                      <a:pt x="7512" y="618"/>
                    </a:lnTo>
                    <a:close/>
                    <a:moveTo>
                      <a:pt x="1277" y="12419"/>
                    </a:moveTo>
                    <a:lnTo>
                      <a:pt x="2383" y="12419"/>
                    </a:lnTo>
                    <a:lnTo>
                      <a:pt x="2383" y="13523"/>
                    </a:lnTo>
                    <a:lnTo>
                      <a:pt x="1277" y="13523"/>
                    </a:lnTo>
                    <a:lnTo>
                      <a:pt x="1277" y="12419"/>
                    </a:lnTo>
                    <a:close/>
                    <a:moveTo>
                      <a:pt x="5523" y="7916"/>
                    </a:moveTo>
                    <a:lnTo>
                      <a:pt x="6628" y="7916"/>
                    </a:lnTo>
                    <a:lnTo>
                      <a:pt x="6628" y="9020"/>
                    </a:lnTo>
                    <a:lnTo>
                      <a:pt x="5523" y="9020"/>
                    </a:lnTo>
                    <a:lnTo>
                      <a:pt x="5523" y="7916"/>
                    </a:lnTo>
                    <a:close/>
                    <a:moveTo>
                      <a:pt x="4108" y="7916"/>
                    </a:moveTo>
                    <a:lnTo>
                      <a:pt x="5213" y="7916"/>
                    </a:lnTo>
                    <a:lnTo>
                      <a:pt x="5213" y="9020"/>
                    </a:lnTo>
                    <a:lnTo>
                      <a:pt x="4108" y="9020"/>
                    </a:lnTo>
                    <a:lnTo>
                      <a:pt x="4108" y="7916"/>
                    </a:lnTo>
                    <a:close/>
                    <a:moveTo>
                      <a:pt x="2692" y="7916"/>
                    </a:moveTo>
                    <a:lnTo>
                      <a:pt x="3798" y="7916"/>
                    </a:lnTo>
                    <a:lnTo>
                      <a:pt x="3798" y="9020"/>
                    </a:lnTo>
                    <a:lnTo>
                      <a:pt x="2692" y="9020"/>
                    </a:lnTo>
                    <a:lnTo>
                      <a:pt x="2692" y="7916"/>
                    </a:lnTo>
                    <a:close/>
                    <a:moveTo>
                      <a:pt x="1277" y="7916"/>
                    </a:moveTo>
                    <a:lnTo>
                      <a:pt x="2383" y="7916"/>
                    </a:lnTo>
                    <a:lnTo>
                      <a:pt x="2383" y="9020"/>
                    </a:lnTo>
                    <a:lnTo>
                      <a:pt x="1277" y="9020"/>
                    </a:lnTo>
                    <a:lnTo>
                      <a:pt x="1277" y="7916"/>
                    </a:lnTo>
                    <a:close/>
                    <a:moveTo>
                      <a:pt x="5523" y="9417"/>
                    </a:moveTo>
                    <a:lnTo>
                      <a:pt x="6628" y="9417"/>
                    </a:lnTo>
                    <a:lnTo>
                      <a:pt x="6628" y="10521"/>
                    </a:lnTo>
                    <a:lnTo>
                      <a:pt x="5523" y="10521"/>
                    </a:lnTo>
                    <a:lnTo>
                      <a:pt x="5523" y="9417"/>
                    </a:lnTo>
                    <a:close/>
                    <a:moveTo>
                      <a:pt x="4108" y="9417"/>
                    </a:moveTo>
                    <a:lnTo>
                      <a:pt x="5213" y="9417"/>
                    </a:lnTo>
                    <a:lnTo>
                      <a:pt x="5213" y="10521"/>
                    </a:lnTo>
                    <a:lnTo>
                      <a:pt x="4108" y="10521"/>
                    </a:lnTo>
                    <a:lnTo>
                      <a:pt x="4108" y="9417"/>
                    </a:lnTo>
                    <a:close/>
                    <a:moveTo>
                      <a:pt x="2692" y="9417"/>
                    </a:moveTo>
                    <a:lnTo>
                      <a:pt x="3798" y="9417"/>
                    </a:lnTo>
                    <a:lnTo>
                      <a:pt x="3798" y="10521"/>
                    </a:lnTo>
                    <a:lnTo>
                      <a:pt x="2692" y="10521"/>
                    </a:lnTo>
                    <a:lnTo>
                      <a:pt x="2692" y="9417"/>
                    </a:lnTo>
                    <a:close/>
                    <a:moveTo>
                      <a:pt x="1277" y="9417"/>
                    </a:moveTo>
                    <a:lnTo>
                      <a:pt x="2383" y="9417"/>
                    </a:lnTo>
                    <a:lnTo>
                      <a:pt x="2383" y="10521"/>
                    </a:lnTo>
                    <a:lnTo>
                      <a:pt x="1277" y="10521"/>
                    </a:lnTo>
                    <a:lnTo>
                      <a:pt x="1277" y="9417"/>
                    </a:lnTo>
                    <a:close/>
                    <a:moveTo>
                      <a:pt x="5523" y="10919"/>
                    </a:moveTo>
                    <a:lnTo>
                      <a:pt x="6628" y="10919"/>
                    </a:lnTo>
                    <a:lnTo>
                      <a:pt x="6628" y="12023"/>
                    </a:lnTo>
                    <a:lnTo>
                      <a:pt x="5523" y="12023"/>
                    </a:lnTo>
                    <a:lnTo>
                      <a:pt x="5523" y="10919"/>
                    </a:lnTo>
                    <a:close/>
                    <a:moveTo>
                      <a:pt x="4108" y="10919"/>
                    </a:moveTo>
                    <a:lnTo>
                      <a:pt x="5213" y="10919"/>
                    </a:lnTo>
                    <a:lnTo>
                      <a:pt x="5213" y="12023"/>
                    </a:lnTo>
                    <a:lnTo>
                      <a:pt x="4108" y="12023"/>
                    </a:lnTo>
                    <a:lnTo>
                      <a:pt x="4108" y="10919"/>
                    </a:lnTo>
                    <a:close/>
                    <a:moveTo>
                      <a:pt x="2692" y="10919"/>
                    </a:moveTo>
                    <a:lnTo>
                      <a:pt x="3798" y="10919"/>
                    </a:lnTo>
                    <a:lnTo>
                      <a:pt x="3798" y="12023"/>
                    </a:lnTo>
                    <a:lnTo>
                      <a:pt x="2692" y="12023"/>
                    </a:lnTo>
                    <a:lnTo>
                      <a:pt x="2692" y="10919"/>
                    </a:lnTo>
                    <a:close/>
                    <a:moveTo>
                      <a:pt x="1277" y="10919"/>
                    </a:moveTo>
                    <a:lnTo>
                      <a:pt x="2383" y="10919"/>
                    </a:lnTo>
                    <a:lnTo>
                      <a:pt x="2383" y="12023"/>
                    </a:lnTo>
                    <a:lnTo>
                      <a:pt x="1277" y="12023"/>
                    </a:lnTo>
                    <a:lnTo>
                      <a:pt x="1277" y="10919"/>
                    </a:lnTo>
                    <a:close/>
                    <a:moveTo>
                      <a:pt x="5523" y="12419"/>
                    </a:moveTo>
                    <a:lnTo>
                      <a:pt x="6628" y="12419"/>
                    </a:lnTo>
                    <a:lnTo>
                      <a:pt x="6628" y="13523"/>
                    </a:lnTo>
                    <a:lnTo>
                      <a:pt x="5523" y="13523"/>
                    </a:lnTo>
                    <a:lnTo>
                      <a:pt x="5523" y="12419"/>
                    </a:lnTo>
                    <a:close/>
                    <a:moveTo>
                      <a:pt x="4108" y="12419"/>
                    </a:moveTo>
                    <a:lnTo>
                      <a:pt x="5213" y="12419"/>
                    </a:lnTo>
                    <a:lnTo>
                      <a:pt x="5213" y="13523"/>
                    </a:lnTo>
                    <a:lnTo>
                      <a:pt x="4108" y="13523"/>
                    </a:lnTo>
                    <a:lnTo>
                      <a:pt x="4108" y="12419"/>
                    </a:lnTo>
                    <a:close/>
                    <a:moveTo>
                      <a:pt x="2692" y="12419"/>
                    </a:moveTo>
                    <a:lnTo>
                      <a:pt x="3798" y="12419"/>
                    </a:lnTo>
                    <a:lnTo>
                      <a:pt x="3798" y="13523"/>
                    </a:lnTo>
                    <a:lnTo>
                      <a:pt x="2692" y="13523"/>
                    </a:lnTo>
                    <a:lnTo>
                      <a:pt x="2692" y="12419"/>
                    </a:lnTo>
                    <a:close/>
                    <a:moveTo>
                      <a:pt x="8086" y="1911"/>
                    </a:moveTo>
                    <a:lnTo>
                      <a:pt x="9191" y="1911"/>
                    </a:lnTo>
                    <a:lnTo>
                      <a:pt x="9191" y="3015"/>
                    </a:lnTo>
                    <a:lnTo>
                      <a:pt x="8086" y="3015"/>
                    </a:lnTo>
                    <a:lnTo>
                      <a:pt x="8086" y="1911"/>
                    </a:lnTo>
                    <a:close/>
                    <a:moveTo>
                      <a:pt x="8086" y="12419"/>
                    </a:moveTo>
                    <a:lnTo>
                      <a:pt x="9191" y="12419"/>
                    </a:lnTo>
                    <a:lnTo>
                      <a:pt x="9191" y="13523"/>
                    </a:lnTo>
                    <a:lnTo>
                      <a:pt x="8086" y="13523"/>
                    </a:lnTo>
                    <a:lnTo>
                      <a:pt x="8086" y="12419"/>
                    </a:lnTo>
                    <a:close/>
                    <a:moveTo>
                      <a:pt x="9500" y="12419"/>
                    </a:moveTo>
                    <a:lnTo>
                      <a:pt x="10606" y="12419"/>
                    </a:lnTo>
                    <a:lnTo>
                      <a:pt x="10606" y="13523"/>
                    </a:lnTo>
                    <a:lnTo>
                      <a:pt x="9500" y="13523"/>
                    </a:lnTo>
                    <a:lnTo>
                      <a:pt x="9500" y="12419"/>
                    </a:lnTo>
                    <a:close/>
                    <a:moveTo>
                      <a:pt x="10915" y="12419"/>
                    </a:moveTo>
                    <a:lnTo>
                      <a:pt x="12021" y="12419"/>
                    </a:lnTo>
                    <a:lnTo>
                      <a:pt x="12021" y="13523"/>
                    </a:lnTo>
                    <a:lnTo>
                      <a:pt x="10915" y="13523"/>
                    </a:lnTo>
                    <a:lnTo>
                      <a:pt x="10915" y="12419"/>
                    </a:lnTo>
                    <a:close/>
                    <a:moveTo>
                      <a:pt x="12331" y="12419"/>
                    </a:moveTo>
                    <a:lnTo>
                      <a:pt x="13436" y="12419"/>
                    </a:lnTo>
                    <a:lnTo>
                      <a:pt x="13436" y="13523"/>
                    </a:lnTo>
                    <a:lnTo>
                      <a:pt x="12331" y="13523"/>
                    </a:lnTo>
                    <a:lnTo>
                      <a:pt x="12331" y="12419"/>
                    </a:lnTo>
                    <a:close/>
                    <a:moveTo>
                      <a:pt x="8086" y="10919"/>
                    </a:moveTo>
                    <a:lnTo>
                      <a:pt x="9191" y="10919"/>
                    </a:lnTo>
                    <a:lnTo>
                      <a:pt x="9191" y="12023"/>
                    </a:lnTo>
                    <a:lnTo>
                      <a:pt x="8086" y="12023"/>
                    </a:lnTo>
                    <a:lnTo>
                      <a:pt x="8086" y="10919"/>
                    </a:lnTo>
                    <a:close/>
                    <a:moveTo>
                      <a:pt x="9500" y="10919"/>
                    </a:moveTo>
                    <a:lnTo>
                      <a:pt x="10606" y="10919"/>
                    </a:lnTo>
                    <a:lnTo>
                      <a:pt x="10606" y="12023"/>
                    </a:lnTo>
                    <a:lnTo>
                      <a:pt x="9500" y="12023"/>
                    </a:lnTo>
                    <a:lnTo>
                      <a:pt x="9500" y="10919"/>
                    </a:lnTo>
                    <a:close/>
                    <a:moveTo>
                      <a:pt x="10915" y="10919"/>
                    </a:moveTo>
                    <a:lnTo>
                      <a:pt x="12021" y="10919"/>
                    </a:lnTo>
                    <a:lnTo>
                      <a:pt x="12021" y="12023"/>
                    </a:lnTo>
                    <a:lnTo>
                      <a:pt x="10915" y="12023"/>
                    </a:lnTo>
                    <a:lnTo>
                      <a:pt x="10915" y="10919"/>
                    </a:lnTo>
                    <a:close/>
                    <a:moveTo>
                      <a:pt x="12331" y="10919"/>
                    </a:moveTo>
                    <a:lnTo>
                      <a:pt x="13436" y="10919"/>
                    </a:lnTo>
                    <a:lnTo>
                      <a:pt x="13436" y="12023"/>
                    </a:lnTo>
                    <a:lnTo>
                      <a:pt x="12331" y="12023"/>
                    </a:lnTo>
                    <a:lnTo>
                      <a:pt x="12331" y="10919"/>
                    </a:lnTo>
                    <a:close/>
                    <a:moveTo>
                      <a:pt x="8086" y="9417"/>
                    </a:moveTo>
                    <a:lnTo>
                      <a:pt x="9191" y="9417"/>
                    </a:lnTo>
                    <a:lnTo>
                      <a:pt x="9191" y="10521"/>
                    </a:lnTo>
                    <a:lnTo>
                      <a:pt x="8086" y="10521"/>
                    </a:lnTo>
                    <a:lnTo>
                      <a:pt x="8086" y="9417"/>
                    </a:lnTo>
                    <a:close/>
                    <a:moveTo>
                      <a:pt x="9500" y="9417"/>
                    </a:moveTo>
                    <a:lnTo>
                      <a:pt x="10606" y="9417"/>
                    </a:lnTo>
                    <a:lnTo>
                      <a:pt x="10606" y="10521"/>
                    </a:lnTo>
                    <a:lnTo>
                      <a:pt x="9500" y="10521"/>
                    </a:lnTo>
                    <a:lnTo>
                      <a:pt x="9500" y="9417"/>
                    </a:lnTo>
                    <a:close/>
                    <a:moveTo>
                      <a:pt x="10915" y="9417"/>
                    </a:moveTo>
                    <a:lnTo>
                      <a:pt x="12021" y="9417"/>
                    </a:lnTo>
                    <a:lnTo>
                      <a:pt x="12021" y="10521"/>
                    </a:lnTo>
                    <a:lnTo>
                      <a:pt x="10915" y="10521"/>
                    </a:lnTo>
                    <a:lnTo>
                      <a:pt x="10915" y="9417"/>
                    </a:lnTo>
                    <a:close/>
                    <a:moveTo>
                      <a:pt x="12331" y="9417"/>
                    </a:moveTo>
                    <a:lnTo>
                      <a:pt x="13436" y="9417"/>
                    </a:lnTo>
                    <a:lnTo>
                      <a:pt x="13436" y="10521"/>
                    </a:lnTo>
                    <a:lnTo>
                      <a:pt x="12331" y="10521"/>
                    </a:lnTo>
                    <a:lnTo>
                      <a:pt x="12331" y="9417"/>
                    </a:lnTo>
                    <a:close/>
                    <a:moveTo>
                      <a:pt x="8086" y="7916"/>
                    </a:moveTo>
                    <a:lnTo>
                      <a:pt x="9191" y="7916"/>
                    </a:lnTo>
                    <a:lnTo>
                      <a:pt x="9191" y="9020"/>
                    </a:lnTo>
                    <a:lnTo>
                      <a:pt x="8086" y="9020"/>
                    </a:lnTo>
                    <a:lnTo>
                      <a:pt x="8086" y="7916"/>
                    </a:lnTo>
                    <a:close/>
                    <a:moveTo>
                      <a:pt x="9500" y="7916"/>
                    </a:moveTo>
                    <a:lnTo>
                      <a:pt x="10606" y="7916"/>
                    </a:lnTo>
                    <a:lnTo>
                      <a:pt x="10606" y="9020"/>
                    </a:lnTo>
                    <a:lnTo>
                      <a:pt x="9500" y="9020"/>
                    </a:lnTo>
                    <a:lnTo>
                      <a:pt x="9500" y="7916"/>
                    </a:lnTo>
                    <a:close/>
                    <a:moveTo>
                      <a:pt x="10915" y="7916"/>
                    </a:moveTo>
                    <a:lnTo>
                      <a:pt x="12021" y="7916"/>
                    </a:lnTo>
                    <a:lnTo>
                      <a:pt x="12021" y="9020"/>
                    </a:lnTo>
                    <a:lnTo>
                      <a:pt x="10915" y="9020"/>
                    </a:lnTo>
                    <a:lnTo>
                      <a:pt x="10915" y="7916"/>
                    </a:lnTo>
                    <a:close/>
                    <a:moveTo>
                      <a:pt x="12331" y="7916"/>
                    </a:moveTo>
                    <a:lnTo>
                      <a:pt x="13436" y="7916"/>
                    </a:lnTo>
                    <a:lnTo>
                      <a:pt x="13436" y="9020"/>
                    </a:lnTo>
                    <a:lnTo>
                      <a:pt x="12331" y="9020"/>
                    </a:lnTo>
                    <a:lnTo>
                      <a:pt x="12331" y="7916"/>
                    </a:lnTo>
                    <a:close/>
                    <a:moveTo>
                      <a:pt x="8086" y="6414"/>
                    </a:moveTo>
                    <a:lnTo>
                      <a:pt x="9191" y="6414"/>
                    </a:lnTo>
                    <a:lnTo>
                      <a:pt x="9191" y="7518"/>
                    </a:lnTo>
                    <a:lnTo>
                      <a:pt x="8086" y="7518"/>
                    </a:lnTo>
                    <a:lnTo>
                      <a:pt x="8086" y="6414"/>
                    </a:lnTo>
                    <a:close/>
                    <a:moveTo>
                      <a:pt x="9500" y="6414"/>
                    </a:moveTo>
                    <a:lnTo>
                      <a:pt x="10606" y="6414"/>
                    </a:lnTo>
                    <a:lnTo>
                      <a:pt x="10606" y="7518"/>
                    </a:lnTo>
                    <a:lnTo>
                      <a:pt x="9500" y="7518"/>
                    </a:lnTo>
                    <a:lnTo>
                      <a:pt x="9500" y="6414"/>
                    </a:lnTo>
                    <a:close/>
                    <a:moveTo>
                      <a:pt x="10915" y="6414"/>
                    </a:moveTo>
                    <a:lnTo>
                      <a:pt x="12021" y="6414"/>
                    </a:lnTo>
                    <a:lnTo>
                      <a:pt x="12021" y="7518"/>
                    </a:lnTo>
                    <a:lnTo>
                      <a:pt x="10915" y="7518"/>
                    </a:lnTo>
                    <a:lnTo>
                      <a:pt x="10915" y="6414"/>
                    </a:lnTo>
                    <a:close/>
                    <a:moveTo>
                      <a:pt x="12331" y="6414"/>
                    </a:moveTo>
                    <a:lnTo>
                      <a:pt x="13436" y="6414"/>
                    </a:lnTo>
                    <a:lnTo>
                      <a:pt x="13436" y="7518"/>
                    </a:lnTo>
                    <a:lnTo>
                      <a:pt x="12331" y="7518"/>
                    </a:lnTo>
                    <a:lnTo>
                      <a:pt x="12331" y="6414"/>
                    </a:lnTo>
                    <a:close/>
                    <a:moveTo>
                      <a:pt x="8086" y="4914"/>
                    </a:moveTo>
                    <a:lnTo>
                      <a:pt x="9191" y="4914"/>
                    </a:lnTo>
                    <a:lnTo>
                      <a:pt x="9191" y="6018"/>
                    </a:lnTo>
                    <a:lnTo>
                      <a:pt x="8086" y="6018"/>
                    </a:lnTo>
                    <a:lnTo>
                      <a:pt x="8086" y="4914"/>
                    </a:lnTo>
                    <a:close/>
                    <a:moveTo>
                      <a:pt x="9500" y="4914"/>
                    </a:moveTo>
                    <a:lnTo>
                      <a:pt x="10606" y="4914"/>
                    </a:lnTo>
                    <a:lnTo>
                      <a:pt x="10606" y="6018"/>
                    </a:lnTo>
                    <a:lnTo>
                      <a:pt x="9500" y="6018"/>
                    </a:lnTo>
                    <a:lnTo>
                      <a:pt x="9500" y="4914"/>
                    </a:lnTo>
                    <a:close/>
                    <a:moveTo>
                      <a:pt x="10915" y="4914"/>
                    </a:moveTo>
                    <a:lnTo>
                      <a:pt x="12021" y="4914"/>
                    </a:lnTo>
                    <a:lnTo>
                      <a:pt x="12021" y="6018"/>
                    </a:lnTo>
                    <a:lnTo>
                      <a:pt x="10915" y="6018"/>
                    </a:lnTo>
                    <a:lnTo>
                      <a:pt x="10915" y="4914"/>
                    </a:lnTo>
                    <a:close/>
                    <a:moveTo>
                      <a:pt x="12331" y="4914"/>
                    </a:moveTo>
                    <a:lnTo>
                      <a:pt x="13436" y="4914"/>
                    </a:lnTo>
                    <a:lnTo>
                      <a:pt x="13436" y="6018"/>
                    </a:lnTo>
                    <a:lnTo>
                      <a:pt x="12331" y="6018"/>
                    </a:lnTo>
                    <a:lnTo>
                      <a:pt x="12331" y="4914"/>
                    </a:lnTo>
                    <a:close/>
                    <a:moveTo>
                      <a:pt x="8086" y="3413"/>
                    </a:moveTo>
                    <a:lnTo>
                      <a:pt x="9191" y="3413"/>
                    </a:lnTo>
                    <a:lnTo>
                      <a:pt x="9191" y="4516"/>
                    </a:lnTo>
                    <a:lnTo>
                      <a:pt x="8086" y="4516"/>
                    </a:lnTo>
                    <a:lnTo>
                      <a:pt x="8086" y="3413"/>
                    </a:lnTo>
                    <a:close/>
                    <a:moveTo>
                      <a:pt x="9500" y="3413"/>
                    </a:moveTo>
                    <a:lnTo>
                      <a:pt x="10606" y="3413"/>
                    </a:lnTo>
                    <a:lnTo>
                      <a:pt x="10606" y="4516"/>
                    </a:lnTo>
                    <a:lnTo>
                      <a:pt x="9500" y="4516"/>
                    </a:lnTo>
                    <a:lnTo>
                      <a:pt x="9500" y="3413"/>
                    </a:lnTo>
                    <a:close/>
                    <a:moveTo>
                      <a:pt x="10915" y="3413"/>
                    </a:moveTo>
                    <a:lnTo>
                      <a:pt x="12021" y="3413"/>
                    </a:lnTo>
                    <a:lnTo>
                      <a:pt x="12021" y="4516"/>
                    </a:lnTo>
                    <a:lnTo>
                      <a:pt x="10915" y="4516"/>
                    </a:lnTo>
                    <a:lnTo>
                      <a:pt x="10915" y="3413"/>
                    </a:lnTo>
                    <a:close/>
                    <a:moveTo>
                      <a:pt x="9500" y="1911"/>
                    </a:moveTo>
                    <a:lnTo>
                      <a:pt x="10606" y="1911"/>
                    </a:lnTo>
                    <a:lnTo>
                      <a:pt x="10606" y="3015"/>
                    </a:lnTo>
                    <a:lnTo>
                      <a:pt x="9500" y="3015"/>
                    </a:lnTo>
                    <a:lnTo>
                      <a:pt x="9500" y="1911"/>
                    </a:lnTo>
                    <a:close/>
                    <a:moveTo>
                      <a:pt x="10915" y="1911"/>
                    </a:moveTo>
                    <a:lnTo>
                      <a:pt x="12021" y="1911"/>
                    </a:lnTo>
                    <a:lnTo>
                      <a:pt x="12021" y="3015"/>
                    </a:lnTo>
                    <a:lnTo>
                      <a:pt x="10915" y="3015"/>
                    </a:lnTo>
                    <a:lnTo>
                      <a:pt x="10915" y="1911"/>
                    </a:lnTo>
                    <a:close/>
                    <a:moveTo>
                      <a:pt x="12331" y="1911"/>
                    </a:moveTo>
                    <a:lnTo>
                      <a:pt x="13436" y="1911"/>
                    </a:lnTo>
                    <a:lnTo>
                      <a:pt x="13436" y="3015"/>
                    </a:lnTo>
                    <a:lnTo>
                      <a:pt x="12331" y="3015"/>
                    </a:lnTo>
                    <a:lnTo>
                      <a:pt x="12331" y="1911"/>
                    </a:lnTo>
                    <a:close/>
                    <a:moveTo>
                      <a:pt x="12331" y="3413"/>
                    </a:moveTo>
                    <a:lnTo>
                      <a:pt x="13436" y="3413"/>
                    </a:lnTo>
                    <a:lnTo>
                      <a:pt x="13436" y="4516"/>
                    </a:lnTo>
                    <a:lnTo>
                      <a:pt x="12331" y="4516"/>
                    </a:lnTo>
                    <a:lnTo>
                      <a:pt x="12331" y="3413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/>
                <a:endParaRPr lang="zh-CN" alt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92" name="图片 691"/>
              <p:cNvPicPr/>
              <p:nvPr>
                <p:custDataLst>
                  <p:tags r:id="rId4"/>
                </p:custDataLst>
              </p:nvPr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4523262" y="5614392"/>
                <a:ext cx="252000" cy="36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93" name="文本框 692"/>
              <p:cNvSpPr txBox="1"/>
              <p:nvPr/>
            </p:nvSpPr>
            <p:spPr>
              <a:xfrm>
                <a:off x="4382071" y="4740729"/>
                <a:ext cx="534383" cy="205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Home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" name="文本框 693"/>
              <p:cNvSpPr txBox="1"/>
              <p:nvPr/>
            </p:nvSpPr>
            <p:spPr>
              <a:xfrm>
                <a:off x="4241276" y="5309660"/>
                <a:ext cx="816288" cy="20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Business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" name="文本框 694"/>
              <p:cNvSpPr txBox="1"/>
              <p:nvPr/>
            </p:nvSpPr>
            <p:spPr>
              <a:xfrm>
                <a:off x="4205080" y="5912366"/>
                <a:ext cx="888363" cy="20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obile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0010763" y="1729840"/>
              <a:ext cx="842497" cy="871725"/>
              <a:chOff x="5601343" y="2457190"/>
              <a:chExt cx="828000" cy="621000"/>
            </a:xfrm>
          </p:grpSpPr>
          <p:sp>
            <p:nvSpPr>
              <p:cNvPr id="687" name="圆角矩形 174"/>
              <p:cNvSpPr>
                <a:spLocks noChangeAspect="1"/>
              </p:cNvSpPr>
              <p:nvPr/>
            </p:nvSpPr>
            <p:spPr>
              <a:xfrm>
                <a:off x="5601343" y="2457190"/>
                <a:ext cx="828000" cy="621000"/>
              </a:xfrm>
              <a:prstGeom prst="roundRect">
                <a:avLst>
                  <a:gd name="adj" fmla="val 893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58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8" name="Freeform 6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5622006" y="2533115"/>
                <a:ext cx="780000" cy="468000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9" name="文本框 688"/>
              <p:cNvSpPr txBox="1"/>
              <p:nvPr/>
            </p:nvSpPr>
            <p:spPr>
              <a:xfrm>
                <a:off x="5679976" y="2673172"/>
                <a:ext cx="722053" cy="320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Edge Cloud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9117804" y="1732807"/>
              <a:ext cx="842497" cy="871725"/>
              <a:chOff x="5601343" y="2457190"/>
              <a:chExt cx="828000" cy="621000"/>
            </a:xfrm>
          </p:grpSpPr>
          <p:sp>
            <p:nvSpPr>
              <p:cNvPr id="684" name="圆角矩形 174"/>
              <p:cNvSpPr>
                <a:spLocks noChangeAspect="1"/>
              </p:cNvSpPr>
              <p:nvPr/>
            </p:nvSpPr>
            <p:spPr>
              <a:xfrm>
                <a:off x="5601343" y="2457190"/>
                <a:ext cx="828000" cy="621000"/>
              </a:xfrm>
              <a:prstGeom prst="roundRect">
                <a:avLst>
                  <a:gd name="adj" fmla="val 893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58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5" name="Freeform 6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 flipH="1">
                <a:off x="5622006" y="2533115"/>
                <a:ext cx="780000" cy="468000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6" name="文本框 685"/>
              <p:cNvSpPr txBox="1"/>
              <p:nvPr/>
            </p:nvSpPr>
            <p:spPr>
              <a:xfrm>
                <a:off x="5669991" y="2673172"/>
                <a:ext cx="718933" cy="320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Core Cloud</a:t>
                </a:r>
                <a:endPara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7494854" y="2533649"/>
              <a:ext cx="0" cy="691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645909" y="2546252"/>
              <a:ext cx="0" cy="69126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8464359" y="3425073"/>
              <a:ext cx="12377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0347985" y="2606160"/>
              <a:ext cx="0" cy="5786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9511344" y="2639929"/>
              <a:ext cx="0" cy="5540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499736" y="2558434"/>
              <a:ext cx="0" cy="51981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/>
            <p:cNvGrpSpPr/>
            <p:nvPr/>
          </p:nvGrpSpPr>
          <p:grpSpPr>
            <a:xfrm>
              <a:off x="8078487" y="1729840"/>
              <a:ext cx="842497" cy="871725"/>
              <a:chOff x="5601343" y="2457190"/>
              <a:chExt cx="828000" cy="621000"/>
            </a:xfrm>
          </p:grpSpPr>
          <p:sp>
            <p:nvSpPr>
              <p:cNvPr id="681" name="圆角矩形 174"/>
              <p:cNvSpPr>
                <a:spLocks noChangeAspect="1"/>
              </p:cNvSpPr>
              <p:nvPr/>
            </p:nvSpPr>
            <p:spPr>
              <a:xfrm>
                <a:off x="5601343" y="2457190"/>
                <a:ext cx="828000" cy="621000"/>
              </a:xfrm>
              <a:prstGeom prst="roundRect">
                <a:avLst>
                  <a:gd name="adj" fmla="val 893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58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2" name="Freeform 6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 bwMode="auto">
              <a:xfrm flipH="1">
                <a:off x="5622006" y="2533115"/>
                <a:ext cx="780000" cy="468000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3" name="文本框 682"/>
              <p:cNvSpPr txBox="1"/>
              <p:nvPr/>
            </p:nvSpPr>
            <p:spPr>
              <a:xfrm>
                <a:off x="5669991" y="2679752"/>
                <a:ext cx="670879" cy="320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Central</a:t>
                </a:r>
                <a:r>
                  <a:rPr lang="en-US" altLang="zh-CN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Cloud</a:t>
                </a:r>
                <a:endPara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6121260" y="1732807"/>
              <a:ext cx="842497" cy="871725"/>
              <a:chOff x="5601343" y="2457190"/>
              <a:chExt cx="828000" cy="621000"/>
            </a:xfrm>
          </p:grpSpPr>
          <p:sp>
            <p:nvSpPr>
              <p:cNvPr id="678" name="圆角矩形 174"/>
              <p:cNvSpPr>
                <a:spLocks noChangeAspect="1"/>
              </p:cNvSpPr>
              <p:nvPr/>
            </p:nvSpPr>
            <p:spPr>
              <a:xfrm>
                <a:off x="5601343" y="2457190"/>
                <a:ext cx="828000" cy="621000"/>
              </a:xfrm>
              <a:prstGeom prst="roundRect">
                <a:avLst>
                  <a:gd name="adj" fmla="val 893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58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79" name="Freeform 6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5622006" y="2533115"/>
                <a:ext cx="780000" cy="468000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80" name="文本框 679"/>
              <p:cNvSpPr txBox="1"/>
              <p:nvPr/>
            </p:nvSpPr>
            <p:spPr>
              <a:xfrm>
                <a:off x="5660006" y="2680204"/>
                <a:ext cx="710820" cy="320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Edge Cloud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7008954" y="1732807"/>
              <a:ext cx="842497" cy="871725"/>
              <a:chOff x="5601343" y="2457190"/>
              <a:chExt cx="828000" cy="621000"/>
            </a:xfrm>
          </p:grpSpPr>
          <p:sp>
            <p:nvSpPr>
              <p:cNvPr id="578" name="圆角矩形 174"/>
              <p:cNvSpPr>
                <a:spLocks noChangeAspect="1"/>
              </p:cNvSpPr>
              <p:nvPr/>
            </p:nvSpPr>
            <p:spPr>
              <a:xfrm>
                <a:off x="5601343" y="2457190"/>
                <a:ext cx="828000" cy="621000"/>
              </a:xfrm>
              <a:prstGeom prst="roundRect">
                <a:avLst>
                  <a:gd name="adj" fmla="val 893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58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9" name="Freeform 6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5622006" y="2533115"/>
                <a:ext cx="780000" cy="468000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77" name="文本框 676"/>
              <p:cNvSpPr txBox="1"/>
              <p:nvPr/>
            </p:nvSpPr>
            <p:spPr>
              <a:xfrm>
                <a:off x="5669991" y="2679300"/>
                <a:ext cx="716437" cy="313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Core Cloud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4860758" y="2870623"/>
              <a:ext cx="903917" cy="2079710"/>
              <a:chOff x="4205080" y="4485216"/>
              <a:chExt cx="888363" cy="1632506"/>
            </a:xfrm>
          </p:grpSpPr>
          <p:sp>
            <p:nvSpPr>
              <p:cNvPr id="60" name="Freeform 198"/>
              <p:cNvSpPr>
                <a:spLocks noEditPoints="1"/>
              </p:cNvSpPr>
              <p:nvPr/>
            </p:nvSpPr>
            <p:spPr bwMode="auto">
              <a:xfrm>
                <a:off x="4487264" y="4485216"/>
                <a:ext cx="324000" cy="288000"/>
              </a:xfrm>
              <a:custGeom>
                <a:avLst/>
                <a:gdLst>
                  <a:gd name="T0" fmla="*/ 56 w 224"/>
                  <a:gd name="T1" fmla="*/ 0 h 131"/>
                  <a:gd name="T2" fmla="*/ 172 w 224"/>
                  <a:gd name="T3" fmla="*/ 0 h 131"/>
                  <a:gd name="T4" fmla="*/ 224 w 224"/>
                  <a:gd name="T5" fmla="*/ 73 h 131"/>
                  <a:gd name="T6" fmla="*/ 211 w 224"/>
                  <a:gd name="T7" fmla="*/ 73 h 131"/>
                  <a:gd name="T8" fmla="*/ 211 w 224"/>
                  <a:gd name="T9" fmla="*/ 118 h 131"/>
                  <a:gd name="T10" fmla="*/ 224 w 224"/>
                  <a:gd name="T11" fmla="*/ 118 h 131"/>
                  <a:gd name="T12" fmla="*/ 224 w 224"/>
                  <a:gd name="T13" fmla="*/ 131 h 131"/>
                  <a:gd name="T14" fmla="*/ 0 w 224"/>
                  <a:gd name="T15" fmla="*/ 131 h 131"/>
                  <a:gd name="T16" fmla="*/ 0 w 224"/>
                  <a:gd name="T17" fmla="*/ 118 h 131"/>
                  <a:gd name="T18" fmla="*/ 17 w 224"/>
                  <a:gd name="T19" fmla="*/ 118 h 131"/>
                  <a:gd name="T20" fmla="*/ 17 w 224"/>
                  <a:gd name="T21" fmla="*/ 80 h 131"/>
                  <a:gd name="T22" fmla="*/ 6 w 224"/>
                  <a:gd name="T23" fmla="*/ 80 h 131"/>
                  <a:gd name="T24" fmla="*/ 0 w 224"/>
                  <a:gd name="T25" fmla="*/ 67 h 131"/>
                  <a:gd name="T26" fmla="*/ 56 w 224"/>
                  <a:gd name="T27" fmla="*/ 0 h 131"/>
                  <a:gd name="T28" fmla="*/ 56 w 224"/>
                  <a:gd name="T29" fmla="*/ 0 h 131"/>
                  <a:gd name="T30" fmla="*/ 194 w 224"/>
                  <a:gd name="T31" fmla="*/ 118 h 131"/>
                  <a:gd name="T32" fmla="*/ 194 w 224"/>
                  <a:gd name="T33" fmla="*/ 73 h 131"/>
                  <a:gd name="T34" fmla="*/ 129 w 224"/>
                  <a:gd name="T35" fmla="*/ 73 h 131"/>
                  <a:gd name="T36" fmla="*/ 129 w 224"/>
                  <a:gd name="T37" fmla="*/ 118 h 131"/>
                  <a:gd name="T38" fmla="*/ 138 w 224"/>
                  <a:gd name="T39" fmla="*/ 118 h 131"/>
                  <a:gd name="T40" fmla="*/ 138 w 224"/>
                  <a:gd name="T41" fmla="*/ 77 h 131"/>
                  <a:gd name="T42" fmla="*/ 163 w 224"/>
                  <a:gd name="T43" fmla="*/ 77 h 131"/>
                  <a:gd name="T44" fmla="*/ 163 w 224"/>
                  <a:gd name="T45" fmla="*/ 118 h 131"/>
                  <a:gd name="T46" fmla="*/ 194 w 224"/>
                  <a:gd name="T47" fmla="*/ 118 h 131"/>
                  <a:gd name="T48" fmla="*/ 194 w 224"/>
                  <a:gd name="T49" fmla="*/ 118 h 131"/>
                  <a:gd name="T50" fmla="*/ 112 w 224"/>
                  <a:gd name="T51" fmla="*/ 118 h 131"/>
                  <a:gd name="T52" fmla="*/ 112 w 224"/>
                  <a:gd name="T53" fmla="*/ 73 h 131"/>
                  <a:gd name="T54" fmla="*/ 107 w 224"/>
                  <a:gd name="T55" fmla="*/ 73 h 131"/>
                  <a:gd name="T56" fmla="*/ 64 w 224"/>
                  <a:gd name="T57" fmla="*/ 13 h 131"/>
                  <a:gd name="T58" fmla="*/ 23 w 224"/>
                  <a:gd name="T59" fmla="*/ 62 h 131"/>
                  <a:gd name="T60" fmla="*/ 25 w 224"/>
                  <a:gd name="T61" fmla="*/ 62 h 131"/>
                  <a:gd name="T62" fmla="*/ 34 w 224"/>
                  <a:gd name="T63" fmla="*/ 62 h 131"/>
                  <a:gd name="T64" fmla="*/ 34 w 224"/>
                  <a:gd name="T65" fmla="*/ 118 h 131"/>
                  <a:gd name="T66" fmla="*/ 112 w 224"/>
                  <a:gd name="T67" fmla="*/ 118 h 131"/>
                  <a:gd name="T68" fmla="*/ 112 w 224"/>
                  <a:gd name="T69" fmla="*/ 118 h 131"/>
                  <a:gd name="T70" fmla="*/ 56 w 224"/>
                  <a:gd name="T71" fmla="*/ 71 h 131"/>
                  <a:gd name="T72" fmla="*/ 56 w 224"/>
                  <a:gd name="T73" fmla="*/ 103 h 131"/>
                  <a:gd name="T74" fmla="*/ 77 w 224"/>
                  <a:gd name="T75" fmla="*/ 103 h 131"/>
                  <a:gd name="T76" fmla="*/ 77 w 224"/>
                  <a:gd name="T77" fmla="*/ 71 h 131"/>
                  <a:gd name="T78" fmla="*/ 56 w 224"/>
                  <a:gd name="T79" fmla="*/ 7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24" h="131">
                    <a:moveTo>
                      <a:pt x="56" y="0"/>
                    </a:moveTo>
                    <a:lnTo>
                      <a:pt x="172" y="0"/>
                    </a:lnTo>
                    <a:lnTo>
                      <a:pt x="224" y="73"/>
                    </a:lnTo>
                    <a:lnTo>
                      <a:pt x="211" y="73"/>
                    </a:lnTo>
                    <a:lnTo>
                      <a:pt x="211" y="118"/>
                    </a:lnTo>
                    <a:lnTo>
                      <a:pt x="224" y="118"/>
                    </a:lnTo>
                    <a:lnTo>
                      <a:pt x="224" y="131"/>
                    </a:lnTo>
                    <a:lnTo>
                      <a:pt x="0" y="131"/>
                    </a:lnTo>
                    <a:lnTo>
                      <a:pt x="0" y="118"/>
                    </a:lnTo>
                    <a:lnTo>
                      <a:pt x="17" y="118"/>
                    </a:lnTo>
                    <a:lnTo>
                      <a:pt x="17" y="80"/>
                    </a:lnTo>
                    <a:lnTo>
                      <a:pt x="6" y="80"/>
                    </a:lnTo>
                    <a:lnTo>
                      <a:pt x="0" y="67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94" y="118"/>
                    </a:moveTo>
                    <a:lnTo>
                      <a:pt x="194" y="73"/>
                    </a:lnTo>
                    <a:lnTo>
                      <a:pt x="129" y="73"/>
                    </a:lnTo>
                    <a:lnTo>
                      <a:pt x="129" y="118"/>
                    </a:lnTo>
                    <a:lnTo>
                      <a:pt x="138" y="118"/>
                    </a:lnTo>
                    <a:lnTo>
                      <a:pt x="138" y="77"/>
                    </a:lnTo>
                    <a:lnTo>
                      <a:pt x="163" y="77"/>
                    </a:lnTo>
                    <a:lnTo>
                      <a:pt x="163" y="118"/>
                    </a:lnTo>
                    <a:lnTo>
                      <a:pt x="194" y="118"/>
                    </a:lnTo>
                    <a:lnTo>
                      <a:pt x="194" y="118"/>
                    </a:lnTo>
                    <a:close/>
                    <a:moveTo>
                      <a:pt x="112" y="118"/>
                    </a:moveTo>
                    <a:lnTo>
                      <a:pt x="112" y="73"/>
                    </a:lnTo>
                    <a:lnTo>
                      <a:pt x="107" y="73"/>
                    </a:lnTo>
                    <a:lnTo>
                      <a:pt x="64" y="13"/>
                    </a:lnTo>
                    <a:lnTo>
                      <a:pt x="23" y="62"/>
                    </a:lnTo>
                    <a:lnTo>
                      <a:pt x="25" y="62"/>
                    </a:lnTo>
                    <a:lnTo>
                      <a:pt x="34" y="62"/>
                    </a:lnTo>
                    <a:lnTo>
                      <a:pt x="34" y="118"/>
                    </a:lnTo>
                    <a:lnTo>
                      <a:pt x="112" y="118"/>
                    </a:lnTo>
                    <a:lnTo>
                      <a:pt x="112" y="118"/>
                    </a:lnTo>
                    <a:close/>
                    <a:moveTo>
                      <a:pt x="56" y="71"/>
                    </a:moveTo>
                    <a:lnTo>
                      <a:pt x="56" y="103"/>
                    </a:lnTo>
                    <a:lnTo>
                      <a:pt x="77" y="103"/>
                    </a:lnTo>
                    <a:lnTo>
                      <a:pt x="77" y="71"/>
                    </a:lnTo>
                    <a:lnTo>
                      <a:pt x="56" y="71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/>
                <a:endParaRPr lang="zh-CN" alt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6"/>
              <p:cNvSpPr>
                <a:spLocks noEditPoints="1"/>
              </p:cNvSpPr>
              <p:nvPr/>
            </p:nvSpPr>
            <p:spPr bwMode="auto">
              <a:xfrm>
                <a:off x="4505263" y="5050216"/>
                <a:ext cx="288000" cy="288000"/>
              </a:xfrm>
              <a:custGeom>
                <a:avLst/>
                <a:gdLst/>
                <a:ahLst/>
                <a:cxnLst>
                  <a:cxn ang="0">
                    <a:pos x="12772" y="618"/>
                  </a:cxn>
                  <a:cxn ang="0">
                    <a:pos x="0" y="15651"/>
                  </a:cxn>
                  <a:cxn ang="0">
                    <a:pos x="1941" y="4867"/>
                  </a:cxn>
                  <a:cxn ang="0">
                    <a:pos x="5964" y="4867"/>
                  </a:cxn>
                  <a:cxn ang="0">
                    <a:pos x="7512" y="618"/>
                  </a:cxn>
                  <a:cxn ang="0">
                    <a:pos x="1277" y="12419"/>
                  </a:cxn>
                  <a:cxn ang="0">
                    <a:pos x="5523" y="7916"/>
                  </a:cxn>
                  <a:cxn ang="0">
                    <a:pos x="4108" y="7916"/>
                  </a:cxn>
                  <a:cxn ang="0">
                    <a:pos x="2692" y="7916"/>
                  </a:cxn>
                  <a:cxn ang="0">
                    <a:pos x="1277" y="7916"/>
                  </a:cxn>
                  <a:cxn ang="0">
                    <a:pos x="5523" y="9417"/>
                  </a:cxn>
                  <a:cxn ang="0">
                    <a:pos x="4108" y="9417"/>
                  </a:cxn>
                  <a:cxn ang="0">
                    <a:pos x="2692" y="9417"/>
                  </a:cxn>
                  <a:cxn ang="0">
                    <a:pos x="1277" y="9417"/>
                  </a:cxn>
                  <a:cxn ang="0">
                    <a:pos x="5523" y="10919"/>
                  </a:cxn>
                  <a:cxn ang="0">
                    <a:pos x="4108" y="10919"/>
                  </a:cxn>
                  <a:cxn ang="0">
                    <a:pos x="2692" y="10919"/>
                  </a:cxn>
                  <a:cxn ang="0">
                    <a:pos x="1277" y="10919"/>
                  </a:cxn>
                  <a:cxn ang="0">
                    <a:pos x="5523" y="12419"/>
                  </a:cxn>
                  <a:cxn ang="0">
                    <a:pos x="4108" y="12419"/>
                  </a:cxn>
                  <a:cxn ang="0">
                    <a:pos x="2692" y="12419"/>
                  </a:cxn>
                  <a:cxn ang="0">
                    <a:pos x="8086" y="1911"/>
                  </a:cxn>
                  <a:cxn ang="0">
                    <a:pos x="8086" y="12419"/>
                  </a:cxn>
                  <a:cxn ang="0">
                    <a:pos x="9500" y="12419"/>
                  </a:cxn>
                  <a:cxn ang="0">
                    <a:pos x="10915" y="12419"/>
                  </a:cxn>
                  <a:cxn ang="0">
                    <a:pos x="12331" y="12419"/>
                  </a:cxn>
                  <a:cxn ang="0">
                    <a:pos x="8086" y="10919"/>
                  </a:cxn>
                  <a:cxn ang="0">
                    <a:pos x="9500" y="10919"/>
                  </a:cxn>
                  <a:cxn ang="0">
                    <a:pos x="10915" y="10919"/>
                  </a:cxn>
                  <a:cxn ang="0">
                    <a:pos x="12331" y="10919"/>
                  </a:cxn>
                  <a:cxn ang="0">
                    <a:pos x="8086" y="9417"/>
                  </a:cxn>
                  <a:cxn ang="0">
                    <a:pos x="9500" y="9417"/>
                  </a:cxn>
                  <a:cxn ang="0">
                    <a:pos x="10915" y="9417"/>
                  </a:cxn>
                  <a:cxn ang="0">
                    <a:pos x="12331" y="9417"/>
                  </a:cxn>
                  <a:cxn ang="0">
                    <a:pos x="8086" y="7916"/>
                  </a:cxn>
                  <a:cxn ang="0">
                    <a:pos x="9500" y="7916"/>
                  </a:cxn>
                  <a:cxn ang="0">
                    <a:pos x="10915" y="7916"/>
                  </a:cxn>
                  <a:cxn ang="0">
                    <a:pos x="12331" y="7916"/>
                  </a:cxn>
                  <a:cxn ang="0">
                    <a:pos x="8086" y="6414"/>
                  </a:cxn>
                  <a:cxn ang="0">
                    <a:pos x="9500" y="6414"/>
                  </a:cxn>
                  <a:cxn ang="0">
                    <a:pos x="10915" y="6414"/>
                  </a:cxn>
                  <a:cxn ang="0">
                    <a:pos x="12331" y="6414"/>
                  </a:cxn>
                  <a:cxn ang="0">
                    <a:pos x="8086" y="4914"/>
                  </a:cxn>
                  <a:cxn ang="0">
                    <a:pos x="9500" y="4914"/>
                  </a:cxn>
                  <a:cxn ang="0">
                    <a:pos x="10915" y="4914"/>
                  </a:cxn>
                  <a:cxn ang="0">
                    <a:pos x="12331" y="4914"/>
                  </a:cxn>
                  <a:cxn ang="0">
                    <a:pos x="8086" y="3413"/>
                  </a:cxn>
                  <a:cxn ang="0">
                    <a:pos x="9500" y="3413"/>
                  </a:cxn>
                  <a:cxn ang="0">
                    <a:pos x="10915" y="3413"/>
                  </a:cxn>
                  <a:cxn ang="0">
                    <a:pos x="9500" y="1911"/>
                  </a:cxn>
                  <a:cxn ang="0">
                    <a:pos x="10915" y="1911"/>
                  </a:cxn>
                  <a:cxn ang="0">
                    <a:pos x="12331" y="1911"/>
                  </a:cxn>
                  <a:cxn ang="0">
                    <a:pos x="12331" y="3413"/>
                  </a:cxn>
                </a:cxnLst>
                <a:rect l="0" t="0" r="r" b="b"/>
                <a:pathLst>
                  <a:path w="16169" h="15651">
                    <a:moveTo>
                      <a:pt x="7512" y="618"/>
                    </a:moveTo>
                    <a:lnTo>
                      <a:pt x="8749" y="618"/>
                    </a:lnTo>
                    <a:lnTo>
                      <a:pt x="8749" y="0"/>
                    </a:lnTo>
                    <a:lnTo>
                      <a:pt x="12772" y="0"/>
                    </a:lnTo>
                    <a:lnTo>
                      <a:pt x="12772" y="618"/>
                    </a:lnTo>
                    <a:lnTo>
                      <a:pt x="14010" y="618"/>
                    </a:lnTo>
                    <a:lnTo>
                      <a:pt x="14010" y="13875"/>
                    </a:lnTo>
                    <a:lnTo>
                      <a:pt x="16169" y="13875"/>
                    </a:lnTo>
                    <a:lnTo>
                      <a:pt x="16169" y="15651"/>
                    </a:lnTo>
                    <a:lnTo>
                      <a:pt x="0" y="15651"/>
                    </a:lnTo>
                    <a:lnTo>
                      <a:pt x="0" y="13875"/>
                    </a:lnTo>
                    <a:lnTo>
                      <a:pt x="781" y="13875"/>
                    </a:lnTo>
                    <a:lnTo>
                      <a:pt x="781" y="6103"/>
                    </a:lnTo>
                    <a:lnTo>
                      <a:pt x="1941" y="6103"/>
                    </a:lnTo>
                    <a:lnTo>
                      <a:pt x="1941" y="4867"/>
                    </a:lnTo>
                    <a:lnTo>
                      <a:pt x="4469" y="4867"/>
                    </a:lnTo>
                    <a:lnTo>
                      <a:pt x="4469" y="2808"/>
                    </a:lnTo>
                    <a:lnTo>
                      <a:pt x="5088" y="2808"/>
                    </a:lnTo>
                    <a:lnTo>
                      <a:pt x="5088" y="4867"/>
                    </a:lnTo>
                    <a:lnTo>
                      <a:pt x="5964" y="4867"/>
                    </a:lnTo>
                    <a:lnTo>
                      <a:pt x="5964" y="6103"/>
                    </a:lnTo>
                    <a:lnTo>
                      <a:pt x="7124" y="6103"/>
                    </a:lnTo>
                    <a:lnTo>
                      <a:pt x="7124" y="13875"/>
                    </a:lnTo>
                    <a:lnTo>
                      <a:pt x="7512" y="13875"/>
                    </a:lnTo>
                    <a:lnTo>
                      <a:pt x="7512" y="618"/>
                    </a:lnTo>
                    <a:close/>
                    <a:moveTo>
                      <a:pt x="1277" y="12419"/>
                    </a:moveTo>
                    <a:lnTo>
                      <a:pt x="2383" y="12419"/>
                    </a:lnTo>
                    <a:lnTo>
                      <a:pt x="2383" y="13523"/>
                    </a:lnTo>
                    <a:lnTo>
                      <a:pt x="1277" y="13523"/>
                    </a:lnTo>
                    <a:lnTo>
                      <a:pt x="1277" y="12419"/>
                    </a:lnTo>
                    <a:close/>
                    <a:moveTo>
                      <a:pt x="5523" y="7916"/>
                    </a:moveTo>
                    <a:lnTo>
                      <a:pt x="6628" y="7916"/>
                    </a:lnTo>
                    <a:lnTo>
                      <a:pt x="6628" y="9020"/>
                    </a:lnTo>
                    <a:lnTo>
                      <a:pt x="5523" y="9020"/>
                    </a:lnTo>
                    <a:lnTo>
                      <a:pt x="5523" y="7916"/>
                    </a:lnTo>
                    <a:close/>
                    <a:moveTo>
                      <a:pt x="4108" y="7916"/>
                    </a:moveTo>
                    <a:lnTo>
                      <a:pt x="5213" y="7916"/>
                    </a:lnTo>
                    <a:lnTo>
                      <a:pt x="5213" y="9020"/>
                    </a:lnTo>
                    <a:lnTo>
                      <a:pt x="4108" y="9020"/>
                    </a:lnTo>
                    <a:lnTo>
                      <a:pt x="4108" y="7916"/>
                    </a:lnTo>
                    <a:close/>
                    <a:moveTo>
                      <a:pt x="2692" y="7916"/>
                    </a:moveTo>
                    <a:lnTo>
                      <a:pt x="3798" y="7916"/>
                    </a:lnTo>
                    <a:lnTo>
                      <a:pt x="3798" y="9020"/>
                    </a:lnTo>
                    <a:lnTo>
                      <a:pt x="2692" y="9020"/>
                    </a:lnTo>
                    <a:lnTo>
                      <a:pt x="2692" y="7916"/>
                    </a:lnTo>
                    <a:close/>
                    <a:moveTo>
                      <a:pt x="1277" y="7916"/>
                    </a:moveTo>
                    <a:lnTo>
                      <a:pt x="2383" y="7916"/>
                    </a:lnTo>
                    <a:lnTo>
                      <a:pt x="2383" y="9020"/>
                    </a:lnTo>
                    <a:lnTo>
                      <a:pt x="1277" y="9020"/>
                    </a:lnTo>
                    <a:lnTo>
                      <a:pt x="1277" y="7916"/>
                    </a:lnTo>
                    <a:close/>
                    <a:moveTo>
                      <a:pt x="5523" y="9417"/>
                    </a:moveTo>
                    <a:lnTo>
                      <a:pt x="6628" y="9417"/>
                    </a:lnTo>
                    <a:lnTo>
                      <a:pt x="6628" y="10521"/>
                    </a:lnTo>
                    <a:lnTo>
                      <a:pt x="5523" y="10521"/>
                    </a:lnTo>
                    <a:lnTo>
                      <a:pt x="5523" y="9417"/>
                    </a:lnTo>
                    <a:close/>
                    <a:moveTo>
                      <a:pt x="4108" y="9417"/>
                    </a:moveTo>
                    <a:lnTo>
                      <a:pt x="5213" y="9417"/>
                    </a:lnTo>
                    <a:lnTo>
                      <a:pt x="5213" y="10521"/>
                    </a:lnTo>
                    <a:lnTo>
                      <a:pt x="4108" y="10521"/>
                    </a:lnTo>
                    <a:lnTo>
                      <a:pt x="4108" y="9417"/>
                    </a:lnTo>
                    <a:close/>
                    <a:moveTo>
                      <a:pt x="2692" y="9417"/>
                    </a:moveTo>
                    <a:lnTo>
                      <a:pt x="3798" y="9417"/>
                    </a:lnTo>
                    <a:lnTo>
                      <a:pt x="3798" y="10521"/>
                    </a:lnTo>
                    <a:lnTo>
                      <a:pt x="2692" y="10521"/>
                    </a:lnTo>
                    <a:lnTo>
                      <a:pt x="2692" y="9417"/>
                    </a:lnTo>
                    <a:close/>
                    <a:moveTo>
                      <a:pt x="1277" y="9417"/>
                    </a:moveTo>
                    <a:lnTo>
                      <a:pt x="2383" y="9417"/>
                    </a:lnTo>
                    <a:lnTo>
                      <a:pt x="2383" y="10521"/>
                    </a:lnTo>
                    <a:lnTo>
                      <a:pt x="1277" y="10521"/>
                    </a:lnTo>
                    <a:lnTo>
                      <a:pt x="1277" y="9417"/>
                    </a:lnTo>
                    <a:close/>
                    <a:moveTo>
                      <a:pt x="5523" y="10919"/>
                    </a:moveTo>
                    <a:lnTo>
                      <a:pt x="6628" y="10919"/>
                    </a:lnTo>
                    <a:lnTo>
                      <a:pt x="6628" y="12023"/>
                    </a:lnTo>
                    <a:lnTo>
                      <a:pt x="5523" y="12023"/>
                    </a:lnTo>
                    <a:lnTo>
                      <a:pt x="5523" y="10919"/>
                    </a:lnTo>
                    <a:close/>
                    <a:moveTo>
                      <a:pt x="4108" y="10919"/>
                    </a:moveTo>
                    <a:lnTo>
                      <a:pt x="5213" y="10919"/>
                    </a:lnTo>
                    <a:lnTo>
                      <a:pt x="5213" y="12023"/>
                    </a:lnTo>
                    <a:lnTo>
                      <a:pt x="4108" y="12023"/>
                    </a:lnTo>
                    <a:lnTo>
                      <a:pt x="4108" y="10919"/>
                    </a:lnTo>
                    <a:close/>
                    <a:moveTo>
                      <a:pt x="2692" y="10919"/>
                    </a:moveTo>
                    <a:lnTo>
                      <a:pt x="3798" y="10919"/>
                    </a:lnTo>
                    <a:lnTo>
                      <a:pt x="3798" y="12023"/>
                    </a:lnTo>
                    <a:lnTo>
                      <a:pt x="2692" y="12023"/>
                    </a:lnTo>
                    <a:lnTo>
                      <a:pt x="2692" y="10919"/>
                    </a:lnTo>
                    <a:close/>
                    <a:moveTo>
                      <a:pt x="1277" y="10919"/>
                    </a:moveTo>
                    <a:lnTo>
                      <a:pt x="2383" y="10919"/>
                    </a:lnTo>
                    <a:lnTo>
                      <a:pt x="2383" y="12023"/>
                    </a:lnTo>
                    <a:lnTo>
                      <a:pt x="1277" y="12023"/>
                    </a:lnTo>
                    <a:lnTo>
                      <a:pt x="1277" y="10919"/>
                    </a:lnTo>
                    <a:close/>
                    <a:moveTo>
                      <a:pt x="5523" y="12419"/>
                    </a:moveTo>
                    <a:lnTo>
                      <a:pt x="6628" y="12419"/>
                    </a:lnTo>
                    <a:lnTo>
                      <a:pt x="6628" y="13523"/>
                    </a:lnTo>
                    <a:lnTo>
                      <a:pt x="5523" y="13523"/>
                    </a:lnTo>
                    <a:lnTo>
                      <a:pt x="5523" y="12419"/>
                    </a:lnTo>
                    <a:close/>
                    <a:moveTo>
                      <a:pt x="4108" y="12419"/>
                    </a:moveTo>
                    <a:lnTo>
                      <a:pt x="5213" y="12419"/>
                    </a:lnTo>
                    <a:lnTo>
                      <a:pt x="5213" y="13523"/>
                    </a:lnTo>
                    <a:lnTo>
                      <a:pt x="4108" y="13523"/>
                    </a:lnTo>
                    <a:lnTo>
                      <a:pt x="4108" y="12419"/>
                    </a:lnTo>
                    <a:close/>
                    <a:moveTo>
                      <a:pt x="2692" y="12419"/>
                    </a:moveTo>
                    <a:lnTo>
                      <a:pt x="3798" y="12419"/>
                    </a:lnTo>
                    <a:lnTo>
                      <a:pt x="3798" y="13523"/>
                    </a:lnTo>
                    <a:lnTo>
                      <a:pt x="2692" y="13523"/>
                    </a:lnTo>
                    <a:lnTo>
                      <a:pt x="2692" y="12419"/>
                    </a:lnTo>
                    <a:close/>
                    <a:moveTo>
                      <a:pt x="8086" y="1911"/>
                    </a:moveTo>
                    <a:lnTo>
                      <a:pt x="9191" y="1911"/>
                    </a:lnTo>
                    <a:lnTo>
                      <a:pt x="9191" y="3015"/>
                    </a:lnTo>
                    <a:lnTo>
                      <a:pt x="8086" y="3015"/>
                    </a:lnTo>
                    <a:lnTo>
                      <a:pt x="8086" y="1911"/>
                    </a:lnTo>
                    <a:close/>
                    <a:moveTo>
                      <a:pt x="8086" y="12419"/>
                    </a:moveTo>
                    <a:lnTo>
                      <a:pt x="9191" y="12419"/>
                    </a:lnTo>
                    <a:lnTo>
                      <a:pt x="9191" y="13523"/>
                    </a:lnTo>
                    <a:lnTo>
                      <a:pt x="8086" y="13523"/>
                    </a:lnTo>
                    <a:lnTo>
                      <a:pt x="8086" y="12419"/>
                    </a:lnTo>
                    <a:close/>
                    <a:moveTo>
                      <a:pt x="9500" y="12419"/>
                    </a:moveTo>
                    <a:lnTo>
                      <a:pt x="10606" y="12419"/>
                    </a:lnTo>
                    <a:lnTo>
                      <a:pt x="10606" y="13523"/>
                    </a:lnTo>
                    <a:lnTo>
                      <a:pt x="9500" y="13523"/>
                    </a:lnTo>
                    <a:lnTo>
                      <a:pt x="9500" y="12419"/>
                    </a:lnTo>
                    <a:close/>
                    <a:moveTo>
                      <a:pt x="10915" y="12419"/>
                    </a:moveTo>
                    <a:lnTo>
                      <a:pt x="12021" y="12419"/>
                    </a:lnTo>
                    <a:lnTo>
                      <a:pt x="12021" y="13523"/>
                    </a:lnTo>
                    <a:lnTo>
                      <a:pt x="10915" y="13523"/>
                    </a:lnTo>
                    <a:lnTo>
                      <a:pt x="10915" y="12419"/>
                    </a:lnTo>
                    <a:close/>
                    <a:moveTo>
                      <a:pt x="12331" y="12419"/>
                    </a:moveTo>
                    <a:lnTo>
                      <a:pt x="13436" y="12419"/>
                    </a:lnTo>
                    <a:lnTo>
                      <a:pt x="13436" y="13523"/>
                    </a:lnTo>
                    <a:lnTo>
                      <a:pt x="12331" y="13523"/>
                    </a:lnTo>
                    <a:lnTo>
                      <a:pt x="12331" y="12419"/>
                    </a:lnTo>
                    <a:close/>
                    <a:moveTo>
                      <a:pt x="8086" y="10919"/>
                    </a:moveTo>
                    <a:lnTo>
                      <a:pt x="9191" y="10919"/>
                    </a:lnTo>
                    <a:lnTo>
                      <a:pt x="9191" y="12023"/>
                    </a:lnTo>
                    <a:lnTo>
                      <a:pt x="8086" y="12023"/>
                    </a:lnTo>
                    <a:lnTo>
                      <a:pt x="8086" y="10919"/>
                    </a:lnTo>
                    <a:close/>
                    <a:moveTo>
                      <a:pt x="9500" y="10919"/>
                    </a:moveTo>
                    <a:lnTo>
                      <a:pt x="10606" y="10919"/>
                    </a:lnTo>
                    <a:lnTo>
                      <a:pt x="10606" y="12023"/>
                    </a:lnTo>
                    <a:lnTo>
                      <a:pt x="9500" y="12023"/>
                    </a:lnTo>
                    <a:lnTo>
                      <a:pt x="9500" y="10919"/>
                    </a:lnTo>
                    <a:close/>
                    <a:moveTo>
                      <a:pt x="10915" y="10919"/>
                    </a:moveTo>
                    <a:lnTo>
                      <a:pt x="12021" y="10919"/>
                    </a:lnTo>
                    <a:lnTo>
                      <a:pt x="12021" y="12023"/>
                    </a:lnTo>
                    <a:lnTo>
                      <a:pt x="10915" y="12023"/>
                    </a:lnTo>
                    <a:lnTo>
                      <a:pt x="10915" y="10919"/>
                    </a:lnTo>
                    <a:close/>
                    <a:moveTo>
                      <a:pt x="12331" y="10919"/>
                    </a:moveTo>
                    <a:lnTo>
                      <a:pt x="13436" y="10919"/>
                    </a:lnTo>
                    <a:lnTo>
                      <a:pt x="13436" y="12023"/>
                    </a:lnTo>
                    <a:lnTo>
                      <a:pt x="12331" y="12023"/>
                    </a:lnTo>
                    <a:lnTo>
                      <a:pt x="12331" y="10919"/>
                    </a:lnTo>
                    <a:close/>
                    <a:moveTo>
                      <a:pt x="8086" y="9417"/>
                    </a:moveTo>
                    <a:lnTo>
                      <a:pt x="9191" y="9417"/>
                    </a:lnTo>
                    <a:lnTo>
                      <a:pt x="9191" y="10521"/>
                    </a:lnTo>
                    <a:lnTo>
                      <a:pt x="8086" y="10521"/>
                    </a:lnTo>
                    <a:lnTo>
                      <a:pt x="8086" y="9417"/>
                    </a:lnTo>
                    <a:close/>
                    <a:moveTo>
                      <a:pt x="9500" y="9417"/>
                    </a:moveTo>
                    <a:lnTo>
                      <a:pt x="10606" y="9417"/>
                    </a:lnTo>
                    <a:lnTo>
                      <a:pt x="10606" y="10521"/>
                    </a:lnTo>
                    <a:lnTo>
                      <a:pt x="9500" y="10521"/>
                    </a:lnTo>
                    <a:lnTo>
                      <a:pt x="9500" y="9417"/>
                    </a:lnTo>
                    <a:close/>
                    <a:moveTo>
                      <a:pt x="10915" y="9417"/>
                    </a:moveTo>
                    <a:lnTo>
                      <a:pt x="12021" y="9417"/>
                    </a:lnTo>
                    <a:lnTo>
                      <a:pt x="12021" y="10521"/>
                    </a:lnTo>
                    <a:lnTo>
                      <a:pt x="10915" y="10521"/>
                    </a:lnTo>
                    <a:lnTo>
                      <a:pt x="10915" y="9417"/>
                    </a:lnTo>
                    <a:close/>
                    <a:moveTo>
                      <a:pt x="12331" y="9417"/>
                    </a:moveTo>
                    <a:lnTo>
                      <a:pt x="13436" y="9417"/>
                    </a:lnTo>
                    <a:lnTo>
                      <a:pt x="13436" y="10521"/>
                    </a:lnTo>
                    <a:lnTo>
                      <a:pt x="12331" y="10521"/>
                    </a:lnTo>
                    <a:lnTo>
                      <a:pt x="12331" y="9417"/>
                    </a:lnTo>
                    <a:close/>
                    <a:moveTo>
                      <a:pt x="8086" y="7916"/>
                    </a:moveTo>
                    <a:lnTo>
                      <a:pt x="9191" y="7916"/>
                    </a:lnTo>
                    <a:lnTo>
                      <a:pt x="9191" y="9020"/>
                    </a:lnTo>
                    <a:lnTo>
                      <a:pt x="8086" y="9020"/>
                    </a:lnTo>
                    <a:lnTo>
                      <a:pt x="8086" y="7916"/>
                    </a:lnTo>
                    <a:close/>
                    <a:moveTo>
                      <a:pt x="9500" y="7916"/>
                    </a:moveTo>
                    <a:lnTo>
                      <a:pt x="10606" y="7916"/>
                    </a:lnTo>
                    <a:lnTo>
                      <a:pt x="10606" y="9020"/>
                    </a:lnTo>
                    <a:lnTo>
                      <a:pt x="9500" y="9020"/>
                    </a:lnTo>
                    <a:lnTo>
                      <a:pt x="9500" y="7916"/>
                    </a:lnTo>
                    <a:close/>
                    <a:moveTo>
                      <a:pt x="10915" y="7916"/>
                    </a:moveTo>
                    <a:lnTo>
                      <a:pt x="12021" y="7916"/>
                    </a:lnTo>
                    <a:lnTo>
                      <a:pt x="12021" y="9020"/>
                    </a:lnTo>
                    <a:lnTo>
                      <a:pt x="10915" y="9020"/>
                    </a:lnTo>
                    <a:lnTo>
                      <a:pt x="10915" y="7916"/>
                    </a:lnTo>
                    <a:close/>
                    <a:moveTo>
                      <a:pt x="12331" y="7916"/>
                    </a:moveTo>
                    <a:lnTo>
                      <a:pt x="13436" y="7916"/>
                    </a:lnTo>
                    <a:lnTo>
                      <a:pt x="13436" y="9020"/>
                    </a:lnTo>
                    <a:lnTo>
                      <a:pt x="12331" y="9020"/>
                    </a:lnTo>
                    <a:lnTo>
                      <a:pt x="12331" y="7916"/>
                    </a:lnTo>
                    <a:close/>
                    <a:moveTo>
                      <a:pt x="8086" y="6414"/>
                    </a:moveTo>
                    <a:lnTo>
                      <a:pt x="9191" y="6414"/>
                    </a:lnTo>
                    <a:lnTo>
                      <a:pt x="9191" y="7518"/>
                    </a:lnTo>
                    <a:lnTo>
                      <a:pt x="8086" y="7518"/>
                    </a:lnTo>
                    <a:lnTo>
                      <a:pt x="8086" y="6414"/>
                    </a:lnTo>
                    <a:close/>
                    <a:moveTo>
                      <a:pt x="9500" y="6414"/>
                    </a:moveTo>
                    <a:lnTo>
                      <a:pt x="10606" y="6414"/>
                    </a:lnTo>
                    <a:lnTo>
                      <a:pt x="10606" y="7518"/>
                    </a:lnTo>
                    <a:lnTo>
                      <a:pt x="9500" y="7518"/>
                    </a:lnTo>
                    <a:lnTo>
                      <a:pt x="9500" y="6414"/>
                    </a:lnTo>
                    <a:close/>
                    <a:moveTo>
                      <a:pt x="10915" y="6414"/>
                    </a:moveTo>
                    <a:lnTo>
                      <a:pt x="12021" y="6414"/>
                    </a:lnTo>
                    <a:lnTo>
                      <a:pt x="12021" y="7518"/>
                    </a:lnTo>
                    <a:lnTo>
                      <a:pt x="10915" y="7518"/>
                    </a:lnTo>
                    <a:lnTo>
                      <a:pt x="10915" y="6414"/>
                    </a:lnTo>
                    <a:close/>
                    <a:moveTo>
                      <a:pt x="12331" y="6414"/>
                    </a:moveTo>
                    <a:lnTo>
                      <a:pt x="13436" y="6414"/>
                    </a:lnTo>
                    <a:lnTo>
                      <a:pt x="13436" y="7518"/>
                    </a:lnTo>
                    <a:lnTo>
                      <a:pt x="12331" y="7518"/>
                    </a:lnTo>
                    <a:lnTo>
                      <a:pt x="12331" y="6414"/>
                    </a:lnTo>
                    <a:close/>
                    <a:moveTo>
                      <a:pt x="8086" y="4914"/>
                    </a:moveTo>
                    <a:lnTo>
                      <a:pt x="9191" y="4914"/>
                    </a:lnTo>
                    <a:lnTo>
                      <a:pt x="9191" y="6018"/>
                    </a:lnTo>
                    <a:lnTo>
                      <a:pt x="8086" y="6018"/>
                    </a:lnTo>
                    <a:lnTo>
                      <a:pt x="8086" y="4914"/>
                    </a:lnTo>
                    <a:close/>
                    <a:moveTo>
                      <a:pt x="9500" y="4914"/>
                    </a:moveTo>
                    <a:lnTo>
                      <a:pt x="10606" y="4914"/>
                    </a:lnTo>
                    <a:lnTo>
                      <a:pt x="10606" y="6018"/>
                    </a:lnTo>
                    <a:lnTo>
                      <a:pt x="9500" y="6018"/>
                    </a:lnTo>
                    <a:lnTo>
                      <a:pt x="9500" y="4914"/>
                    </a:lnTo>
                    <a:close/>
                    <a:moveTo>
                      <a:pt x="10915" y="4914"/>
                    </a:moveTo>
                    <a:lnTo>
                      <a:pt x="12021" y="4914"/>
                    </a:lnTo>
                    <a:lnTo>
                      <a:pt x="12021" y="6018"/>
                    </a:lnTo>
                    <a:lnTo>
                      <a:pt x="10915" y="6018"/>
                    </a:lnTo>
                    <a:lnTo>
                      <a:pt x="10915" y="4914"/>
                    </a:lnTo>
                    <a:close/>
                    <a:moveTo>
                      <a:pt x="12331" y="4914"/>
                    </a:moveTo>
                    <a:lnTo>
                      <a:pt x="13436" y="4914"/>
                    </a:lnTo>
                    <a:lnTo>
                      <a:pt x="13436" y="6018"/>
                    </a:lnTo>
                    <a:lnTo>
                      <a:pt x="12331" y="6018"/>
                    </a:lnTo>
                    <a:lnTo>
                      <a:pt x="12331" y="4914"/>
                    </a:lnTo>
                    <a:close/>
                    <a:moveTo>
                      <a:pt x="8086" y="3413"/>
                    </a:moveTo>
                    <a:lnTo>
                      <a:pt x="9191" y="3413"/>
                    </a:lnTo>
                    <a:lnTo>
                      <a:pt x="9191" y="4516"/>
                    </a:lnTo>
                    <a:lnTo>
                      <a:pt x="8086" y="4516"/>
                    </a:lnTo>
                    <a:lnTo>
                      <a:pt x="8086" y="3413"/>
                    </a:lnTo>
                    <a:close/>
                    <a:moveTo>
                      <a:pt x="9500" y="3413"/>
                    </a:moveTo>
                    <a:lnTo>
                      <a:pt x="10606" y="3413"/>
                    </a:lnTo>
                    <a:lnTo>
                      <a:pt x="10606" y="4516"/>
                    </a:lnTo>
                    <a:lnTo>
                      <a:pt x="9500" y="4516"/>
                    </a:lnTo>
                    <a:lnTo>
                      <a:pt x="9500" y="3413"/>
                    </a:lnTo>
                    <a:close/>
                    <a:moveTo>
                      <a:pt x="10915" y="3413"/>
                    </a:moveTo>
                    <a:lnTo>
                      <a:pt x="12021" y="3413"/>
                    </a:lnTo>
                    <a:lnTo>
                      <a:pt x="12021" y="4516"/>
                    </a:lnTo>
                    <a:lnTo>
                      <a:pt x="10915" y="4516"/>
                    </a:lnTo>
                    <a:lnTo>
                      <a:pt x="10915" y="3413"/>
                    </a:lnTo>
                    <a:close/>
                    <a:moveTo>
                      <a:pt x="9500" y="1911"/>
                    </a:moveTo>
                    <a:lnTo>
                      <a:pt x="10606" y="1911"/>
                    </a:lnTo>
                    <a:lnTo>
                      <a:pt x="10606" y="3015"/>
                    </a:lnTo>
                    <a:lnTo>
                      <a:pt x="9500" y="3015"/>
                    </a:lnTo>
                    <a:lnTo>
                      <a:pt x="9500" y="1911"/>
                    </a:lnTo>
                    <a:close/>
                    <a:moveTo>
                      <a:pt x="10915" y="1911"/>
                    </a:moveTo>
                    <a:lnTo>
                      <a:pt x="12021" y="1911"/>
                    </a:lnTo>
                    <a:lnTo>
                      <a:pt x="12021" y="3015"/>
                    </a:lnTo>
                    <a:lnTo>
                      <a:pt x="10915" y="3015"/>
                    </a:lnTo>
                    <a:lnTo>
                      <a:pt x="10915" y="1911"/>
                    </a:lnTo>
                    <a:close/>
                    <a:moveTo>
                      <a:pt x="12331" y="1911"/>
                    </a:moveTo>
                    <a:lnTo>
                      <a:pt x="13436" y="1911"/>
                    </a:lnTo>
                    <a:lnTo>
                      <a:pt x="13436" y="3015"/>
                    </a:lnTo>
                    <a:lnTo>
                      <a:pt x="12331" y="3015"/>
                    </a:lnTo>
                    <a:lnTo>
                      <a:pt x="12331" y="1911"/>
                    </a:lnTo>
                    <a:close/>
                    <a:moveTo>
                      <a:pt x="12331" y="3413"/>
                    </a:moveTo>
                    <a:lnTo>
                      <a:pt x="13436" y="3413"/>
                    </a:lnTo>
                    <a:lnTo>
                      <a:pt x="13436" y="4516"/>
                    </a:lnTo>
                    <a:lnTo>
                      <a:pt x="12331" y="4516"/>
                    </a:lnTo>
                    <a:lnTo>
                      <a:pt x="12331" y="3413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1219200"/>
                <a:endParaRPr lang="zh-CN" alt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2" name="图片 61"/>
              <p:cNvPicPr/>
              <p:nvPr>
                <p:custDataLst>
                  <p:tags r:id="rId11"/>
                </p:custDataLst>
              </p:nvPr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4523262" y="5614392"/>
                <a:ext cx="252000" cy="36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文本框 62"/>
              <p:cNvSpPr txBox="1"/>
              <p:nvPr/>
            </p:nvSpPr>
            <p:spPr>
              <a:xfrm>
                <a:off x="4382071" y="4740729"/>
                <a:ext cx="534383" cy="205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Home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6" name="文本框 575"/>
              <p:cNvSpPr txBox="1"/>
              <p:nvPr/>
            </p:nvSpPr>
            <p:spPr>
              <a:xfrm>
                <a:off x="4265615" y="5309162"/>
                <a:ext cx="827522" cy="20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Business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7" name="文本框 576"/>
              <p:cNvSpPr txBox="1"/>
              <p:nvPr/>
            </p:nvSpPr>
            <p:spPr>
              <a:xfrm>
                <a:off x="4205080" y="5912366"/>
                <a:ext cx="888363" cy="205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obile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727593" cy="658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2400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Cloudified IP MAN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395" y="960643"/>
            <a:ext cx="4130367" cy="563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“Building Blocks” Architecture: easy to expand &amp; flexible to deploy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Contains Metropolitan POD, Cloud-Network POP, and Exit Zone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Network and Service Decoupling:  services not affected by network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Overlay service: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SRv6/EVPN-based (unified protocol stack)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 fontAlgn="auto">
              <a:lnSpc>
                <a:spcPct val="145000"/>
              </a:lnSpc>
              <a:spcBef>
                <a:spcPts val="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Underlay network: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enhanced network capabilities, e.g. nested slices,</a:t>
            </a:r>
            <a:r>
              <a:rPr lang="zh-CN" alt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iOAM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60045" lvl="0" indent="-360045" algn="l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Element Cloudifying: agile deployment &amp; enriched VAS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30000"/>
              </a:lnSpc>
              <a:spcBef>
                <a:spcPts val="6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Mainly focus on service anchor cloudification</a:t>
            </a:r>
            <a:endParaRPr lang="en-US" altLang="zh-CN" sz="1600" u="sng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9444" y="5986380"/>
            <a:ext cx="6361673" cy="76078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Till now, Cloudified IP MAN has over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120 million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mobile subscribers access, and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1000+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 resource pools connected</a:t>
            </a: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4589482" y="846685"/>
            <a:ext cx="7463790" cy="5059755"/>
            <a:chOff x="4777988" y="818419"/>
            <a:chExt cx="7339082" cy="5139879"/>
          </a:xfrm>
        </p:grpSpPr>
        <p:sp>
          <p:nvSpPr>
            <p:cNvPr id="4" name="圆角矩形 297"/>
            <p:cNvSpPr/>
            <p:nvPr/>
          </p:nvSpPr>
          <p:spPr>
            <a:xfrm>
              <a:off x="9354626" y="3491299"/>
              <a:ext cx="2329754" cy="2179239"/>
            </a:xfrm>
            <a:prstGeom prst="roundRect">
              <a:avLst>
                <a:gd name="adj" fmla="val 8272"/>
              </a:avLst>
            </a:prstGeom>
            <a:solidFill>
              <a:srgbClr val="EBF1DE"/>
            </a:solidFill>
            <a:ln w="222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圆角矩形 297"/>
            <p:cNvSpPr/>
            <p:nvPr/>
          </p:nvSpPr>
          <p:spPr>
            <a:xfrm>
              <a:off x="6959388" y="3492722"/>
              <a:ext cx="2329754" cy="2179239"/>
            </a:xfrm>
            <a:prstGeom prst="roundRect">
              <a:avLst>
                <a:gd name="adj" fmla="val 8272"/>
              </a:avLst>
            </a:prstGeom>
            <a:solidFill>
              <a:srgbClr val="EBF1DE"/>
            </a:solidFill>
            <a:ln w="222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圆角矩形 297"/>
            <p:cNvSpPr/>
            <p:nvPr/>
          </p:nvSpPr>
          <p:spPr>
            <a:xfrm>
              <a:off x="6959389" y="2070994"/>
              <a:ext cx="4703248" cy="1329648"/>
            </a:xfrm>
            <a:prstGeom prst="roundRect">
              <a:avLst>
                <a:gd name="adj" fmla="val 8272"/>
              </a:avLst>
            </a:prstGeom>
            <a:solidFill>
              <a:srgbClr val="FDEADA"/>
            </a:solidFill>
            <a:ln w="2222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008300" y="5776789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CPE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586512" y="5774766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7962068" y="2779181"/>
              <a:ext cx="2272032" cy="378198"/>
              <a:chOff x="6420105" y="3420063"/>
              <a:chExt cx="1170374" cy="3929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71601" y="3468691"/>
                <a:ext cx="504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Super-Spine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420105" y="3420063"/>
                <a:ext cx="1170374" cy="392920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031903" y="3468691"/>
                <a:ext cx="504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Super-Spine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935605" y="5069768"/>
              <a:ext cx="1142935" cy="325782"/>
              <a:chOff x="6496061" y="3416983"/>
              <a:chExt cx="958174" cy="3240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6529171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496061" y="3416983"/>
                <a:ext cx="958174" cy="324000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991675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直接连接符 17"/>
            <p:cNvCxnSpPr>
              <a:stCxn id="16" idx="0"/>
              <a:endCxn id="26" idx="2"/>
            </p:cNvCxnSpPr>
            <p:nvPr/>
          </p:nvCxnSpPr>
          <p:spPr>
            <a:xfrm flipV="1">
              <a:off x="7507073" y="4460158"/>
              <a:ext cx="609805" cy="6096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7" idx="0"/>
              <a:endCxn id="16" idx="2"/>
            </p:cNvCxnSpPr>
            <p:nvPr/>
          </p:nvCxnSpPr>
          <p:spPr>
            <a:xfrm flipV="1">
              <a:off x="7207873" y="5395550"/>
              <a:ext cx="299200" cy="381239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直接连接符 19"/>
            <p:cNvCxnSpPr>
              <a:stCxn id="109" idx="3"/>
              <a:endCxn id="12" idx="1"/>
            </p:cNvCxnSpPr>
            <p:nvPr/>
          </p:nvCxnSpPr>
          <p:spPr>
            <a:xfrm>
              <a:off x="6873234" y="2961393"/>
              <a:ext cx="1088834" cy="6887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45"/>
            <p:cNvSpPr>
              <a:spLocks noChangeArrowheads="1"/>
            </p:cNvSpPr>
            <p:nvPr/>
          </p:nvSpPr>
          <p:spPr bwMode="auto">
            <a:xfrm>
              <a:off x="7803728" y="947615"/>
              <a:ext cx="866547" cy="1846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2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Backbone</a:t>
              </a:r>
              <a:endParaRPr kumimoji="1"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21"/>
            <p:cNvCxnSpPr>
              <a:stCxn id="12" idx="0"/>
              <a:endCxn id="131" idx="2"/>
            </p:cNvCxnSpPr>
            <p:nvPr/>
          </p:nvCxnSpPr>
          <p:spPr>
            <a:xfrm flipH="1" flipV="1">
              <a:off x="8254139" y="1847651"/>
              <a:ext cx="843947" cy="93153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83904" y="2023840"/>
              <a:ext cx="333166" cy="39229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mongolianVert" wrap="square" lIns="89996" tIns="46798" rIns="89996" bIns="46798" rtlCol="0" anchor="ctr"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Cloud-Network Brain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74"/>
            <p:cNvSpPr txBox="1"/>
            <p:nvPr/>
          </p:nvSpPr>
          <p:spPr>
            <a:xfrm>
              <a:off x="6945736" y="2125887"/>
              <a:ext cx="889940" cy="2959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noProof="0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Exit Zone</a:t>
              </a:r>
              <a:endParaRPr kumimoji="1" lang="zh-CN" altLang="en-US" sz="1100" b="1" noProof="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99637" y="4191610"/>
              <a:ext cx="469032" cy="22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547339" y="4151277"/>
              <a:ext cx="1139078" cy="308881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165979" y="4191610"/>
              <a:ext cx="469032" cy="22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>
              <a:stCxn id="26" idx="0"/>
              <a:endCxn id="12" idx="2"/>
            </p:cNvCxnSpPr>
            <p:nvPr/>
          </p:nvCxnSpPr>
          <p:spPr>
            <a:xfrm flipV="1">
              <a:off x="8116878" y="3157379"/>
              <a:ext cx="981207" cy="99389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2" idx="2"/>
              <a:endCxn id="42" idx="0"/>
            </p:cNvCxnSpPr>
            <p:nvPr/>
          </p:nvCxnSpPr>
          <p:spPr>
            <a:xfrm>
              <a:off x="9098086" y="3157379"/>
              <a:ext cx="1451688" cy="99283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74"/>
            <p:cNvSpPr txBox="1"/>
            <p:nvPr/>
          </p:nvSpPr>
          <p:spPr>
            <a:xfrm>
              <a:off x="6945406" y="3350213"/>
              <a:ext cx="1308036" cy="69190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noProof="0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Metropolitan POD</a:t>
              </a:r>
              <a:endParaRPr kumimoji="1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132870" y="5080145"/>
              <a:ext cx="1142935" cy="325782"/>
              <a:chOff x="6496061" y="3416981"/>
              <a:chExt cx="958174" cy="3240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6529171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496061" y="3416981"/>
                <a:ext cx="958174" cy="324000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991675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直接连接符 34"/>
            <p:cNvCxnSpPr>
              <a:stCxn id="33" idx="0"/>
              <a:endCxn id="26" idx="2"/>
            </p:cNvCxnSpPr>
            <p:nvPr/>
          </p:nvCxnSpPr>
          <p:spPr>
            <a:xfrm flipH="1" flipV="1">
              <a:off x="8116878" y="4460158"/>
              <a:ext cx="587460" cy="61998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9357115" y="5068706"/>
              <a:ext cx="1142935" cy="325782"/>
              <a:chOff x="6496061" y="3416983"/>
              <a:chExt cx="958174" cy="3240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6529171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496061" y="3416983"/>
                <a:ext cx="958174" cy="324000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991675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0" name="直接连接符 39"/>
            <p:cNvCxnSpPr>
              <a:stCxn id="38" idx="0"/>
              <a:endCxn id="42" idx="2"/>
            </p:cNvCxnSpPr>
            <p:nvPr/>
          </p:nvCxnSpPr>
          <p:spPr>
            <a:xfrm flipV="1">
              <a:off x="9928583" y="4459096"/>
              <a:ext cx="621190" cy="6096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10032533" y="4190548"/>
              <a:ext cx="469032" cy="22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9980234" y="4150215"/>
              <a:ext cx="1139078" cy="308881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598874" y="4190548"/>
              <a:ext cx="469032" cy="224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0533342" y="5068925"/>
              <a:ext cx="1142935" cy="325782"/>
              <a:chOff x="6496061" y="3416983"/>
              <a:chExt cx="958174" cy="32400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529171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496061" y="3416983"/>
                <a:ext cx="958174" cy="324000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991675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" name="直接连接符 49"/>
            <p:cNvCxnSpPr>
              <a:stCxn id="48" idx="0"/>
              <a:endCxn id="42" idx="2"/>
            </p:cNvCxnSpPr>
            <p:nvPr/>
          </p:nvCxnSpPr>
          <p:spPr>
            <a:xfrm flipH="1" flipV="1">
              <a:off x="10549773" y="4459096"/>
              <a:ext cx="555037" cy="60982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8" idx="0"/>
              <a:endCxn id="16" idx="2"/>
            </p:cNvCxnSpPr>
            <p:nvPr/>
          </p:nvCxnSpPr>
          <p:spPr>
            <a:xfrm flipH="1" flipV="1">
              <a:off x="7507073" y="5395550"/>
              <a:ext cx="279012" cy="3792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191788" y="5773654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CPE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769999" y="5771631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连接符 55"/>
            <p:cNvCxnSpPr>
              <a:stCxn id="54" idx="0"/>
              <a:endCxn id="33" idx="2"/>
            </p:cNvCxnSpPr>
            <p:nvPr/>
          </p:nvCxnSpPr>
          <p:spPr>
            <a:xfrm flipV="1">
              <a:off x="8391361" y="5405927"/>
              <a:ext cx="312977" cy="36772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直接连接符 56"/>
            <p:cNvCxnSpPr>
              <a:stCxn id="55" idx="0"/>
              <a:endCxn id="33" idx="2"/>
            </p:cNvCxnSpPr>
            <p:nvPr/>
          </p:nvCxnSpPr>
          <p:spPr>
            <a:xfrm flipH="1" flipV="1">
              <a:off x="8704338" y="5405927"/>
              <a:ext cx="265234" cy="36570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9432925" y="5783180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CPE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011137" y="5781157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59"/>
            <p:cNvCxnSpPr>
              <a:stCxn id="58" idx="0"/>
              <a:endCxn id="38" idx="2"/>
            </p:cNvCxnSpPr>
            <p:nvPr/>
          </p:nvCxnSpPr>
          <p:spPr>
            <a:xfrm flipV="1">
              <a:off x="9632498" y="5394488"/>
              <a:ext cx="296085" cy="388692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9" idx="0"/>
              <a:endCxn id="38" idx="2"/>
            </p:cNvCxnSpPr>
            <p:nvPr/>
          </p:nvCxnSpPr>
          <p:spPr>
            <a:xfrm flipH="1" flipV="1">
              <a:off x="9928583" y="5394488"/>
              <a:ext cx="282127" cy="386669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10592526" y="5773654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CPE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1170737" y="5771631"/>
              <a:ext cx="399145" cy="175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8000" tIns="10800" rIns="18000" bIns="10800" rtlCol="0" anchor="ctr">
              <a:no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>
              <a:stCxn id="62" idx="0"/>
              <a:endCxn id="48" idx="2"/>
            </p:cNvCxnSpPr>
            <p:nvPr/>
          </p:nvCxnSpPr>
          <p:spPr>
            <a:xfrm flipV="1">
              <a:off x="10792099" y="5394707"/>
              <a:ext cx="312711" cy="3789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63" idx="0"/>
              <a:endCxn id="48" idx="2"/>
            </p:cNvCxnSpPr>
            <p:nvPr/>
          </p:nvCxnSpPr>
          <p:spPr>
            <a:xfrm flipH="1" flipV="1">
              <a:off x="11104810" y="5394707"/>
              <a:ext cx="265500" cy="37692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74"/>
            <p:cNvSpPr txBox="1"/>
            <p:nvPr/>
          </p:nvSpPr>
          <p:spPr>
            <a:xfrm>
              <a:off x="10394954" y="3353341"/>
              <a:ext cx="1308926" cy="69190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noProof="0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Metropolitan POD</a:t>
              </a:r>
              <a:endParaRPr kumimoji="1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9643845" y="2142480"/>
              <a:ext cx="1153224" cy="348082"/>
              <a:chOff x="6496061" y="3416983"/>
              <a:chExt cx="958174" cy="32400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529171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6496061" y="3416983"/>
                <a:ext cx="958174" cy="324000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991675" y="3468691"/>
                <a:ext cx="432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B-Leaf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1" name="直接连接符 70"/>
            <p:cNvCxnSpPr>
              <a:stCxn id="69" idx="0"/>
              <a:endCxn id="130" idx="2"/>
            </p:cNvCxnSpPr>
            <p:nvPr/>
          </p:nvCxnSpPr>
          <p:spPr>
            <a:xfrm flipV="1">
              <a:off x="10220458" y="1911088"/>
              <a:ext cx="581171" cy="23139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12" idx="0"/>
              <a:endCxn id="69" idx="2"/>
            </p:cNvCxnSpPr>
            <p:nvPr/>
          </p:nvCxnSpPr>
          <p:spPr>
            <a:xfrm flipV="1">
              <a:off x="9098086" y="2490561"/>
              <a:ext cx="1122372" cy="28862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圆角矩形 174"/>
            <p:cNvSpPr/>
            <p:nvPr/>
          </p:nvSpPr>
          <p:spPr>
            <a:xfrm>
              <a:off x="4779848" y="3929189"/>
              <a:ext cx="1302814" cy="927807"/>
            </a:xfrm>
            <a:prstGeom prst="roundRect">
              <a:avLst>
                <a:gd name="adj" fmla="val 8939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5875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721254" y="3982756"/>
              <a:ext cx="1196596" cy="798128"/>
            </a:xfrm>
            <a:prstGeom prst="rect">
              <a:avLst/>
            </a:prstGeom>
            <a:solidFill>
              <a:srgbClr val="FFF2CC">
                <a:alpha val="70000"/>
              </a:srgbClr>
            </a:solidFill>
            <a:ln w="12700">
              <a:noFill/>
              <a:prstDash val="dashDot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89996" tIns="46798" rIns="89996" bIns="46798" rtlCol="0" anchor="ctr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90045" y="3651976"/>
              <a:ext cx="891866" cy="33067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Edge DC</a:t>
              </a:r>
              <a:endParaRPr kumimoji="1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4889974" y="4568099"/>
              <a:ext cx="737312" cy="2475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r>
                <a:rPr lang="en-US" altLang="zh-CN" sz="11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vBRAS-UP</a:t>
              </a: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6179971" y="4043012"/>
              <a:ext cx="695808" cy="510965"/>
              <a:chOff x="2791929" y="2644888"/>
              <a:chExt cx="399227" cy="500402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2838417" y="2689453"/>
                <a:ext cx="307098" cy="408212"/>
                <a:chOff x="2838417" y="2081895"/>
                <a:chExt cx="307098" cy="408212"/>
              </a:xfrm>
            </p:grpSpPr>
            <p:sp>
              <p:nvSpPr>
                <p:cNvPr id="80" name="矩形 79"/>
                <p:cNvSpPr/>
                <p:nvPr/>
              </p:nvSpPr>
              <p:spPr>
                <a:xfrm>
                  <a:off x="2838417" y="2081895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2838417" y="2305051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9" name="矩形 78"/>
              <p:cNvSpPr/>
              <p:nvPr/>
            </p:nvSpPr>
            <p:spPr>
              <a:xfrm>
                <a:off x="2791929" y="2644888"/>
                <a:ext cx="399227" cy="500402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矩形 45"/>
            <p:cNvSpPr>
              <a:spLocks noChangeArrowheads="1"/>
            </p:cNvSpPr>
            <p:nvPr/>
          </p:nvSpPr>
          <p:spPr bwMode="auto">
            <a:xfrm>
              <a:off x="5623661" y="4542608"/>
              <a:ext cx="1411507" cy="3034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Cloud-Network POP </a:t>
              </a:r>
              <a:endParaRPr kumimoji="1"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4841609" y="4128854"/>
              <a:ext cx="830348" cy="386499"/>
              <a:chOff x="11221660" y="2515070"/>
              <a:chExt cx="507310" cy="289180"/>
            </a:xfrm>
          </p:grpSpPr>
          <p:sp>
            <p:nvSpPr>
              <p:cNvPr id="84" name="Freeform 6"/>
              <p:cNvSpPr/>
              <p:nvPr/>
            </p:nvSpPr>
            <p:spPr bwMode="auto">
              <a:xfrm>
                <a:off x="11221660" y="2515070"/>
                <a:ext cx="507310" cy="289180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85" name="TextBox 74"/>
              <p:cNvSpPr txBox="1"/>
              <p:nvPr/>
            </p:nvSpPr>
            <p:spPr>
              <a:xfrm>
                <a:off x="11236440" y="2619419"/>
                <a:ext cx="492515" cy="12726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MEC</a:t>
                </a:r>
                <a:endParaRPr kumimoji="1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86" name="矩形 45"/>
            <p:cNvSpPr>
              <a:spLocks noChangeArrowheads="1"/>
            </p:cNvSpPr>
            <p:nvPr/>
          </p:nvSpPr>
          <p:spPr bwMode="auto">
            <a:xfrm>
              <a:off x="4792909" y="3912032"/>
              <a:ext cx="1004083" cy="2616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Edge Cloud</a:t>
              </a:r>
              <a:endParaRPr kumimoji="1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782314" y="4042705"/>
              <a:ext cx="260486" cy="51159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4777988" y="2156061"/>
              <a:ext cx="2181838" cy="1397094"/>
              <a:chOff x="7896" y="3855"/>
              <a:chExt cx="3074" cy="1884"/>
            </a:xfrm>
          </p:grpSpPr>
          <p:sp>
            <p:nvSpPr>
              <p:cNvPr id="89" name="圆角矩形 174"/>
              <p:cNvSpPr/>
              <p:nvPr/>
            </p:nvSpPr>
            <p:spPr>
              <a:xfrm>
                <a:off x="7896" y="4334"/>
                <a:ext cx="1836" cy="1405"/>
              </a:xfrm>
              <a:prstGeom prst="roundRect">
                <a:avLst>
                  <a:gd name="adj" fmla="val 893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58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9222" y="4426"/>
                <a:ext cx="1686" cy="1231"/>
              </a:xfrm>
              <a:prstGeom prst="rect">
                <a:avLst/>
              </a:prstGeom>
              <a:solidFill>
                <a:srgbClr val="FFF2CC">
                  <a:alpha val="70000"/>
                </a:srgbClr>
              </a:solidFill>
              <a:ln w="12700">
                <a:noFill/>
                <a:prstDash val="dash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74"/>
              <p:cNvSpPr txBox="1"/>
              <p:nvPr/>
            </p:nvSpPr>
            <p:spPr>
              <a:xfrm>
                <a:off x="8330" y="3855"/>
                <a:ext cx="1257" cy="5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Core DC</a:t>
                </a:r>
                <a:endParaRPr kumimoji="1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8049" y="5358"/>
                <a:ext cx="1039" cy="3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vBRAS-CP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9868" y="4547"/>
                <a:ext cx="980" cy="788"/>
                <a:chOff x="2791929" y="2644888"/>
                <a:chExt cx="399227" cy="500402"/>
              </a:xfrm>
            </p:grpSpPr>
            <p:grpSp>
              <p:nvGrpSpPr>
                <p:cNvPr id="108" name="组合 107"/>
                <p:cNvGrpSpPr/>
                <p:nvPr/>
              </p:nvGrpSpPr>
              <p:grpSpPr>
                <a:xfrm>
                  <a:off x="2838417" y="2689453"/>
                  <a:ext cx="307098" cy="408212"/>
                  <a:chOff x="2838417" y="2081895"/>
                  <a:chExt cx="307098" cy="408212"/>
                </a:xfrm>
              </p:grpSpPr>
              <p:sp>
                <p:nvSpPr>
                  <p:cNvPr id="110" name="矩形 109"/>
                  <p:cNvSpPr/>
                  <p:nvPr/>
                </p:nvSpPr>
                <p:spPr>
                  <a:xfrm>
                    <a:off x="2838417" y="2081895"/>
                    <a:ext cx="307098" cy="185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18000" tIns="10800" rIns="18000" bIns="10800" rtlCol="0" anchor="ctr">
                    <a:noAutofit/>
                  </a:bodyPr>
                  <a:lstStyle/>
                  <a:p>
                    <a:pPr algn="ctr"/>
                    <a:r>
                      <a:rPr lang="en-US" altLang="zh-CN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S-Leaf</a:t>
                    </a:r>
                    <a:endPara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2838417" y="2305051"/>
                    <a:ext cx="307098" cy="185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18000" tIns="10800" rIns="18000" bIns="10800" rtlCol="0" anchor="ctr">
                    <a:noAutofit/>
                  </a:bodyPr>
                  <a:lstStyle/>
                  <a:p>
                    <a:pPr algn="ctr"/>
                    <a:r>
                      <a:rPr lang="en-US" altLang="zh-CN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S-Leaf</a:t>
                    </a:r>
                    <a:endPara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9" name="矩形 108"/>
                <p:cNvSpPr/>
                <p:nvPr/>
              </p:nvSpPr>
              <p:spPr>
                <a:xfrm>
                  <a:off x="2791929" y="2644888"/>
                  <a:ext cx="399227" cy="500402"/>
                </a:xfrm>
                <a:prstGeom prst="rect">
                  <a:avLst/>
                </a:prstGeom>
                <a:noFill/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矩形 45"/>
              <p:cNvSpPr>
                <a:spLocks noChangeArrowheads="1"/>
              </p:cNvSpPr>
              <p:nvPr/>
            </p:nvSpPr>
            <p:spPr bwMode="auto">
              <a:xfrm>
                <a:off x="9216" y="5306"/>
                <a:ext cx="1754" cy="4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Cloud-Network POP </a:t>
                </a:r>
                <a:endParaRPr kumimoji="1"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1" name="组合 100"/>
              <p:cNvGrpSpPr/>
              <p:nvPr/>
            </p:nvGrpSpPr>
            <p:grpSpPr>
              <a:xfrm>
                <a:off x="7983" y="4700"/>
                <a:ext cx="1170" cy="596"/>
                <a:chOff x="11221660" y="2524356"/>
                <a:chExt cx="507310" cy="289180"/>
              </a:xfrm>
            </p:grpSpPr>
            <p:sp>
              <p:nvSpPr>
                <p:cNvPr id="105" name="Freeform 6"/>
                <p:cNvSpPr/>
                <p:nvPr/>
              </p:nvSpPr>
              <p:spPr bwMode="auto">
                <a:xfrm>
                  <a:off x="11221660" y="2524356"/>
                  <a:ext cx="507310" cy="289180"/>
                </a:xfrm>
                <a:custGeom>
                  <a:avLst/>
                  <a:gdLst>
                    <a:gd name="T0" fmla="*/ 637 w 754"/>
                    <a:gd name="T1" fmla="*/ 407 h 415"/>
                    <a:gd name="T2" fmla="*/ 92 w 754"/>
                    <a:gd name="T3" fmla="*/ 403 h 415"/>
                    <a:gd name="T4" fmla="*/ 15 w 754"/>
                    <a:gd name="T5" fmla="*/ 290 h 415"/>
                    <a:gd name="T6" fmla="*/ 139 w 754"/>
                    <a:gd name="T7" fmla="*/ 204 h 415"/>
                    <a:gd name="T8" fmla="*/ 287 w 754"/>
                    <a:gd name="T9" fmla="*/ 26 h 415"/>
                    <a:gd name="T10" fmla="*/ 504 w 754"/>
                    <a:gd name="T11" fmla="*/ 122 h 415"/>
                    <a:gd name="T12" fmla="*/ 650 w 754"/>
                    <a:gd name="T13" fmla="*/ 119 h 415"/>
                    <a:gd name="T14" fmla="*/ 678 w 754"/>
                    <a:gd name="T15" fmla="*/ 244 h 415"/>
                    <a:gd name="T16" fmla="*/ 742 w 754"/>
                    <a:gd name="T17" fmla="*/ 336 h 415"/>
                    <a:gd name="T18" fmla="*/ 637 w 754"/>
                    <a:gd name="T19" fmla="*/ 407 h 415"/>
                    <a:gd name="connsiteX0" fmla="*/ 8448 w 10000"/>
                    <a:gd name="connsiteY0" fmla="*/ 9807 h 10000"/>
                    <a:gd name="connsiteX1" fmla="*/ 1220 w 10000"/>
                    <a:gd name="connsiteY1" fmla="*/ 9711 h 10000"/>
                    <a:gd name="connsiteX2" fmla="*/ 199 w 10000"/>
                    <a:gd name="connsiteY2" fmla="*/ 6988 h 10000"/>
                    <a:gd name="connsiteX3" fmla="*/ 1470 w 10000"/>
                    <a:gd name="connsiteY3" fmla="*/ 4211 h 10000"/>
                    <a:gd name="connsiteX4" fmla="*/ 3806 w 10000"/>
                    <a:gd name="connsiteY4" fmla="*/ 627 h 10000"/>
                    <a:gd name="connsiteX5" fmla="*/ 6684 w 10000"/>
                    <a:gd name="connsiteY5" fmla="*/ 2940 h 10000"/>
                    <a:gd name="connsiteX6" fmla="*/ 8621 w 10000"/>
                    <a:gd name="connsiteY6" fmla="*/ 2867 h 10000"/>
                    <a:gd name="connsiteX7" fmla="*/ 8992 w 10000"/>
                    <a:gd name="connsiteY7" fmla="*/ 5880 h 10000"/>
                    <a:gd name="connsiteX8" fmla="*/ 9841 w 10000"/>
                    <a:gd name="connsiteY8" fmla="*/ 8096 h 10000"/>
                    <a:gd name="connsiteX9" fmla="*/ 8448 w 10000"/>
                    <a:gd name="connsiteY9" fmla="*/ 9807 h 10000"/>
                    <a:gd name="connsiteX0-1" fmla="*/ 8448 w 10000"/>
                    <a:gd name="connsiteY0-2" fmla="*/ 9807 h 10000"/>
                    <a:gd name="connsiteX1-3" fmla="*/ 1220 w 10000"/>
                    <a:gd name="connsiteY1-4" fmla="*/ 9711 h 10000"/>
                    <a:gd name="connsiteX2-5" fmla="*/ 199 w 10000"/>
                    <a:gd name="connsiteY2-6" fmla="*/ 6988 h 10000"/>
                    <a:gd name="connsiteX3-7" fmla="*/ 1470 w 10000"/>
                    <a:gd name="connsiteY3-8" fmla="*/ 4211 h 10000"/>
                    <a:gd name="connsiteX4-9" fmla="*/ 3806 w 10000"/>
                    <a:gd name="connsiteY4-10" fmla="*/ 627 h 10000"/>
                    <a:gd name="connsiteX5-11" fmla="*/ 6684 w 10000"/>
                    <a:gd name="connsiteY5-12" fmla="*/ 2940 h 10000"/>
                    <a:gd name="connsiteX6-13" fmla="*/ 8621 w 10000"/>
                    <a:gd name="connsiteY6-14" fmla="*/ 2867 h 10000"/>
                    <a:gd name="connsiteX7-15" fmla="*/ 9353 w 10000"/>
                    <a:gd name="connsiteY7-16" fmla="*/ 5815 h 10000"/>
                    <a:gd name="connsiteX8-17" fmla="*/ 9841 w 10000"/>
                    <a:gd name="connsiteY8-18" fmla="*/ 8096 h 10000"/>
                    <a:gd name="connsiteX9-19" fmla="*/ 8448 w 10000"/>
                    <a:gd name="connsiteY9-20" fmla="*/ 9807 h 10000"/>
                    <a:gd name="connsiteX0-21" fmla="*/ 8448 w 10000"/>
                    <a:gd name="connsiteY0-22" fmla="*/ 9807 h 10000"/>
                    <a:gd name="connsiteX1-23" fmla="*/ 1220 w 10000"/>
                    <a:gd name="connsiteY1-24" fmla="*/ 9711 h 10000"/>
                    <a:gd name="connsiteX2-25" fmla="*/ 199 w 10000"/>
                    <a:gd name="connsiteY2-26" fmla="*/ 6988 h 10000"/>
                    <a:gd name="connsiteX3-27" fmla="*/ 1638 w 10000"/>
                    <a:gd name="connsiteY3-28" fmla="*/ 4336 h 10000"/>
                    <a:gd name="connsiteX4-29" fmla="*/ 3806 w 10000"/>
                    <a:gd name="connsiteY4-30" fmla="*/ 627 h 10000"/>
                    <a:gd name="connsiteX5-31" fmla="*/ 6684 w 10000"/>
                    <a:gd name="connsiteY5-32" fmla="*/ 2940 h 10000"/>
                    <a:gd name="connsiteX6-33" fmla="*/ 8621 w 10000"/>
                    <a:gd name="connsiteY6-34" fmla="*/ 2867 h 10000"/>
                    <a:gd name="connsiteX7-35" fmla="*/ 9353 w 10000"/>
                    <a:gd name="connsiteY7-36" fmla="*/ 5815 h 10000"/>
                    <a:gd name="connsiteX8-37" fmla="*/ 9841 w 10000"/>
                    <a:gd name="connsiteY8-38" fmla="*/ 8096 h 10000"/>
                    <a:gd name="connsiteX9-39" fmla="*/ 8448 w 10000"/>
                    <a:gd name="connsiteY9-40" fmla="*/ 9807 h 10000"/>
                    <a:gd name="connsiteX0-41" fmla="*/ 8448 w 10000"/>
                    <a:gd name="connsiteY0-42" fmla="*/ 9807 h 10000"/>
                    <a:gd name="connsiteX1-43" fmla="*/ 1220 w 10000"/>
                    <a:gd name="connsiteY1-44" fmla="*/ 9711 h 10000"/>
                    <a:gd name="connsiteX2-45" fmla="*/ 199 w 10000"/>
                    <a:gd name="connsiteY2-46" fmla="*/ 6988 h 10000"/>
                    <a:gd name="connsiteX3-47" fmla="*/ 1638 w 10000"/>
                    <a:gd name="connsiteY3-48" fmla="*/ 4336 h 10000"/>
                    <a:gd name="connsiteX4-49" fmla="*/ 3806 w 10000"/>
                    <a:gd name="connsiteY4-50" fmla="*/ 627 h 10000"/>
                    <a:gd name="connsiteX5-51" fmla="*/ 6684 w 10000"/>
                    <a:gd name="connsiteY5-52" fmla="*/ 2940 h 10000"/>
                    <a:gd name="connsiteX6-53" fmla="*/ 8621 w 10000"/>
                    <a:gd name="connsiteY6-54" fmla="*/ 2867 h 10000"/>
                    <a:gd name="connsiteX7-55" fmla="*/ 9054 w 10000"/>
                    <a:gd name="connsiteY7-56" fmla="*/ 5692 h 10000"/>
                    <a:gd name="connsiteX8-57" fmla="*/ 9841 w 10000"/>
                    <a:gd name="connsiteY8-58" fmla="*/ 8096 h 10000"/>
                    <a:gd name="connsiteX9-59" fmla="*/ 8448 w 10000"/>
                    <a:gd name="connsiteY9-60" fmla="*/ 9807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10000" h="10000">
                      <a:moveTo>
                        <a:pt x="8448" y="9807"/>
                      </a:moveTo>
                      <a:lnTo>
                        <a:pt x="1220" y="9711"/>
                      </a:lnTo>
                      <a:cubicBezTo>
                        <a:pt x="1220" y="9711"/>
                        <a:pt x="0" y="9253"/>
                        <a:pt x="199" y="6988"/>
                      </a:cubicBezTo>
                      <a:cubicBezTo>
                        <a:pt x="424" y="4530"/>
                        <a:pt x="1638" y="4336"/>
                        <a:pt x="1638" y="4336"/>
                      </a:cubicBezTo>
                      <a:cubicBezTo>
                        <a:pt x="1638" y="4336"/>
                        <a:pt x="1711" y="1277"/>
                        <a:pt x="3806" y="627"/>
                      </a:cubicBezTo>
                      <a:cubicBezTo>
                        <a:pt x="5849" y="0"/>
                        <a:pt x="6684" y="2940"/>
                        <a:pt x="6684" y="2940"/>
                      </a:cubicBezTo>
                      <a:cubicBezTo>
                        <a:pt x="6684" y="2940"/>
                        <a:pt x="7732" y="1542"/>
                        <a:pt x="8621" y="2867"/>
                      </a:cubicBezTo>
                      <a:cubicBezTo>
                        <a:pt x="9363" y="3952"/>
                        <a:pt x="9054" y="5692"/>
                        <a:pt x="9054" y="5692"/>
                      </a:cubicBezTo>
                      <a:cubicBezTo>
                        <a:pt x="9054" y="5692"/>
                        <a:pt x="10000" y="6361"/>
                        <a:pt x="9841" y="8096"/>
                      </a:cubicBezTo>
                      <a:cubicBezTo>
                        <a:pt x="9668" y="10000"/>
                        <a:pt x="8448" y="9807"/>
                        <a:pt x="8448" y="980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vert="horz" wrap="square" lIns="51435" tIns="25717" rIns="51435" bIns="25717" numCol="1" anchor="t" anchorCtr="0" compatLnSpc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07" name="TextBox 74"/>
                <p:cNvSpPr txBox="1"/>
                <p:nvPr/>
              </p:nvSpPr>
              <p:spPr>
                <a:xfrm>
                  <a:off x="11236440" y="2634888"/>
                  <a:ext cx="492515" cy="12726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30000"/>
                    </a:lnSpc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1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rPr>
                    <a:t>VPC</a:t>
                  </a:r>
                  <a:endPara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" name="矩形 45"/>
              <p:cNvSpPr>
                <a:spLocks noChangeArrowheads="1"/>
              </p:cNvSpPr>
              <p:nvPr/>
            </p:nvSpPr>
            <p:spPr bwMode="auto">
              <a:xfrm>
                <a:off x="7914" y="4371"/>
                <a:ext cx="1415" cy="3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Core Cloud</a:t>
                </a:r>
                <a:endParaRPr kumimoji="1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 bwMode="auto">
              <a:xfrm>
                <a:off x="9308" y="4547"/>
                <a:ext cx="367" cy="7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DCGW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4777989" y="818419"/>
              <a:ext cx="2174031" cy="1217699"/>
              <a:chOff x="3904" y="8178"/>
              <a:chExt cx="3063" cy="1878"/>
            </a:xfrm>
          </p:grpSpPr>
          <p:sp>
            <p:nvSpPr>
              <p:cNvPr id="113" name="圆角矩形 174"/>
              <p:cNvSpPr/>
              <p:nvPr/>
            </p:nvSpPr>
            <p:spPr>
              <a:xfrm>
                <a:off x="3904" y="8642"/>
                <a:ext cx="1836" cy="1405"/>
              </a:xfrm>
              <a:prstGeom prst="roundRect">
                <a:avLst>
                  <a:gd name="adj" fmla="val 893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5875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5230" y="8762"/>
                <a:ext cx="1686" cy="1231"/>
              </a:xfrm>
              <a:prstGeom prst="rect">
                <a:avLst/>
              </a:prstGeom>
              <a:solidFill>
                <a:srgbClr val="FFF2CC">
                  <a:alpha val="70000"/>
                </a:srgbClr>
              </a:solidFill>
              <a:ln w="12700">
                <a:noFill/>
                <a:prstDash val="dash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74"/>
              <p:cNvSpPr txBox="1"/>
              <p:nvPr/>
            </p:nvSpPr>
            <p:spPr>
              <a:xfrm>
                <a:off x="4308" y="8178"/>
                <a:ext cx="1257" cy="5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3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sz="11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IDC</a:t>
                </a:r>
                <a:endParaRPr kumimoji="1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grpSp>
            <p:nvGrpSpPr>
              <p:cNvPr id="116" name="组合 115"/>
              <p:cNvGrpSpPr/>
              <p:nvPr/>
            </p:nvGrpSpPr>
            <p:grpSpPr>
              <a:xfrm>
                <a:off x="5876" y="8855"/>
                <a:ext cx="980" cy="788"/>
                <a:chOff x="2791929" y="2644888"/>
                <a:chExt cx="399227" cy="500402"/>
              </a:xfrm>
            </p:grpSpPr>
            <p:grpSp>
              <p:nvGrpSpPr>
                <p:cNvPr id="123" name="组合 122"/>
                <p:cNvGrpSpPr/>
                <p:nvPr/>
              </p:nvGrpSpPr>
              <p:grpSpPr>
                <a:xfrm>
                  <a:off x="2838417" y="2689453"/>
                  <a:ext cx="307098" cy="408212"/>
                  <a:chOff x="2838417" y="2081895"/>
                  <a:chExt cx="307098" cy="408212"/>
                </a:xfrm>
              </p:grpSpPr>
              <p:sp>
                <p:nvSpPr>
                  <p:cNvPr id="126" name="矩形 125"/>
                  <p:cNvSpPr/>
                  <p:nvPr/>
                </p:nvSpPr>
                <p:spPr>
                  <a:xfrm>
                    <a:off x="2838417" y="2081895"/>
                    <a:ext cx="307098" cy="185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18000" tIns="10800" rIns="18000" bIns="10800" rtlCol="0" anchor="ctr">
                    <a:noAutofit/>
                  </a:bodyPr>
                  <a:lstStyle/>
                  <a:p>
                    <a:pPr algn="ctr"/>
                    <a:r>
                      <a:rPr lang="en-US" altLang="zh-CN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S-Leaf</a:t>
                    </a:r>
                    <a:endPara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矩形 126"/>
                  <p:cNvSpPr/>
                  <p:nvPr/>
                </p:nvSpPr>
                <p:spPr>
                  <a:xfrm>
                    <a:off x="2838417" y="2305051"/>
                    <a:ext cx="307098" cy="18505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lIns="18000" tIns="10800" rIns="18000" bIns="10800" rtlCol="0" anchor="ctr">
                    <a:noAutofit/>
                  </a:bodyPr>
                  <a:lstStyle/>
                  <a:p>
                    <a:pPr algn="ctr"/>
                    <a:r>
                      <a:rPr lang="en-US" altLang="zh-CN" sz="11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S-Leaf</a:t>
                    </a:r>
                    <a:endPara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25" name="矩形 124"/>
                <p:cNvSpPr/>
                <p:nvPr/>
              </p:nvSpPr>
              <p:spPr>
                <a:xfrm>
                  <a:off x="2791929" y="2644888"/>
                  <a:ext cx="399227" cy="500402"/>
                </a:xfrm>
                <a:prstGeom prst="rect">
                  <a:avLst/>
                </a:prstGeom>
                <a:noFill/>
                <a:ln w="9525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7" name="矩形 45"/>
              <p:cNvSpPr>
                <a:spLocks noChangeArrowheads="1"/>
              </p:cNvSpPr>
              <p:nvPr/>
            </p:nvSpPr>
            <p:spPr bwMode="auto">
              <a:xfrm>
                <a:off x="5223" y="9628"/>
                <a:ext cx="1744" cy="4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Cloud-Network POP </a:t>
                </a:r>
                <a:endParaRPr kumimoji="1" lang="en-US" altLang="zh-CN" sz="11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组合 117"/>
              <p:cNvGrpSpPr/>
              <p:nvPr/>
            </p:nvGrpSpPr>
            <p:grpSpPr>
              <a:xfrm>
                <a:off x="3991" y="9208"/>
                <a:ext cx="1170" cy="596"/>
                <a:chOff x="11221660" y="2545980"/>
                <a:chExt cx="507310" cy="289180"/>
              </a:xfrm>
            </p:grpSpPr>
            <p:sp>
              <p:nvSpPr>
                <p:cNvPr id="121" name="Freeform 6"/>
                <p:cNvSpPr/>
                <p:nvPr/>
              </p:nvSpPr>
              <p:spPr bwMode="auto">
                <a:xfrm>
                  <a:off x="11221660" y="2545980"/>
                  <a:ext cx="507310" cy="289180"/>
                </a:xfrm>
                <a:custGeom>
                  <a:avLst/>
                  <a:gdLst>
                    <a:gd name="T0" fmla="*/ 637 w 754"/>
                    <a:gd name="T1" fmla="*/ 407 h 415"/>
                    <a:gd name="T2" fmla="*/ 92 w 754"/>
                    <a:gd name="T3" fmla="*/ 403 h 415"/>
                    <a:gd name="T4" fmla="*/ 15 w 754"/>
                    <a:gd name="T5" fmla="*/ 290 h 415"/>
                    <a:gd name="T6" fmla="*/ 139 w 754"/>
                    <a:gd name="T7" fmla="*/ 204 h 415"/>
                    <a:gd name="T8" fmla="*/ 287 w 754"/>
                    <a:gd name="T9" fmla="*/ 26 h 415"/>
                    <a:gd name="T10" fmla="*/ 504 w 754"/>
                    <a:gd name="T11" fmla="*/ 122 h 415"/>
                    <a:gd name="T12" fmla="*/ 650 w 754"/>
                    <a:gd name="T13" fmla="*/ 119 h 415"/>
                    <a:gd name="T14" fmla="*/ 678 w 754"/>
                    <a:gd name="T15" fmla="*/ 244 h 415"/>
                    <a:gd name="T16" fmla="*/ 742 w 754"/>
                    <a:gd name="T17" fmla="*/ 336 h 415"/>
                    <a:gd name="T18" fmla="*/ 637 w 754"/>
                    <a:gd name="T19" fmla="*/ 407 h 415"/>
                    <a:gd name="connsiteX0" fmla="*/ 8448 w 10000"/>
                    <a:gd name="connsiteY0" fmla="*/ 9807 h 10000"/>
                    <a:gd name="connsiteX1" fmla="*/ 1220 w 10000"/>
                    <a:gd name="connsiteY1" fmla="*/ 9711 h 10000"/>
                    <a:gd name="connsiteX2" fmla="*/ 199 w 10000"/>
                    <a:gd name="connsiteY2" fmla="*/ 6988 h 10000"/>
                    <a:gd name="connsiteX3" fmla="*/ 1470 w 10000"/>
                    <a:gd name="connsiteY3" fmla="*/ 4211 h 10000"/>
                    <a:gd name="connsiteX4" fmla="*/ 3806 w 10000"/>
                    <a:gd name="connsiteY4" fmla="*/ 627 h 10000"/>
                    <a:gd name="connsiteX5" fmla="*/ 6684 w 10000"/>
                    <a:gd name="connsiteY5" fmla="*/ 2940 h 10000"/>
                    <a:gd name="connsiteX6" fmla="*/ 8621 w 10000"/>
                    <a:gd name="connsiteY6" fmla="*/ 2867 h 10000"/>
                    <a:gd name="connsiteX7" fmla="*/ 8992 w 10000"/>
                    <a:gd name="connsiteY7" fmla="*/ 5880 h 10000"/>
                    <a:gd name="connsiteX8" fmla="*/ 9841 w 10000"/>
                    <a:gd name="connsiteY8" fmla="*/ 8096 h 10000"/>
                    <a:gd name="connsiteX9" fmla="*/ 8448 w 10000"/>
                    <a:gd name="connsiteY9" fmla="*/ 9807 h 10000"/>
                    <a:gd name="connsiteX0-1" fmla="*/ 8448 w 10000"/>
                    <a:gd name="connsiteY0-2" fmla="*/ 9807 h 10000"/>
                    <a:gd name="connsiteX1-3" fmla="*/ 1220 w 10000"/>
                    <a:gd name="connsiteY1-4" fmla="*/ 9711 h 10000"/>
                    <a:gd name="connsiteX2-5" fmla="*/ 199 w 10000"/>
                    <a:gd name="connsiteY2-6" fmla="*/ 6988 h 10000"/>
                    <a:gd name="connsiteX3-7" fmla="*/ 1470 w 10000"/>
                    <a:gd name="connsiteY3-8" fmla="*/ 4211 h 10000"/>
                    <a:gd name="connsiteX4-9" fmla="*/ 3806 w 10000"/>
                    <a:gd name="connsiteY4-10" fmla="*/ 627 h 10000"/>
                    <a:gd name="connsiteX5-11" fmla="*/ 6684 w 10000"/>
                    <a:gd name="connsiteY5-12" fmla="*/ 2940 h 10000"/>
                    <a:gd name="connsiteX6-13" fmla="*/ 8621 w 10000"/>
                    <a:gd name="connsiteY6-14" fmla="*/ 2867 h 10000"/>
                    <a:gd name="connsiteX7-15" fmla="*/ 9353 w 10000"/>
                    <a:gd name="connsiteY7-16" fmla="*/ 5815 h 10000"/>
                    <a:gd name="connsiteX8-17" fmla="*/ 9841 w 10000"/>
                    <a:gd name="connsiteY8-18" fmla="*/ 8096 h 10000"/>
                    <a:gd name="connsiteX9-19" fmla="*/ 8448 w 10000"/>
                    <a:gd name="connsiteY9-20" fmla="*/ 9807 h 10000"/>
                    <a:gd name="connsiteX0-21" fmla="*/ 8448 w 10000"/>
                    <a:gd name="connsiteY0-22" fmla="*/ 9807 h 10000"/>
                    <a:gd name="connsiteX1-23" fmla="*/ 1220 w 10000"/>
                    <a:gd name="connsiteY1-24" fmla="*/ 9711 h 10000"/>
                    <a:gd name="connsiteX2-25" fmla="*/ 199 w 10000"/>
                    <a:gd name="connsiteY2-26" fmla="*/ 6988 h 10000"/>
                    <a:gd name="connsiteX3-27" fmla="*/ 1638 w 10000"/>
                    <a:gd name="connsiteY3-28" fmla="*/ 4336 h 10000"/>
                    <a:gd name="connsiteX4-29" fmla="*/ 3806 w 10000"/>
                    <a:gd name="connsiteY4-30" fmla="*/ 627 h 10000"/>
                    <a:gd name="connsiteX5-31" fmla="*/ 6684 w 10000"/>
                    <a:gd name="connsiteY5-32" fmla="*/ 2940 h 10000"/>
                    <a:gd name="connsiteX6-33" fmla="*/ 8621 w 10000"/>
                    <a:gd name="connsiteY6-34" fmla="*/ 2867 h 10000"/>
                    <a:gd name="connsiteX7-35" fmla="*/ 9353 w 10000"/>
                    <a:gd name="connsiteY7-36" fmla="*/ 5815 h 10000"/>
                    <a:gd name="connsiteX8-37" fmla="*/ 9841 w 10000"/>
                    <a:gd name="connsiteY8-38" fmla="*/ 8096 h 10000"/>
                    <a:gd name="connsiteX9-39" fmla="*/ 8448 w 10000"/>
                    <a:gd name="connsiteY9-40" fmla="*/ 9807 h 10000"/>
                    <a:gd name="connsiteX0-41" fmla="*/ 8448 w 10000"/>
                    <a:gd name="connsiteY0-42" fmla="*/ 9807 h 10000"/>
                    <a:gd name="connsiteX1-43" fmla="*/ 1220 w 10000"/>
                    <a:gd name="connsiteY1-44" fmla="*/ 9711 h 10000"/>
                    <a:gd name="connsiteX2-45" fmla="*/ 199 w 10000"/>
                    <a:gd name="connsiteY2-46" fmla="*/ 6988 h 10000"/>
                    <a:gd name="connsiteX3-47" fmla="*/ 1638 w 10000"/>
                    <a:gd name="connsiteY3-48" fmla="*/ 4336 h 10000"/>
                    <a:gd name="connsiteX4-49" fmla="*/ 3806 w 10000"/>
                    <a:gd name="connsiteY4-50" fmla="*/ 627 h 10000"/>
                    <a:gd name="connsiteX5-51" fmla="*/ 6684 w 10000"/>
                    <a:gd name="connsiteY5-52" fmla="*/ 2940 h 10000"/>
                    <a:gd name="connsiteX6-53" fmla="*/ 8621 w 10000"/>
                    <a:gd name="connsiteY6-54" fmla="*/ 2867 h 10000"/>
                    <a:gd name="connsiteX7-55" fmla="*/ 9054 w 10000"/>
                    <a:gd name="connsiteY7-56" fmla="*/ 5692 h 10000"/>
                    <a:gd name="connsiteX8-57" fmla="*/ 9841 w 10000"/>
                    <a:gd name="connsiteY8-58" fmla="*/ 8096 h 10000"/>
                    <a:gd name="connsiteX9-59" fmla="*/ 8448 w 10000"/>
                    <a:gd name="connsiteY9-60" fmla="*/ 9807 h 1000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</a:cxnLst>
                  <a:rect l="l" t="t" r="r" b="b"/>
                  <a:pathLst>
                    <a:path w="10000" h="10000">
                      <a:moveTo>
                        <a:pt x="8448" y="9807"/>
                      </a:moveTo>
                      <a:lnTo>
                        <a:pt x="1220" y="9711"/>
                      </a:lnTo>
                      <a:cubicBezTo>
                        <a:pt x="1220" y="9711"/>
                        <a:pt x="0" y="9253"/>
                        <a:pt x="199" y="6988"/>
                      </a:cubicBezTo>
                      <a:cubicBezTo>
                        <a:pt x="424" y="4530"/>
                        <a:pt x="1638" y="4336"/>
                        <a:pt x="1638" y="4336"/>
                      </a:cubicBezTo>
                      <a:cubicBezTo>
                        <a:pt x="1638" y="4336"/>
                        <a:pt x="1711" y="1277"/>
                        <a:pt x="3806" y="627"/>
                      </a:cubicBezTo>
                      <a:cubicBezTo>
                        <a:pt x="5849" y="0"/>
                        <a:pt x="6684" y="2940"/>
                        <a:pt x="6684" y="2940"/>
                      </a:cubicBezTo>
                      <a:cubicBezTo>
                        <a:pt x="6684" y="2940"/>
                        <a:pt x="7732" y="1542"/>
                        <a:pt x="8621" y="2867"/>
                      </a:cubicBezTo>
                      <a:cubicBezTo>
                        <a:pt x="9363" y="3952"/>
                        <a:pt x="9054" y="5692"/>
                        <a:pt x="9054" y="5692"/>
                      </a:cubicBezTo>
                      <a:cubicBezTo>
                        <a:pt x="9054" y="5692"/>
                        <a:pt x="10000" y="6361"/>
                        <a:pt x="9841" y="8096"/>
                      </a:cubicBezTo>
                      <a:cubicBezTo>
                        <a:pt x="9668" y="10000"/>
                        <a:pt x="8448" y="9807"/>
                        <a:pt x="8448" y="980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flat" cmpd="sng" algn="ctr">
                  <a:solidFill>
                    <a:schemeClr val="tx2"/>
                  </a:solidFill>
                  <a:prstDash val="solid"/>
                </a:ln>
                <a:effectLst/>
              </p:spPr>
              <p:txBody>
                <a:bodyPr vert="horz" wrap="square" lIns="51435" tIns="25717" rIns="51435" bIns="25717" numCol="1" anchor="t" anchorCtr="0" compatLnSpc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122" name="TextBox 74"/>
                <p:cNvSpPr txBox="1"/>
                <p:nvPr/>
              </p:nvSpPr>
              <p:spPr>
                <a:xfrm>
                  <a:off x="11236440" y="2656514"/>
                  <a:ext cx="492515" cy="12726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30000"/>
                    </a:lnSpc>
                    <a:spcBef>
                      <a:spcPts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1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rPr>
                    <a:t>VPC</a:t>
                  </a:r>
                  <a:endPara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9" name="矩形 45"/>
              <p:cNvSpPr>
                <a:spLocks noChangeArrowheads="1"/>
              </p:cNvSpPr>
              <p:nvPr/>
            </p:nvSpPr>
            <p:spPr bwMode="auto">
              <a:xfrm>
                <a:off x="3922" y="8523"/>
                <a:ext cx="1415" cy="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Center Cloud</a:t>
                </a:r>
                <a:endParaRPr kumimoji="1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 bwMode="auto">
              <a:xfrm>
                <a:off x="5316" y="8855"/>
                <a:ext cx="367" cy="78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DCGW</a:t>
                </a:r>
                <a:endPara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8" name="直接连接符 127"/>
            <p:cNvCxnSpPr>
              <a:stCxn id="79" idx="3"/>
              <a:endCxn id="26" idx="1"/>
            </p:cNvCxnSpPr>
            <p:nvPr/>
          </p:nvCxnSpPr>
          <p:spPr>
            <a:xfrm>
              <a:off x="6875779" y="4298495"/>
              <a:ext cx="671560" cy="722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5" idx="3"/>
              <a:endCxn id="131" idx="1"/>
            </p:cNvCxnSpPr>
            <p:nvPr/>
          </p:nvCxnSpPr>
          <p:spPr>
            <a:xfrm>
              <a:off x="6873234" y="1512861"/>
              <a:ext cx="963027" cy="1651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: 圆角 129"/>
            <p:cNvSpPr/>
            <p:nvPr/>
          </p:nvSpPr>
          <p:spPr>
            <a:xfrm>
              <a:off x="10394954" y="1453057"/>
              <a:ext cx="813348" cy="45803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Other</a:t>
              </a:r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MANs</a:t>
              </a:r>
              <a:endPara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6261" y="1181372"/>
              <a:ext cx="835752" cy="6662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95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727593" cy="658085"/>
          </a:xfrm>
        </p:spPr>
        <p:txBody>
          <a:bodyPr/>
          <a:lstStyle/>
          <a:p>
            <a:r>
              <a:rPr lang="en-US" altLang="zh-CN" sz="2400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</a:t>
            </a:r>
            <a:r>
              <a:rPr lang="en-US" altLang="zh-CN" dirty="0">
                <a:solidFill>
                  <a:srgbClr val="A50000"/>
                </a:solidFill>
                <a:effectLst/>
              </a:rPr>
              <a:t>omponents</a:t>
            </a:r>
            <a:r>
              <a:rPr lang="en-US" altLang="zh-CN" dirty="0">
                <a:solidFill>
                  <a:srgbClr val="A50000"/>
                </a:solidFill>
              </a:rPr>
              <a:t> </a:t>
            </a:r>
            <a:r>
              <a:rPr lang="en-US" altLang="zh-CN" sz="2400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Cloudified IP MAN: Metropolitan POD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1" name="组合 530"/>
          <p:cNvGrpSpPr/>
          <p:nvPr/>
        </p:nvGrpSpPr>
        <p:grpSpPr>
          <a:xfrm>
            <a:off x="400672" y="3146561"/>
            <a:ext cx="11229624" cy="3619548"/>
            <a:chOff x="338345" y="2853007"/>
            <a:chExt cx="11514598" cy="3882777"/>
          </a:xfrm>
        </p:grpSpPr>
        <p:grpSp>
          <p:nvGrpSpPr>
            <p:cNvPr id="528" name="组合 527"/>
            <p:cNvGrpSpPr/>
            <p:nvPr/>
          </p:nvGrpSpPr>
          <p:grpSpPr>
            <a:xfrm>
              <a:off x="570762" y="2853007"/>
              <a:ext cx="11282181" cy="3561278"/>
              <a:chOff x="373705" y="2677519"/>
              <a:chExt cx="11483496" cy="3561278"/>
            </a:xfrm>
          </p:grpSpPr>
          <p:sp>
            <p:nvSpPr>
              <p:cNvPr id="18" name="圆角矩形 297"/>
              <p:cNvSpPr/>
              <p:nvPr/>
            </p:nvSpPr>
            <p:spPr>
              <a:xfrm>
                <a:off x="3799543" y="2713191"/>
                <a:ext cx="4595120" cy="3056616"/>
              </a:xfrm>
              <a:prstGeom prst="roundRect">
                <a:avLst>
                  <a:gd name="adj" fmla="val 8272"/>
                </a:avLst>
              </a:prstGeom>
              <a:solidFill>
                <a:srgbClr val="EBF1DE"/>
              </a:solidFill>
              <a:ln w="22225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3880089" y="5287230"/>
                <a:ext cx="1900937" cy="346323"/>
                <a:chOff x="6347319" y="3416983"/>
                <a:chExt cx="1106916" cy="324000"/>
              </a:xfrm>
            </p:grpSpPr>
            <p:sp>
              <p:nvSpPr>
                <p:cNvPr id="508" name="矩形 507"/>
                <p:cNvSpPr/>
                <p:nvPr/>
              </p:nvSpPr>
              <p:spPr>
                <a:xfrm>
                  <a:off x="6373200" y="3468691"/>
                  <a:ext cx="432000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9" name="矩形 508"/>
                <p:cNvSpPr/>
                <p:nvPr/>
              </p:nvSpPr>
              <p:spPr>
                <a:xfrm>
                  <a:off x="6347319" y="3416983"/>
                  <a:ext cx="1106916" cy="3240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矩形 509"/>
                <p:cNvSpPr/>
                <p:nvPr/>
              </p:nvSpPr>
              <p:spPr>
                <a:xfrm>
                  <a:off x="6997053" y="3468691"/>
                  <a:ext cx="432000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2" name="直接连接符 21"/>
              <p:cNvCxnSpPr>
                <a:stCxn id="508" idx="0"/>
                <a:endCxn id="25" idx="2"/>
              </p:cNvCxnSpPr>
              <p:nvPr/>
            </p:nvCxnSpPr>
            <p:spPr>
              <a:xfrm flipV="1">
                <a:off x="4295478" y="3757161"/>
                <a:ext cx="1371923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25" name="矩形 24"/>
              <p:cNvSpPr/>
              <p:nvPr/>
            </p:nvSpPr>
            <p:spPr>
              <a:xfrm>
                <a:off x="5301427" y="3429764"/>
                <a:ext cx="731948" cy="3273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Spine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19484" y="3371098"/>
                <a:ext cx="1777271" cy="450408"/>
              </a:xfrm>
              <a:prstGeom prst="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185079" y="3429764"/>
                <a:ext cx="731948" cy="3273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Spine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6345647" y="5287230"/>
                <a:ext cx="1900936" cy="346323"/>
                <a:chOff x="6347319" y="3416983"/>
                <a:chExt cx="1106916" cy="324000"/>
              </a:xfrm>
            </p:grpSpPr>
            <p:sp>
              <p:nvSpPr>
                <p:cNvPr id="505" name="矩形 504"/>
                <p:cNvSpPr/>
                <p:nvPr/>
              </p:nvSpPr>
              <p:spPr>
                <a:xfrm>
                  <a:off x="6373200" y="3468691"/>
                  <a:ext cx="432000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矩形 505"/>
                <p:cNvSpPr/>
                <p:nvPr/>
              </p:nvSpPr>
              <p:spPr>
                <a:xfrm>
                  <a:off x="6347319" y="3416983"/>
                  <a:ext cx="1106916" cy="324000"/>
                </a:xfrm>
                <a:prstGeom prst="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9996" tIns="46798" rIns="89996" bIns="46798" rtlCol="0" anchor="ctr">
                  <a:noAutofit/>
                </a:bodyPr>
                <a:lstStyle/>
                <a:p>
                  <a:pPr algn="ctr"/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7" name="矩形 506"/>
                <p:cNvSpPr/>
                <p:nvPr/>
              </p:nvSpPr>
              <p:spPr>
                <a:xfrm>
                  <a:off x="6991675" y="3468691"/>
                  <a:ext cx="432000" cy="21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3" name="直接连接符 32"/>
              <p:cNvCxnSpPr>
                <a:stCxn id="510" idx="0"/>
                <a:endCxn id="25" idx="2"/>
              </p:cNvCxnSpPr>
              <p:nvPr/>
            </p:nvCxnSpPr>
            <p:spPr>
              <a:xfrm flipV="1">
                <a:off x="5366838" y="3757161"/>
                <a:ext cx="300563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6" name="直接连接符 35"/>
              <p:cNvCxnSpPr>
                <a:stCxn id="25" idx="3"/>
                <a:endCxn id="29" idx="1"/>
              </p:cNvCxnSpPr>
              <p:nvPr/>
            </p:nvCxnSpPr>
            <p:spPr>
              <a:xfrm>
                <a:off x="6033373" y="3593464"/>
                <a:ext cx="15170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9" name="直接连接符 38"/>
              <p:cNvCxnSpPr>
                <a:stCxn id="505" idx="0"/>
                <a:endCxn id="29" idx="2"/>
              </p:cNvCxnSpPr>
              <p:nvPr/>
            </p:nvCxnSpPr>
            <p:spPr>
              <a:xfrm flipH="1" flipV="1">
                <a:off x="6551053" y="3757161"/>
                <a:ext cx="209983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42" name="直接连接符 41"/>
              <p:cNvCxnSpPr>
                <a:stCxn id="507" idx="0"/>
                <a:endCxn id="29" idx="2"/>
              </p:cNvCxnSpPr>
              <p:nvPr/>
            </p:nvCxnSpPr>
            <p:spPr>
              <a:xfrm flipH="1" flipV="1">
                <a:off x="6551053" y="3757161"/>
                <a:ext cx="1272107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45" name="直接连接符 44"/>
              <p:cNvCxnSpPr>
                <a:stCxn id="508" idx="0"/>
                <a:endCxn id="29" idx="2"/>
              </p:cNvCxnSpPr>
              <p:nvPr/>
            </p:nvCxnSpPr>
            <p:spPr>
              <a:xfrm flipV="1">
                <a:off x="4295478" y="3757161"/>
                <a:ext cx="2255575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48" name="直接连接符 47"/>
              <p:cNvCxnSpPr>
                <a:stCxn id="510" idx="0"/>
                <a:endCxn id="29" idx="2"/>
              </p:cNvCxnSpPr>
              <p:nvPr/>
            </p:nvCxnSpPr>
            <p:spPr>
              <a:xfrm flipV="1">
                <a:off x="5366838" y="3757161"/>
                <a:ext cx="1184215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51" name="直接连接符 50"/>
              <p:cNvCxnSpPr>
                <a:stCxn id="505" idx="0"/>
                <a:endCxn id="25" idx="2"/>
              </p:cNvCxnSpPr>
              <p:nvPr/>
            </p:nvCxnSpPr>
            <p:spPr>
              <a:xfrm flipH="1" flipV="1">
                <a:off x="5667401" y="3757161"/>
                <a:ext cx="1093635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55" name="直接连接符 54"/>
              <p:cNvCxnSpPr>
                <a:stCxn id="507" idx="0"/>
                <a:endCxn id="25" idx="2"/>
              </p:cNvCxnSpPr>
              <p:nvPr/>
            </p:nvCxnSpPr>
            <p:spPr>
              <a:xfrm flipH="1" flipV="1">
                <a:off x="5667401" y="3757161"/>
                <a:ext cx="2155759" cy="158534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7" name="矩形 6"/>
              <p:cNvSpPr/>
              <p:nvPr/>
            </p:nvSpPr>
            <p:spPr>
              <a:xfrm>
                <a:off x="3799543" y="6045404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CPE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02494" y="6043381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接连接符 8"/>
              <p:cNvCxnSpPr>
                <a:stCxn id="7" idx="0"/>
                <a:endCxn id="508" idx="2"/>
              </p:cNvCxnSpPr>
              <p:nvPr/>
            </p:nvCxnSpPr>
            <p:spPr>
              <a:xfrm flipV="1">
                <a:off x="4007655" y="5573383"/>
                <a:ext cx="287823" cy="4720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14" name="直接连接符 13"/>
              <p:cNvCxnSpPr>
                <a:stCxn id="8" idx="0"/>
                <a:endCxn id="508" idx="2"/>
              </p:cNvCxnSpPr>
              <p:nvPr/>
            </p:nvCxnSpPr>
            <p:spPr>
              <a:xfrm flipH="1" flipV="1">
                <a:off x="4295478" y="5573383"/>
                <a:ext cx="315128" cy="469998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20" name="矩形 19"/>
              <p:cNvSpPr/>
              <p:nvPr/>
            </p:nvSpPr>
            <p:spPr>
              <a:xfrm>
                <a:off x="4889773" y="6045404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CPE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492724" y="6043381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直接连接符 22"/>
              <p:cNvCxnSpPr>
                <a:stCxn id="20" idx="0"/>
                <a:endCxn id="510" idx="2"/>
              </p:cNvCxnSpPr>
              <p:nvPr/>
            </p:nvCxnSpPr>
            <p:spPr>
              <a:xfrm flipV="1">
                <a:off x="5097885" y="5573383"/>
                <a:ext cx="268953" cy="47202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28" name="直接连接符 27"/>
              <p:cNvCxnSpPr>
                <a:stCxn id="21" idx="0"/>
                <a:endCxn id="510" idx="2"/>
              </p:cNvCxnSpPr>
              <p:nvPr/>
            </p:nvCxnSpPr>
            <p:spPr>
              <a:xfrm flipH="1" flipV="1">
                <a:off x="5366838" y="5573383"/>
                <a:ext cx="333998" cy="469998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34" name="矩形 33"/>
              <p:cNvSpPr/>
              <p:nvPr/>
            </p:nvSpPr>
            <p:spPr>
              <a:xfrm>
                <a:off x="6285259" y="6050237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CPE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88210" y="6048214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连接符 36"/>
              <p:cNvCxnSpPr>
                <a:stCxn id="34" idx="0"/>
                <a:endCxn id="505" idx="2"/>
              </p:cNvCxnSpPr>
              <p:nvPr/>
            </p:nvCxnSpPr>
            <p:spPr>
              <a:xfrm flipV="1">
                <a:off x="6493371" y="5573383"/>
                <a:ext cx="267665" cy="476854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8" name="直接连接符 37"/>
              <p:cNvCxnSpPr>
                <a:stCxn id="35" idx="0"/>
                <a:endCxn id="505" idx="2"/>
              </p:cNvCxnSpPr>
              <p:nvPr/>
            </p:nvCxnSpPr>
            <p:spPr>
              <a:xfrm flipH="1" flipV="1">
                <a:off x="6761036" y="5573383"/>
                <a:ext cx="335286" cy="47483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40" name="矩形 39"/>
              <p:cNvSpPr/>
              <p:nvPr/>
            </p:nvSpPr>
            <p:spPr>
              <a:xfrm>
                <a:off x="7375489" y="6050237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CPE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978440" y="6048214"/>
                <a:ext cx="416223" cy="1751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18000" tIns="10800" rIns="18000" bIns="10800" rtlCol="0" anchor="ctr">
                <a:noAutofit/>
              </a:bodyPr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接连接符 42"/>
              <p:cNvCxnSpPr>
                <a:stCxn id="40" idx="0"/>
                <a:endCxn id="507" idx="2"/>
              </p:cNvCxnSpPr>
              <p:nvPr/>
            </p:nvCxnSpPr>
            <p:spPr>
              <a:xfrm flipV="1">
                <a:off x="7583601" y="5573383"/>
                <a:ext cx="239559" cy="476854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44" name="直接连接符 43"/>
              <p:cNvCxnSpPr>
                <a:stCxn id="41" idx="0"/>
                <a:endCxn id="507" idx="2"/>
              </p:cNvCxnSpPr>
              <p:nvPr/>
            </p:nvCxnSpPr>
            <p:spPr>
              <a:xfrm flipH="1" flipV="1">
                <a:off x="7823160" y="5573383"/>
                <a:ext cx="363392" cy="47483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10" name="矩形: 圆角 9"/>
              <p:cNvSpPr/>
              <p:nvPr/>
            </p:nvSpPr>
            <p:spPr>
              <a:xfrm>
                <a:off x="4895695" y="2720560"/>
                <a:ext cx="2239310" cy="49598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Metropolitan POD</a:t>
                </a:r>
                <a:endPara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086596" y="4624894"/>
                <a:ext cx="1567681" cy="12003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2785789" y="5196738"/>
                <a:ext cx="733865" cy="519121"/>
                <a:chOff x="2838417" y="2081895"/>
                <a:chExt cx="307098" cy="408212"/>
              </a:xfrm>
            </p:grpSpPr>
            <p:sp>
              <p:nvSpPr>
                <p:cNvPr id="449" name="矩形 448"/>
                <p:cNvSpPr/>
                <p:nvPr/>
              </p:nvSpPr>
              <p:spPr>
                <a:xfrm>
                  <a:off x="2838417" y="2081895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矩形 449"/>
                <p:cNvSpPr/>
                <p:nvPr/>
              </p:nvSpPr>
              <p:spPr>
                <a:xfrm>
                  <a:off x="2838417" y="2305051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48" name="矩形 447"/>
              <p:cNvSpPr/>
              <p:nvPr/>
            </p:nvSpPr>
            <p:spPr>
              <a:xfrm>
                <a:off x="2743333" y="5140065"/>
                <a:ext cx="817806" cy="636358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1" name="矩形 45"/>
              <p:cNvSpPr>
                <a:spLocks noChangeArrowheads="1"/>
              </p:cNvSpPr>
              <p:nvPr/>
            </p:nvSpPr>
            <p:spPr bwMode="auto">
              <a:xfrm>
                <a:off x="2170379" y="4720671"/>
                <a:ext cx="1471900" cy="3034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Cloud-Network POP </a:t>
                </a:r>
                <a:endParaRPr kumimoji="1"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 bwMode="auto">
              <a:xfrm>
                <a:off x="2147281" y="5140064"/>
                <a:ext cx="310490" cy="63667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DCGW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54" name="直接连接符 453"/>
              <p:cNvCxnSpPr>
                <a:stCxn id="448" idx="3"/>
                <a:endCxn id="508" idx="1"/>
              </p:cNvCxnSpPr>
              <p:nvPr/>
            </p:nvCxnSpPr>
            <p:spPr>
              <a:xfrm flipV="1">
                <a:off x="3561139" y="5457942"/>
                <a:ext cx="363396" cy="302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457" name="直接连接符 456"/>
              <p:cNvCxnSpPr>
                <a:stCxn id="452" idx="3"/>
                <a:endCxn id="448" idx="1"/>
              </p:cNvCxnSpPr>
              <p:nvPr/>
            </p:nvCxnSpPr>
            <p:spPr>
              <a:xfrm flipV="1">
                <a:off x="2457771" y="5458244"/>
                <a:ext cx="285562" cy="159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460" name="Freeform 6"/>
              <p:cNvSpPr/>
              <p:nvPr/>
            </p:nvSpPr>
            <p:spPr bwMode="auto">
              <a:xfrm>
                <a:off x="373705" y="4549183"/>
                <a:ext cx="2263003" cy="1277671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chemeClr val="tx2"/>
                </a:solidFill>
                <a:prstDash val="solid"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61" name="矩形 460"/>
              <p:cNvSpPr/>
              <p:nvPr/>
            </p:nvSpPr>
            <p:spPr>
              <a:xfrm>
                <a:off x="10758118" y="5588955"/>
                <a:ext cx="501241" cy="18690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HPC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467598" y="5339419"/>
                <a:ext cx="1070616" cy="2096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AI inference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3" name="文本框 462"/>
              <p:cNvSpPr txBox="1"/>
              <p:nvPr/>
            </p:nvSpPr>
            <p:spPr>
              <a:xfrm>
                <a:off x="1369408" y="5459350"/>
                <a:ext cx="2955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</a:t>
                </a:r>
                <a:endParaRPr lang="zh-CN" altLang="en-US" sz="1600" b="1" dirty="0"/>
              </a:p>
            </p:txBody>
          </p:sp>
          <p:sp>
            <p:nvSpPr>
              <p:cNvPr id="465" name="文本框 464"/>
              <p:cNvSpPr txBox="1"/>
              <p:nvPr/>
            </p:nvSpPr>
            <p:spPr>
              <a:xfrm>
                <a:off x="715649" y="4685692"/>
                <a:ext cx="1259923" cy="63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Level-2 Edge Cloud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0" name="矩形 469"/>
              <p:cNvSpPr/>
              <p:nvPr/>
            </p:nvSpPr>
            <p:spPr>
              <a:xfrm>
                <a:off x="8587819" y="4634130"/>
                <a:ext cx="1567681" cy="12003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71" name="组合 470"/>
              <p:cNvGrpSpPr/>
              <p:nvPr/>
            </p:nvGrpSpPr>
            <p:grpSpPr>
              <a:xfrm>
                <a:off x="8705127" y="5196738"/>
                <a:ext cx="733865" cy="519121"/>
                <a:chOff x="2838417" y="2081895"/>
                <a:chExt cx="307098" cy="408212"/>
              </a:xfrm>
            </p:grpSpPr>
            <p:sp>
              <p:nvSpPr>
                <p:cNvPr id="472" name="矩形 471"/>
                <p:cNvSpPr/>
                <p:nvPr/>
              </p:nvSpPr>
              <p:spPr>
                <a:xfrm>
                  <a:off x="2838417" y="2081895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3" name="矩形 472"/>
                <p:cNvSpPr/>
                <p:nvPr/>
              </p:nvSpPr>
              <p:spPr>
                <a:xfrm>
                  <a:off x="2838417" y="2305051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74" name="矩形 473"/>
              <p:cNvSpPr/>
              <p:nvPr/>
            </p:nvSpPr>
            <p:spPr>
              <a:xfrm>
                <a:off x="8662671" y="5140065"/>
                <a:ext cx="817806" cy="636358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5" name="矩形 45"/>
              <p:cNvSpPr>
                <a:spLocks noChangeArrowheads="1"/>
              </p:cNvSpPr>
              <p:nvPr/>
            </p:nvSpPr>
            <p:spPr bwMode="auto">
              <a:xfrm>
                <a:off x="8671602" y="4729907"/>
                <a:ext cx="1471900" cy="3034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Cloud-Network POP </a:t>
                </a:r>
                <a:endParaRPr kumimoji="1"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6" name="矩形 475"/>
              <p:cNvSpPr/>
              <p:nvPr/>
            </p:nvSpPr>
            <p:spPr bwMode="auto">
              <a:xfrm>
                <a:off x="9732669" y="5138333"/>
                <a:ext cx="310490" cy="63667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DCGW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8" name="Freeform 6"/>
              <p:cNvSpPr/>
              <p:nvPr/>
            </p:nvSpPr>
            <p:spPr bwMode="auto">
              <a:xfrm>
                <a:off x="9534464" y="4547552"/>
                <a:ext cx="2273875" cy="1277671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chemeClr val="tx2"/>
                </a:solidFill>
                <a:prstDash val="solid"/>
              </a:ln>
              <a:effectLst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80" name="矩形 479"/>
              <p:cNvSpPr/>
              <p:nvPr/>
            </p:nvSpPr>
            <p:spPr>
              <a:xfrm>
                <a:off x="10409010" y="5353849"/>
                <a:ext cx="995801" cy="21276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AI inference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文本框 480"/>
              <p:cNvSpPr txBox="1"/>
              <p:nvPr/>
            </p:nvSpPr>
            <p:spPr>
              <a:xfrm>
                <a:off x="10262841" y="5457527"/>
                <a:ext cx="2955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</a:t>
                </a:r>
                <a:endParaRPr lang="zh-CN" altLang="en-US" sz="1600" b="1" dirty="0"/>
              </a:p>
            </p:txBody>
          </p:sp>
          <p:sp>
            <p:nvSpPr>
              <p:cNvPr id="482" name="文本框 481"/>
              <p:cNvSpPr txBox="1"/>
              <p:nvPr/>
            </p:nvSpPr>
            <p:spPr>
              <a:xfrm>
                <a:off x="10240168" y="4691164"/>
                <a:ext cx="1309405" cy="63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Level-2 Edge Cloud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6" name="直接连接符 485"/>
              <p:cNvCxnSpPr>
                <a:stCxn id="476" idx="1"/>
                <a:endCxn id="474" idx="3"/>
              </p:cNvCxnSpPr>
              <p:nvPr/>
            </p:nvCxnSpPr>
            <p:spPr>
              <a:xfrm flipH="1">
                <a:off x="9480477" y="5456672"/>
                <a:ext cx="252192" cy="1572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489" name="直接连接符 488"/>
              <p:cNvCxnSpPr>
                <a:stCxn id="474" idx="1"/>
                <a:endCxn id="506" idx="3"/>
              </p:cNvCxnSpPr>
              <p:nvPr/>
            </p:nvCxnSpPr>
            <p:spPr>
              <a:xfrm flipH="1">
                <a:off x="8246583" y="5458244"/>
                <a:ext cx="416088" cy="2148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492" name="矩形 491"/>
              <p:cNvSpPr/>
              <p:nvPr/>
            </p:nvSpPr>
            <p:spPr>
              <a:xfrm>
                <a:off x="8636679" y="2764097"/>
                <a:ext cx="1567681" cy="120032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3" name="组合 492"/>
              <p:cNvGrpSpPr/>
              <p:nvPr/>
            </p:nvGrpSpPr>
            <p:grpSpPr>
              <a:xfrm>
                <a:off x="8753987" y="3326705"/>
                <a:ext cx="733865" cy="519121"/>
                <a:chOff x="2838417" y="2081895"/>
                <a:chExt cx="307098" cy="408212"/>
              </a:xfrm>
            </p:grpSpPr>
            <p:sp>
              <p:nvSpPr>
                <p:cNvPr id="494" name="矩形 493"/>
                <p:cNvSpPr/>
                <p:nvPr/>
              </p:nvSpPr>
              <p:spPr>
                <a:xfrm>
                  <a:off x="2838417" y="2081895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矩形 494"/>
                <p:cNvSpPr/>
                <p:nvPr/>
              </p:nvSpPr>
              <p:spPr>
                <a:xfrm>
                  <a:off x="2838417" y="2305051"/>
                  <a:ext cx="307098" cy="1850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18000" tIns="10800" rIns="18000" bIns="10800" rtlCol="0" anchor="ctr"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S-Leaf</a:t>
                  </a:r>
                  <a:endParaRPr lang="en-US" altLang="zh-C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6" name="矩形 495"/>
              <p:cNvSpPr/>
              <p:nvPr/>
            </p:nvSpPr>
            <p:spPr>
              <a:xfrm>
                <a:off x="8711531" y="3270032"/>
                <a:ext cx="817806" cy="636358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lIns="89996" tIns="46798" rIns="89996" bIns="46798" rtlCol="0" anchor="ctr">
                <a:noAutofit/>
              </a:bodyPr>
              <a:lstStyle/>
              <a:p>
                <a:pPr algn="ctr"/>
                <a:endParaRPr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矩形 45"/>
              <p:cNvSpPr>
                <a:spLocks noChangeArrowheads="1"/>
              </p:cNvSpPr>
              <p:nvPr/>
            </p:nvSpPr>
            <p:spPr bwMode="auto">
              <a:xfrm>
                <a:off x="8720462" y="2859874"/>
                <a:ext cx="1471900" cy="30341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Cloud-Network POP </a:t>
                </a:r>
                <a:endParaRPr kumimoji="1"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矩形 497"/>
              <p:cNvSpPr/>
              <p:nvPr/>
            </p:nvSpPr>
            <p:spPr bwMode="auto">
              <a:xfrm>
                <a:off x="9781529" y="3268300"/>
                <a:ext cx="310490" cy="63667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Times New Roman" panose="02020603050405020304" pitchFamily="18" charset="0"/>
                  <a:buNone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DCGW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9" name="Freeform 6"/>
              <p:cNvSpPr/>
              <p:nvPr/>
            </p:nvSpPr>
            <p:spPr bwMode="auto">
              <a:xfrm>
                <a:off x="9583325" y="2677519"/>
                <a:ext cx="2273876" cy="1277671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chemeClr val="tx2"/>
                </a:solidFill>
                <a:prstDash val="solid"/>
              </a:ln>
              <a:effectLst/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02" name="文本框 501"/>
              <p:cNvSpPr txBox="1"/>
              <p:nvPr/>
            </p:nvSpPr>
            <p:spPr>
              <a:xfrm>
                <a:off x="10622094" y="3567886"/>
                <a:ext cx="29555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…</a:t>
                </a:r>
                <a:endParaRPr lang="zh-CN" altLang="en-US" sz="1600" b="1" dirty="0"/>
              </a:p>
            </p:txBody>
          </p:sp>
          <p:sp>
            <p:nvSpPr>
              <p:cNvPr id="503" name="文本框 502"/>
              <p:cNvSpPr txBox="1"/>
              <p:nvPr/>
            </p:nvSpPr>
            <p:spPr>
              <a:xfrm>
                <a:off x="10289028" y="2821131"/>
                <a:ext cx="1260545" cy="63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i="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Level-1 Edge Cloud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4" name="直接连接符 503"/>
              <p:cNvCxnSpPr>
                <a:stCxn id="498" idx="1"/>
                <a:endCxn id="496" idx="3"/>
              </p:cNvCxnSpPr>
              <p:nvPr/>
            </p:nvCxnSpPr>
            <p:spPr>
              <a:xfrm flipH="1">
                <a:off x="9529337" y="3586639"/>
                <a:ext cx="252192" cy="1572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511" name="直接连接符 510"/>
              <p:cNvCxnSpPr>
                <a:stCxn id="496" idx="1"/>
                <a:endCxn id="26" idx="3"/>
              </p:cNvCxnSpPr>
              <p:nvPr/>
            </p:nvCxnSpPr>
            <p:spPr>
              <a:xfrm flipH="1">
                <a:off x="6996755" y="3588211"/>
                <a:ext cx="1714776" cy="8091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p:spPr>
          </p:cxnSp>
          <p:sp>
            <p:nvSpPr>
              <p:cNvPr id="514" name="任意多边形: 形状 513"/>
              <p:cNvSpPr/>
              <p:nvPr/>
            </p:nvSpPr>
            <p:spPr>
              <a:xfrm>
                <a:off x="1558654" y="5500508"/>
                <a:ext cx="3107109" cy="737987"/>
              </a:xfrm>
              <a:custGeom>
                <a:avLst/>
                <a:gdLst>
                  <a:gd name="connsiteX0" fmla="*/ 0 w 3408218"/>
                  <a:gd name="connsiteY0" fmla="*/ 0 h 692727"/>
                  <a:gd name="connsiteX1" fmla="*/ 2262909 w 3408218"/>
                  <a:gd name="connsiteY1" fmla="*/ 9236 h 692727"/>
                  <a:gd name="connsiteX2" fmla="*/ 2964872 w 3408218"/>
                  <a:gd name="connsiteY2" fmla="*/ 166254 h 692727"/>
                  <a:gd name="connsiteX3" fmla="*/ 3408218 w 3408218"/>
                  <a:gd name="connsiteY3" fmla="*/ 692727 h 6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8" h="692727">
                    <a:moveTo>
                      <a:pt x="0" y="0"/>
                    </a:moveTo>
                    <a:lnTo>
                      <a:pt x="2262909" y="9236"/>
                    </a:lnTo>
                    <a:cubicBezTo>
                      <a:pt x="2757054" y="36945"/>
                      <a:pt x="2773987" y="52339"/>
                      <a:pt x="2964872" y="166254"/>
                    </a:cubicBezTo>
                    <a:cubicBezTo>
                      <a:pt x="3155757" y="280169"/>
                      <a:pt x="3281987" y="486448"/>
                      <a:pt x="3408218" y="692727"/>
                    </a:cubicBezTo>
                  </a:path>
                </a:pathLst>
              </a:custGeom>
              <a:noFill/>
              <a:ln w="38100">
                <a:solidFill>
                  <a:srgbClr val="E5745D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5" name="任意多边形: 形状 514"/>
              <p:cNvSpPr/>
              <p:nvPr/>
            </p:nvSpPr>
            <p:spPr>
              <a:xfrm>
                <a:off x="7510217" y="5520100"/>
                <a:ext cx="2878402" cy="718697"/>
              </a:xfrm>
              <a:custGeom>
                <a:avLst/>
                <a:gdLst>
                  <a:gd name="connsiteX0" fmla="*/ 0 w 3408218"/>
                  <a:gd name="connsiteY0" fmla="*/ 0 h 692727"/>
                  <a:gd name="connsiteX1" fmla="*/ 2262909 w 3408218"/>
                  <a:gd name="connsiteY1" fmla="*/ 9236 h 692727"/>
                  <a:gd name="connsiteX2" fmla="*/ 2964872 w 3408218"/>
                  <a:gd name="connsiteY2" fmla="*/ 166254 h 692727"/>
                  <a:gd name="connsiteX3" fmla="*/ 3408218 w 3408218"/>
                  <a:gd name="connsiteY3" fmla="*/ 692727 h 69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08218" h="692727">
                    <a:moveTo>
                      <a:pt x="0" y="0"/>
                    </a:moveTo>
                    <a:lnTo>
                      <a:pt x="2262909" y="9236"/>
                    </a:lnTo>
                    <a:cubicBezTo>
                      <a:pt x="2757054" y="36945"/>
                      <a:pt x="2773987" y="52339"/>
                      <a:pt x="2964872" y="166254"/>
                    </a:cubicBezTo>
                    <a:cubicBezTo>
                      <a:pt x="3155757" y="280169"/>
                      <a:pt x="3281987" y="486448"/>
                      <a:pt x="3408218" y="692727"/>
                    </a:cubicBezTo>
                  </a:path>
                </a:pathLst>
              </a:custGeom>
              <a:noFill/>
              <a:ln w="38100">
                <a:solidFill>
                  <a:srgbClr val="E5745D"/>
                </a:solidFill>
                <a:prstDash val="dash"/>
                <a:headEnd type="triangle" w="med" len="med"/>
                <a:tailEnd type="triangle" w="med" len="med"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7" name="矩形 516"/>
              <p:cNvSpPr/>
              <p:nvPr/>
            </p:nvSpPr>
            <p:spPr>
              <a:xfrm>
                <a:off x="10391312" y="3472598"/>
                <a:ext cx="903032" cy="18690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AI training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任意多边形: 形状 517"/>
              <p:cNvSpPr/>
              <p:nvPr/>
            </p:nvSpPr>
            <p:spPr>
              <a:xfrm>
                <a:off x="1558604" y="3492484"/>
                <a:ext cx="8785689" cy="1919594"/>
              </a:xfrm>
              <a:custGeom>
                <a:avLst/>
                <a:gdLst>
                  <a:gd name="connsiteX0" fmla="*/ 0 w 8746836"/>
                  <a:gd name="connsiteY0" fmla="*/ 1939636 h 1980519"/>
                  <a:gd name="connsiteX1" fmla="*/ 2290618 w 8746836"/>
                  <a:gd name="connsiteY1" fmla="*/ 1939636 h 1980519"/>
                  <a:gd name="connsiteX2" fmla="*/ 3297381 w 8746836"/>
                  <a:gd name="connsiteY2" fmla="*/ 1514763 h 1980519"/>
                  <a:gd name="connsiteX3" fmla="*/ 4230254 w 8746836"/>
                  <a:gd name="connsiteY3" fmla="*/ 230909 h 1980519"/>
                  <a:gd name="connsiteX4" fmla="*/ 4729018 w 8746836"/>
                  <a:gd name="connsiteY4" fmla="*/ 27709 h 1980519"/>
                  <a:gd name="connsiteX5" fmla="*/ 5283200 w 8746836"/>
                  <a:gd name="connsiteY5" fmla="*/ 36945 h 1980519"/>
                  <a:gd name="connsiteX6" fmla="*/ 8746836 w 8746836"/>
                  <a:gd name="connsiteY6" fmla="*/ 0 h 198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46836" h="1980519">
                    <a:moveTo>
                      <a:pt x="0" y="1939636"/>
                    </a:moveTo>
                    <a:cubicBezTo>
                      <a:pt x="870527" y="1975042"/>
                      <a:pt x="1741055" y="2010448"/>
                      <a:pt x="2290618" y="1939636"/>
                    </a:cubicBezTo>
                    <a:cubicBezTo>
                      <a:pt x="2840181" y="1868824"/>
                      <a:pt x="2974108" y="1799551"/>
                      <a:pt x="3297381" y="1514763"/>
                    </a:cubicBezTo>
                    <a:cubicBezTo>
                      <a:pt x="3620654" y="1229975"/>
                      <a:pt x="3991648" y="478751"/>
                      <a:pt x="4230254" y="230909"/>
                    </a:cubicBezTo>
                    <a:cubicBezTo>
                      <a:pt x="4468860" y="-16933"/>
                      <a:pt x="4553527" y="60036"/>
                      <a:pt x="4729018" y="27709"/>
                    </a:cubicBezTo>
                    <a:cubicBezTo>
                      <a:pt x="4904509" y="-4618"/>
                      <a:pt x="5283200" y="36945"/>
                      <a:pt x="5283200" y="36945"/>
                    </a:cubicBezTo>
                    <a:lnTo>
                      <a:pt x="8746836" y="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任意多边形: 形状 521"/>
              <p:cNvSpPr/>
              <p:nvPr/>
            </p:nvSpPr>
            <p:spPr>
              <a:xfrm>
                <a:off x="6106862" y="3625526"/>
                <a:ext cx="4254049" cy="1773382"/>
              </a:xfrm>
              <a:custGeom>
                <a:avLst/>
                <a:gdLst>
                  <a:gd name="connsiteX0" fmla="*/ 3718256 w 3745965"/>
                  <a:gd name="connsiteY0" fmla="*/ 0 h 1773382"/>
                  <a:gd name="connsiteX1" fmla="*/ 679492 w 3745965"/>
                  <a:gd name="connsiteY1" fmla="*/ 27710 h 1773382"/>
                  <a:gd name="connsiteX2" fmla="*/ 42183 w 3745965"/>
                  <a:gd name="connsiteY2" fmla="*/ 230910 h 1773382"/>
                  <a:gd name="connsiteX3" fmla="*/ 106837 w 3745965"/>
                  <a:gd name="connsiteY3" fmla="*/ 729673 h 1773382"/>
                  <a:gd name="connsiteX4" fmla="*/ 485528 w 3745965"/>
                  <a:gd name="connsiteY4" fmla="*/ 1496291 h 1773382"/>
                  <a:gd name="connsiteX5" fmla="*/ 808801 w 3745965"/>
                  <a:gd name="connsiteY5" fmla="*/ 1727200 h 1773382"/>
                  <a:gd name="connsiteX6" fmla="*/ 1390692 w 3745965"/>
                  <a:gd name="connsiteY6" fmla="*/ 1773382 h 1773382"/>
                  <a:gd name="connsiteX7" fmla="*/ 3745965 w 3745965"/>
                  <a:gd name="connsiteY7" fmla="*/ 1727200 h 177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45965" h="1773382">
                    <a:moveTo>
                      <a:pt x="3718256" y="0"/>
                    </a:moveTo>
                    <a:lnTo>
                      <a:pt x="679492" y="27710"/>
                    </a:lnTo>
                    <a:cubicBezTo>
                      <a:pt x="66813" y="66195"/>
                      <a:pt x="137625" y="113916"/>
                      <a:pt x="42183" y="230910"/>
                    </a:cubicBezTo>
                    <a:cubicBezTo>
                      <a:pt x="-53259" y="347904"/>
                      <a:pt x="32946" y="518776"/>
                      <a:pt x="106837" y="729673"/>
                    </a:cubicBezTo>
                    <a:cubicBezTo>
                      <a:pt x="180728" y="940570"/>
                      <a:pt x="368534" y="1330037"/>
                      <a:pt x="485528" y="1496291"/>
                    </a:cubicBezTo>
                    <a:cubicBezTo>
                      <a:pt x="602522" y="1662545"/>
                      <a:pt x="657940" y="1681018"/>
                      <a:pt x="808801" y="1727200"/>
                    </a:cubicBezTo>
                    <a:cubicBezTo>
                      <a:pt x="959662" y="1773382"/>
                      <a:pt x="901165" y="1773382"/>
                      <a:pt x="1390692" y="1773382"/>
                    </a:cubicBezTo>
                    <a:cubicBezTo>
                      <a:pt x="1880219" y="1773382"/>
                      <a:pt x="2813092" y="1750291"/>
                      <a:pt x="3745965" y="1727200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  <a:prstDash val="dash"/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3" name="矩形 522"/>
              <p:cNvSpPr/>
              <p:nvPr/>
            </p:nvSpPr>
            <p:spPr>
              <a:xfrm>
                <a:off x="787521" y="5573383"/>
                <a:ext cx="501241" cy="18690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HPC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24" name="直接连接符 523"/>
            <p:cNvCxnSpPr/>
            <p:nvPr/>
          </p:nvCxnSpPr>
          <p:spPr>
            <a:xfrm flipH="1" flipV="1">
              <a:off x="338345" y="6593973"/>
              <a:ext cx="656573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文本框 524"/>
            <p:cNvSpPr txBox="1"/>
            <p:nvPr/>
          </p:nvSpPr>
          <p:spPr>
            <a:xfrm>
              <a:off x="994917" y="6456965"/>
              <a:ext cx="2707400" cy="27881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East-west traffic for inter-cloud services</a:t>
              </a:r>
              <a:endParaRPr lang="en-US" altLang="zh-C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6" name="直接连接符 525"/>
            <p:cNvCxnSpPr/>
            <p:nvPr/>
          </p:nvCxnSpPr>
          <p:spPr>
            <a:xfrm flipH="1" flipV="1">
              <a:off x="339057" y="6305671"/>
              <a:ext cx="656573" cy="0"/>
            </a:xfrm>
            <a:prstGeom prst="line">
              <a:avLst/>
            </a:prstGeom>
            <a:ln w="38100">
              <a:solidFill>
                <a:srgbClr val="E5745D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文本框 526"/>
            <p:cNvSpPr txBox="1"/>
            <p:nvPr/>
          </p:nvSpPr>
          <p:spPr>
            <a:xfrm>
              <a:off x="994918" y="6138371"/>
              <a:ext cx="2681971" cy="342861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North-south traffic for cloud-access services</a:t>
              </a:r>
              <a:endParaRPr lang="en-US" altLang="zh-CN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0" name="文本框 529"/>
          <p:cNvSpPr txBox="1"/>
          <p:nvPr/>
        </p:nvSpPr>
        <p:spPr>
          <a:xfrm>
            <a:off x="433705" y="891957"/>
            <a:ext cx="11196591" cy="211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Spine-Leaf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elastic network scaling and rapid traffic steering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scale: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Spine/Leaf can scale in/out per service demands w/o impacting network or services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Full-mesh: </a:t>
            </a:r>
            <a:r>
              <a:rPr lang="en-US" altLang="zh-CN" sz="1600" dirty="0">
                <a:effectLst/>
              </a:rPr>
              <a:t>Agilely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steering the north-south and east-west traffic from clouds and subscribers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45000"/>
              </a:lnSpc>
              <a:spcBef>
                <a:spcPts val="6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Metropolitan POD can expand network capacity and enhance device capability to satisfy the increasing demands of AI/HPC services in the future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2400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</a:t>
            </a:r>
            <a:r>
              <a:rPr lang="en-US" altLang="zh-CN" dirty="0">
                <a:solidFill>
                  <a:srgbClr val="A50000"/>
                </a:solidFill>
                <a:effectLst/>
              </a:rPr>
              <a:t>omponents</a:t>
            </a:r>
            <a:r>
              <a:rPr lang="en-US" altLang="zh-CN" dirty="0">
                <a:solidFill>
                  <a:srgbClr val="A50000"/>
                </a:solidFill>
              </a:rPr>
              <a:t> </a:t>
            </a:r>
            <a:r>
              <a:rPr lang="en-US" altLang="zh-CN" sz="2400" dirty="0">
                <a:solidFill>
                  <a:srgbClr val="A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Cloudified IP MAN: Cloud-Network POP </a:t>
            </a:r>
            <a:endParaRPr lang="zh-CN" altLang="en-US" sz="24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426108" y="875424"/>
            <a:ext cx="11249124" cy="2094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Plug-and-Play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enabling fast and standardized cloud-network integration</a:t>
            </a:r>
            <a:endParaRPr lang="en-US" altLang="zh-CN" sz="18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Pre-deployed infrastructure: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connecting S-Leaf and DCGW within the Cloud-Network POP and allocating link bandwidth according to service demands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Dynamic-deployed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channel: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dynamic configuring SRv6/EVPN between subscribers &amp; services to enable rapid cloud service provision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9212" y="3287506"/>
            <a:ext cx="10943588" cy="3404272"/>
            <a:chOff x="563418" y="3411124"/>
            <a:chExt cx="10943588" cy="3166818"/>
          </a:xfrm>
        </p:grpSpPr>
        <p:sp>
          <p:nvSpPr>
            <p:cNvPr id="556" name="矩形: 圆角 555"/>
            <p:cNvSpPr/>
            <p:nvPr/>
          </p:nvSpPr>
          <p:spPr>
            <a:xfrm>
              <a:off x="2495231" y="4984190"/>
              <a:ext cx="2234587" cy="1591775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4763480" y="4708139"/>
              <a:ext cx="2773233" cy="18698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911299" y="5497407"/>
              <a:ext cx="654045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09431" y="5972633"/>
              <a:ext cx="654045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55601" y="5358863"/>
              <a:ext cx="659319" cy="2278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58127" y="6129649"/>
              <a:ext cx="659319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DCGW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/>
            <p:cNvCxnSpPr>
              <a:stCxn id="6" idx="3"/>
              <a:endCxn id="626" idx="1"/>
            </p:cNvCxnSpPr>
            <p:nvPr/>
          </p:nvCxnSpPr>
          <p:spPr>
            <a:xfrm>
              <a:off x="4565344" y="5611345"/>
              <a:ext cx="526203" cy="4697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25" idx="1"/>
              <a:endCxn id="7" idx="3"/>
            </p:cNvCxnSpPr>
            <p:nvPr/>
          </p:nvCxnSpPr>
          <p:spPr>
            <a:xfrm flipH="1">
              <a:off x="4563476" y="5605906"/>
              <a:ext cx="529939" cy="480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25" idx="3"/>
              <a:endCxn id="8" idx="1"/>
            </p:cNvCxnSpPr>
            <p:nvPr/>
          </p:nvCxnSpPr>
          <p:spPr>
            <a:xfrm flipV="1">
              <a:off x="5747460" y="5472801"/>
              <a:ext cx="908141" cy="133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3"/>
              <a:endCxn id="626" idx="1"/>
            </p:cNvCxnSpPr>
            <p:nvPr/>
          </p:nvCxnSpPr>
          <p:spPr>
            <a:xfrm flipV="1">
              <a:off x="4563476" y="6081132"/>
              <a:ext cx="528071" cy="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 bwMode="auto">
            <a:xfrm>
              <a:off x="3836246" y="5450176"/>
              <a:ext cx="817557" cy="79756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636134" y="5305939"/>
              <a:ext cx="701965" cy="1098817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>
              <a:stCxn id="7" idx="0"/>
              <a:endCxn id="6" idx="2"/>
            </p:cNvCxnSpPr>
            <p:nvPr/>
          </p:nvCxnSpPr>
          <p:spPr>
            <a:xfrm flipV="1">
              <a:off x="4236454" y="5725282"/>
              <a:ext cx="1868" cy="2473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0"/>
              <a:endCxn id="8" idx="2"/>
            </p:cNvCxnSpPr>
            <p:nvPr/>
          </p:nvCxnSpPr>
          <p:spPr>
            <a:xfrm flipH="1" flipV="1">
              <a:off x="6985261" y="5586739"/>
              <a:ext cx="2526" cy="54291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6"/>
            <p:cNvSpPr/>
            <p:nvPr/>
          </p:nvSpPr>
          <p:spPr bwMode="auto">
            <a:xfrm>
              <a:off x="6460643" y="4087387"/>
              <a:ext cx="4500481" cy="2474281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2"/>
              </a:solidFill>
              <a:prstDash val="solid"/>
            </a:ln>
            <a:effectLst/>
            <a:scene3d>
              <a:camera prst="orthographicFront">
                <a:rot lat="0" lon="10799978" rev="0"/>
              </a:camera>
              <a:lightRig rig="threePt" dir="t"/>
            </a:scene3d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945863" y="5460463"/>
              <a:ext cx="659319" cy="2278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vRouter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948389" y="5935689"/>
              <a:ext cx="659319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vRouter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7926396" y="5413232"/>
              <a:ext cx="701965" cy="79756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连接符 53"/>
            <p:cNvCxnSpPr>
              <a:stCxn id="52" idx="0"/>
              <a:endCxn id="51" idx="2"/>
            </p:cNvCxnSpPr>
            <p:nvPr/>
          </p:nvCxnSpPr>
          <p:spPr>
            <a:xfrm flipH="1" flipV="1">
              <a:off x="8275523" y="5688339"/>
              <a:ext cx="2526" cy="24735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9177969" y="4870252"/>
              <a:ext cx="659319" cy="2278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vSwitch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180495" y="5262353"/>
              <a:ext cx="659319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vSwitch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9158502" y="4823021"/>
              <a:ext cx="701965" cy="747025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连接符 57"/>
            <p:cNvCxnSpPr>
              <a:stCxn id="56" idx="0"/>
              <a:endCxn id="55" idx="2"/>
            </p:cNvCxnSpPr>
            <p:nvPr/>
          </p:nvCxnSpPr>
          <p:spPr>
            <a:xfrm flipH="1" flipV="1">
              <a:off x="9507629" y="5098128"/>
              <a:ext cx="2526" cy="16422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9175443" y="5714797"/>
              <a:ext cx="659319" cy="2278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vSwitch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177969" y="6106899"/>
              <a:ext cx="659319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vSwitch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9155976" y="5652684"/>
              <a:ext cx="701965" cy="729322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连接符 61"/>
            <p:cNvCxnSpPr>
              <a:stCxn id="60" idx="0"/>
              <a:endCxn id="59" idx="2"/>
            </p:cNvCxnSpPr>
            <p:nvPr/>
          </p:nvCxnSpPr>
          <p:spPr>
            <a:xfrm flipH="1" flipV="1">
              <a:off x="9505103" y="5942673"/>
              <a:ext cx="2526" cy="164226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8" idx="3"/>
              <a:endCxn id="51" idx="1"/>
            </p:cNvCxnSpPr>
            <p:nvPr/>
          </p:nvCxnSpPr>
          <p:spPr>
            <a:xfrm>
              <a:off x="7314920" y="5472801"/>
              <a:ext cx="630943" cy="10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/>
            <p:cNvCxnSpPr>
              <a:stCxn id="9" idx="3"/>
              <a:endCxn id="51" idx="1"/>
            </p:cNvCxnSpPr>
            <p:nvPr/>
          </p:nvCxnSpPr>
          <p:spPr>
            <a:xfrm flipV="1">
              <a:off x="7317446" y="5574401"/>
              <a:ext cx="628417" cy="669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>
              <a:stCxn id="8" idx="3"/>
              <a:endCxn id="52" idx="1"/>
            </p:cNvCxnSpPr>
            <p:nvPr/>
          </p:nvCxnSpPr>
          <p:spPr>
            <a:xfrm>
              <a:off x="7314920" y="5472801"/>
              <a:ext cx="633469" cy="5768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>
              <a:stCxn id="9" idx="3"/>
              <a:endCxn id="52" idx="1"/>
            </p:cNvCxnSpPr>
            <p:nvPr/>
          </p:nvCxnSpPr>
          <p:spPr>
            <a:xfrm flipV="1">
              <a:off x="7317446" y="6049627"/>
              <a:ext cx="630943" cy="193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>
              <a:stCxn id="55" idx="1"/>
              <a:endCxn id="51" idx="3"/>
            </p:cNvCxnSpPr>
            <p:nvPr/>
          </p:nvCxnSpPr>
          <p:spPr>
            <a:xfrm flipH="1">
              <a:off x="8605182" y="4984190"/>
              <a:ext cx="572787" cy="5902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>
              <a:stCxn id="56" idx="1"/>
              <a:endCxn id="51" idx="3"/>
            </p:cNvCxnSpPr>
            <p:nvPr/>
          </p:nvCxnSpPr>
          <p:spPr>
            <a:xfrm flipH="1">
              <a:off x="8605182" y="5376291"/>
              <a:ext cx="575313" cy="19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>
              <a:stCxn id="59" idx="1"/>
              <a:endCxn id="52" idx="3"/>
            </p:cNvCxnSpPr>
            <p:nvPr/>
          </p:nvCxnSpPr>
          <p:spPr>
            <a:xfrm flipH="1">
              <a:off x="8607708" y="5828735"/>
              <a:ext cx="567735" cy="2208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/>
            <p:cNvCxnSpPr>
              <a:stCxn id="60" idx="1"/>
              <a:endCxn id="52" idx="3"/>
            </p:cNvCxnSpPr>
            <p:nvPr/>
          </p:nvCxnSpPr>
          <p:spPr>
            <a:xfrm flipH="1" flipV="1">
              <a:off x="8607708" y="6049627"/>
              <a:ext cx="570261" cy="1712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59" idx="1"/>
              <a:endCxn id="51" idx="3"/>
            </p:cNvCxnSpPr>
            <p:nvPr/>
          </p:nvCxnSpPr>
          <p:spPr>
            <a:xfrm flipH="1" flipV="1">
              <a:off x="8605182" y="5574401"/>
              <a:ext cx="570261" cy="254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60" idx="1"/>
              <a:endCxn id="51" idx="3"/>
            </p:cNvCxnSpPr>
            <p:nvPr/>
          </p:nvCxnSpPr>
          <p:spPr>
            <a:xfrm flipH="1" flipV="1">
              <a:off x="8605182" y="5574401"/>
              <a:ext cx="572787" cy="6464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55" idx="1"/>
              <a:endCxn id="52" idx="3"/>
            </p:cNvCxnSpPr>
            <p:nvPr/>
          </p:nvCxnSpPr>
          <p:spPr>
            <a:xfrm flipH="1">
              <a:off x="8607708" y="4984190"/>
              <a:ext cx="570261" cy="10654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56" idx="1"/>
              <a:endCxn id="52" idx="3"/>
            </p:cNvCxnSpPr>
            <p:nvPr/>
          </p:nvCxnSpPr>
          <p:spPr>
            <a:xfrm flipH="1">
              <a:off x="8607708" y="5376291"/>
              <a:ext cx="572787" cy="673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/>
            <p:cNvSpPr/>
            <p:nvPr/>
          </p:nvSpPr>
          <p:spPr>
            <a:xfrm>
              <a:off x="10200915" y="5280826"/>
              <a:ext cx="490820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VM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/>
            <p:cNvSpPr/>
            <p:nvPr/>
          </p:nvSpPr>
          <p:spPr bwMode="auto">
            <a:xfrm>
              <a:off x="10162298" y="4817706"/>
              <a:ext cx="576633" cy="737175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0207624" y="4872353"/>
              <a:ext cx="490820" cy="2278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VM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10200813" y="4954216"/>
              <a:ext cx="493395" cy="313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…</a:t>
              </a:r>
              <a:endParaRPr lang="zh-CN" altLang="en-US" sz="1600" b="1" dirty="0"/>
            </a:p>
          </p:txBody>
        </p:sp>
        <p:sp>
          <p:nvSpPr>
            <p:cNvPr id="182" name="矩形 181"/>
            <p:cNvSpPr/>
            <p:nvPr/>
          </p:nvSpPr>
          <p:spPr>
            <a:xfrm>
              <a:off x="10196211" y="6122603"/>
              <a:ext cx="490820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VM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/>
            <p:cNvSpPr/>
            <p:nvPr/>
          </p:nvSpPr>
          <p:spPr bwMode="auto">
            <a:xfrm>
              <a:off x="10157594" y="5650735"/>
              <a:ext cx="576633" cy="74592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10202920" y="5714130"/>
              <a:ext cx="490820" cy="2278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VM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0207798" y="5795974"/>
              <a:ext cx="483870" cy="313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…</a:t>
              </a:r>
              <a:endParaRPr lang="zh-CN" altLang="en-US" sz="1600" b="1" dirty="0"/>
            </a:p>
          </p:txBody>
        </p:sp>
        <p:cxnSp>
          <p:nvCxnSpPr>
            <p:cNvPr id="189" name="直接连接符 188"/>
            <p:cNvCxnSpPr>
              <a:stCxn id="179" idx="1"/>
              <a:endCxn id="55" idx="3"/>
            </p:cNvCxnSpPr>
            <p:nvPr/>
          </p:nvCxnSpPr>
          <p:spPr>
            <a:xfrm flipH="1" flipV="1">
              <a:off x="9836784" y="4983928"/>
              <a:ext cx="370840" cy="23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>
              <a:stCxn id="176" idx="1"/>
              <a:endCxn id="55" idx="3"/>
            </p:cNvCxnSpPr>
            <p:nvPr/>
          </p:nvCxnSpPr>
          <p:spPr>
            <a:xfrm flipH="1" flipV="1">
              <a:off x="9837060" y="4984222"/>
              <a:ext cx="363855" cy="4105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>
              <a:stCxn id="179" idx="1"/>
              <a:endCxn id="56" idx="3"/>
            </p:cNvCxnSpPr>
            <p:nvPr/>
          </p:nvCxnSpPr>
          <p:spPr>
            <a:xfrm flipH="1">
              <a:off x="9839324" y="4986291"/>
              <a:ext cx="368300" cy="3898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/>
            <p:cNvCxnSpPr>
              <a:stCxn id="176" idx="1"/>
              <a:endCxn id="56" idx="3"/>
            </p:cNvCxnSpPr>
            <p:nvPr/>
          </p:nvCxnSpPr>
          <p:spPr>
            <a:xfrm flipH="1" flipV="1">
              <a:off x="9839600" y="5376452"/>
              <a:ext cx="361315" cy="183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>
              <a:stCxn id="184" idx="1"/>
              <a:endCxn id="59" idx="3"/>
            </p:cNvCxnSpPr>
            <p:nvPr/>
          </p:nvCxnSpPr>
          <p:spPr>
            <a:xfrm flipH="1">
              <a:off x="9834620" y="5828068"/>
              <a:ext cx="368300" cy="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>
              <a:stCxn id="182" idx="1"/>
              <a:endCxn id="59" idx="3"/>
            </p:cNvCxnSpPr>
            <p:nvPr/>
          </p:nvCxnSpPr>
          <p:spPr>
            <a:xfrm flipH="1" flipV="1">
              <a:off x="9834261" y="5828953"/>
              <a:ext cx="361950" cy="407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>
              <a:stCxn id="184" idx="1"/>
              <a:endCxn id="60" idx="3"/>
            </p:cNvCxnSpPr>
            <p:nvPr/>
          </p:nvCxnSpPr>
          <p:spPr>
            <a:xfrm flipH="1">
              <a:off x="9837160" y="5828068"/>
              <a:ext cx="365760" cy="392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/>
            <p:cNvCxnSpPr>
              <a:stCxn id="182" idx="1"/>
              <a:endCxn id="60" idx="3"/>
            </p:cNvCxnSpPr>
            <p:nvPr/>
          </p:nvCxnSpPr>
          <p:spPr>
            <a:xfrm flipH="1" flipV="1">
              <a:off x="9836801" y="6221183"/>
              <a:ext cx="359410" cy="153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文本框 544"/>
            <p:cNvSpPr txBox="1"/>
            <p:nvPr/>
          </p:nvSpPr>
          <p:spPr>
            <a:xfrm>
              <a:off x="5074523" y="4733168"/>
              <a:ext cx="19876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Cloud-network POP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546" name="矩形 545"/>
            <p:cNvSpPr/>
            <p:nvPr/>
          </p:nvSpPr>
          <p:spPr>
            <a:xfrm>
              <a:off x="2616364" y="5497407"/>
              <a:ext cx="603665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7" name="矩形 546"/>
            <p:cNvSpPr/>
            <p:nvPr/>
          </p:nvSpPr>
          <p:spPr>
            <a:xfrm>
              <a:off x="2616364" y="5972633"/>
              <a:ext cx="603665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矩形 551"/>
            <p:cNvSpPr/>
            <p:nvPr/>
          </p:nvSpPr>
          <p:spPr bwMode="auto">
            <a:xfrm>
              <a:off x="2565679" y="5450176"/>
              <a:ext cx="754582" cy="79756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5" name="直接连接符 554"/>
            <p:cNvCxnSpPr>
              <a:stCxn id="547" idx="0"/>
              <a:endCxn id="546" idx="2"/>
            </p:cNvCxnSpPr>
            <p:nvPr/>
          </p:nvCxnSpPr>
          <p:spPr>
            <a:xfrm flipV="1">
              <a:off x="2918197" y="5725282"/>
              <a:ext cx="0" cy="2473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>
              <a:stCxn id="6" idx="1"/>
              <a:endCxn id="546" idx="3"/>
            </p:cNvCxnSpPr>
            <p:nvPr/>
          </p:nvCxnSpPr>
          <p:spPr>
            <a:xfrm flipH="1">
              <a:off x="3220029" y="5611345"/>
              <a:ext cx="691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>
              <a:stCxn id="6" idx="1"/>
              <a:endCxn id="547" idx="3"/>
            </p:cNvCxnSpPr>
            <p:nvPr/>
          </p:nvCxnSpPr>
          <p:spPr>
            <a:xfrm flipH="1">
              <a:off x="3220029" y="5611345"/>
              <a:ext cx="691270" cy="4752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/>
            <p:cNvCxnSpPr>
              <a:stCxn id="7" idx="1"/>
              <a:endCxn id="546" idx="3"/>
            </p:cNvCxnSpPr>
            <p:nvPr/>
          </p:nvCxnSpPr>
          <p:spPr>
            <a:xfrm flipH="1" flipV="1">
              <a:off x="3220029" y="5611345"/>
              <a:ext cx="689402" cy="4752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>
              <a:stCxn id="7" idx="1"/>
              <a:endCxn id="547" idx="3"/>
            </p:cNvCxnSpPr>
            <p:nvPr/>
          </p:nvCxnSpPr>
          <p:spPr>
            <a:xfrm flipH="1">
              <a:off x="3220029" y="6086571"/>
              <a:ext cx="6894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文本框 51"/>
            <p:cNvSpPr txBox="1"/>
            <p:nvPr>
              <p:custDataLst>
                <p:tags r:id="rId1"/>
              </p:custDataLst>
            </p:nvPr>
          </p:nvSpPr>
          <p:spPr>
            <a:xfrm>
              <a:off x="2647721" y="5015004"/>
              <a:ext cx="175795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65"/>
              <a:r>
                <a:rPr lang="en-US" altLang="zh-CN" sz="1400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Metropolitan POD</a:t>
              </a:r>
              <a:endParaRPr lang="en-US" altLang="zh-CN" sz="1400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椭圆 581"/>
            <p:cNvSpPr/>
            <p:nvPr/>
          </p:nvSpPr>
          <p:spPr>
            <a:xfrm>
              <a:off x="7081904" y="5073740"/>
              <a:ext cx="1008891" cy="138153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8" name="直接连接符 587"/>
            <p:cNvCxnSpPr/>
            <p:nvPr/>
          </p:nvCxnSpPr>
          <p:spPr>
            <a:xfrm flipH="1" flipV="1">
              <a:off x="1340302" y="4195892"/>
              <a:ext cx="10166704" cy="2301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9" name="文本框 51"/>
            <p:cNvSpPr txBox="1"/>
            <p:nvPr>
              <p:custDataLst>
                <p:tags r:id="rId2"/>
              </p:custDataLst>
            </p:nvPr>
          </p:nvSpPr>
          <p:spPr>
            <a:xfrm>
              <a:off x="8597713" y="4291608"/>
              <a:ext cx="77457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65"/>
              <a:r>
                <a:rPr lang="en-US" altLang="zh-CN" sz="1600" b="1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</a:t>
              </a:r>
              <a:endParaRPr lang="en-US" altLang="zh-CN" sz="1600" b="1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4" name="直接箭头连接符 593"/>
            <p:cNvCxnSpPr>
              <a:stCxn id="610" idx="3"/>
              <a:endCxn id="619" idx="1"/>
            </p:cNvCxnSpPr>
            <p:nvPr/>
          </p:nvCxnSpPr>
          <p:spPr>
            <a:xfrm>
              <a:off x="2571268" y="3713697"/>
              <a:ext cx="6048581" cy="0"/>
            </a:xfrm>
            <a:prstGeom prst="straightConnector1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2571137" y="3732477"/>
              <a:ext cx="0" cy="202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矩形 609"/>
            <p:cNvSpPr/>
            <p:nvPr/>
          </p:nvSpPr>
          <p:spPr>
            <a:xfrm>
              <a:off x="1575970" y="3547527"/>
              <a:ext cx="995298" cy="33233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Subscribers</a:t>
              </a:r>
              <a:endParaRPr lang="en-US" altLang="zh-CN" sz="1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6" name="直接连接符 615"/>
            <p:cNvCxnSpPr/>
            <p:nvPr/>
          </p:nvCxnSpPr>
          <p:spPr>
            <a:xfrm>
              <a:off x="8608220" y="3695274"/>
              <a:ext cx="19973" cy="2515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9" name="矩形 618"/>
            <p:cNvSpPr/>
            <p:nvPr/>
          </p:nvSpPr>
          <p:spPr>
            <a:xfrm>
              <a:off x="8619849" y="3547527"/>
              <a:ext cx="1238092" cy="332339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4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 Services</a:t>
              </a:r>
              <a:endParaRPr lang="en-US" altLang="zh-CN" sz="14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0" name="文本框 619"/>
            <p:cNvSpPr txBox="1"/>
            <p:nvPr/>
          </p:nvSpPr>
          <p:spPr>
            <a:xfrm>
              <a:off x="4749574" y="3411124"/>
              <a:ext cx="16417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EVPN over SRv6</a:t>
              </a:r>
              <a:endParaRPr lang="zh-CN" altLang="en-US" sz="1600" dirty="0"/>
            </a:p>
          </p:txBody>
        </p:sp>
        <p:sp>
          <p:nvSpPr>
            <p:cNvPr id="625" name="矩形 624"/>
            <p:cNvSpPr/>
            <p:nvPr/>
          </p:nvSpPr>
          <p:spPr>
            <a:xfrm>
              <a:off x="5093415" y="5491968"/>
              <a:ext cx="654045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S-Leaf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6" name="矩形 625"/>
            <p:cNvSpPr/>
            <p:nvPr/>
          </p:nvSpPr>
          <p:spPr>
            <a:xfrm>
              <a:off x="5091547" y="5967194"/>
              <a:ext cx="654045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S-Leaf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7" name="矩形 626"/>
            <p:cNvSpPr/>
            <p:nvPr/>
          </p:nvSpPr>
          <p:spPr bwMode="auto">
            <a:xfrm>
              <a:off x="5018362" y="5444737"/>
              <a:ext cx="817557" cy="79756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8" name="直接连接符 627"/>
            <p:cNvCxnSpPr>
              <a:stCxn id="626" idx="0"/>
              <a:endCxn id="625" idx="2"/>
            </p:cNvCxnSpPr>
            <p:nvPr/>
          </p:nvCxnSpPr>
          <p:spPr>
            <a:xfrm flipV="1">
              <a:off x="5418570" y="5719843"/>
              <a:ext cx="1868" cy="2473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>
              <a:stCxn id="8" idx="1"/>
              <a:endCxn id="626" idx="3"/>
            </p:cNvCxnSpPr>
            <p:nvPr/>
          </p:nvCxnSpPr>
          <p:spPr>
            <a:xfrm flipH="1">
              <a:off x="5745592" y="5472801"/>
              <a:ext cx="910009" cy="6083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>
              <a:stCxn id="9" idx="1"/>
              <a:endCxn id="625" idx="3"/>
            </p:cNvCxnSpPr>
            <p:nvPr/>
          </p:nvCxnSpPr>
          <p:spPr>
            <a:xfrm flipH="1" flipV="1">
              <a:off x="5747460" y="5605906"/>
              <a:ext cx="910667" cy="6376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文本框 642"/>
            <p:cNvSpPr txBox="1"/>
            <p:nvPr/>
          </p:nvSpPr>
          <p:spPr>
            <a:xfrm>
              <a:off x="622284" y="351053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overlay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645" name="文本框 644"/>
            <p:cNvSpPr txBox="1"/>
            <p:nvPr/>
          </p:nvSpPr>
          <p:spPr>
            <a:xfrm>
              <a:off x="563418" y="552736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underlay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88" name="矩形: 圆角 487"/>
            <p:cNvSpPr/>
            <p:nvPr/>
          </p:nvSpPr>
          <p:spPr>
            <a:xfrm>
              <a:off x="7693098" y="4708139"/>
              <a:ext cx="3157791" cy="1755593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文本框 505"/>
            <p:cNvSpPr txBox="1"/>
            <p:nvPr/>
          </p:nvSpPr>
          <p:spPr>
            <a:xfrm>
              <a:off x="8100507" y="4812980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</a:rPr>
                <a:t>VPC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8" name="椭圆 577"/>
            <p:cNvSpPr/>
            <p:nvPr/>
          </p:nvSpPr>
          <p:spPr>
            <a:xfrm>
              <a:off x="2638353" y="5376291"/>
              <a:ext cx="2849685" cy="968153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5542444" y="5317770"/>
              <a:ext cx="1326156" cy="1137509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文本框 578"/>
            <p:cNvSpPr txBox="1"/>
            <p:nvPr/>
          </p:nvSpPr>
          <p:spPr>
            <a:xfrm>
              <a:off x="3849322" y="5194951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</a:rPr>
                <a:t>IGP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1" name="文本框 580"/>
            <p:cNvSpPr txBox="1"/>
            <p:nvPr/>
          </p:nvSpPr>
          <p:spPr>
            <a:xfrm>
              <a:off x="5900836" y="5182451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</a:rPr>
                <a:t>EBGP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3" name="文本框 582"/>
            <p:cNvSpPr txBox="1"/>
            <p:nvPr/>
          </p:nvSpPr>
          <p:spPr>
            <a:xfrm>
              <a:off x="7272495" y="493608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</a:rPr>
                <a:t>EBGP</a:t>
              </a:r>
              <a:endParaRPr lang="zh-CN" alt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" name="直接连接符 3"/>
            <p:cNvCxnSpPr>
              <a:stCxn id="6" idx="3"/>
              <a:endCxn id="625" idx="1"/>
            </p:cNvCxnSpPr>
            <p:nvPr/>
          </p:nvCxnSpPr>
          <p:spPr>
            <a:xfrm flipV="1">
              <a:off x="4565344" y="5605906"/>
              <a:ext cx="528071" cy="5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9" idx="1"/>
              <a:endCxn id="626" idx="3"/>
            </p:cNvCxnSpPr>
            <p:nvPr/>
          </p:nvCxnSpPr>
          <p:spPr>
            <a:xfrm flipH="1" flipV="1">
              <a:off x="5745592" y="6081132"/>
              <a:ext cx="912535" cy="162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35359" y="122216"/>
            <a:ext cx="10727593" cy="658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b="1" dirty="0">
                <a:solidFill>
                  <a:srgbClr val="A5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Unified </a:t>
            </a:r>
            <a:r>
              <a:rPr lang="en-US" altLang="zh-CN" dirty="0">
                <a:solidFill>
                  <a:srgbClr val="A50000"/>
                </a:solidFill>
              </a:rPr>
              <a:t>Cloud-Network </a:t>
            </a:r>
            <a:r>
              <a:rPr lang="en-US" altLang="zh-CN" b="1" dirty="0">
                <a:solidFill>
                  <a:srgbClr val="A5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altLang="zh-CN" dirty="0">
                <a:solidFill>
                  <a:srgbClr val="A50000"/>
                </a:solidFill>
              </a:rPr>
              <a:t> </a:t>
            </a:r>
            <a:endParaRPr lang="zh-CN" altLang="en-US" sz="2400" dirty="0">
              <a:solidFill>
                <a:srgbClr val="A50000"/>
              </a:solidFill>
            </a:endParaRPr>
          </a:p>
        </p:txBody>
      </p:sp>
      <p:sp>
        <p:nvSpPr>
          <p:cNvPr id="489" name="文本框 488"/>
          <p:cNvSpPr txBox="1"/>
          <p:nvPr/>
        </p:nvSpPr>
        <p:spPr>
          <a:xfrm>
            <a:off x="454859" y="906747"/>
            <a:ext cx="1133411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45" indent="-360045"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ntegrating the management of cloud-network to optimize resource allocation and enhance scalability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5516881" y="1716885"/>
            <a:ext cx="6546002" cy="4545190"/>
            <a:chOff x="5703941" y="2591278"/>
            <a:chExt cx="6248948" cy="4121481"/>
          </a:xfrm>
        </p:grpSpPr>
        <p:sp>
          <p:nvSpPr>
            <p:cNvPr id="33" name="圆角矩形 297"/>
            <p:cNvSpPr/>
            <p:nvPr/>
          </p:nvSpPr>
          <p:spPr>
            <a:xfrm>
              <a:off x="5709027" y="5139747"/>
              <a:ext cx="6243862" cy="1573012"/>
            </a:xfrm>
            <a:prstGeom prst="roundRect">
              <a:avLst>
                <a:gd name="adj" fmla="val 8272"/>
              </a:avLst>
            </a:prstGeom>
            <a:noFill/>
            <a:ln w="22225" cap="flat" cmpd="sng" algn="ctr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143081" y="5897988"/>
              <a:ext cx="815444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43081" y="6373214"/>
              <a:ext cx="815444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A-Leaf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779542" y="5897988"/>
              <a:ext cx="815444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777706" y="6373214"/>
              <a:ext cx="815444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Spine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470710" y="5897988"/>
              <a:ext cx="1388922" cy="22787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Super-Spine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73193" y="6373214"/>
              <a:ext cx="1388922" cy="22787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Super-Spine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>
              <a:stCxn id="451" idx="3"/>
            </p:cNvCxnSpPr>
            <p:nvPr/>
          </p:nvCxnSpPr>
          <p:spPr>
            <a:xfrm flipV="1">
              <a:off x="6463030" y="6002197"/>
              <a:ext cx="680051" cy="2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451" idx="3"/>
            </p:cNvCxnSpPr>
            <p:nvPr/>
          </p:nvCxnSpPr>
          <p:spPr>
            <a:xfrm>
              <a:off x="6463030" y="6004207"/>
              <a:ext cx="680051" cy="4732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52" idx="3"/>
            </p:cNvCxnSpPr>
            <p:nvPr/>
          </p:nvCxnSpPr>
          <p:spPr>
            <a:xfrm flipV="1">
              <a:off x="6463030" y="6002197"/>
              <a:ext cx="680051" cy="4756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52" idx="3"/>
            </p:cNvCxnSpPr>
            <p:nvPr/>
          </p:nvCxnSpPr>
          <p:spPr>
            <a:xfrm flipV="1">
              <a:off x="6463030" y="6477424"/>
              <a:ext cx="680051" cy="4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3"/>
              <a:endCxn id="38" idx="1"/>
            </p:cNvCxnSpPr>
            <p:nvPr/>
          </p:nvCxnSpPr>
          <p:spPr>
            <a:xfrm>
              <a:off x="7958524" y="6011925"/>
              <a:ext cx="819180" cy="475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7" idx="1"/>
              <a:endCxn id="36" idx="3"/>
            </p:cNvCxnSpPr>
            <p:nvPr/>
          </p:nvCxnSpPr>
          <p:spPr>
            <a:xfrm flipH="1">
              <a:off x="7958524" y="6011925"/>
              <a:ext cx="821017" cy="475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7" idx="1"/>
              <a:endCxn id="34" idx="3"/>
            </p:cNvCxnSpPr>
            <p:nvPr/>
          </p:nvCxnSpPr>
          <p:spPr>
            <a:xfrm flipH="1">
              <a:off x="7958524" y="6011925"/>
              <a:ext cx="8210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6" idx="3"/>
              <a:endCxn id="38" idx="1"/>
            </p:cNvCxnSpPr>
            <p:nvPr/>
          </p:nvCxnSpPr>
          <p:spPr>
            <a:xfrm>
              <a:off x="7958524" y="6487152"/>
              <a:ext cx="8191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37" idx="3"/>
              <a:endCxn id="41" idx="1"/>
            </p:cNvCxnSpPr>
            <p:nvPr/>
          </p:nvCxnSpPr>
          <p:spPr>
            <a:xfrm>
              <a:off x="9594987" y="6011925"/>
              <a:ext cx="878207" cy="4752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9" idx="1"/>
              <a:endCxn id="38" idx="3"/>
            </p:cNvCxnSpPr>
            <p:nvPr/>
          </p:nvCxnSpPr>
          <p:spPr>
            <a:xfrm flipH="1">
              <a:off x="9593149" y="6011926"/>
              <a:ext cx="877562" cy="4752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37" idx="3"/>
              <a:endCxn id="39" idx="1"/>
            </p:cNvCxnSpPr>
            <p:nvPr/>
          </p:nvCxnSpPr>
          <p:spPr>
            <a:xfrm>
              <a:off x="9594986" y="6011926"/>
              <a:ext cx="8757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38" idx="3"/>
              <a:endCxn id="41" idx="1"/>
            </p:cNvCxnSpPr>
            <p:nvPr/>
          </p:nvCxnSpPr>
          <p:spPr>
            <a:xfrm>
              <a:off x="9593150" y="6487152"/>
              <a:ext cx="8800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1"/>
            <p:cNvSpPr txBox="1"/>
            <p:nvPr>
              <p:custDataLst>
                <p:tags r:id="rId1"/>
              </p:custDataLst>
            </p:nvPr>
          </p:nvSpPr>
          <p:spPr>
            <a:xfrm>
              <a:off x="5709027" y="5224737"/>
              <a:ext cx="1936620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765"/>
              <a:r>
                <a:rPr lang="en-US" altLang="zh-CN" sz="1600" b="1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Cloudified IP MAN</a:t>
              </a:r>
              <a:endParaRPr lang="zh-CN" altLang="en-US" sz="1600" b="1" kern="0" dirty="0">
                <a:solidFill>
                  <a:srgbClr val="1D1D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7037736" y="5850757"/>
              <a:ext cx="1019306" cy="79756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8662627" y="5850757"/>
              <a:ext cx="1019306" cy="79756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连接符 56"/>
            <p:cNvCxnSpPr>
              <a:endCxn id="56" idx="0"/>
            </p:cNvCxnSpPr>
            <p:nvPr/>
          </p:nvCxnSpPr>
          <p:spPr>
            <a:xfrm>
              <a:off x="9172280" y="5621743"/>
              <a:ext cx="0" cy="229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9" idx="0"/>
            </p:cNvCxnSpPr>
            <p:nvPr/>
          </p:nvCxnSpPr>
          <p:spPr>
            <a:xfrm>
              <a:off x="11145565" y="5621743"/>
              <a:ext cx="0" cy="229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10406186" y="5850757"/>
              <a:ext cx="1478760" cy="797564"/>
            </a:xfrm>
            <a:prstGeom prst="rect">
              <a:avLst/>
            </a:prstGeom>
            <a:noFill/>
            <a:ln w="25400" cap="flat" cmpd="sng" algn="ctr">
              <a:solidFill>
                <a:srgbClr val="FFC000">
                  <a:lumMod val="75000"/>
                </a:srgbClr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732917" y="5146505"/>
              <a:ext cx="875573" cy="475227"/>
              <a:chOff x="2710529" y="4809286"/>
              <a:chExt cx="463855" cy="450462"/>
            </a:xfrm>
            <a:noFill/>
          </p:grpSpPr>
          <p:sp>
            <p:nvSpPr>
              <p:cNvPr id="61" name="Freeform 6"/>
              <p:cNvSpPr/>
              <p:nvPr/>
            </p:nvSpPr>
            <p:spPr bwMode="auto">
              <a:xfrm>
                <a:off x="2710529" y="4809286"/>
                <a:ext cx="463855" cy="450462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 w="190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62" name="文本框 7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741933" y="4989135"/>
                <a:ext cx="409783" cy="160456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765"/>
                <a:r>
                  <a:rPr lang="en-US" altLang="zh-CN" sz="1100" b="1" kern="0" dirty="0">
                    <a:solidFill>
                      <a:srgbClr val="1D1D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Edge Cloud</a:t>
                </a:r>
                <a:endParaRPr lang="zh-CN" altLang="en-US" sz="1100" b="1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680345" y="5156584"/>
              <a:ext cx="876067" cy="475228"/>
              <a:chOff x="2670513" y="4809286"/>
              <a:chExt cx="464116" cy="450462"/>
            </a:xfrm>
            <a:noFill/>
          </p:grpSpPr>
          <p:sp>
            <p:nvSpPr>
              <p:cNvPr id="448" name="Freeform 6"/>
              <p:cNvSpPr/>
              <p:nvPr/>
            </p:nvSpPr>
            <p:spPr bwMode="auto">
              <a:xfrm>
                <a:off x="2670513" y="4809286"/>
                <a:ext cx="462932" cy="450462"/>
              </a:xfrm>
              <a:custGeom>
                <a:avLst/>
                <a:gdLst>
                  <a:gd name="T0" fmla="*/ 637 w 754"/>
                  <a:gd name="T1" fmla="*/ 407 h 415"/>
                  <a:gd name="T2" fmla="*/ 92 w 754"/>
                  <a:gd name="T3" fmla="*/ 403 h 415"/>
                  <a:gd name="T4" fmla="*/ 15 w 754"/>
                  <a:gd name="T5" fmla="*/ 290 h 415"/>
                  <a:gd name="T6" fmla="*/ 139 w 754"/>
                  <a:gd name="T7" fmla="*/ 204 h 415"/>
                  <a:gd name="T8" fmla="*/ 287 w 754"/>
                  <a:gd name="T9" fmla="*/ 26 h 415"/>
                  <a:gd name="T10" fmla="*/ 504 w 754"/>
                  <a:gd name="T11" fmla="*/ 122 h 415"/>
                  <a:gd name="T12" fmla="*/ 650 w 754"/>
                  <a:gd name="T13" fmla="*/ 119 h 415"/>
                  <a:gd name="T14" fmla="*/ 678 w 754"/>
                  <a:gd name="T15" fmla="*/ 244 h 415"/>
                  <a:gd name="T16" fmla="*/ 742 w 754"/>
                  <a:gd name="T17" fmla="*/ 336 h 415"/>
                  <a:gd name="T18" fmla="*/ 637 w 754"/>
                  <a:gd name="T19" fmla="*/ 407 h 415"/>
                  <a:gd name="connsiteX0" fmla="*/ 8448 w 10000"/>
                  <a:gd name="connsiteY0" fmla="*/ 9807 h 10000"/>
                  <a:gd name="connsiteX1" fmla="*/ 1220 w 10000"/>
                  <a:gd name="connsiteY1" fmla="*/ 9711 h 10000"/>
                  <a:gd name="connsiteX2" fmla="*/ 199 w 10000"/>
                  <a:gd name="connsiteY2" fmla="*/ 6988 h 10000"/>
                  <a:gd name="connsiteX3" fmla="*/ 1470 w 10000"/>
                  <a:gd name="connsiteY3" fmla="*/ 4211 h 10000"/>
                  <a:gd name="connsiteX4" fmla="*/ 3806 w 10000"/>
                  <a:gd name="connsiteY4" fmla="*/ 627 h 10000"/>
                  <a:gd name="connsiteX5" fmla="*/ 6684 w 10000"/>
                  <a:gd name="connsiteY5" fmla="*/ 2940 h 10000"/>
                  <a:gd name="connsiteX6" fmla="*/ 8621 w 10000"/>
                  <a:gd name="connsiteY6" fmla="*/ 2867 h 10000"/>
                  <a:gd name="connsiteX7" fmla="*/ 8992 w 10000"/>
                  <a:gd name="connsiteY7" fmla="*/ 5880 h 10000"/>
                  <a:gd name="connsiteX8" fmla="*/ 9841 w 10000"/>
                  <a:gd name="connsiteY8" fmla="*/ 8096 h 10000"/>
                  <a:gd name="connsiteX9" fmla="*/ 8448 w 10000"/>
                  <a:gd name="connsiteY9" fmla="*/ 9807 h 10000"/>
                  <a:gd name="connsiteX0-1" fmla="*/ 8448 w 10000"/>
                  <a:gd name="connsiteY0-2" fmla="*/ 9807 h 10000"/>
                  <a:gd name="connsiteX1-3" fmla="*/ 1220 w 10000"/>
                  <a:gd name="connsiteY1-4" fmla="*/ 9711 h 10000"/>
                  <a:gd name="connsiteX2-5" fmla="*/ 199 w 10000"/>
                  <a:gd name="connsiteY2-6" fmla="*/ 6988 h 10000"/>
                  <a:gd name="connsiteX3-7" fmla="*/ 1470 w 10000"/>
                  <a:gd name="connsiteY3-8" fmla="*/ 4211 h 10000"/>
                  <a:gd name="connsiteX4-9" fmla="*/ 3806 w 10000"/>
                  <a:gd name="connsiteY4-10" fmla="*/ 627 h 10000"/>
                  <a:gd name="connsiteX5-11" fmla="*/ 6684 w 10000"/>
                  <a:gd name="connsiteY5-12" fmla="*/ 2940 h 10000"/>
                  <a:gd name="connsiteX6-13" fmla="*/ 8621 w 10000"/>
                  <a:gd name="connsiteY6-14" fmla="*/ 2867 h 10000"/>
                  <a:gd name="connsiteX7-15" fmla="*/ 9353 w 10000"/>
                  <a:gd name="connsiteY7-16" fmla="*/ 5815 h 10000"/>
                  <a:gd name="connsiteX8-17" fmla="*/ 9841 w 10000"/>
                  <a:gd name="connsiteY8-18" fmla="*/ 8096 h 10000"/>
                  <a:gd name="connsiteX9-19" fmla="*/ 8448 w 10000"/>
                  <a:gd name="connsiteY9-20" fmla="*/ 9807 h 10000"/>
                  <a:gd name="connsiteX0-21" fmla="*/ 8448 w 10000"/>
                  <a:gd name="connsiteY0-22" fmla="*/ 9807 h 10000"/>
                  <a:gd name="connsiteX1-23" fmla="*/ 1220 w 10000"/>
                  <a:gd name="connsiteY1-24" fmla="*/ 9711 h 10000"/>
                  <a:gd name="connsiteX2-25" fmla="*/ 199 w 10000"/>
                  <a:gd name="connsiteY2-26" fmla="*/ 6988 h 10000"/>
                  <a:gd name="connsiteX3-27" fmla="*/ 1638 w 10000"/>
                  <a:gd name="connsiteY3-28" fmla="*/ 4336 h 10000"/>
                  <a:gd name="connsiteX4-29" fmla="*/ 3806 w 10000"/>
                  <a:gd name="connsiteY4-30" fmla="*/ 627 h 10000"/>
                  <a:gd name="connsiteX5-31" fmla="*/ 6684 w 10000"/>
                  <a:gd name="connsiteY5-32" fmla="*/ 2940 h 10000"/>
                  <a:gd name="connsiteX6-33" fmla="*/ 8621 w 10000"/>
                  <a:gd name="connsiteY6-34" fmla="*/ 2867 h 10000"/>
                  <a:gd name="connsiteX7-35" fmla="*/ 9353 w 10000"/>
                  <a:gd name="connsiteY7-36" fmla="*/ 5815 h 10000"/>
                  <a:gd name="connsiteX8-37" fmla="*/ 9841 w 10000"/>
                  <a:gd name="connsiteY8-38" fmla="*/ 8096 h 10000"/>
                  <a:gd name="connsiteX9-39" fmla="*/ 8448 w 10000"/>
                  <a:gd name="connsiteY9-40" fmla="*/ 9807 h 10000"/>
                  <a:gd name="connsiteX0-41" fmla="*/ 8448 w 10000"/>
                  <a:gd name="connsiteY0-42" fmla="*/ 9807 h 10000"/>
                  <a:gd name="connsiteX1-43" fmla="*/ 1220 w 10000"/>
                  <a:gd name="connsiteY1-44" fmla="*/ 9711 h 10000"/>
                  <a:gd name="connsiteX2-45" fmla="*/ 199 w 10000"/>
                  <a:gd name="connsiteY2-46" fmla="*/ 6988 h 10000"/>
                  <a:gd name="connsiteX3-47" fmla="*/ 1638 w 10000"/>
                  <a:gd name="connsiteY3-48" fmla="*/ 4336 h 10000"/>
                  <a:gd name="connsiteX4-49" fmla="*/ 3806 w 10000"/>
                  <a:gd name="connsiteY4-50" fmla="*/ 627 h 10000"/>
                  <a:gd name="connsiteX5-51" fmla="*/ 6684 w 10000"/>
                  <a:gd name="connsiteY5-52" fmla="*/ 2940 h 10000"/>
                  <a:gd name="connsiteX6-53" fmla="*/ 8621 w 10000"/>
                  <a:gd name="connsiteY6-54" fmla="*/ 2867 h 10000"/>
                  <a:gd name="connsiteX7-55" fmla="*/ 9054 w 10000"/>
                  <a:gd name="connsiteY7-56" fmla="*/ 5692 h 10000"/>
                  <a:gd name="connsiteX8-57" fmla="*/ 9841 w 10000"/>
                  <a:gd name="connsiteY8-58" fmla="*/ 8096 h 10000"/>
                  <a:gd name="connsiteX9-59" fmla="*/ 8448 w 10000"/>
                  <a:gd name="connsiteY9-60" fmla="*/ 9807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10000" h="10000">
                    <a:moveTo>
                      <a:pt x="8448" y="9807"/>
                    </a:moveTo>
                    <a:lnTo>
                      <a:pt x="1220" y="9711"/>
                    </a:lnTo>
                    <a:cubicBezTo>
                      <a:pt x="1220" y="9711"/>
                      <a:pt x="0" y="9253"/>
                      <a:pt x="199" y="6988"/>
                    </a:cubicBezTo>
                    <a:cubicBezTo>
                      <a:pt x="424" y="4530"/>
                      <a:pt x="1638" y="4336"/>
                      <a:pt x="1638" y="4336"/>
                    </a:cubicBezTo>
                    <a:cubicBezTo>
                      <a:pt x="1638" y="4336"/>
                      <a:pt x="1711" y="1277"/>
                      <a:pt x="3806" y="627"/>
                    </a:cubicBezTo>
                    <a:cubicBezTo>
                      <a:pt x="5849" y="0"/>
                      <a:pt x="6684" y="2940"/>
                      <a:pt x="6684" y="2940"/>
                    </a:cubicBezTo>
                    <a:cubicBezTo>
                      <a:pt x="6684" y="2940"/>
                      <a:pt x="7732" y="1542"/>
                      <a:pt x="8621" y="2867"/>
                    </a:cubicBezTo>
                    <a:cubicBezTo>
                      <a:pt x="9363" y="3952"/>
                      <a:pt x="9054" y="5692"/>
                      <a:pt x="9054" y="5692"/>
                    </a:cubicBezTo>
                    <a:cubicBezTo>
                      <a:pt x="9054" y="5692"/>
                      <a:pt x="10000" y="6361"/>
                      <a:pt x="9841" y="8096"/>
                    </a:cubicBezTo>
                    <a:cubicBezTo>
                      <a:pt x="9668" y="10000"/>
                      <a:pt x="8448" y="9807"/>
                      <a:pt x="8448" y="9807"/>
                    </a:cubicBezTo>
                    <a:close/>
                  </a:path>
                </a:pathLst>
              </a:custGeom>
              <a:solidFill>
                <a:schemeClr val="bg1">
                  <a:alpha val="70000"/>
                </a:schemeClr>
              </a:solidFill>
              <a:ln w="19050" cap="flat" cmpd="sng" algn="ctr">
                <a:solidFill>
                  <a:schemeClr val="tx2"/>
                </a:solidFill>
                <a:prstDash val="solid"/>
              </a:ln>
              <a:effectLst/>
            </p:spPr>
            <p:txBody>
              <a:bodyPr vert="horz" wrap="square" lIns="51435" tIns="25717" rIns="51435" bIns="25717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450" name="文本框 7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671697" y="4994753"/>
                <a:ext cx="462932" cy="160455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3765"/>
                <a:r>
                  <a:rPr lang="en-US" altLang="zh-CN" sz="1100" b="1" kern="0" dirty="0">
                    <a:solidFill>
                      <a:srgbClr val="1D1D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Core Cloud</a:t>
                </a:r>
                <a:endParaRPr lang="zh-CN" altLang="en-US" sz="1100" b="1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1" name="矩形 450"/>
            <p:cNvSpPr/>
            <p:nvPr/>
          </p:nvSpPr>
          <p:spPr>
            <a:xfrm>
              <a:off x="5783494" y="5909258"/>
              <a:ext cx="679537" cy="18989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CPE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 451"/>
            <p:cNvSpPr/>
            <p:nvPr/>
          </p:nvSpPr>
          <p:spPr>
            <a:xfrm>
              <a:off x="5783494" y="6382908"/>
              <a:ext cx="679537" cy="189896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b="1" kern="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endParaRPr lang="zh-CN" altLang="en-US" sz="11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1" name="直接连接符 460"/>
            <p:cNvCxnSpPr>
              <a:stCxn id="16" idx="2"/>
              <a:endCxn id="55" idx="0"/>
            </p:cNvCxnSpPr>
            <p:nvPr/>
          </p:nvCxnSpPr>
          <p:spPr>
            <a:xfrm>
              <a:off x="7422915" y="4767240"/>
              <a:ext cx="124474" cy="108351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 bwMode="auto">
            <a:xfrm flipH="1">
              <a:off x="5703941" y="5031846"/>
              <a:ext cx="6220636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>
              <a:stCxn id="36" idx="0"/>
              <a:endCxn id="34" idx="2"/>
            </p:cNvCxnSpPr>
            <p:nvPr/>
          </p:nvCxnSpPr>
          <p:spPr>
            <a:xfrm flipV="1">
              <a:off x="7550804" y="6125863"/>
              <a:ext cx="0" cy="2473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>
              <a:stCxn id="38" idx="0"/>
              <a:endCxn id="37" idx="2"/>
            </p:cNvCxnSpPr>
            <p:nvPr/>
          </p:nvCxnSpPr>
          <p:spPr>
            <a:xfrm flipV="1">
              <a:off x="9185428" y="6125863"/>
              <a:ext cx="1837" cy="2473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>
              <a:stCxn id="41" idx="0"/>
              <a:endCxn id="39" idx="2"/>
            </p:cNvCxnSpPr>
            <p:nvPr/>
          </p:nvCxnSpPr>
          <p:spPr>
            <a:xfrm flipH="1" flipV="1">
              <a:off x="11165172" y="6125864"/>
              <a:ext cx="2483" cy="247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174"/>
            <p:cNvSpPr/>
            <p:nvPr/>
          </p:nvSpPr>
          <p:spPr>
            <a:xfrm>
              <a:off x="5895682" y="2639572"/>
              <a:ext cx="5807096" cy="2280047"/>
            </a:xfrm>
            <a:prstGeom prst="roundRect">
              <a:avLst>
                <a:gd name="adj" fmla="val 8939"/>
              </a:avLst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9149591" y="3003701"/>
              <a:ext cx="1572801" cy="790839"/>
              <a:chOff x="6152248" y="1690307"/>
              <a:chExt cx="1080000" cy="972000"/>
            </a:xfrm>
          </p:grpSpPr>
          <p:sp>
            <p:nvSpPr>
              <p:cNvPr id="18" name="圆角矩形 297"/>
              <p:cNvSpPr/>
              <p:nvPr/>
            </p:nvSpPr>
            <p:spPr>
              <a:xfrm>
                <a:off x="6152248" y="1690307"/>
                <a:ext cx="1080000" cy="972000"/>
              </a:xfrm>
              <a:prstGeom prst="roundRect">
                <a:avLst>
                  <a:gd name="adj" fmla="val 827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22225" cap="flat" cmpd="sng" algn="ctr">
                <a:noFill/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182369" y="1706700"/>
                <a:ext cx="1037647" cy="954892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/>
              <a:p>
                <a:pPr algn="ctr" defTabSz="913765"/>
                <a:r>
                  <a:rPr lang="en-US" altLang="zh-CN" sz="1400" b="1" kern="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Cloud-Network Orchestrator</a:t>
                </a:r>
                <a:endParaRPr lang="zh-CN" altLang="en-US" sz="1400" b="1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6" name="七边形 485"/>
            <p:cNvSpPr/>
            <p:nvPr/>
          </p:nvSpPr>
          <p:spPr>
            <a:xfrm>
              <a:off x="9956800" y="3833292"/>
              <a:ext cx="255356" cy="2496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七边形 166"/>
            <p:cNvSpPr/>
            <p:nvPr/>
          </p:nvSpPr>
          <p:spPr>
            <a:xfrm>
              <a:off x="8613015" y="2876267"/>
              <a:ext cx="255356" cy="2496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七边形 167"/>
            <p:cNvSpPr/>
            <p:nvPr/>
          </p:nvSpPr>
          <p:spPr>
            <a:xfrm>
              <a:off x="8617429" y="3579255"/>
              <a:ext cx="255356" cy="249600"/>
            </a:xfrm>
            <a:prstGeom prst="hept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7" name="直接箭头连接符 476"/>
            <p:cNvCxnSpPr/>
            <p:nvPr/>
          </p:nvCxnSpPr>
          <p:spPr>
            <a:xfrm>
              <a:off x="8326723" y="3575378"/>
              <a:ext cx="8189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8" name="组合 477"/>
            <p:cNvGrpSpPr/>
            <p:nvPr/>
          </p:nvGrpSpPr>
          <p:grpSpPr>
            <a:xfrm>
              <a:off x="6753921" y="3003698"/>
              <a:ext cx="1572801" cy="790925"/>
              <a:chOff x="6152248" y="1690307"/>
              <a:chExt cx="1080000" cy="972108"/>
            </a:xfrm>
          </p:grpSpPr>
          <p:sp>
            <p:nvSpPr>
              <p:cNvPr id="479" name="圆角矩形 297"/>
              <p:cNvSpPr/>
              <p:nvPr/>
            </p:nvSpPr>
            <p:spPr>
              <a:xfrm>
                <a:off x="6152248" y="1690307"/>
                <a:ext cx="1080000" cy="972000"/>
              </a:xfrm>
              <a:prstGeom prst="roundRect">
                <a:avLst>
                  <a:gd name="adj" fmla="val 8272"/>
                </a:avLst>
              </a:prstGeom>
              <a:solidFill>
                <a:srgbClr val="D9D9D9"/>
              </a:solidFill>
              <a:ln w="22225" cap="flat" cmpd="sng" algn="ctr">
                <a:noFill/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0" name="文本框 479"/>
              <p:cNvSpPr txBox="1"/>
              <p:nvPr/>
            </p:nvSpPr>
            <p:spPr>
              <a:xfrm>
                <a:off x="6175384" y="1707520"/>
                <a:ext cx="1037647" cy="954895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400" b="1" kern="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Cloud-Network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Repository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85" name="直接箭头连接符 484"/>
            <p:cNvCxnSpPr/>
            <p:nvPr/>
          </p:nvCxnSpPr>
          <p:spPr>
            <a:xfrm flipH="1">
              <a:off x="8323206" y="3133575"/>
              <a:ext cx="8263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箭头连接符 491"/>
            <p:cNvCxnSpPr>
              <a:stCxn id="18" idx="2"/>
            </p:cNvCxnSpPr>
            <p:nvPr/>
          </p:nvCxnSpPr>
          <p:spPr>
            <a:xfrm>
              <a:off x="9935992" y="3794540"/>
              <a:ext cx="0" cy="342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0" name="组合 489"/>
            <p:cNvGrpSpPr/>
            <p:nvPr/>
          </p:nvGrpSpPr>
          <p:grpSpPr>
            <a:xfrm>
              <a:off x="6254884" y="4128327"/>
              <a:ext cx="5299293" cy="693628"/>
              <a:chOff x="6254884" y="4033458"/>
              <a:chExt cx="5299293" cy="788498"/>
            </a:xfrm>
          </p:grpSpPr>
          <p:sp>
            <p:nvSpPr>
              <p:cNvPr id="12" name="圆角矩形 297"/>
              <p:cNvSpPr/>
              <p:nvPr/>
            </p:nvSpPr>
            <p:spPr>
              <a:xfrm>
                <a:off x="6254884" y="4043239"/>
                <a:ext cx="5299293" cy="778717"/>
              </a:xfrm>
              <a:prstGeom prst="roundRect">
                <a:avLst>
                  <a:gd name="adj" fmla="val 8272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22225" cap="flat" cmpd="sng" algn="ctr">
                <a:noFill/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734687" y="4033458"/>
                <a:ext cx="4323181" cy="31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913765"/>
                <a:r>
                  <a:rPr lang="en-US" altLang="zh-CN" sz="1400" b="1" kern="0" dirty="0">
                    <a:solidFill>
                      <a:srgbClr val="1D1D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Cloud-Network Controller</a:t>
                </a:r>
                <a:endParaRPr lang="zh-CN" altLang="en-US" sz="1400" b="1" kern="0" dirty="0">
                  <a:solidFill>
                    <a:srgbClr val="1D1D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圆角矩形 297"/>
              <p:cNvSpPr/>
              <p:nvPr/>
            </p:nvSpPr>
            <p:spPr>
              <a:xfrm>
                <a:off x="6445976" y="4395690"/>
                <a:ext cx="1953877" cy="364066"/>
              </a:xfrm>
              <a:prstGeom prst="roundRect">
                <a:avLst>
                  <a:gd name="adj" fmla="val 17679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222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Network Controller</a:t>
                </a:r>
                <a:endPara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圆角矩形 297"/>
              <p:cNvSpPr/>
              <p:nvPr/>
            </p:nvSpPr>
            <p:spPr>
              <a:xfrm>
                <a:off x="9230989" y="4397078"/>
                <a:ext cx="1866627" cy="364066"/>
              </a:xfrm>
              <a:prstGeom prst="roundRect">
                <a:avLst>
                  <a:gd name="adj" fmla="val 17679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222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1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Cloud Controller</a:t>
                </a:r>
                <a:endParaRPr kumimoji="0" lang="zh-CN" altLang="en-US" sz="11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0" name="直接连接符 459"/>
            <p:cNvCxnSpPr>
              <a:stCxn id="15" idx="2"/>
              <a:endCxn id="448" idx="5"/>
            </p:cNvCxnSpPr>
            <p:nvPr/>
          </p:nvCxnSpPr>
          <p:spPr>
            <a:xfrm>
              <a:off x="10164303" y="4768461"/>
              <a:ext cx="1100111" cy="52784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接连接符 454"/>
            <p:cNvCxnSpPr>
              <a:stCxn id="15" idx="2"/>
              <a:endCxn id="61" idx="5"/>
            </p:cNvCxnSpPr>
            <p:nvPr/>
          </p:nvCxnSpPr>
          <p:spPr>
            <a:xfrm flipH="1">
              <a:off x="9318150" y="4768461"/>
              <a:ext cx="846153" cy="51776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组合 475"/>
            <p:cNvGrpSpPr/>
            <p:nvPr/>
          </p:nvGrpSpPr>
          <p:grpSpPr>
            <a:xfrm>
              <a:off x="10042361" y="4686373"/>
              <a:ext cx="262303" cy="276999"/>
              <a:chOff x="6487615" y="3900775"/>
              <a:chExt cx="260097" cy="258923"/>
            </a:xfrm>
          </p:grpSpPr>
          <p:sp>
            <p:nvSpPr>
              <p:cNvPr id="483" name="七边形 482"/>
              <p:cNvSpPr/>
              <p:nvPr/>
            </p:nvSpPr>
            <p:spPr>
              <a:xfrm>
                <a:off x="6487615" y="3909665"/>
                <a:ext cx="253207" cy="233312"/>
              </a:xfrm>
              <a:prstGeom prst="heptag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4" name="文本框 483"/>
              <p:cNvSpPr txBox="1"/>
              <p:nvPr/>
            </p:nvSpPr>
            <p:spPr>
              <a:xfrm>
                <a:off x="6488303" y="3900775"/>
                <a:ext cx="259409" cy="258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3" name="直接连接符 462"/>
            <p:cNvCxnSpPr>
              <a:stCxn id="16" idx="2"/>
              <a:endCxn id="59" idx="0"/>
            </p:cNvCxnSpPr>
            <p:nvPr/>
          </p:nvCxnSpPr>
          <p:spPr>
            <a:xfrm>
              <a:off x="7422915" y="4767240"/>
              <a:ext cx="3722651" cy="108351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/>
            <p:cNvCxnSpPr>
              <a:stCxn id="16" idx="2"/>
              <a:endCxn id="56" idx="0"/>
            </p:cNvCxnSpPr>
            <p:nvPr/>
          </p:nvCxnSpPr>
          <p:spPr>
            <a:xfrm>
              <a:off x="7422915" y="4767240"/>
              <a:ext cx="1749365" cy="108351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/>
            <p:cNvCxnSpPr>
              <a:stCxn id="16" idx="2"/>
              <a:endCxn id="452" idx="0"/>
            </p:cNvCxnSpPr>
            <p:nvPr/>
          </p:nvCxnSpPr>
          <p:spPr>
            <a:xfrm flipH="1">
              <a:off x="6123263" y="4767240"/>
              <a:ext cx="1299652" cy="161566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接连接符 452"/>
            <p:cNvCxnSpPr>
              <a:stCxn id="16" idx="2"/>
              <a:endCxn id="451" idx="0"/>
            </p:cNvCxnSpPr>
            <p:nvPr/>
          </p:nvCxnSpPr>
          <p:spPr>
            <a:xfrm flipH="1">
              <a:off x="6123263" y="4767240"/>
              <a:ext cx="1299652" cy="1142018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3" name="组合 472"/>
            <p:cNvGrpSpPr/>
            <p:nvPr/>
          </p:nvGrpSpPr>
          <p:grpSpPr>
            <a:xfrm>
              <a:off x="7326077" y="4690887"/>
              <a:ext cx="261610" cy="276999"/>
              <a:chOff x="6483123" y="3900775"/>
              <a:chExt cx="259409" cy="258923"/>
            </a:xfrm>
          </p:grpSpPr>
          <p:sp>
            <p:nvSpPr>
              <p:cNvPr id="474" name="七边形 473"/>
              <p:cNvSpPr/>
              <p:nvPr/>
            </p:nvSpPr>
            <p:spPr>
              <a:xfrm>
                <a:off x="6487615" y="3909665"/>
                <a:ext cx="253207" cy="233312"/>
              </a:xfrm>
              <a:prstGeom prst="heptagon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5" name="文本框 474"/>
              <p:cNvSpPr txBox="1"/>
              <p:nvPr/>
            </p:nvSpPr>
            <p:spPr>
              <a:xfrm>
                <a:off x="6483123" y="3900775"/>
                <a:ext cx="259409" cy="258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4" name="文本框 493"/>
            <p:cNvSpPr txBox="1"/>
            <p:nvPr/>
          </p:nvSpPr>
          <p:spPr>
            <a:xfrm>
              <a:off x="7671144" y="2591278"/>
              <a:ext cx="3297976" cy="35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Cloud-network Brain</a:t>
              </a:r>
              <a:endParaRPr lang="zh-CN" altLang="en-US" sz="16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07134" y="1687683"/>
            <a:ext cx="4722935" cy="4433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90" lvl="1" indent="-360045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If triggered, Orchestrator queries Repository for cloud and network resources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720090" lvl="1" indent="-360045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fr-F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Repository a</a:t>
            </a:r>
            <a:r>
              <a:rPr lang="fr-FR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llocat</a:t>
            </a:r>
            <a:r>
              <a:rPr lang="en-US" altLang="fr-F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fr-FR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physical resources (devices, ports, etc.) and logical resources (VLANs, slices, etc.)</a:t>
            </a:r>
            <a:r>
              <a:rPr lang="en-US" altLang="fr-F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services</a:t>
            </a:r>
            <a:endParaRPr lang="fr-FR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 algn="l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SzTx/>
              <a:buFont typeface="Times New Roman" panose="02020603050405020304" pitchFamily="18" charset="0"/>
              <a:buChar char="•"/>
              <a:defRPr/>
            </a:pPr>
            <a:r>
              <a:rPr lang="fr-FR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Orchestrator a</a:t>
            </a:r>
            <a:r>
              <a:rPr lang="fr-FR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ssigns configuration tasks</a:t>
            </a:r>
            <a:r>
              <a:rPr lang="en-US" altLang="fr-F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Cloud and Network Controllers</a:t>
            </a:r>
            <a:r>
              <a:rPr lang="fr-FR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based on allocated resources</a:t>
            </a:r>
            <a:r>
              <a:rPr lang="en-US" altLang="fr-F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Font typeface="Times New Roman" panose="02020603050405020304" pitchFamily="18" charset="0"/>
              <a:buChar char="•"/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Controllers issue configurations to cloud and network respectively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七边形 169"/>
          <p:cNvSpPr/>
          <p:nvPr/>
        </p:nvSpPr>
        <p:spPr>
          <a:xfrm>
            <a:off x="983237" y="2781964"/>
            <a:ext cx="249096" cy="249600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七边形 171"/>
          <p:cNvSpPr/>
          <p:nvPr/>
        </p:nvSpPr>
        <p:spPr>
          <a:xfrm>
            <a:off x="978249" y="5412340"/>
            <a:ext cx="249096" cy="249600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七边形 168"/>
          <p:cNvSpPr/>
          <p:nvPr/>
        </p:nvSpPr>
        <p:spPr>
          <a:xfrm>
            <a:off x="973749" y="1814751"/>
            <a:ext cx="238552" cy="249600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七边形 170"/>
          <p:cNvSpPr/>
          <p:nvPr/>
        </p:nvSpPr>
        <p:spPr>
          <a:xfrm>
            <a:off x="970355" y="4087064"/>
            <a:ext cx="249096" cy="249600"/>
          </a:xfrm>
          <a:prstGeom prst="hept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b="1" dirty="0">
                <a:solidFill>
                  <a:srgbClr val="A50000"/>
                </a:solidFill>
              </a:rPr>
              <a:t>Service Anchor Cloudification</a:t>
            </a:r>
            <a:endParaRPr lang="en-US" altLang="zh-CN" b="1" dirty="0">
              <a:solidFill>
                <a:srgbClr val="A50000"/>
              </a:solidFill>
            </a:endParaRPr>
          </a:p>
        </p:txBody>
      </p:sp>
      <p:sp>
        <p:nvSpPr>
          <p:cNvPr id="134" name="内容占位符 4"/>
          <p:cNvSpPr txBox="1"/>
          <p:nvPr/>
        </p:nvSpPr>
        <p:spPr>
          <a:xfrm>
            <a:off x="469863" y="817384"/>
            <a:ext cx="11228409" cy="3785859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first stage, mainly focusing on fixed broadband service anchor cloudification (C/U Separated vBRAS) to improve resource utilization and management efficiency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 fontAlgn="auto">
              <a:lnSpc>
                <a:spcPct val="14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vBRAS-CP (Control Plane device):</a:t>
            </a:r>
            <a:r>
              <a:rPr lang="zh-CN" alt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fully cloudified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4445" lvl="5" indent="-360045">
              <a:lnSpc>
                <a:spcPct val="14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Intensive management of user sessions, addresses, and other resources</a:t>
            </a:r>
            <a:endParaRPr lang="en-US" altLang="zh-CN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 fontAlgn="auto">
              <a:lnSpc>
                <a:spcPct val="14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vBRAS-vUP (virtualized User Plane device):</a:t>
            </a:r>
            <a:r>
              <a:rPr lang="zh-CN" alt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fully cloudified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274445" lvl="5" indent="-360045">
              <a:lnSpc>
                <a:spcPct val="14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Carrying IPoE-based service (e.g. VoIP) to improve resource utilization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 fontAlgn="auto">
              <a:lnSpc>
                <a:spcPct val="14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vBRAS-pUP (physical User Plane device):</a:t>
            </a:r>
            <a:r>
              <a:rPr lang="zh-CN" alt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high-speed forwarding device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4445" lvl="5" indent="-360045" fontAlgn="auto">
              <a:lnSpc>
                <a:spcPct val="140000"/>
              </a:lnSpc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forwarding the high-traffic services (e.g. HSI, IPTV)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indent="-360045"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future, building 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Unified Cloud Base </a:t>
            </a: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fixed and mobile services</a:t>
            </a:r>
            <a:endParaRPr lang="en-US" altLang="zh-C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90" lvl="1" indent="-360045">
              <a:lnSpc>
                <a:spcPct val="140000"/>
              </a:lnSpc>
              <a:spcBef>
                <a:spcPts val="0"/>
              </a:spcBef>
              <a:buClr>
                <a:srgbClr val="C00000"/>
              </a:buClr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Cloudified UPF &amp; Cloudified BRAS in the same framework</a:t>
            </a:r>
            <a:endParaRPr lang="en-US" altLang="zh-C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68801" y="2661637"/>
            <a:ext cx="4169034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Till now, Cloudified C/U separated vBRAS accesses over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40 million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HSI subscribers</a:t>
            </a:r>
            <a:endParaRPr lang="en-US" altLang="zh-CN" sz="2000" i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0689" y="4346606"/>
            <a:ext cx="11772563" cy="2479186"/>
            <a:chOff x="294534" y="4244611"/>
            <a:chExt cx="11772563" cy="2606009"/>
          </a:xfrm>
        </p:grpSpPr>
        <p:sp>
          <p:nvSpPr>
            <p:cNvPr id="51" name="矩形: 圆角 50"/>
            <p:cNvSpPr/>
            <p:nvPr/>
          </p:nvSpPr>
          <p:spPr>
            <a:xfrm>
              <a:off x="8282372" y="6078954"/>
              <a:ext cx="3260655" cy="371051"/>
            </a:xfrm>
            <a:prstGeom prst="roundRect">
              <a:avLst>
                <a:gd name="adj" fmla="val 272"/>
              </a:avLst>
            </a:prstGeom>
            <a:solidFill>
              <a:schemeClr val="accent2">
                <a:lumMod val="20000"/>
                <a:lumOff val="8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8985042" y="5101303"/>
              <a:ext cx="0" cy="6781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539811" y="6515007"/>
              <a:ext cx="4527286" cy="33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* dBNG</a:t>
              </a:r>
              <a:r>
                <a:rPr lang="zh-CN" altLang="en-US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isaggregated </a:t>
              </a:r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roadband </a:t>
              </a:r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etwork </a:t>
              </a:r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ateway</a:t>
              </a:r>
              <a:endParaRPr lang="zh-CN" alt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: 圆角 2"/>
            <p:cNvSpPr/>
            <p:nvPr/>
          </p:nvSpPr>
          <p:spPr>
            <a:xfrm>
              <a:off x="2520557" y="4553483"/>
              <a:ext cx="4527286" cy="225408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4586" y="5199348"/>
              <a:ext cx="1172151" cy="659695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Traditional</a:t>
              </a:r>
              <a:endPara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en-US" altLang="zh-CN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BNG</a:t>
              </a:r>
              <a:endPara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45836" y="4559216"/>
              <a:ext cx="2799393" cy="34143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C/U separated vBRAS</a:t>
              </a:r>
              <a:endParaRPr lang="en-US" altLang="zh-CN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8" name="右箭头 161"/>
            <p:cNvSpPr/>
            <p:nvPr/>
          </p:nvSpPr>
          <p:spPr>
            <a:xfrm>
              <a:off x="1570924" y="5280841"/>
              <a:ext cx="902478" cy="54369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/>
            <p:cNvCxnSpPr>
              <a:stCxn id="24" idx="2"/>
              <a:endCxn id="25" idx="4"/>
            </p:cNvCxnSpPr>
            <p:nvPr/>
          </p:nvCxnSpPr>
          <p:spPr>
            <a:xfrm>
              <a:off x="4983895" y="5530249"/>
              <a:ext cx="1012282" cy="3733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24" idx="2"/>
              <a:endCxn id="21" idx="0"/>
            </p:cNvCxnSpPr>
            <p:nvPr/>
          </p:nvCxnSpPr>
          <p:spPr>
            <a:xfrm flipH="1">
              <a:off x="3865764" y="5530249"/>
              <a:ext cx="1118131" cy="2802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圆角矩形 144"/>
            <p:cNvSpPr/>
            <p:nvPr/>
          </p:nvSpPr>
          <p:spPr>
            <a:xfrm>
              <a:off x="2604160" y="5810455"/>
              <a:ext cx="2523208" cy="962426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  <a:alpha val="68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565">
                <a:defRPr/>
              </a:pPr>
              <a:endParaRPr lang="zh-CN" altLang="en-US" sz="2400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052958" y="5794044"/>
              <a:ext cx="1559061" cy="30617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vBRAS-pUP pool</a:t>
              </a:r>
              <a:endParaRPr lang="en-US" altLang="zh-CN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4253131" y="4842190"/>
              <a:ext cx="1503850" cy="724923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228615" y="5148402"/>
              <a:ext cx="1510559" cy="38184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89996" tIns="46798" rIns="89996" bIns="46798" rtlCol="0" anchor="t">
              <a:no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vBRAS-CP</a:t>
              </a:r>
              <a:endParaRPr lang="en-US" altLang="zh-CN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5423812" y="5858171"/>
              <a:ext cx="1503850" cy="724923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457216" y="6174935"/>
              <a:ext cx="1371338" cy="38842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89996" tIns="46798" rIns="89996" bIns="46798" rtlCol="0" anchor="t">
              <a:no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vBRAS-vUP</a:t>
              </a:r>
              <a:endParaRPr lang="en-US" altLang="zh-CN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7" name="文本框 166"/>
            <p:cNvSpPr txBox="1"/>
            <p:nvPr/>
          </p:nvSpPr>
          <p:spPr>
            <a:xfrm>
              <a:off x="3741428" y="6270430"/>
              <a:ext cx="316568" cy="24478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/>
            <p:cNvSpPr/>
            <p:nvPr/>
          </p:nvSpPr>
          <p:spPr>
            <a:xfrm>
              <a:off x="2618260" y="6230789"/>
              <a:ext cx="1114046" cy="43455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矩形: 圆角 31"/>
            <p:cNvSpPr/>
            <p:nvPr/>
          </p:nvSpPr>
          <p:spPr>
            <a:xfrm>
              <a:off x="3982244" y="6235001"/>
              <a:ext cx="1114045" cy="43455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66106" y="5076248"/>
              <a:ext cx="1054746" cy="2140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cloudified</a:t>
              </a:r>
              <a:endPara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542994" y="4265439"/>
              <a:ext cx="814213" cy="3424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dBNG</a:t>
              </a:r>
              <a:endPara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294534" y="5205688"/>
              <a:ext cx="1172048" cy="65423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71918" y="6241425"/>
              <a:ext cx="1425352" cy="428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High-speed </a:t>
              </a:r>
              <a:r>
                <a: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orwarding </a:t>
              </a:r>
              <a:r>
                <a: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evice</a:t>
              </a:r>
              <a:endParaRPr lang="zh-CN" alt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32489" y="6226906"/>
              <a:ext cx="1425352" cy="4283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High-speed </a:t>
              </a:r>
              <a:r>
                <a: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orwarding </a:t>
              </a:r>
              <a:r>
                <a:rPr lang="en-US" altLang="zh-CN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evice</a:t>
              </a:r>
              <a:endParaRPr lang="zh-CN" alt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右箭头 161"/>
            <p:cNvSpPr/>
            <p:nvPr/>
          </p:nvSpPr>
          <p:spPr>
            <a:xfrm>
              <a:off x="7161445" y="5279448"/>
              <a:ext cx="902478" cy="543694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09904" y="4900173"/>
              <a:ext cx="1054746" cy="4793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fully</a:t>
              </a:r>
              <a:endPara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cloudified</a:t>
              </a:r>
              <a:endPara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8133513" y="4553482"/>
              <a:ext cx="3552394" cy="191587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8313619" y="4615181"/>
              <a:ext cx="1453434" cy="772556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64755" y="4911357"/>
              <a:ext cx="1339064" cy="41781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89996" tIns="46798" rIns="89996" bIns="46798" rtlCol="0" anchor="t">
              <a:no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vBRAS-CP</a:t>
              </a:r>
              <a:endParaRPr lang="en-US" altLang="zh-CN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8262103" y="5388619"/>
              <a:ext cx="1420229" cy="700359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363996" y="5700981"/>
              <a:ext cx="1187877" cy="34464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89996" tIns="46798" rIns="89996" bIns="46798" rtlCol="0" anchor="t">
              <a:no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vBRAS-UP</a:t>
              </a:r>
              <a:endParaRPr lang="en-US" altLang="zh-CN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599096" y="4244611"/>
              <a:ext cx="814213" cy="3424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Future</a:t>
              </a:r>
              <a:endParaRPr lang="en-US" altLang="zh-CN" sz="1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9745530" y="5388619"/>
              <a:ext cx="1423502" cy="700359"/>
            </a:xfrm>
            <a:custGeom>
              <a:avLst/>
              <a:gdLst>
                <a:gd name="T0" fmla="*/ 637 w 754"/>
                <a:gd name="T1" fmla="*/ 407 h 415"/>
                <a:gd name="T2" fmla="*/ 92 w 754"/>
                <a:gd name="T3" fmla="*/ 403 h 415"/>
                <a:gd name="T4" fmla="*/ 15 w 754"/>
                <a:gd name="T5" fmla="*/ 290 h 415"/>
                <a:gd name="T6" fmla="*/ 139 w 754"/>
                <a:gd name="T7" fmla="*/ 204 h 415"/>
                <a:gd name="T8" fmla="*/ 287 w 754"/>
                <a:gd name="T9" fmla="*/ 26 h 415"/>
                <a:gd name="T10" fmla="*/ 504 w 754"/>
                <a:gd name="T11" fmla="*/ 122 h 415"/>
                <a:gd name="T12" fmla="*/ 650 w 754"/>
                <a:gd name="T13" fmla="*/ 119 h 415"/>
                <a:gd name="T14" fmla="*/ 678 w 754"/>
                <a:gd name="T15" fmla="*/ 244 h 415"/>
                <a:gd name="T16" fmla="*/ 742 w 754"/>
                <a:gd name="T17" fmla="*/ 336 h 415"/>
                <a:gd name="T18" fmla="*/ 637 w 754"/>
                <a:gd name="T19" fmla="*/ 407 h 415"/>
                <a:gd name="connsiteX0" fmla="*/ 8448 w 10000"/>
                <a:gd name="connsiteY0" fmla="*/ 9807 h 10000"/>
                <a:gd name="connsiteX1" fmla="*/ 1220 w 10000"/>
                <a:gd name="connsiteY1" fmla="*/ 9711 h 10000"/>
                <a:gd name="connsiteX2" fmla="*/ 199 w 10000"/>
                <a:gd name="connsiteY2" fmla="*/ 6988 h 10000"/>
                <a:gd name="connsiteX3" fmla="*/ 1470 w 10000"/>
                <a:gd name="connsiteY3" fmla="*/ 4211 h 10000"/>
                <a:gd name="connsiteX4" fmla="*/ 3806 w 10000"/>
                <a:gd name="connsiteY4" fmla="*/ 627 h 10000"/>
                <a:gd name="connsiteX5" fmla="*/ 6684 w 10000"/>
                <a:gd name="connsiteY5" fmla="*/ 2940 h 10000"/>
                <a:gd name="connsiteX6" fmla="*/ 8621 w 10000"/>
                <a:gd name="connsiteY6" fmla="*/ 2867 h 10000"/>
                <a:gd name="connsiteX7" fmla="*/ 8992 w 10000"/>
                <a:gd name="connsiteY7" fmla="*/ 5880 h 10000"/>
                <a:gd name="connsiteX8" fmla="*/ 9841 w 10000"/>
                <a:gd name="connsiteY8" fmla="*/ 8096 h 10000"/>
                <a:gd name="connsiteX9" fmla="*/ 8448 w 10000"/>
                <a:gd name="connsiteY9" fmla="*/ 9807 h 10000"/>
                <a:gd name="connsiteX0-1" fmla="*/ 8448 w 10000"/>
                <a:gd name="connsiteY0-2" fmla="*/ 9807 h 10000"/>
                <a:gd name="connsiteX1-3" fmla="*/ 1220 w 10000"/>
                <a:gd name="connsiteY1-4" fmla="*/ 9711 h 10000"/>
                <a:gd name="connsiteX2-5" fmla="*/ 199 w 10000"/>
                <a:gd name="connsiteY2-6" fmla="*/ 6988 h 10000"/>
                <a:gd name="connsiteX3-7" fmla="*/ 1470 w 10000"/>
                <a:gd name="connsiteY3-8" fmla="*/ 4211 h 10000"/>
                <a:gd name="connsiteX4-9" fmla="*/ 3806 w 10000"/>
                <a:gd name="connsiteY4-10" fmla="*/ 627 h 10000"/>
                <a:gd name="connsiteX5-11" fmla="*/ 6684 w 10000"/>
                <a:gd name="connsiteY5-12" fmla="*/ 2940 h 10000"/>
                <a:gd name="connsiteX6-13" fmla="*/ 8621 w 10000"/>
                <a:gd name="connsiteY6-14" fmla="*/ 2867 h 10000"/>
                <a:gd name="connsiteX7-15" fmla="*/ 9353 w 10000"/>
                <a:gd name="connsiteY7-16" fmla="*/ 5815 h 10000"/>
                <a:gd name="connsiteX8-17" fmla="*/ 9841 w 10000"/>
                <a:gd name="connsiteY8-18" fmla="*/ 8096 h 10000"/>
                <a:gd name="connsiteX9-19" fmla="*/ 8448 w 10000"/>
                <a:gd name="connsiteY9-20" fmla="*/ 9807 h 10000"/>
                <a:gd name="connsiteX0-21" fmla="*/ 8448 w 10000"/>
                <a:gd name="connsiteY0-22" fmla="*/ 9807 h 10000"/>
                <a:gd name="connsiteX1-23" fmla="*/ 1220 w 10000"/>
                <a:gd name="connsiteY1-24" fmla="*/ 9711 h 10000"/>
                <a:gd name="connsiteX2-25" fmla="*/ 199 w 10000"/>
                <a:gd name="connsiteY2-26" fmla="*/ 6988 h 10000"/>
                <a:gd name="connsiteX3-27" fmla="*/ 1638 w 10000"/>
                <a:gd name="connsiteY3-28" fmla="*/ 4336 h 10000"/>
                <a:gd name="connsiteX4-29" fmla="*/ 3806 w 10000"/>
                <a:gd name="connsiteY4-30" fmla="*/ 627 h 10000"/>
                <a:gd name="connsiteX5-31" fmla="*/ 6684 w 10000"/>
                <a:gd name="connsiteY5-32" fmla="*/ 2940 h 10000"/>
                <a:gd name="connsiteX6-33" fmla="*/ 8621 w 10000"/>
                <a:gd name="connsiteY6-34" fmla="*/ 2867 h 10000"/>
                <a:gd name="connsiteX7-35" fmla="*/ 9353 w 10000"/>
                <a:gd name="connsiteY7-36" fmla="*/ 5815 h 10000"/>
                <a:gd name="connsiteX8-37" fmla="*/ 9841 w 10000"/>
                <a:gd name="connsiteY8-38" fmla="*/ 8096 h 10000"/>
                <a:gd name="connsiteX9-39" fmla="*/ 8448 w 10000"/>
                <a:gd name="connsiteY9-40" fmla="*/ 9807 h 10000"/>
                <a:gd name="connsiteX0-41" fmla="*/ 8448 w 10000"/>
                <a:gd name="connsiteY0-42" fmla="*/ 9807 h 10000"/>
                <a:gd name="connsiteX1-43" fmla="*/ 1220 w 10000"/>
                <a:gd name="connsiteY1-44" fmla="*/ 9711 h 10000"/>
                <a:gd name="connsiteX2-45" fmla="*/ 199 w 10000"/>
                <a:gd name="connsiteY2-46" fmla="*/ 6988 h 10000"/>
                <a:gd name="connsiteX3-47" fmla="*/ 1638 w 10000"/>
                <a:gd name="connsiteY3-48" fmla="*/ 4336 h 10000"/>
                <a:gd name="connsiteX4-49" fmla="*/ 3806 w 10000"/>
                <a:gd name="connsiteY4-50" fmla="*/ 627 h 10000"/>
                <a:gd name="connsiteX5-51" fmla="*/ 6684 w 10000"/>
                <a:gd name="connsiteY5-52" fmla="*/ 2940 h 10000"/>
                <a:gd name="connsiteX6-53" fmla="*/ 8621 w 10000"/>
                <a:gd name="connsiteY6-54" fmla="*/ 2867 h 10000"/>
                <a:gd name="connsiteX7-55" fmla="*/ 9054 w 10000"/>
                <a:gd name="connsiteY7-56" fmla="*/ 5692 h 10000"/>
                <a:gd name="connsiteX8-57" fmla="*/ 9841 w 10000"/>
                <a:gd name="connsiteY8-58" fmla="*/ 8096 h 10000"/>
                <a:gd name="connsiteX9-59" fmla="*/ 8448 w 10000"/>
                <a:gd name="connsiteY9-60" fmla="*/ 9807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000" h="10000">
                  <a:moveTo>
                    <a:pt x="8448" y="9807"/>
                  </a:moveTo>
                  <a:lnTo>
                    <a:pt x="1220" y="9711"/>
                  </a:lnTo>
                  <a:cubicBezTo>
                    <a:pt x="1220" y="9711"/>
                    <a:pt x="0" y="9253"/>
                    <a:pt x="199" y="6988"/>
                  </a:cubicBezTo>
                  <a:cubicBezTo>
                    <a:pt x="424" y="4530"/>
                    <a:pt x="1638" y="4336"/>
                    <a:pt x="1638" y="4336"/>
                  </a:cubicBezTo>
                  <a:cubicBezTo>
                    <a:pt x="1638" y="4336"/>
                    <a:pt x="1711" y="1277"/>
                    <a:pt x="3806" y="627"/>
                  </a:cubicBezTo>
                  <a:cubicBezTo>
                    <a:pt x="5849" y="0"/>
                    <a:pt x="6684" y="2940"/>
                    <a:pt x="6684" y="2940"/>
                  </a:cubicBezTo>
                  <a:cubicBezTo>
                    <a:pt x="6684" y="2940"/>
                    <a:pt x="7732" y="1542"/>
                    <a:pt x="8621" y="2867"/>
                  </a:cubicBezTo>
                  <a:cubicBezTo>
                    <a:pt x="9363" y="3952"/>
                    <a:pt x="9054" y="5692"/>
                    <a:pt x="9054" y="5692"/>
                  </a:cubicBezTo>
                  <a:cubicBezTo>
                    <a:pt x="9054" y="5692"/>
                    <a:pt x="10000" y="6361"/>
                    <a:pt x="9841" y="8096"/>
                  </a:cubicBezTo>
                  <a:cubicBezTo>
                    <a:pt x="9668" y="10000"/>
                    <a:pt x="8448" y="9807"/>
                    <a:pt x="8448" y="980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vert="horz" wrap="square" lIns="51435" tIns="25717" rIns="51435" bIns="25717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845380" y="5635440"/>
              <a:ext cx="1210308" cy="2859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89996" tIns="46798" rIns="89996" bIns="46798" rtlCol="0" anchor="t">
              <a:no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UPF</a:t>
              </a:r>
              <a:endParaRPr lang="en-US" altLang="zh-CN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559745" y="6116874"/>
              <a:ext cx="2798653" cy="30995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89996" tIns="46798" rIns="89996" bIns="46798" rtlCol="0" anchor="t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Unified Cloud </a:t>
              </a:r>
              <a:r>
                <a:rPr lang="en-US" altLang="zh-CN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Base</a:t>
              </a:r>
              <a:endPara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1224607" y="5553827"/>
              <a:ext cx="286521" cy="3552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…</a:t>
              </a:r>
              <a:endParaRPr lang="zh-CN" altLang="en-US" sz="1600" b="1" dirty="0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208144" y="1534934"/>
            <a:ext cx="4993247" cy="825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Anchor Cloudification provides a platform for flexible service development and deployment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MDY5NmFjMmM4ZTljMGJiZDAxN2JmYTc0NGI0NmFiNDgifQ=="/>
  <p:tag name="commondata" val="eyJoZGlkIjoiYTM1OGExNDVkZjA0ZGM3YTBlMWM1Y2VjNmE5OTgxZG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游ゴシック Light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游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游ゴシック Light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游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Times New Roman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8621</Words>
  <Application>WPS 演示</Application>
  <PresentationFormat>宽屏</PresentationFormat>
  <Paragraphs>713</Paragraphs>
  <Slides>14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Calibri</vt:lpstr>
      <vt:lpstr>微软雅黑 Light</vt:lpstr>
      <vt:lpstr>华文细黑</vt:lpstr>
      <vt:lpstr>Arial Unicode MS</vt:lpstr>
      <vt:lpstr>Office 主题​​</vt:lpstr>
      <vt:lpstr>Paint.Picture</vt:lpstr>
      <vt:lpstr>PowerPoint 演示文稿</vt:lpstr>
      <vt:lpstr>Motivation</vt:lpstr>
      <vt:lpstr>Cloud-Network Convergence Strategy of China Telecom </vt:lpstr>
      <vt:lpstr>Status Quo of Network, Cloud and Services</vt:lpstr>
      <vt:lpstr>Overview of Cloudified IP MAN</vt:lpstr>
      <vt:lpstr>Key Components of Cloudified IP MAN: Metropolitan POD</vt:lpstr>
      <vt:lpstr>Key Components of Cloudified IP MAN: Cloud-Network POP </vt:lpstr>
      <vt:lpstr>Unified Cloud-Network Scheduling </vt:lpstr>
      <vt:lpstr>Service Anchor Cloudification</vt:lpstr>
      <vt:lpstr>Case 1: Smart Edge Cloud Service</vt:lpstr>
      <vt:lpstr>Case 2: Dedicated Network for Education Sector</vt:lpstr>
      <vt:lpstr>Takeaway</vt:lpstr>
      <vt:lpstr>PowerPoint 演示文稿</vt:lpstr>
      <vt:lpstr>PowerPoint 演示文稿</vt:lpstr>
    </vt:vector>
  </TitlesOfParts>
  <Company>神州网信技术有限公司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zyq2008</cp:lastModifiedBy>
  <cp:revision>5774</cp:revision>
  <dcterms:created xsi:type="dcterms:W3CDTF">2022-05-09T10:21:00Z</dcterms:created>
  <dcterms:modified xsi:type="dcterms:W3CDTF">2024-07-22T02:22:11Z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CABE005D9A5E468C8E0CDB4B30B66379_13</vt:lpwstr>
  </property>
  <property fmtid="{D5CDD505-2E9C-101B-9397-08002B2CF9AE}" pid="3" name="KSOProductBuildVer">
    <vt:lpwstr>2052-12.1.0.16929</vt:lpwstr>
  </property>
</Properties>
</file>