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1066" r:id="rId2"/>
    <p:sldId id="284" r:id="rId3"/>
    <p:sldId id="1032" r:id="rId4"/>
    <p:sldId id="1067" r:id="rId5"/>
    <p:sldId id="1095" r:id="rId6"/>
    <p:sldId id="1096" r:id="rId7"/>
    <p:sldId id="1094" r:id="rId8"/>
    <p:sldId id="267" r:id="rId9"/>
    <p:sldId id="1098" r:id="rId10"/>
    <p:sldId id="1099" r:id="rId11"/>
    <p:sldId id="1100" r:id="rId12"/>
    <p:sldId id="1102" r:id="rId13"/>
    <p:sldId id="1101" r:id="rId14"/>
    <p:sldId id="1108" r:id="rId15"/>
    <p:sldId id="1110" r:id="rId16"/>
    <p:sldId id="1111" r:id="rId17"/>
    <p:sldId id="1097" r:id="rId18"/>
    <p:sldId id="1103" r:id="rId19"/>
    <p:sldId id="1104" r:id="rId20"/>
    <p:sldId id="1105" r:id="rId21"/>
    <p:sldId id="1106" r:id="rId22"/>
    <p:sldId id="1107" r:id="rId23"/>
    <p:sldId id="1109" r:id="rId24"/>
    <p:sldId id="1093" r:id="rId25"/>
  </p:sldIdLst>
  <p:sldSz cx="9144000" cy="5143500" type="screen16x9"/>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47C"/>
    <a:srgbClr val="F87A08"/>
    <a:srgbClr val="2DB2A4"/>
    <a:srgbClr val="E8EAE9"/>
    <a:srgbClr val="FCFCFC"/>
    <a:srgbClr val="CCD0D1"/>
    <a:srgbClr val="D7D9E1"/>
    <a:srgbClr val="D5D8E3"/>
    <a:srgbClr val="DADBDE"/>
    <a:srgbClr val="D9D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776" autoAdjust="0"/>
  </p:normalViewPr>
  <p:slideViewPr>
    <p:cSldViewPr>
      <p:cViewPr varScale="1">
        <p:scale>
          <a:sx n="133" d="100"/>
          <a:sy n="133" d="100"/>
        </p:scale>
        <p:origin x="1014" y="69"/>
      </p:cViewPr>
      <p:guideLst>
        <p:guide orient="horz" pos="1620"/>
        <p:guide pos="2880"/>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t>2019/10/2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t>‹#›</a:t>
            </a:fld>
            <a:endParaRPr lang="zh-CN" altLang="en-US"/>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a:p>
        </p:txBody>
      </p:sp>
    </p:spTree>
    <p:extLst>
      <p:ext uri="{BB962C8B-B14F-4D97-AF65-F5344CB8AC3E}">
        <p14:creationId xmlns:p14="http://schemas.microsoft.com/office/powerpoint/2010/main" val="2084741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13</a:t>
            </a:fld>
            <a:endParaRPr lang="zh-CN" altLang="en-US"/>
          </a:p>
        </p:txBody>
      </p:sp>
    </p:spTree>
    <p:extLst>
      <p:ext uri="{BB962C8B-B14F-4D97-AF65-F5344CB8AC3E}">
        <p14:creationId xmlns:p14="http://schemas.microsoft.com/office/powerpoint/2010/main" val="350948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17</a:t>
            </a:fld>
            <a:endParaRPr lang="zh-CN" altLang="en-US"/>
          </a:p>
        </p:txBody>
      </p:sp>
    </p:spTree>
    <p:extLst>
      <p:ext uri="{BB962C8B-B14F-4D97-AF65-F5344CB8AC3E}">
        <p14:creationId xmlns:p14="http://schemas.microsoft.com/office/powerpoint/2010/main" val="92672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18</a:t>
            </a:fld>
            <a:endParaRPr lang="zh-CN" altLang="en-US"/>
          </a:p>
        </p:txBody>
      </p:sp>
    </p:spTree>
    <p:extLst>
      <p:ext uri="{BB962C8B-B14F-4D97-AF65-F5344CB8AC3E}">
        <p14:creationId xmlns:p14="http://schemas.microsoft.com/office/powerpoint/2010/main" val="252551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19</a:t>
            </a:fld>
            <a:endParaRPr lang="zh-CN" altLang="en-US"/>
          </a:p>
        </p:txBody>
      </p:sp>
    </p:spTree>
    <p:extLst>
      <p:ext uri="{BB962C8B-B14F-4D97-AF65-F5344CB8AC3E}">
        <p14:creationId xmlns:p14="http://schemas.microsoft.com/office/powerpoint/2010/main" val="1293968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a:p>
        </p:txBody>
      </p:sp>
    </p:spTree>
    <p:extLst>
      <p:ext uri="{BB962C8B-B14F-4D97-AF65-F5344CB8AC3E}">
        <p14:creationId xmlns:p14="http://schemas.microsoft.com/office/powerpoint/2010/main" val="2512499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22</a:t>
            </a:fld>
            <a:endParaRPr lang="zh-CN" altLang="en-US"/>
          </a:p>
        </p:txBody>
      </p:sp>
    </p:spTree>
    <p:extLst>
      <p:ext uri="{BB962C8B-B14F-4D97-AF65-F5344CB8AC3E}">
        <p14:creationId xmlns:p14="http://schemas.microsoft.com/office/powerpoint/2010/main" val="286735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a:p>
        </p:txBody>
      </p:sp>
    </p:spTree>
    <p:extLst>
      <p:ext uri="{BB962C8B-B14F-4D97-AF65-F5344CB8AC3E}">
        <p14:creationId xmlns:p14="http://schemas.microsoft.com/office/powerpoint/2010/main" val="14738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a:p>
        </p:txBody>
      </p:sp>
    </p:spTree>
    <p:extLst>
      <p:ext uri="{BB962C8B-B14F-4D97-AF65-F5344CB8AC3E}">
        <p14:creationId xmlns:p14="http://schemas.microsoft.com/office/powerpoint/2010/main" val="102862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4</a:t>
            </a:fld>
            <a:endParaRPr lang="zh-CN" altLang="en-US"/>
          </a:p>
        </p:txBody>
      </p:sp>
    </p:spTree>
    <p:extLst>
      <p:ext uri="{BB962C8B-B14F-4D97-AF65-F5344CB8AC3E}">
        <p14:creationId xmlns:p14="http://schemas.microsoft.com/office/powerpoint/2010/main" val="302151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a:p>
        </p:txBody>
      </p:sp>
    </p:spTree>
    <p:extLst>
      <p:ext uri="{BB962C8B-B14F-4D97-AF65-F5344CB8AC3E}">
        <p14:creationId xmlns:p14="http://schemas.microsoft.com/office/powerpoint/2010/main" val="239776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8</a:t>
            </a:fld>
            <a:endParaRPr lang="zh-CN" altLang="en-US"/>
          </a:p>
        </p:txBody>
      </p:sp>
    </p:spTree>
    <p:extLst>
      <p:ext uri="{BB962C8B-B14F-4D97-AF65-F5344CB8AC3E}">
        <p14:creationId xmlns:p14="http://schemas.microsoft.com/office/powerpoint/2010/main" val="21042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9</a:t>
            </a:fld>
            <a:endParaRPr lang="zh-CN" altLang="en-US"/>
          </a:p>
        </p:txBody>
      </p:sp>
    </p:spTree>
    <p:extLst>
      <p:ext uri="{BB962C8B-B14F-4D97-AF65-F5344CB8AC3E}">
        <p14:creationId xmlns:p14="http://schemas.microsoft.com/office/powerpoint/2010/main" val="351433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a:p>
        </p:txBody>
      </p:sp>
    </p:spTree>
    <p:extLst>
      <p:ext uri="{BB962C8B-B14F-4D97-AF65-F5344CB8AC3E}">
        <p14:creationId xmlns:p14="http://schemas.microsoft.com/office/powerpoint/2010/main" val="2472309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a:p>
        </p:txBody>
      </p:sp>
    </p:spTree>
    <p:extLst>
      <p:ext uri="{BB962C8B-B14F-4D97-AF65-F5344CB8AC3E}">
        <p14:creationId xmlns:p14="http://schemas.microsoft.com/office/powerpoint/2010/main" val="76477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1DF8838-2596-481A-81BD-BA549497E720}" type="datetimeFigureOut">
              <a:rPr lang="zh-CN" altLang="en-US"/>
              <a:pPr>
                <a:defRPr/>
              </a:pPr>
              <a:t>2019/10/2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7507C5-9851-4EF6-82C9-5647805156C3}" type="slidenum">
              <a:rPr lang="zh-CN" altLang="en-US"/>
              <a:pPr>
                <a:defRPr/>
              </a:pPr>
              <a:t>‹#›</a:t>
            </a:fld>
            <a:endParaRPr lang="zh-CN" altLang="en-US"/>
          </a:p>
        </p:txBody>
      </p:sp>
    </p:spTree>
    <p:extLst>
      <p:ext uri="{BB962C8B-B14F-4D97-AF65-F5344CB8AC3E}">
        <p14:creationId xmlns:p14="http://schemas.microsoft.com/office/powerpoint/2010/main" val="208666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F3F2B87-989E-4F4D-A3D6-9B10DAD785BB}" type="datetimeFigureOut">
              <a:rPr lang="zh-CN" altLang="en-US"/>
              <a:pPr>
                <a:defRPr/>
              </a:pPr>
              <a:t>2019/10/2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954EB6-7BED-43FD-8483-DCA0766CC830}" type="slidenum">
              <a:rPr lang="zh-CN" altLang="en-US"/>
              <a:pPr>
                <a:defRPr/>
              </a:pPr>
              <a:t>‹#›</a:t>
            </a:fld>
            <a:endParaRPr lang="zh-CN" altLang="en-US"/>
          </a:p>
        </p:txBody>
      </p:sp>
    </p:spTree>
    <p:extLst>
      <p:ext uri="{BB962C8B-B14F-4D97-AF65-F5344CB8AC3E}">
        <p14:creationId xmlns:p14="http://schemas.microsoft.com/office/powerpoint/2010/main" val="296113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DDB09A5-729D-4B62-9A05-E166FB412201}" type="datetimeFigureOut">
              <a:rPr lang="zh-CN" altLang="en-US"/>
              <a:pPr>
                <a:defRPr/>
              </a:pPr>
              <a:t>2019/10/2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A21541-2C8E-4FE7-AD01-6AECC40AD2EC}" type="slidenum">
              <a:rPr lang="zh-CN" altLang="en-US"/>
              <a:pPr>
                <a:defRPr/>
              </a:pPr>
              <a:t>‹#›</a:t>
            </a:fld>
            <a:endParaRPr lang="zh-CN" altLang="en-US"/>
          </a:p>
        </p:txBody>
      </p:sp>
    </p:spTree>
    <p:extLst>
      <p:ext uri="{BB962C8B-B14F-4D97-AF65-F5344CB8AC3E}">
        <p14:creationId xmlns:p14="http://schemas.microsoft.com/office/powerpoint/2010/main" val="3015735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144000" cy="588168"/>
          </a:xfrm>
          <a:prstGeom prst="rect">
            <a:avLst/>
          </a:prstGeom>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0" y="638175"/>
            <a:ext cx="9144000" cy="45053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22256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2" name="标题 1"/>
          <p:cNvSpPr>
            <a:spLocks noGrp="1"/>
          </p:cNvSpPr>
          <p:nvPr>
            <p:ph type="title"/>
          </p:nvPr>
        </p:nvSpPr>
        <p:spPr>
          <a:xfrm>
            <a:off x="606008" y="123478"/>
            <a:ext cx="2741856" cy="277143"/>
          </a:xfrm>
        </p:spPr>
        <p:txBody>
          <a:bodyPr/>
          <a:lstStyle>
            <a:lvl1pPr algn="l">
              <a:defRPr sz="1600" b="0">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矩形 3"/>
          <p:cNvSpPr/>
          <p:nvPr userDrawn="1"/>
        </p:nvSpPr>
        <p:spPr>
          <a:xfrm>
            <a:off x="0" y="449610"/>
            <a:ext cx="9144000" cy="4693890"/>
          </a:xfrm>
          <a:prstGeom prst="rect">
            <a:avLst/>
          </a:prstGeom>
          <a:gradFill flip="none" rotWithShape="1">
            <a:gsLst>
              <a:gs pos="0">
                <a:srgbClr val="CCD0D1"/>
              </a:gs>
              <a:gs pos="49200">
                <a:srgbClr val="E8EAE9"/>
              </a:gs>
              <a:gs pos="100000">
                <a:srgbClr val="FCFCF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离页连接符 20"/>
          <p:cNvSpPr/>
          <p:nvPr userDrawn="1"/>
        </p:nvSpPr>
        <p:spPr>
          <a:xfrm>
            <a:off x="213424" y="-1"/>
            <a:ext cx="381569" cy="5619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02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102D13-023C-493B-946F-6334B1550202}" type="datetimeFigureOut">
              <a:rPr lang="zh-CN" altLang="en-US"/>
              <a:pPr>
                <a:defRPr/>
              </a:pPr>
              <a:t>2019/10/2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027665-4685-4CFB-A4DF-574C5BBB6387}" type="slidenum">
              <a:rPr lang="zh-CN" altLang="en-US"/>
              <a:pPr>
                <a:defRPr/>
              </a:pPr>
              <a:t>‹#›</a:t>
            </a:fld>
            <a:endParaRPr lang="zh-CN" altLang="en-US"/>
          </a:p>
        </p:txBody>
      </p:sp>
    </p:spTree>
    <p:extLst>
      <p:ext uri="{BB962C8B-B14F-4D97-AF65-F5344CB8AC3E}">
        <p14:creationId xmlns:p14="http://schemas.microsoft.com/office/powerpoint/2010/main" val="187607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170EC45-3C31-4C3D-8B77-22FF0C9AAD4A}" type="datetimeFigureOut">
              <a:rPr lang="zh-CN" altLang="en-US"/>
              <a:pPr>
                <a:defRPr/>
              </a:pPr>
              <a:t>2019/10/2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4074A8-D729-49BB-A7BC-DB2359C77DB8}" type="slidenum">
              <a:rPr lang="zh-CN" altLang="en-US"/>
              <a:pPr>
                <a:defRPr/>
              </a:pPr>
              <a:t>‹#›</a:t>
            </a:fld>
            <a:endParaRPr lang="zh-CN" altLang="en-US"/>
          </a:p>
        </p:txBody>
      </p:sp>
    </p:spTree>
    <p:extLst>
      <p:ext uri="{BB962C8B-B14F-4D97-AF65-F5344CB8AC3E}">
        <p14:creationId xmlns:p14="http://schemas.microsoft.com/office/powerpoint/2010/main" val="156166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6DE339D-55A7-444C-B9D1-1957295915E5}" type="datetimeFigureOut">
              <a:rPr lang="zh-CN" altLang="en-US"/>
              <a:pPr>
                <a:defRPr/>
              </a:pPr>
              <a:t>2019/10/2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CB3A32D-1FCD-4730-805F-780D3DD87911}" type="slidenum">
              <a:rPr lang="zh-CN" altLang="en-US"/>
              <a:pPr>
                <a:defRPr/>
              </a:pPr>
              <a:t>‹#›</a:t>
            </a:fld>
            <a:endParaRPr lang="zh-CN" altLang="en-US"/>
          </a:p>
        </p:txBody>
      </p:sp>
    </p:spTree>
    <p:extLst>
      <p:ext uri="{BB962C8B-B14F-4D97-AF65-F5344CB8AC3E}">
        <p14:creationId xmlns:p14="http://schemas.microsoft.com/office/powerpoint/2010/main" val="20229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942A674-53CD-422B-9892-C4EF0827967E}" type="datetimeFigureOut">
              <a:rPr lang="zh-CN" altLang="en-US"/>
              <a:pPr>
                <a:defRPr/>
              </a:pPr>
              <a:t>2019/10/2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B350D4-CBC2-4A07-BB4A-B4CC231CE9C3}" type="slidenum">
              <a:rPr lang="zh-CN" altLang="en-US"/>
              <a:pPr>
                <a:defRPr/>
              </a:pPr>
              <a:t>‹#›</a:t>
            </a:fld>
            <a:endParaRPr lang="zh-CN" altLang="en-US"/>
          </a:p>
        </p:txBody>
      </p:sp>
    </p:spTree>
    <p:extLst>
      <p:ext uri="{BB962C8B-B14F-4D97-AF65-F5344CB8AC3E}">
        <p14:creationId xmlns:p14="http://schemas.microsoft.com/office/powerpoint/2010/main" val="47566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5118EC-EDEF-4F9C-852D-0A464BD53A70}" type="datetimeFigureOut">
              <a:rPr lang="zh-CN" altLang="en-US"/>
              <a:pPr>
                <a:defRPr/>
              </a:pPr>
              <a:t>2019/10/2</a:t>
            </a:fld>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2CC5073-A55C-4F3C-8D7B-130473455D17}" type="slidenum">
              <a:rPr lang="zh-CN" altLang="en-US"/>
              <a:pPr>
                <a:defRPr/>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6" name="矩形 5"/>
          <p:cNvSpPr/>
          <p:nvPr userDrawn="1"/>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175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73165C5-19AB-4D7E-BF4E-8030D4BC8E07}" type="datetimeFigureOut">
              <a:rPr lang="zh-CN" altLang="en-US"/>
              <a:pPr>
                <a:defRPr/>
              </a:pPr>
              <a:t>2019/10/2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C2AC4E-50CB-4334-996F-7EE8464BD267}" type="slidenum">
              <a:rPr lang="zh-CN" altLang="en-US"/>
              <a:pPr>
                <a:defRPr/>
              </a:pPr>
              <a:t>‹#›</a:t>
            </a:fld>
            <a:endParaRPr lang="zh-CN" altLang="en-US"/>
          </a:p>
        </p:txBody>
      </p:sp>
    </p:spTree>
    <p:extLst>
      <p:ext uri="{BB962C8B-B14F-4D97-AF65-F5344CB8AC3E}">
        <p14:creationId xmlns:p14="http://schemas.microsoft.com/office/powerpoint/2010/main" val="415485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6C6AEFD-D42C-445E-A078-69D256A721CC}" type="datetimeFigureOut">
              <a:rPr lang="zh-CN" altLang="en-US"/>
              <a:pPr>
                <a:defRPr/>
              </a:pPr>
              <a:t>2019/10/2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3B7A587-D83B-45BF-80B0-EB01029C5564}" type="slidenum">
              <a:rPr lang="zh-CN" altLang="en-US"/>
              <a:pPr>
                <a:defRPr/>
              </a:pPr>
              <a:t>‹#›</a:t>
            </a:fld>
            <a:endParaRPr lang="zh-CN" altLang="en-US"/>
          </a:p>
        </p:txBody>
      </p:sp>
    </p:spTree>
    <p:extLst>
      <p:ext uri="{BB962C8B-B14F-4D97-AF65-F5344CB8AC3E}">
        <p14:creationId xmlns:p14="http://schemas.microsoft.com/office/powerpoint/2010/main" val="168401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6000" b="-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CA76A6C-E1BF-41A9-90D8-1F55C472F0D3}" type="datetimeFigureOut">
              <a:rPr lang="zh-CN" altLang="en-US"/>
              <a:pPr>
                <a:defRPr/>
              </a:pPr>
              <a:t>2019/10/2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4AC6EAE7-8652-497A-B0B9-2516C5BD65F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Visio_Drawing3.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Visio_Drawing4.vsdx"/></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package" Target="../embeddings/Microsoft_Visio_Drawing6.vsdx"/></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package" Target="../embeddings/Microsoft_Visio_Drawing7.vsdx"/></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64038"/>
          </a:xfrm>
          <a:prstGeom prst="rect">
            <a:avLst/>
          </a:prstGeom>
        </p:spPr>
      </p:pic>
      <p:sp>
        <p:nvSpPr>
          <p:cNvPr id="65" name="矩形 64"/>
          <p:cNvSpPr/>
          <p:nvPr/>
        </p:nvSpPr>
        <p:spPr>
          <a:xfrm>
            <a:off x="0" y="5035826"/>
            <a:ext cx="9144000" cy="107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1DFA276-080E-45BC-BB6C-A8CBA87D4C6A}"/>
              </a:ext>
            </a:extLst>
          </p:cNvPr>
          <p:cNvSpPr txBox="1"/>
          <p:nvPr/>
        </p:nvSpPr>
        <p:spPr>
          <a:xfrm>
            <a:off x="1279377" y="1563638"/>
            <a:ext cx="6924974" cy="1107996"/>
          </a:xfrm>
          <a:prstGeom prst="rect">
            <a:avLst/>
          </a:prstGeom>
          <a:noFill/>
        </p:spPr>
        <p:txBody>
          <a:bodyPr wrap="none" lIns="0" tIns="0" rIns="0" bIns="0" rtlCol="0">
            <a:spAutoFit/>
          </a:bodyPr>
          <a:lstStyle/>
          <a:p>
            <a:pPr algn="ctr"/>
            <a:r>
              <a:rPr lang="zh-CN" altLang="en-US" sz="3600" b="1" dirty="0">
                <a:solidFill>
                  <a:schemeClr val="accent6"/>
                </a:solidFill>
                <a:latin typeface="微软雅黑" pitchFamily="34" charset="-122"/>
                <a:ea typeface="微软雅黑" pitchFamily="34" charset="-122"/>
              </a:rPr>
              <a:t>辐射防护数据集成与监控系统软件</a:t>
            </a:r>
            <a:endParaRPr lang="en-US" altLang="zh-CN" sz="3600" b="1" dirty="0">
              <a:solidFill>
                <a:schemeClr val="accent6"/>
              </a:solidFill>
              <a:latin typeface="微软雅黑" pitchFamily="34" charset="-122"/>
              <a:ea typeface="微软雅黑" pitchFamily="34" charset="-122"/>
            </a:endParaRPr>
          </a:p>
          <a:p>
            <a:pPr algn="ctr"/>
            <a:r>
              <a:rPr lang="zh-CN" altLang="en-US" sz="3600" b="1" dirty="0">
                <a:solidFill>
                  <a:schemeClr val="accent6"/>
                </a:solidFill>
                <a:latin typeface="微软雅黑" pitchFamily="34" charset="-122"/>
                <a:ea typeface="微软雅黑" pitchFamily="34" charset="-122"/>
              </a:rPr>
              <a:t>需求分析报告</a:t>
            </a:r>
          </a:p>
        </p:txBody>
      </p:sp>
      <p:sp>
        <p:nvSpPr>
          <p:cNvPr id="3" name="文本框 2">
            <a:extLst>
              <a:ext uri="{FF2B5EF4-FFF2-40B4-BE49-F238E27FC236}">
                <a16:creationId xmlns:a16="http://schemas.microsoft.com/office/drawing/2014/main" id="{F7F05FD0-2EB6-47D4-B04E-BDD2F3A0649C}"/>
              </a:ext>
            </a:extLst>
          </p:cNvPr>
          <p:cNvSpPr txBox="1"/>
          <p:nvPr/>
        </p:nvSpPr>
        <p:spPr>
          <a:xfrm>
            <a:off x="2578422" y="3484398"/>
            <a:ext cx="3590728" cy="430887"/>
          </a:xfrm>
          <a:prstGeom prst="rect">
            <a:avLst/>
          </a:prstGeom>
          <a:noFill/>
        </p:spPr>
        <p:txBody>
          <a:bodyPr wrap="none" lIns="0" tIns="0" rIns="0" bIns="0" rtlCol="0">
            <a:spAutoFit/>
          </a:bodyPr>
          <a:lstStyle/>
          <a:p>
            <a:pPr algn="ctr"/>
            <a:r>
              <a:rPr lang="zh-CN" altLang="en-US" sz="2800" b="1" dirty="0">
                <a:solidFill>
                  <a:schemeClr val="accent3">
                    <a:lumMod val="20000"/>
                    <a:lumOff val="80000"/>
                  </a:schemeClr>
                </a:solidFill>
                <a:latin typeface="微软雅黑" pitchFamily="34" charset="-122"/>
                <a:ea typeface="微软雅黑" pitchFamily="34" charset="-122"/>
              </a:rPr>
              <a:t>四川天健科技有限公司</a:t>
            </a:r>
          </a:p>
        </p:txBody>
      </p:sp>
    </p:spTree>
    <p:extLst>
      <p:ext uri="{BB962C8B-B14F-4D97-AF65-F5344CB8AC3E}">
        <p14:creationId xmlns:p14="http://schemas.microsoft.com/office/powerpoint/2010/main" val="194779831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7B7EA440-235B-49C4-AC87-5050D6F7374E}"/>
              </a:ext>
            </a:extLst>
          </p:cNvPr>
          <p:cNvGraphicFramePr>
            <a:graphicFrameLocks noChangeAspect="1"/>
          </p:cNvGraphicFramePr>
          <p:nvPr>
            <p:extLst>
              <p:ext uri="{D42A27DB-BD31-4B8C-83A1-F6EECF244321}">
                <p14:modId xmlns:p14="http://schemas.microsoft.com/office/powerpoint/2010/main" val="3581280394"/>
              </p:ext>
            </p:extLst>
          </p:nvPr>
        </p:nvGraphicFramePr>
        <p:xfrm>
          <a:off x="1259632" y="987574"/>
          <a:ext cx="7451991" cy="3600400"/>
        </p:xfrm>
        <a:graphic>
          <a:graphicData uri="http://schemas.openxmlformats.org/presentationml/2006/ole">
            <mc:AlternateContent xmlns:mc="http://schemas.openxmlformats.org/markup-compatibility/2006">
              <mc:Choice xmlns:v="urn:schemas-microsoft-com:vml" Requires="v">
                <p:oleObj spid="_x0000_s61458" name="Visio" r:id="rId4" imgW="10106247" imgH="4881553" progId="Visio.Drawing.15">
                  <p:embed/>
                </p:oleObj>
              </mc:Choice>
              <mc:Fallback>
                <p:oleObj name="Visio" r:id="rId4" imgW="10106247" imgH="488155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987574"/>
                        <a:ext cx="7451991" cy="3600400"/>
                      </a:xfrm>
                      <a:prstGeom prst="rect">
                        <a:avLst/>
                      </a:prstGeom>
                      <a:noFill/>
                    </p:spPr>
                  </p:pic>
                </p:oleObj>
              </mc:Fallback>
            </mc:AlternateContent>
          </a:graphicData>
        </a:graphic>
      </p:graphicFrame>
    </p:spTree>
    <p:extLst>
      <p:ext uri="{BB962C8B-B14F-4D97-AF65-F5344CB8AC3E}">
        <p14:creationId xmlns:p14="http://schemas.microsoft.com/office/powerpoint/2010/main" val="230568863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10C3FB58-D131-483F-ACA2-C2B7F749B1A6}"/>
              </a:ext>
            </a:extLst>
          </p:cNvPr>
          <p:cNvGraphicFramePr>
            <a:graphicFrameLocks noChangeAspect="1"/>
          </p:cNvGraphicFramePr>
          <p:nvPr>
            <p:extLst>
              <p:ext uri="{D42A27DB-BD31-4B8C-83A1-F6EECF244321}">
                <p14:modId xmlns:p14="http://schemas.microsoft.com/office/powerpoint/2010/main" val="2893674578"/>
              </p:ext>
            </p:extLst>
          </p:nvPr>
        </p:nvGraphicFramePr>
        <p:xfrm>
          <a:off x="741061" y="843558"/>
          <a:ext cx="7848872" cy="3889818"/>
        </p:xfrm>
        <a:graphic>
          <a:graphicData uri="http://schemas.openxmlformats.org/presentationml/2006/ole">
            <mc:AlternateContent xmlns:mc="http://schemas.openxmlformats.org/markup-compatibility/2006">
              <mc:Choice xmlns:v="urn:schemas-microsoft-com:vml" Requires="v">
                <p:oleObj spid="_x0000_s62486" name="Visio" r:id="rId4" imgW="9848939" imgH="4881553" progId="Visio.Drawing.15">
                  <p:embed/>
                </p:oleObj>
              </mc:Choice>
              <mc:Fallback>
                <p:oleObj name="Visio" r:id="rId4" imgW="9848939" imgH="4881553" progId="Visio.Drawing.15">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061" y="843558"/>
                        <a:ext cx="7848872" cy="3889818"/>
                      </a:xfrm>
                      <a:prstGeom prst="rect">
                        <a:avLst/>
                      </a:prstGeom>
                      <a:noFill/>
                    </p:spPr>
                  </p:pic>
                </p:oleObj>
              </mc:Fallback>
            </mc:AlternateContent>
          </a:graphicData>
        </a:graphic>
      </p:graphicFrame>
    </p:spTree>
    <p:extLst>
      <p:ext uri="{BB962C8B-B14F-4D97-AF65-F5344CB8AC3E}">
        <p14:creationId xmlns:p14="http://schemas.microsoft.com/office/powerpoint/2010/main" val="1247302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-3 </a:t>
            </a:r>
            <a:r>
              <a:rPr lang="zh-CN" altLang="en-US" b="1" dirty="0"/>
              <a:t>软件接口</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3274D10B-B01B-426D-B7E6-6DB08101D6EA}"/>
              </a:ext>
            </a:extLst>
          </p:cNvPr>
          <p:cNvGraphicFramePr>
            <a:graphicFrameLocks noChangeAspect="1"/>
          </p:cNvGraphicFramePr>
          <p:nvPr>
            <p:extLst>
              <p:ext uri="{D42A27DB-BD31-4B8C-83A1-F6EECF244321}">
                <p14:modId xmlns:p14="http://schemas.microsoft.com/office/powerpoint/2010/main" val="126643537"/>
              </p:ext>
            </p:extLst>
          </p:nvPr>
        </p:nvGraphicFramePr>
        <p:xfrm>
          <a:off x="1115616" y="699542"/>
          <a:ext cx="6696744" cy="4236740"/>
        </p:xfrm>
        <a:graphic>
          <a:graphicData uri="http://schemas.openxmlformats.org/presentationml/2006/ole">
            <mc:AlternateContent xmlns:mc="http://schemas.openxmlformats.org/markup-compatibility/2006">
              <mc:Choice xmlns:v="urn:schemas-microsoft-com:vml" Requires="v">
                <p:oleObj spid="_x0000_s63505" name="Visio" r:id="rId3" imgW="7944116" imgH="7600714" progId="Visio.Drawing.15">
                  <p:embed/>
                </p:oleObj>
              </mc:Choice>
              <mc:Fallback>
                <p:oleObj name="Visio" r:id="rId3" imgW="7944116" imgH="7600714" progId="Visio.Drawing.15">
                  <p:embed/>
                  <p:pic>
                    <p:nvPicPr>
                      <p:cNvPr id="0" name="Object 1"/>
                      <p:cNvPicPr>
                        <a:picLocks noChangeAspect="1" noChangeArrowheads="1"/>
                      </p:cNvPicPr>
                      <p:nvPr/>
                    </p:nvPicPr>
                    <p:blipFill>
                      <a:blip r:embed="rId4"/>
                      <a:srcRect/>
                      <a:stretch>
                        <a:fillRect/>
                      </a:stretch>
                    </p:blipFill>
                    <p:spPr bwMode="auto">
                      <a:xfrm>
                        <a:off x="1115616" y="699542"/>
                        <a:ext cx="6696744" cy="4236740"/>
                      </a:xfrm>
                      <a:prstGeom prst="rect">
                        <a:avLst/>
                      </a:prstGeom>
                      <a:noFill/>
                    </p:spPr>
                  </p:pic>
                </p:oleObj>
              </mc:Fallback>
            </mc:AlternateContent>
          </a:graphicData>
        </a:graphic>
      </p:graphicFrame>
    </p:spTree>
    <p:extLst>
      <p:ext uri="{BB962C8B-B14F-4D97-AF65-F5344CB8AC3E}">
        <p14:creationId xmlns:p14="http://schemas.microsoft.com/office/powerpoint/2010/main" val="339266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-3 </a:t>
            </a:r>
            <a:r>
              <a:rPr lang="zh-CN" altLang="en-US" b="1" dirty="0"/>
              <a:t>软件接口</a:t>
            </a:r>
            <a:endParaRPr lang="zh-CN" altLang="en-US" sz="1100" b="1" dirty="0"/>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表格 3">
            <a:extLst>
              <a:ext uri="{FF2B5EF4-FFF2-40B4-BE49-F238E27FC236}">
                <a16:creationId xmlns:a16="http://schemas.microsoft.com/office/drawing/2014/main" id="{7D623861-822D-41F1-8220-9F4C6A6A59CD}"/>
              </a:ext>
            </a:extLst>
          </p:cNvPr>
          <p:cNvGraphicFramePr>
            <a:graphicFrameLocks noGrp="1"/>
          </p:cNvGraphicFramePr>
          <p:nvPr>
            <p:extLst>
              <p:ext uri="{D42A27DB-BD31-4B8C-83A1-F6EECF244321}">
                <p14:modId xmlns:p14="http://schemas.microsoft.com/office/powerpoint/2010/main" val="1208176310"/>
              </p:ext>
            </p:extLst>
          </p:nvPr>
        </p:nvGraphicFramePr>
        <p:xfrm>
          <a:off x="250800" y="699542"/>
          <a:ext cx="8424936" cy="4116105"/>
        </p:xfrm>
        <a:graphic>
          <a:graphicData uri="http://schemas.openxmlformats.org/drawingml/2006/table">
            <a:tbl>
              <a:tblPr firstRow="1" bandRow="1">
                <a:tableStyleId>{5C22544A-7EE6-4342-B048-85BDC9FD1C3A}</a:tableStyleId>
              </a:tblPr>
              <a:tblGrid>
                <a:gridCol w="3533038">
                  <a:extLst>
                    <a:ext uri="{9D8B030D-6E8A-4147-A177-3AD203B41FA5}">
                      <a16:colId xmlns:a16="http://schemas.microsoft.com/office/drawing/2014/main" val="3592001047"/>
                    </a:ext>
                  </a:extLst>
                </a:gridCol>
                <a:gridCol w="4891898">
                  <a:extLst>
                    <a:ext uri="{9D8B030D-6E8A-4147-A177-3AD203B41FA5}">
                      <a16:colId xmlns:a16="http://schemas.microsoft.com/office/drawing/2014/main" val="185274498"/>
                    </a:ext>
                  </a:extLst>
                </a:gridCol>
              </a:tblGrid>
              <a:tr h="356035">
                <a:tc>
                  <a:txBody>
                    <a:bodyPr/>
                    <a:lstStyle/>
                    <a:p>
                      <a:r>
                        <a:rPr lang="zh-CN" altLang="en-US" sz="1400" dirty="0"/>
                        <a:t>软件</a:t>
                      </a:r>
                    </a:p>
                  </a:txBody>
                  <a:tcPr/>
                </a:tc>
                <a:tc>
                  <a:txBody>
                    <a:bodyPr/>
                    <a:lstStyle/>
                    <a:p>
                      <a:r>
                        <a:rPr lang="zh-CN" altLang="en-US" sz="1400" dirty="0"/>
                        <a:t>接口</a:t>
                      </a:r>
                    </a:p>
                  </a:txBody>
                  <a:tcPr/>
                </a:tc>
                <a:extLst>
                  <a:ext uri="{0D108BD9-81ED-4DB2-BD59-A6C34878D82A}">
                    <a16:rowId xmlns:a16="http://schemas.microsoft.com/office/drawing/2014/main" val="1901838477"/>
                  </a:ext>
                </a:extLst>
              </a:tr>
              <a:tr h="298068">
                <a:tc rowSpan="4">
                  <a:txBody>
                    <a:bodyPr/>
                    <a:lstStyle/>
                    <a:p>
                      <a:pPr algn="ctr"/>
                      <a:endParaRPr lang="en-US" altLang="zh-CN" sz="1400" dirty="0"/>
                    </a:p>
                    <a:p>
                      <a:pPr algn="ctr"/>
                      <a:endParaRPr lang="en-US" altLang="zh-CN" sz="1400" dirty="0"/>
                    </a:p>
                    <a:p>
                      <a:pPr algn="ctr"/>
                      <a:r>
                        <a:rPr lang="zh-CN" altLang="en-US" sz="1400" b="1" dirty="0"/>
                        <a:t>控制工位软件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系统运行状态上报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2464186217"/>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组件运行状态上报接口</a:t>
                      </a:r>
                    </a:p>
                  </a:txBody>
                  <a:tcPr/>
                </a:tc>
                <a:extLst>
                  <a:ext uri="{0D108BD9-81ED-4DB2-BD59-A6C34878D82A}">
                    <a16:rowId xmlns:a16="http://schemas.microsoft.com/office/drawing/2014/main" val="801480693"/>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组件远程控制命令执行结果上报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893999375"/>
                  </a:ext>
                </a:extLst>
              </a:tr>
              <a:tr h="298068">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1545548709"/>
                  </a:ext>
                </a:extLst>
              </a:tr>
              <a:tr h="356035">
                <a:tc rowSpan="8">
                  <a:txBody>
                    <a:bodyP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t>后台服务软件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账户管理接口</a:t>
                      </a:r>
                      <a:r>
                        <a:rPr lang="en-US" altLang="zh-CN" sz="1400" kern="1200" dirty="0">
                          <a:solidFill>
                            <a:schemeClr val="dk1"/>
                          </a:solidFill>
                          <a:effectLst/>
                          <a:latin typeface="+mn-lt"/>
                          <a:ea typeface="+mn-ea"/>
                          <a:cs typeface="+mn-cs"/>
                        </a:rPr>
                        <a:t>(</a:t>
                      </a:r>
                      <a:r>
                        <a:rPr lang="zh-CN" altLang="en-US" sz="1400" kern="1200" dirty="0">
                          <a:solidFill>
                            <a:schemeClr val="dk1"/>
                          </a:solidFill>
                          <a:effectLst/>
                          <a:latin typeface="+mn-lt"/>
                          <a:ea typeface="+mn-ea"/>
                          <a:cs typeface="+mn-cs"/>
                        </a:rPr>
                        <a:t>新建、删除、信息修改、登录、登出</a:t>
                      </a:r>
                      <a:r>
                        <a:rPr lang="en-US" altLang="zh-CN" sz="1400" kern="1200" dirty="0">
                          <a:solidFill>
                            <a:schemeClr val="dk1"/>
                          </a:solidFill>
                          <a:effectLst/>
                          <a:latin typeface="+mn-lt"/>
                          <a:ea typeface="+mn-ea"/>
                          <a:cs typeface="+mn-cs"/>
                        </a:rPr>
                        <a:t>)</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3141689063"/>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参数设置（网络参数设置、数据库参数设置）</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184965805"/>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组件运行状态获取接口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99138104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组件远程控制接口</a:t>
                      </a:r>
                    </a:p>
                  </a:txBody>
                  <a:tcPr/>
                </a:tc>
                <a:extLst>
                  <a:ext uri="{0D108BD9-81ED-4DB2-BD59-A6C34878D82A}">
                    <a16:rowId xmlns:a16="http://schemas.microsoft.com/office/drawing/2014/main" val="422037140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组件远程控制结果上报接口</a:t>
                      </a:r>
                    </a:p>
                  </a:txBody>
                  <a:tcPr/>
                </a:tc>
                <a:extLst>
                  <a:ext uri="{0D108BD9-81ED-4DB2-BD59-A6C34878D82A}">
                    <a16:rowId xmlns:a16="http://schemas.microsoft.com/office/drawing/2014/main" val="3061932271"/>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任务下发接口</a:t>
                      </a:r>
                    </a:p>
                  </a:txBody>
                  <a:tcPr/>
                </a:tc>
                <a:extLst>
                  <a:ext uri="{0D108BD9-81ED-4DB2-BD59-A6C34878D82A}">
                    <a16:rowId xmlns:a16="http://schemas.microsoft.com/office/drawing/2014/main" val="358905272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347680529"/>
                  </a:ext>
                </a:extLst>
              </a:tr>
              <a:tr h="356035">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组件状态刷新接口</a:t>
                      </a:r>
                    </a:p>
                  </a:txBody>
                  <a:tcPr/>
                </a:tc>
                <a:extLst>
                  <a:ext uri="{0D108BD9-81ED-4DB2-BD59-A6C34878D82A}">
                    <a16:rowId xmlns:a16="http://schemas.microsoft.com/office/drawing/2014/main" val="2691921050"/>
                  </a:ext>
                </a:extLst>
              </a:tr>
            </a:tbl>
          </a:graphicData>
        </a:graphic>
      </p:graphicFrame>
    </p:spTree>
    <p:extLst>
      <p:ext uri="{BB962C8B-B14F-4D97-AF65-F5344CB8AC3E}">
        <p14:creationId xmlns:p14="http://schemas.microsoft.com/office/powerpoint/2010/main" val="129807609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-4 </a:t>
            </a:r>
            <a:r>
              <a:rPr lang="zh-CN" altLang="en-US" b="1" dirty="0"/>
              <a:t>开发运行环境</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6">
            <a:extLst>
              <a:ext uri="{FF2B5EF4-FFF2-40B4-BE49-F238E27FC236}">
                <a16:creationId xmlns:a16="http://schemas.microsoft.com/office/drawing/2014/main" id="{2DBD645C-FE09-489A-92BF-DEDF0B961D56}"/>
              </a:ext>
            </a:extLst>
          </p:cNvPr>
          <p:cNvGraphicFramePr>
            <a:graphicFrameLocks noGrp="1"/>
          </p:cNvGraphicFramePr>
          <p:nvPr>
            <p:extLst>
              <p:ext uri="{D42A27DB-BD31-4B8C-83A1-F6EECF244321}">
                <p14:modId xmlns:p14="http://schemas.microsoft.com/office/powerpoint/2010/main" val="895680342"/>
              </p:ext>
            </p:extLst>
          </p:nvPr>
        </p:nvGraphicFramePr>
        <p:xfrm>
          <a:off x="539552" y="539750"/>
          <a:ext cx="8064896" cy="43942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17585176"/>
                    </a:ext>
                  </a:extLst>
                </a:gridCol>
                <a:gridCol w="2786033">
                  <a:extLst>
                    <a:ext uri="{9D8B030D-6E8A-4147-A177-3AD203B41FA5}">
                      <a16:colId xmlns:a16="http://schemas.microsoft.com/office/drawing/2014/main" val="2138190471"/>
                    </a:ext>
                  </a:extLst>
                </a:gridCol>
                <a:gridCol w="1246415">
                  <a:extLst>
                    <a:ext uri="{9D8B030D-6E8A-4147-A177-3AD203B41FA5}">
                      <a16:colId xmlns:a16="http://schemas.microsoft.com/office/drawing/2014/main" val="1975637293"/>
                    </a:ext>
                  </a:extLst>
                </a:gridCol>
                <a:gridCol w="2016224">
                  <a:extLst>
                    <a:ext uri="{9D8B030D-6E8A-4147-A177-3AD203B41FA5}">
                      <a16:colId xmlns:a16="http://schemas.microsoft.com/office/drawing/2014/main" val="4227334129"/>
                    </a:ext>
                  </a:extLst>
                </a:gridCol>
              </a:tblGrid>
              <a:tr h="370840">
                <a:tc>
                  <a:txBody>
                    <a:bodyPr/>
                    <a:lstStyle/>
                    <a:p>
                      <a:endParaRPr lang="zh-CN" altLang="en-US"/>
                    </a:p>
                  </a:txBody>
                  <a:tcPr/>
                </a:tc>
                <a:tc>
                  <a:txBody>
                    <a:bodyPr/>
                    <a:lstStyle/>
                    <a:p>
                      <a:r>
                        <a:rPr lang="zh-CN" altLang="en-US" dirty="0"/>
                        <a:t>硬件环境</a:t>
                      </a:r>
                    </a:p>
                  </a:txBody>
                  <a:tcPr/>
                </a:tc>
                <a:tc>
                  <a:txBody>
                    <a:bodyPr/>
                    <a:lstStyle/>
                    <a:p>
                      <a:r>
                        <a:rPr lang="zh-CN" altLang="en-US" dirty="0"/>
                        <a:t>软件环境</a:t>
                      </a:r>
                    </a:p>
                  </a:txBody>
                  <a:tcPr/>
                </a:tc>
                <a:tc>
                  <a:txBody>
                    <a:bodyPr/>
                    <a:lstStyle/>
                    <a:p>
                      <a:r>
                        <a:rPr lang="zh-CN" altLang="en-US" dirty="0"/>
                        <a:t>开发环境</a:t>
                      </a:r>
                    </a:p>
                  </a:txBody>
                  <a:tcPr/>
                </a:tc>
                <a:extLst>
                  <a:ext uri="{0D108BD9-81ED-4DB2-BD59-A6C34878D82A}">
                    <a16:rowId xmlns:a16="http://schemas.microsoft.com/office/drawing/2014/main" val="466727035"/>
                  </a:ext>
                </a:extLst>
              </a:tr>
              <a:tr h="370840">
                <a:tc>
                  <a:txBody>
                    <a:bodyPr/>
                    <a:lstStyle/>
                    <a:p>
                      <a:r>
                        <a:rPr lang="zh-CN" altLang="en-US" dirty="0"/>
                        <a:t>控制工位软件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I5 4</a:t>
                      </a:r>
                      <a:r>
                        <a:rPr lang="zh-CN" altLang="zh-CN" sz="1800" kern="1200" dirty="0">
                          <a:solidFill>
                            <a:schemeClr val="dk1"/>
                          </a:solidFill>
                          <a:effectLst/>
                          <a:latin typeface="+mn-lt"/>
                          <a:ea typeface="+mn-ea"/>
                          <a:cs typeface="+mn-cs"/>
                        </a:rPr>
                        <a:t>核</a:t>
                      </a:r>
                      <a:r>
                        <a:rPr lang="en-US" altLang="zh-CN" sz="1800" kern="1200" dirty="0">
                          <a:solidFill>
                            <a:schemeClr val="dk1"/>
                          </a:solidFill>
                          <a:effectLst/>
                          <a:latin typeface="+mn-lt"/>
                          <a:ea typeface="+mn-ea"/>
                          <a:cs typeface="+mn-cs"/>
                        </a:rPr>
                        <a:t> 2.0GHz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4GB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100G</a:t>
                      </a:r>
                      <a:r>
                        <a:rPr lang="zh-CN" altLang="zh-CN" sz="1800" kern="1200" dirty="0">
                          <a:solidFill>
                            <a:schemeClr val="dk1"/>
                          </a:solidFill>
                          <a:effectLst/>
                          <a:latin typeface="+mn-lt"/>
                          <a:ea typeface="+mn-ea"/>
                          <a:cs typeface="+mn-cs"/>
                        </a:rPr>
                        <a:t>可用磁盘空间</a:t>
                      </a:r>
                    </a:p>
                    <a:p>
                      <a:r>
                        <a:rPr lang="zh-CN" altLang="zh-CN" sz="1800" kern="1200" dirty="0">
                          <a:solidFill>
                            <a:schemeClr val="dk1"/>
                          </a:solidFill>
                          <a:effectLst/>
                          <a:latin typeface="+mn-lt"/>
                          <a:ea typeface="+mn-ea"/>
                          <a:cs typeface="+mn-cs"/>
                        </a:rPr>
                        <a:t>显示器：支持</a:t>
                      </a:r>
                      <a:r>
                        <a:rPr lang="en-US" altLang="zh-CN" sz="1800" kern="1200" dirty="0">
                          <a:solidFill>
                            <a:schemeClr val="dk1"/>
                          </a:solidFill>
                          <a:effectLst/>
                          <a:latin typeface="+mn-lt"/>
                          <a:ea typeface="+mn-ea"/>
                          <a:cs typeface="+mn-cs"/>
                        </a:rPr>
                        <a:t>1024*768</a:t>
                      </a:r>
                      <a:r>
                        <a:rPr lang="zh-CN" altLang="zh-CN" sz="1800" kern="1200" dirty="0">
                          <a:solidFill>
                            <a:schemeClr val="dk1"/>
                          </a:solidFill>
                          <a:effectLst/>
                          <a:latin typeface="+mn-lt"/>
                          <a:ea typeface="+mn-ea"/>
                          <a:cs typeface="+mn-cs"/>
                        </a:rPr>
                        <a:t>及以上分辨率</a:t>
                      </a:r>
                      <a:endParaRPr lang="zh-CN" altLang="en-US" dirty="0"/>
                    </a:p>
                  </a:txBody>
                  <a:tcPr/>
                </a:tc>
                <a:tc>
                  <a:txBody>
                    <a:bodyPr/>
                    <a:lstStyle/>
                    <a:p>
                      <a:r>
                        <a:rPr lang="en-US" altLang="zh-CN" sz="1800" kern="1200" dirty="0">
                          <a:solidFill>
                            <a:schemeClr val="dk1"/>
                          </a:solidFill>
                          <a:effectLst/>
                          <a:latin typeface="+mn-lt"/>
                          <a:ea typeface="+mn-ea"/>
                          <a:cs typeface="+mn-cs"/>
                        </a:rPr>
                        <a:t>Windows7 64Bit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p>
                      <a:endParaRPr lang="zh-CN" altLang="en-US" dirty="0"/>
                    </a:p>
                  </a:txBody>
                  <a:tcPr/>
                </a:tc>
                <a:extLst>
                  <a:ext uri="{0D108BD9-81ED-4DB2-BD59-A6C34878D82A}">
                    <a16:rowId xmlns:a16="http://schemas.microsoft.com/office/drawing/2014/main" val="1618601829"/>
                  </a:ext>
                </a:extLst>
              </a:tr>
              <a:tr h="370840">
                <a:tc>
                  <a:txBody>
                    <a:bodyPr/>
                    <a:lstStyle/>
                    <a:p>
                      <a:r>
                        <a:rPr lang="zh-CN" altLang="en-US" dirty="0"/>
                        <a:t>后台服务软件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I7 6</a:t>
                      </a:r>
                      <a:r>
                        <a:rPr lang="zh-CN" altLang="zh-CN" sz="1800" kern="1200" dirty="0">
                          <a:solidFill>
                            <a:schemeClr val="dk1"/>
                          </a:solidFill>
                          <a:effectLst/>
                          <a:latin typeface="+mn-lt"/>
                          <a:ea typeface="+mn-ea"/>
                          <a:cs typeface="+mn-cs"/>
                        </a:rPr>
                        <a:t>核 </a:t>
                      </a:r>
                      <a:r>
                        <a:rPr lang="en-US" altLang="zh-CN" sz="1800" kern="1200" dirty="0">
                          <a:solidFill>
                            <a:schemeClr val="dk1"/>
                          </a:solidFill>
                          <a:effectLst/>
                          <a:latin typeface="+mn-lt"/>
                          <a:ea typeface="+mn-ea"/>
                          <a:cs typeface="+mn-cs"/>
                        </a:rPr>
                        <a:t>3.0GHz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8GB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500G</a:t>
                      </a:r>
                      <a:r>
                        <a:rPr lang="zh-CN" altLang="zh-CN" sz="1800" kern="1200" dirty="0">
                          <a:solidFill>
                            <a:schemeClr val="dk1"/>
                          </a:solidFill>
                          <a:effectLst/>
                          <a:latin typeface="+mn-lt"/>
                          <a:ea typeface="+mn-ea"/>
                          <a:cs typeface="+mn-cs"/>
                        </a:rPr>
                        <a:t>可用磁盘空间</a:t>
                      </a:r>
                      <a:endParaRPr lang="zh-CN" altLang="en-US" dirty="0"/>
                    </a:p>
                  </a:txBody>
                  <a:tcPr/>
                </a:tc>
                <a:tc>
                  <a:txBody>
                    <a:bodyPr/>
                    <a:lstStyle/>
                    <a:p>
                      <a:r>
                        <a:rPr lang="en-US" altLang="zh-CN" sz="1800" kern="1200" dirty="0">
                          <a:solidFill>
                            <a:schemeClr val="dk1"/>
                          </a:solidFill>
                          <a:effectLst/>
                          <a:latin typeface="+mn-lt"/>
                          <a:ea typeface="+mn-ea"/>
                          <a:cs typeface="+mn-cs"/>
                        </a:rPr>
                        <a:t>Linux 64Bit</a:t>
                      </a:r>
                      <a:r>
                        <a:rPr lang="zh-CN" altLang="zh-CN" sz="1800" kern="1200" dirty="0">
                          <a:solidFill>
                            <a:schemeClr val="dk1"/>
                          </a:solidFill>
                          <a:effectLst/>
                          <a:latin typeface="+mn-lt"/>
                          <a:ea typeface="+mn-ea"/>
                          <a:cs typeface="+mn-cs"/>
                        </a:rPr>
                        <a:t>（内核版本≥</a:t>
                      </a:r>
                      <a:r>
                        <a:rPr lang="en-US" altLang="zh-CN" sz="1800" kern="1200" dirty="0">
                          <a:solidFill>
                            <a:schemeClr val="dk1"/>
                          </a:solidFill>
                          <a:effectLst/>
                          <a:latin typeface="+mn-lt"/>
                          <a:ea typeface="+mn-ea"/>
                          <a:cs typeface="+mn-cs"/>
                        </a:rPr>
                        <a:t>4.15.0</a:t>
                      </a:r>
                      <a:r>
                        <a:rPr lang="zh-CN" altLang="zh-CN" sz="1800" kern="1200" dirty="0">
                          <a:solidFill>
                            <a:schemeClr val="dk1"/>
                          </a:solidFill>
                          <a:effectLst/>
                          <a:latin typeface="+mn-lt"/>
                          <a:ea typeface="+mn-ea"/>
                          <a:cs typeface="+mn-cs"/>
                        </a:rPr>
                        <a: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txBody>
                  <a:tcPr/>
                </a:tc>
                <a:extLst>
                  <a:ext uri="{0D108BD9-81ED-4DB2-BD59-A6C34878D82A}">
                    <a16:rowId xmlns:a16="http://schemas.microsoft.com/office/drawing/2014/main" val="949686106"/>
                  </a:ext>
                </a:extLst>
              </a:tr>
            </a:tbl>
          </a:graphicData>
        </a:graphic>
      </p:graphicFrame>
    </p:spTree>
    <p:extLst>
      <p:ext uri="{BB962C8B-B14F-4D97-AF65-F5344CB8AC3E}">
        <p14:creationId xmlns:p14="http://schemas.microsoft.com/office/powerpoint/2010/main" val="338552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-5 </a:t>
            </a:r>
            <a:r>
              <a:rPr lang="zh-CN" altLang="en-US" b="1" dirty="0"/>
              <a:t>用户界面</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D7F48A55-25B9-4262-932F-D9773DC2F782}"/>
              </a:ext>
            </a:extLst>
          </p:cNvPr>
          <p:cNvPicPr/>
          <p:nvPr/>
        </p:nvPicPr>
        <p:blipFill>
          <a:blip r:embed="rId2"/>
          <a:stretch>
            <a:fillRect/>
          </a:stretch>
        </p:blipFill>
        <p:spPr>
          <a:xfrm>
            <a:off x="683568" y="555575"/>
            <a:ext cx="7848872" cy="4320431"/>
          </a:xfrm>
          <a:prstGeom prst="rect">
            <a:avLst/>
          </a:prstGeom>
        </p:spPr>
      </p:pic>
    </p:spTree>
    <p:extLst>
      <p:ext uri="{BB962C8B-B14F-4D97-AF65-F5344CB8AC3E}">
        <p14:creationId xmlns:p14="http://schemas.microsoft.com/office/powerpoint/2010/main" val="290355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-5 </a:t>
            </a:r>
            <a:r>
              <a:rPr lang="zh-CN" altLang="en-US" b="1" dirty="0"/>
              <a:t>用户界面</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3187D65-237A-44F3-ABDD-37BFF9E12F6F}"/>
              </a:ext>
            </a:extLst>
          </p:cNvPr>
          <p:cNvPicPr/>
          <p:nvPr/>
        </p:nvPicPr>
        <p:blipFill>
          <a:blip r:embed="rId2"/>
          <a:stretch>
            <a:fillRect/>
          </a:stretch>
        </p:blipFill>
        <p:spPr>
          <a:xfrm>
            <a:off x="755576" y="699542"/>
            <a:ext cx="8064896" cy="4176456"/>
          </a:xfrm>
          <a:prstGeom prst="rect">
            <a:avLst/>
          </a:prstGeom>
        </p:spPr>
      </p:pic>
    </p:spTree>
    <p:extLst>
      <p:ext uri="{BB962C8B-B14F-4D97-AF65-F5344CB8AC3E}">
        <p14:creationId xmlns:p14="http://schemas.microsoft.com/office/powerpoint/2010/main" val="244909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52520" cy="5143500"/>
          </a:xfrm>
          <a:prstGeom prst="rect">
            <a:avLst/>
          </a:prstGeom>
        </p:spPr>
      </p:pic>
      <p:sp>
        <p:nvSpPr>
          <p:cNvPr id="12" name="矩形 5"/>
          <p:cNvSpPr/>
          <p:nvPr/>
        </p:nvSpPr>
        <p:spPr>
          <a:xfrm>
            <a:off x="784" y="2211710"/>
            <a:ext cx="9251736"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1331640" y="2931790"/>
            <a:ext cx="6761409"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子系统组件</a:t>
            </a:r>
          </a:p>
        </p:txBody>
      </p:sp>
      <p:sp>
        <p:nvSpPr>
          <p:cNvPr id="21" name="Freeform 5"/>
          <p:cNvSpPr>
            <a:spLocks/>
          </p:cNvSpPr>
          <p:nvPr/>
        </p:nvSpPr>
        <p:spPr bwMode="auto">
          <a:xfrm>
            <a:off x="395096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KSO_Shape"/>
          <p:cNvSpPr>
            <a:spLocks noChangeAspect="1"/>
          </p:cNvSpPr>
          <p:nvPr/>
        </p:nvSpPr>
        <p:spPr bwMode="auto">
          <a:xfrm>
            <a:off x="4253880" y="1930393"/>
            <a:ext cx="725605" cy="61797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41316092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528" fill="hold" grpId="0" nodeType="withEffect">
                                  <p:stCondLst>
                                    <p:cond delay="60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fltVal val="0.5"/>
                                          </p:val>
                                        </p:tav>
                                        <p:tav tm="100000">
                                          <p:val>
                                            <p:strVal val="#ppt_x"/>
                                          </p:val>
                                        </p:tav>
                                      </p:tavLst>
                                    </p:anim>
                                    <p:anim calcmode="lin" valueType="num">
                                      <p:cBhvr>
                                        <p:cTn id="14" dur="500" fill="hold"/>
                                        <p:tgtEl>
                                          <p:spTgt spid="21"/>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6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fltVal val="0.5"/>
                                          </p:val>
                                        </p:tav>
                                        <p:tav tm="100000">
                                          <p:val>
                                            <p:strVal val="#ppt_x"/>
                                          </p:val>
                                        </p:tav>
                                      </p:tavLst>
                                    </p:anim>
                                    <p:anim calcmode="lin" valueType="num">
                                      <p:cBhvr>
                                        <p:cTn id="21" dur="500" fill="hold"/>
                                        <p:tgtEl>
                                          <p:spTgt spid="28"/>
                                        </p:tgtEl>
                                        <p:attrNameLst>
                                          <p:attrName>ppt_y</p:attrName>
                                        </p:attrNameLst>
                                      </p:cBhvr>
                                      <p:tavLst>
                                        <p:tav tm="0">
                                          <p:val>
                                            <p:fltVal val="0.5"/>
                                          </p:val>
                                        </p:tav>
                                        <p:tav tm="100000">
                                          <p:val>
                                            <p:strVal val="#ppt_y"/>
                                          </p:val>
                                        </p:tav>
                                      </p:tavLst>
                                    </p:anim>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21"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95536" y="627534"/>
            <a:ext cx="8128232" cy="4370427"/>
          </a:xfrm>
          <a:prstGeom prst="rect">
            <a:avLst/>
          </a:prstGeom>
          <a:noFill/>
        </p:spPr>
        <p:txBody>
          <a:bodyPr wrap="square" lIns="0" tIns="0" rIns="0" bIns="0" rtlCol="0">
            <a:spAutoFit/>
          </a:bodyPr>
          <a:lstStyle/>
          <a:p>
            <a:r>
              <a:rPr lang="en-US" altLang="zh-CN" dirty="0"/>
              <a:t>	</a:t>
            </a:r>
            <a:r>
              <a:rPr lang="zh-CN" altLang="zh-CN" dirty="0"/>
              <a:t>组件控制工位组件提供独立运行的软件界面，通过</a:t>
            </a:r>
            <a:r>
              <a:rPr lang="en-US" altLang="zh-CN" dirty="0"/>
              <a:t>Tango</a:t>
            </a:r>
            <a:r>
              <a:rPr lang="zh-CN" altLang="zh-CN" dirty="0"/>
              <a:t>网络中间件与组件后台服务软件进行网络通信，实现以下功能：</a:t>
            </a:r>
          </a:p>
          <a:p>
            <a:pPr marL="800100" lvl="1" indent="-342900">
              <a:buFont typeface="+mj-lt"/>
              <a:buAutoNum type="arabicPeriod"/>
            </a:pPr>
            <a:r>
              <a:rPr lang="zh-CN" altLang="zh-CN" sz="1400" dirty="0"/>
              <a:t>显示组件运行状态；</a:t>
            </a:r>
          </a:p>
          <a:p>
            <a:pPr marL="800100" lvl="1" indent="-342900">
              <a:buFont typeface="+mj-lt"/>
              <a:buAutoNum type="arabicPeriod"/>
            </a:pPr>
            <a:r>
              <a:rPr lang="zh-CN" altLang="zh-CN" sz="1400" dirty="0"/>
              <a:t>对组件进行现场控制；</a:t>
            </a:r>
          </a:p>
          <a:p>
            <a:pPr marL="800100" lvl="1" indent="-342900">
              <a:buFont typeface="+mj-lt"/>
              <a:buAutoNum type="arabicPeriod"/>
            </a:pPr>
            <a:r>
              <a:rPr lang="zh-CN" altLang="zh-CN" sz="1400" dirty="0"/>
              <a:t>接收来自辐射防护数据集成与监控系统的远程控制命令并执行，反馈执行结果；</a:t>
            </a:r>
          </a:p>
          <a:p>
            <a:pPr marL="800100" lvl="1" indent="-342900">
              <a:buFont typeface="+mj-lt"/>
              <a:buAutoNum type="arabicPeriod"/>
            </a:pPr>
            <a:r>
              <a:rPr lang="zh-CN" altLang="zh-CN" sz="1400" dirty="0"/>
              <a:t>接收辐射防护数据集成与监控系统或总控系统下发的任务并执行，反馈执行结果。</a:t>
            </a:r>
            <a:endParaRPr lang="en-US" altLang="zh-CN" sz="1400" dirty="0"/>
          </a:p>
          <a:p>
            <a:pPr lvl="1"/>
            <a:endParaRPr lang="en-US" altLang="zh-CN" sz="1000" b="1" dirty="0">
              <a:solidFill>
                <a:schemeClr val="tx1">
                  <a:lumMod val="65000"/>
                  <a:lumOff val="35000"/>
                </a:schemeClr>
              </a:solidFill>
              <a:latin typeface="微软雅黑" pitchFamily="34" charset="-122"/>
              <a:ea typeface="微软雅黑" pitchFamily="34" charset="-122"/>
            </a:endParaRPr>
          </a:p>
          <a:p>
            <a:r>
              <a:rPr lang="en-US" altLang="zh-CN" dirty="0"/>
              <a:t>	</a:t>
            </a:r>
            <a:r>
              <a:rPr lang="zh-CN" altLang="zh-CN" dirty="0"/>
              <a:t>组件后台服务软件运行在独立的计算机上，通过网络与组件控制工位软件、辐射防护数据集成与监控系统连接，进行监控数据、系统远程控制命令以及任务数据的交付，实现以下功能：</a:t>
            </a:r>
            <a:endParaRPr lang="zh-CN" altLang="zh-CN" sz="2400" dirty="0"/>
          </a:p>
          <a:p>
            <a:pPr marL="800100" lvl="1" indent="-342900">
              <a:buFont typeface="+mj-lt"/>
              <a:buAutoNum type="arabicPeriod"/>
            </a:pPr>
            <a:r>
              <a:rPr lang="zh-CN" altLang="zh-CN" sz="1400" dirty="0"/>
              <a:t>将组件运行状态信息上报给辐射防护数据集成与监控系统；</a:t>
            </a:r>
          </a:p>
          <a:p>
            <a:pPr marL="800100" lvl="1" indent="-342900">
              <a:buFont typeface="+mj-lt"/>
              <a:buAutoNum type="arabicPeriod"/>
            </a:pPr>
            <a:r>
              <a:rPr lang="zh-CN" altLang="zh-CN" sz="1400" dirty="0"/>
              <a:t>将组件运行状态信息上报给组件控制工位软件；</a:t>
            </a:r>
          </a:p>
          <a:p>
            <a:pPr marL="800100" lvl="1" indent="-342900">
              <a:buFont typeface="+mj-lt"/>
              <a:buAutoNum type="arabicPeriod"/>
            </a:pPr>
            <a:r>
              <a:rPr lang="zh-CN" altLang="zh-CN" sz="1400" dirty="0"/>
              <a:t>将</a:t>
            </a:r>
            <a:r>
              <a:rPr lang="zh-CN" altLang="en-US" sz="1400" dirty="0"/>
              <a:t>组件</a:t>
            </a:r>
            <a:r>
              <a:rPr lang="zh-CN" altLang="zh-CN" sz="1400" dirty="0"/>
              <a:t>运行状态信息定时写入数据库；</a:t>
            </a:r>
          </a:p>
          <a:p>
            <a:pPr marL="800100" lvl="1" indent="-342900">
              <a:buFont typeface="+mj-lt"/>
              <a:buAutoNum type="arabicPeriod"/>
            </a:pPr>
            <a:r>
              <a:rPr lang="zh-CN" altLang="zh-CN" sz="1400" dirty="0"/>
              <a:t>接收辐射防护数据集成与监控系统下发的控制命令和任务，转发到组件控制工位软件提醒操作人员执行；</a:t>
            </a:r>
          </a:p>
          <a:p>
            <a:pPr marL="800100" lvl="1" indent="-342900">
              <a:buFont typeface="+mj-lt"/>
              <a:buAutoNum type="arabicPeriod"/>
            </a:pPr>
            <a:r>
              <a:rPr lang="zh-CN" altLang="zh-CN" sz="1400" dirty="0"/>
              <a:t>转发组件控制工位软件下发的控制命令和任务执行状态到辐射防护数据集成与监控系统；</a:t>
            </a:r>
          </a:p>
          <a:p>
            <a:pPr marL="800100" lvl="1" indent="-342900">
              <a:buFont typeface="+mj-lt"/>
              <a:buAutoNum type="arabicPeriod"/>
            </a:pPr>
            <a:r>
              <a:rPr lang="zh-CN" altLang="zh-CN" sz="1400" dirty="0"/>
              <a:t>接收组件控制工位软件下发的设备控制命令，发送到</a:t>
            </a:r>
            <a:r>
              <a:rPr lang="zh-CN" altLang="en-US" sz="1400" dirty="0"/>
              <a:t>组件嵌入式软硬件</a:t>
            </a:r>
            <a:r>
              <a:rPr lang="zh-CN" altLang="zh-CN" sz="1400" dirty="0"/>
              <a:t>进行执行，并反馈执行结果。</a:t>
            </a:r>
          </a:p>
          <a:p>
            <a:pPr lvl="1"/>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-1 </a:t>
            </a:r>
            <a:r>
              <a:rPr lang="zh-CN" altLang="en-US" b="1" dirty="0"/>
              <a:t>软件概述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76196412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5BA22D04-6DA5-4F0D-A0AC-E383F295ADCC}"/>
              </a:ext>
            </a:extLst>
          </p:cNvPr>
          <p:cNvSpPr>
            <a:spLocks noChangeArrowheads="1"/>
          </p:cNvSpPr>
          <p:nvPr/>
        </p:nvSpPr>
        <p:spPr bwMode="auto">
          <a:xfrm>
            <a:off x="539551" y="627533"/>
            <a:ext cx="12649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3C34167D-B252-47DF-81AF-B2FA85FB2BD6}"/>
              </a:ext>
            </a:extLst>
          </p:cNvPr>
          <p:cNvGraphicFramePr>
            <a:graphicFrameLocks noChangeAspect="1"/>
          </p:cNvGraphicFramePr>
          <p:nvPr>
            <p:extLst>
              <p:ext uri="{D42A27DB-BD31-4B8C-83A1-F6EECF244321}">
                <p14:modId xmlns:p14="http://schemas.microsoft.com/office/powerpoint/2010/main" val="2682216755"/>
              </p:ext>
            </p:extLst>
          </p:nvPr>
        </p:nvGraphicFramePr>
        <p:xfrm>
          <a:off x="539552" y="627534"/>
          <a:ext cx="8208912" cy="4426238"/>
        </p:xfrm>
        <a:graphic>
          <a:graphicData uri="http://schemas.openxmlformats.org/presentationml/2006/ole">
            <mc:AlternateContent xmlns:mc="http://schemas.openxmlformats.org/markup-compatibility/2006">
              <mc:Choice xmlns:v="urn:schemas-microsoft-com:vml" Requires="v">
                <p:oleObj spid="_x0000_s66566" name="Visio" r:id="rId4" imgW="8820239" imgH="4881553" progId="Visio.Drawing.15">
                  <p:embed/>
                </p:oleObj>
              </mc:Choice>
              <mc:Fallback>
                <p:oleObj name="Visio" r:id="rId4" imgW="8820239" imgH="4881553" progId="Visio.Drawing.15">
                  <p:embed/>
                  <p:pic>
                    <p:nvPicPr>
                      <p:cNvPr id="0" name="Object 1"/>
                      <p:cNvPicPr>
                        <a:picLocks noChangeAspect="1" noChangeArrowheads="1"/>
                      </p:cNvPicPr>
                      <p:nvPr/>
                    </p:nvPicPr>
                    <p:blipFill>
                      <a:blip r:embed="rId5"/>
                      <a:srcRect/>
                      <a:stretch>
                        <a:fillRect/>
                      </a:stretch>
                    </p:blipFill>
                    <p:spPr bwMode="auto">
                      <a:xfrm>
                        <a:off x="539552" y="627534"/>
                        <a:ext cx="8208912" cy="4426238"/>
                      </a:xfrm>
                      <a:prstGeom prst="rect">
                        <a:avLst/>
                      </a:prstGeom>
                      <a:noFill/>
                    </p:spPr>
                  </p:pic>
                </p:oleObj>
              </mc:Fallback>
            </mc:AlternateContent>
          </a:graphicData>
        </a:graphic>
      </p:graphicFrame>
    </p:spTree>
    <p:extLst>
      <p:ext uri="{BB962C8B-B14F-4D97-AF65-F5344CB8AC3E}">
        <p14:creationId xmlns:p14="http://schemas.microsoft.com/office/powerpoint/2010/main" val="22501349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p>
          <a:p>
            <a:pPr lvl="0"/>
            <a:r>
              <a:rPr lang="en-US" altLang="zh-CN" sz="100" dirty="0">
                <a:solidFill>
                  <a:schemeClr val="bg1"/>
                </a:solidFill>
              </a:rPr>
              <a:t> </a:t>
            </a:r>
            <a:endParaRPr lang="zh-CN" altLang="en-US" sz="100" dirty="0">
              <a:solidFill>
                <a:schemeClr val="bg1"/>
              </a:solidFill>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 y="0"/>
            <a:ext cx="9144000" cy="5143500"/>
          </a:xfrm>
          <a:prstGeom prst="rect">
            <a:avLst/>
          </a:prstGeom>
          <a:pattFill prst="pct5">
            <a:fgClr>
              <a:schemeClr val="accent1"/>
            </a:fgClr>
            <a:bgClr>
              <a:schemeClr val="bg1"/>
            </a:bgClr>
          </a:pattFill>
        </p:spPr>
      </p:pic>
      <p:sp>
        <p:nvSpPr>
          <p:cNvPr id="6" name="矩形 5"/>
          <p:cNvSpPr/>
          <p:nvPr/>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9"/>
          <p:cNvSpPr txBox="1"/>
          <p:nvPr/>
        </p:nvSpPr>
        <p:spPr>
          <a:xfrm>
            <a:off x="0" y="2944120"/>
            <a:ext cx="9144000" cy="623248"/>
          </a:xfrm>
          <a:prstGeom prst="rect">
            <a:avLst/>
          </a:prstGeom>
          <a:noFill/>
        </p:spPr>
        <p:txBody>
          <a:bodyPr wrap="square" lIns="68580" tIns="34290" rIns="68580" bIns="34290" rtlCol="0">
            <a:spAutoFit/>
          </a:bodyPr>
          <a:lstStyle/>
          <a:p>
            <a:pPr marL="0" lvl="1" algn="ctr"/>
            <a:r>
              <a:rPr lang="zh-CN" altLang="en-US" sz="3600" b="1" dirty="0">
                <a:solidFill>
                  <a:schemeClr val="bg1"/>
                </a:solidFill>
                <a:latin typeface="微软雅黑" pitchFamily="34" charset="-122"/>
                <a:ea typeface="微软雅黑" pitchFamily="34" charset="-122"/>
              </a:rPr>
              <a:t>项目概述</a:t>
            </a:r>
          </a:p>
        </p:txBody>
      </p:sp>
      <p:sp>
        <p:nvSpPr>
          <p:cNvPr id="13" name="Freeform 5"/>
          <p:cNvSpPr>
            <a:spLocks/>
          </p:cNvSpPr>
          <p:nvPr/>
        </p:nvSpPr>
        <p:spPr bwMode="auto">
          <a:xfrm>
            <a:off x="390144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87A08"/>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KSO_Shape"/>
          <p:cNvSpPr>
            <a:spLocks/>
          </p:cNvSpPr>
          <p:nvPr/>
        </p:nvSpPr>
        <p:spPr bwMode="auto">
          <a:xfrm>
            <a:off x="4140337" y="1915302"/>
            <a:ext cx="863324" cy="59281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160579628"/>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60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fltVal val="0.5"/>
                                          </p:val>
                                        </p:tav>
                                        <p:tav tm="100000">
                                          <p:val>
                                            <p:strVal val="#ppt_x"/>
                                          </p:val>
                                        </p:tav>
                                      </p:tavLst>
                                    </p:anim>
                                    <p:anim calcmode="lin" valueType="num">
                                      <p:cBhvr>
                                        <p:cTn id="18" dur="500" fill="hold"/>
                                        <p:tgtEl>
                                          <p:spTgt spid="14"/>
                                        </p:tgtEl>
                                        <p:attrNameLst>
                                          <p:attrName>ppt_y</p:attrName>
                                        </p:attrNameLst>
                                      </p:cBhvr>
                                      <p:tavLst>
                                        <p:tav tm="0">
                                          <p:val>
                                            <p:fltVal val="0.5"/>
                                          </p:val>
                                        </p:tav>
                                        <p:tav tm="100000">
                                          <p:val>
                                            <p:strVal val="#ppt_y"/>
                                          </p:val>
                                        </p:tav>
                                      </p:tavLst>
                                    </p:anim>
                                  </p:childTnLst>
                                </p:cTn>
                              </p:par>
                            </p:childTnLst>
                          </p:cTn>
                        </p:par>
                        <p:par>
                          <p:cTn id="19" fill="hold">
                            <p:stCondLst>
                              <p:cond delay="1100"/>
                            </p:stCondLst>
                            <p:childTnLst>
                              <p:par>
                                <p:cTn id="20" presetID="16" presetClass="entr" presetSubtype="2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C41A7FA-47FC-40FC-9B6D-947F3E49598D}"/>
              </a:ext>
            </a:extLst>
          </p:cNvPr>
          <p:cNvSpPr>
            <a:spLocks noChangeArrowheads="1"/>
          </p:cNvSpPr>
          <p:nvPr/>
        </p:nvSpPr>
        <p:spPr bwMode="auto">
          <a:xfrm>
            <a:off x="755576" y="843557"/>
            <a:ext cx="120945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C28D5805-3C7A-4E45-995B-2461B467E990}"/>
              </a:ext>
            </a:extLst>
          </p:cNvPr>
          <p:cNvGraphicFramePr>
            <a:graphicFrameLocks noChangeAspect="1"/>
          </p:cNvGraphicFramePr>
          <p:nvPr>
            <p:extLst>
              <p:ext uri="{D42A27DB-BD31-4B8C-83A1-F6EECF244321}">
                <p14:modId xmlns:p14="http://schemas.microsoft.com/office/powerpoint/2010/main" val="3127066788"/>
              </p:ext>
            </p:extLst>
          </p:nvPr>
        </p:nvGraphicFramePr>
        <p:xfrm>
          <a:off x="755576" y="843558"/>
          <a:ext cx="7848872" cy="4195304"/>
        </p:xfrm>
        <a:graphic>
          <a:graphicData uri="http://schemas.openxmlformats.org/presentationml/2006/ole">
            <mc:AlternateContent xmlns:mc="http://schemas.openxmlformats.org/markup-compatibility/2006">
              <mc:Choice xmlns:v="urn:schemas-microsoft-com:vml" Requires="v">
                <p:oleObj spid="_x0000_s65544" name="Visio" r:id="rId4" imgW="9196631" imgH="4914959" progId="Visio.Drawing.15">
                  <p:embed/>
                </p:oleObj>
              </mc:Choice>
              <mc:Fallback>
                <p:oleObj name="Visio" r:id="rId4" imgW="9196631" imgH="4914959" progId="Visio.Drawing.15">
                  <p:embed/>
                  <p:pic>
                    <p:nvPicPr>
                      <p:cNvPr id="0" name="Object 3"/>
                      <p:cNvPicPr>
                        <a:picLocks noChangeAspect="1" noChangeArrowheads="1"/>
                      </p:cNvPicPr>
                      <p:nvPr/>
                    </p:nvPicPr>
                    <p:blipFill>
                      <a:blip r:embed="rId5"/>
                      <a:srcRect/>
                      <a:stretch>
                        <a:fillRect/>
                      </a:stretch>
                    </p:blipFill>
                    <p:spPr bwMode="auto">
                      <a:xfrm>
                        <a:off x="755576" y="843558"/>
                        <a:ext cx="7848872" cy="4195304"/>
                      </a:xfrm>
                      <a:prstGeom prst="rect">
                        <a:avLst/>
                      </a:prstGeom>
                      <a:noFill/>
                    </p:spPr>
                  </p:pic>
                </p:oleObj>
              </mc:Fallback>
            </mc:AlternateContent>
          </a:graphicData>
        </a:graphic>
      </p:graphicFrame>
    </p:spTree>
    <p:extLst>
      <p:ext uri="{BB962C8B-B14F-4D97-AF65-F5344CB8AC3E}">
        <p14:creationId xmlns:p14="http://schemas.microsoft.com/office/powerpoint/2010/main" val="76866378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3</a:t>
            </a:r>
            <a:r>
              <a:rPr lang="en-US" altLang="zh-CN" b="1" dirty="0"/>
              <a:t>-3 </a:t>
            </a:r>
            <a:r>
              <a:rPr lang="zh-CN" altLang="en-US" b="1" dirty="0"/>
              <a:t>软件接口</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E1ED3EE-C937-4107-879E-5F79885A278E}"/>
              </a:ext>
            </a:extLst>
          </p:cNvPr>
          <p:cNvSpPr>
            <a:spLocks noChangeArrowheads="1"/>
          </p:cNvSpPr>
          <p:nvPr/>
        </p:nvSpPr>
        <p:spPr bwMode="auto">
          <a:xfrm>
            <a:off x="755575" y="843557"/>
            <a:ext cx="98674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39BBC7BA-D84F-46C0-A712-39D78648C19C}"/>
              </a:ext>
            </a:extLst>
          </p:cNvPr>
          <p:cNvGraphicFramePr>
            <a:graphicFrameLocks noChangeAspect="1"/>
          </p:cNvGraphicFramePr>
          <p:nvPr>
            <p:extLst>
              <p:ext uri="{D42A27DB-BD31-4B8C-83A1-F6EECF244321}">
                <p14:modId xmlns:p14="http://schemas.microsoft.com/office/powerpoint/2010/main" val="2778823561"/>
              </p:ext>
            </p:extLst>
          </p:nvPr>
        </p:nvGraphicFramePr>
        <p:xfrm>
          <a:off x="755575" y="843558"/>
          <a:ext cx="7999825" cy="4176462"/>
        </p:xfrm>
        <a:graphic>
          <a:graphicData uri="http://schemas.openxmlformats.org/presentationml/2006/ole">
            <mc:AlternateContent xmlns:mc="http://schemas.openxmlformats.org/markup-compatibility/2006">
              <mc:Choice xmlns:v="urn:schemas-microsoft-com:vml" Requires="v">
                <p:oleObj spid="_x0000_s68613" name="Visio" r:id="rId3" imgW="8772392" imgH="3871942" progId="Visio.Drawing.15">
                  <p:embed/>
                </p:oleObj>
              </mc:Choice>
              <mc:Fallback>
                <p:oleObj name="Visio" r:id="rId3" imgW="8772392" imgH="387194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5" y="843558"/>
                        <a:ext cx="7999825" cy="4176462"/>
                      </a:xfrm>
                      <a:prstGeom prst="rect">
                        <a:avLst/>
                      </a:prstGeom>
                      <a:noFill/>
                    </p:spPr>
                  </p:pic>
                </p:oleObj>
              </mc:Fallback>
            </mc:AlternateContent>
          </a:graphicData>
        </a:graphic>
      </p:graphicFrame>
    </p:spTree>
    <p:extLst>
      <p:ext uri="{BB962C8B-B14F-4D97-AF65-F5344CB8AC3E}">
        <p14:creationId xmlns:p14="http://schemas.microsoft.com/office/powerpoint/2010/main" val="3690525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-3 </a:t>
            </a:r>
            <a:r>
              <a:rPr lang="zh-CN" altLang="en-US" b="1" dirty="0"/>
              <a:t>软件接口</a:t>
            </a:r>
            <a:endParaRPr lang="zh-CN" altLang="en-US" sz="1100" b="1" dirty="0"/>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表格 3">
            <a:extLst>
              <a:ext uri="{FF2B5EF4-FFF2-40B4-BE49-F238E27FC236}">
                <a16:creationId xmlns:a16="http://schemas.microsoft.com/office/drawing/2014/main" id="{7D623861-822D-41F1-8220-9F4C6A6A59CD}"/>
              </a:ext>
            </a:extLst>
          </p:cNvPr>
          <p:cNvGraphicFramePr>
            <a:graphicFrameLocks noGrp="1"/>
          </p:cNvGraphicFramePr>
          <p:nvPr>
            <p:extLst>
              <p:ext uri="{D42A27DB-BD31-4B8C-83A1-F6EECF244321}">
                <p14:modId xmlns:p14="http://schemas.microsoft.com/office/powerpoint/2010/main" val="4283575565"/>
              </p:ext>
            </p:extLst>
          </p:nvPr>
        </p:nvGraphicFramePr>
        <p:xfrm>
          <a:off x="250800" y="699542"/>
          <a:ext cx="8424936" cy="3811305"/>
        </p:xfrm>
        <a:graphic>
          <a:graphicData uri="http://schemas.openxmlformats.org/drawingml/2006/table">
            <a:tbl>
              <a:tblPr firstRow="1" bandRow="1">
                <a:tableStyleId>{5C22544A-7EE6-4342-B048-85BDC9FD1C3A}</a:tableStyleId>
              </a:tblPr>
              <a:tblGrid>
                <a:gridCol w="3533038">
                  <a:extLst>
                    <a:ext uri="{9D8B030D-6E8A-4147-A177-3AD203B41FA5}">
                      <a16:colId xmlns:a16="http://schemas.microsoft.com/office/drawing/2014/main" val="3592001047"/>
                    </a:ext>
                  </a:extLst>
                </a:gridCol>
                <a:gridCol w="4891898">
                  <a:extLst>
                    <a:ext uri="{9D8B030D-6E8A-4147-A177-3AD203B41FA5}">
                      <a16:colId xmlns:a16="http://schemas.microsoft.com/office/drawing/2014/main" val="185274498"/>
                    </a:ext>
                  </a:extLst>
                </a:gridCol>
              </a:tblGrid>
              <a:tr h="356035">
                <a:tc>
                  <a:txBody>
                    <a:bodyPr/>
                    <a:lstStyle/>
                    <a:p>
                      <a:r>
                        <a:rPr lang="zh-CN" altLang="en-US" sz="1400" dirty="0"/>
                        <a:t>软件</a:t>
                      </a:r>
                    </a:p>
                  </a:txBody>
                  <a:tcPr/>
                </a:tc>
                <a:tc>
                  <a:txBody>
                    <a:bodyPr/>
                    <a:lstStyle/>
                    <a:p>
                      <a:r>
                        <a:rPr lang="zh-CN" altLang="en-US" sz="1400" dirty="0"/>
                        <a:t>接口</a:t>
                      </a:r>
                    </a:p>
                  </a:txBody>
                  <a:tcPr/>
                </a:tc>
                <a:extLst>
                  <a:ext uri="{0D108BD9-81ED-4DB2-BD59-A6C34878D82A}">
                    <a16:rowId xmlns:a16="http://schemas.microsoft.com/office/drawing/2014/main" val="1901838477"/>
                  </a:ext>
                </a:extLst>
              </a:tr>
              <a:tr h="298068">
                <a:tc rowSpan="3">
                  <a:txBody>
                    <a:bodyPr/>
                    <a:lstStyle/>
                    <a:p>
                      <a:pPr algn="ctr"/>
                      <a:endParaRPr lang="en-US" altLang="zh-CN" sz="1400" b="1" kern="1200" dirty="0">
                        <a:solidFill>
                          <a:schemeClr val="dk1"/>
                        </a:solidFill>
                        <a:latin typeface="+mn-lt"/>
                        <a:ea typeface="+mn-ea"/>
                        <a:cs typeface="+mn-cs"/>
                      </a:endParaRPr>
                    </a:p>
                    <a:p>
                      <a:pPr algn="ctr"/>
                      <a:r>
                        <a:rPr lang="zh-CN" altLang="en-US" sz="1400" b="1" kern="1200" dirty="0">
                          <a:solidFill>
                            <a:schemeClr val="dk1"/>
                          </a:solidFill>
                          <a:latin typeface="+mn-lt"/>
                          <a:ea typeface="+mn-ea"/>
                          <a:cs typeface="+mn-cs"/>
                        </a:rPr>
                        <a:t>控制工位软件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运行状态上报接口</a:t>
                      </a:r>
                    </a:p>
                  </a:txBody>
                  <a:tcPr/>
                </a:tc>
                <a:extLst>
                  <a:ext uri="{0D108BD9-81ED-4DB2-BD59-A6C34878D82A}">
                    <a16:rowId xmlns:a16="http://schemas.microsoft.com/office/drawing/2014/main" val="801480693"/>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893999375"/>
                  </a:ext>
                </a:extLst>
              </a:tr>
              <a:tr h="298068">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任务上报接口</a:t>
                      </a:r>
                    </a:p>
                  </a:txBody>
                  <a:tcPr/>
                </a:tc>
                <a:extLst>
                  <a:ext uri="{0D108BD9-81ED-4DB2-BD59-A6C34878D82A}">
                    <a16:rowId xmlns:a16="http://schemas.microsoft.com/office/drawing/2014/main" val="1545548709"/>
                  </a:ext>
                </a:extLst>
              </a:tr>
              <a:tr h="356035">
                <a:tc rowSpan="8">
                  <a:txBody>
                    <a:bodyP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t>后台服务软件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账户管理接口</a:t>
                      </a:r>
                      <a:r>
                        <a:rPr lang="en-US" altLang="zh-CN" sz="1400" kern="1200" dirty="0">
                          <a:solidFill>
                            <a:schemeClr val="dk1"/>
                          </a:solidFill>
                          <a:effectLst/>
                          <a:latin typeface="+mn-lt"/>
                          <a:ea typeface="+mn-ea"/>
                          <a:cs typeface="+mn-cs"/>
                        </a:rPr>
                        <a:t>(</a:t>
                      </a:r>
                      <a:r>
                        <a:rPr lang="zh-CN" altLang="en-US" sz="1400" kern="1200" dirty="0">
                          <a:solidFill>
                            <a:schemeClr val="dk1"/>
                          </a:solidFill>
                          <a:effectLst/>
                          <a:latin typeface="+mn-lt"/>
                          <a:ea typeface="+mn-ea"/>
                          <a:cs typeface="+mn-cs"/>
                        </a:rPr>
                        <a:t>新建、删除、信息修改、登录、登出</a:t>
                      </a:r>
                      <a:r>
                        <a:rPr lang="en-US" altLang="zh-CN" sz="1400" kern="1200" dirty="0">
                          <a:solidFill>
                            <a:schemeClr val="dk1"/>
                          </a:solidFill>
                          <a:effectLst/>
                          <a:latin typeface="+mn-lt"/>
                          <a:ea typeface="+mn-ea"/>
                          <a:cs typeface="+mn-cs"/>
                        </a:rPr>
                        <a:t>)</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3141689063"/>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参数设置（网络参数设置、数据库参数设置）</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184965805"/>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远程控制命令执行结果上报接口</a:t>
                      </a:r>
                    </a:p>
                  </a:txBody>
                  <a:tcPr/>
                </a:tc>
                <a:extLst>
                  <a:ext uri="{0D108BD9-81ED-4DB2-BD59-A6C34878D82A}">
                    <a16:rowId xmlns:a16="http://schemas.microsoft.com/office/drawing/2014/main" val="199138104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422037140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系统运行状态获取接口</a:t>
                      </a:r>
                    </a:p>
                  </a:txBody>
                  <a:tcPr/>
                </a:tc>
                <a:extLst>
                  <a:ext uri="{0D108BD9-81ED-4DB2-BD59-A6C34878D82A}">
                    <a16:rowId xmlns:a16="http://schemas.microsoft.com/office/drawing/2014/main" val="3061932271"/>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设备运行参数设置接口</a:t>
                      </a:r>
                    </a:p>
                  </a:txBody>
                  <a:tcPr/>
                </a:tc>
                <a:extLst>
                  <a:ext uri="{0D108BD9-81ED-4DB2-BD59-A6C34878D82A}">
                    <a16:rowId xmlns:a16="http://schemas.microsoft.com/office/drawing/2014/main" val="358905272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任务下发接口</a:t>
                      </a:r>
                    </a:p>
                  </a:txBody>
                  <a:tcPr/>
                </a:tc>
                <a:extLst>
                  <a:ext uri="{0D108BD9-81ED-4DB2-BD59-A6C34878D82A}">
                    <a16:rowId xmlns:a16="http://schemas.microsoft.com/office/drawing/2014/main" val="347680529"/>
                  </a:ext>
                </a:extLst>
              </a:tr>
              <a:tr h="356035">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远程控制命令下发接口</a:t>
                      </a:r>
                    </a:p>
                  </a:txBody>
                  <a:tcPr/>
                </a:tc>
                <a:extLst>
                  <a:ext uri="{0D108BD9-81ED-4DB2-BD59-A6C34878D82A}">
                    <a16:rowId xmlns:a16="http://schemas.microsoft.com/office/drawing/2014/main" val="2691921050"/>
                  </a:ext>
                </a:extLst>
              </a:tr>
            </a:tbl>
          </a:graphicData>
        </a:graphic>
      </p:graphicFrame>
    </p:spTree>
    <p:extLst>
      <p:ext uri="{BB962C8B-B14F-4D97-AF65-F5344CB8AC3E}">
        <p14:creationId xmlns:p14="http://schemas.microsoft.com/office/powerpoint/2010/main" val="223745415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3</a:t>
            </a:r>
            <a:r>
              <a:rPr lang="en-US" altLang="zh-CN" b="1" dirty="0"/>
              <a:t>-4 </a:t>
            </a:r>
            <a:r>
              <a:rPr lang="zh-CN" altLang="en-US" b="1" dirty="0"/>
              <a:t>开发运行环境</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6">
            <a:extLst>
              <a:ext uri="{FF2B5EF4-FFF2-40B4-BE49-F238E27FC236}">
                <a16:creationId xmlns:a16="http://schemas.microsoft.com/office/drawing/2014/main" id="{2DBD645C-FE09-489A-92BF-DEDF0B961D56}"/>
              </a:ext>
            </a:extLst>
          </p:cNvPr>
          <p:cNvGraphicFramePr>
            <a:graphicFrameLocks noGrp="1"/>
          </p:cNvGraphicFramePr>
          <p:nvPr/>
        </p:nvGraphicFramePr>
        <p:xfrm>
          <a:off x="539552" y="539750"/>
          <a:ext cx="8064896" cy="43942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17585176"/>
                    </a:ext>
                  </a:extLst>
                </a:gridCol>
                <a:gridCol w="2786033">
                  <a:extLst>
                    <a:ext uri="{9D8B030D-6E8A-4147-A177-3AD203B41FA5}">
                      <a16:colId xmlns:a16="http://schemas.microsoft.com/office/drawing/2014/main" val="2138190471"/>
                    </a:ext>
                  </a:extLst>
                </a:gridCol>
                <a:gridCol w="1246415">
                  <a:extLst>
                    <a:ext uri="{9D8B030D-6E8A-4147-A177-3AD203B41FA5}">
                      <a16:colId xmlns:a16="http://schemas.microsoft.com/office/drawing/2014/main" val="1975637293"/>
                    </a:ext>
                  </a:extLst>
                </a:gridCol>
                <a:gridCol w="2016224">
                  <a:extLst>
                    <a:ext uri="{9D8B030D-6E8A-4147-A177-3AD203B41FA5}">
                      <a16:colId xmlns:a16="http://schemas.microsoft.com/office/drawing/2014/main" val="4227334129"/>
                    </a:ext>
                  </a:extLst>
                </a:gridCol>
              </a:tblGrid>
              <a:tr h="370840">
                <a:tc>
                  <a:txBody>
                    <a:bodyPr/>
                    <a:lstStyle/>
                    <a:p>
                      <a:endParaRPr lang="zh-CN" altLang="en-US"/>
                    </a:p>
                  </a:txBody>
                  <a:tcPr/>
                </a:tc>
                <a:tc>
                  <a:txBody>
                    <a:bodyPr/>
                    <a:lstStyle/>
                    <a:p>
                      <a:r>
                        <a:rPr lang="zh-CN" altLang="en-US" dirty="0"/>
                        <a:t>硬件环境</a:t>
                      </a:r>
                    </a:p>
                  </a:txBody>
                  <a:tcPr/>
                </a:tc>
                <a:tc>
                  <a:txBody>
                    <a:bodyPr/>
                    <a:lstStyle/>
                    <a:p>
                      <a:r>
                        <a:rPr lang="zh-CN" altLang="en-US" dirty="0"/>
                        <a:t>软件环境</a:t>
                      </a:r>
                    </a:p>
                  </a:txBody>
                  <a:tcPr/>
                </a:tc>
                <a:tc>
                  <a:txBody>
                    <a:bodyPr/>
                    <a:lstStyle/>
                    <a:p>
                      <a:r>
                        <a:rPr lang="zh-CN" altLang="en-US" dirty="0"/>
                        <a:t>开发环境</a:t>
                      </a:r>
                    </a:p>
                  </a:txBody>
                  <a:tcPr/>
                </a:tc>
                <a:extLst>
                  <a:ext uri="{0D108BD9-81ED-4DB2-BD59-A6C34878D82A}">
                    <a16:rowId xmlns:a16="http://schemas.microsoft.com/office/drawing/2014/main" val="466727035"/>
                  </a:ext>
                </a:extLst>
              </a:tr>
              <a:tr h="370840">
                <a:tc>
                  <a:txBody>
                    <a:bodyPr/>
                    <a:lstStyle/>
                    <a:p>
                      <a:r>
                        <a:rPr lang="zh-CN" altLang="en-US" dirty="0"/>
                        <a:t>控制工位软件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I5 4</a:t>
                      </a:r>
                      <a:r>
                        <a:rPr lang="zh-CN" altLang="zh-CN" sz="1800" kern="1200" dirty="0">
                          <a:solidFill>
                            <a:schemeClr val="dk1"/>
                          </a:solidFill>
                          <a:effectLst/>
                          <a:latin typeface="+mn-lt"/>
                          <a:ea typeface="+mn-ea"/>
                          <a:cs typeface="+mn-cs"/>
                        </a:rPr>
                        <a:t>核</a:t>
                      </a:r>
                      <a:r>
                        <a:rPr lang="en-US" altLang="zh-CN" sz="1800" kern="1200" dirty="0">
                          <a:solidFill>
                            <a:schemeClr val="dk1"/>
                          </a:solidFill>
                          <a:effectLst/>
                          <a:latin typeface="+mn-lt"/>
                          <a:ea typeface="+mn-ea"/>
                          <a:cs typeface="+mn-cs"/>
                        </a:rPr>
                        <a:t> 2.0GHz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4GB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100G</a:t>
                      </a:r>
                      <a:r>
                        <a:rPr lang="zh-CN" altLang="zh-CN" sz="1800" kern="1200" dirty="0">
                          <a:solidFill>
                            <a:schemeClr val="dk1"/>
                          </a:solidFill>
                          <a:effectLst/>
                          <a:latin typeface="+mn-lt"/>
                          <a:ea typeface="+mn-ea"/>
                          <a:cs typeface="+mn-cs"/>
                        </a:rPr>
                        <a:t>可用磁盘空间</a:t>
                      </a:r>
                    </a:p>
                    <a:p>
                      <a:r>
                        <a:rPr lang="zh-CN" altLang="zh-CN" sz="1800" kern="1200" dirty="0">
                          <a:solidFill>
                            <a:schemeClr val="dk1"/>
                          </a:solidFill>
                          <a:effectLst/>
                          <a:latin typeface="+mn-lt"/>
                          <a:ea typeface="+mn-ea"/>
                          <a:cs typeface="+mn-cs"/>
                        </a:rPr>
                        <a:t>显示器：支持</a:t>
                      </a:r>
                      <a:r>
                        <a:rPr lang="en-US" altLang="zh-CN" sz="1800" kern="1200" dirty="0">
                          <a:solidFill>
                            <a:schemeClr val="dk1"/>
                          </a:solidFill>
                          <a:effectLst/>
                          <a:latin typeface="+mn-lt"/>
                          <a:ea typeface="+mn-ea"/>
                          <a:cs typeface="+mn-cs"/>
                        </a:rPr>
                        <a:t>1024*768</a:t>
                      </a:r>
                      <a:r>
                        <a:rPr lang="zh-CN" altLang="zh-CN" sz="1800" kern="1200" dirty="0">
                          <a:solidFill>
                            <a:schemeClr val="dk1"/>
                          </a:solidFill>
                          <a:effectLst/>
                          <a:latin typeface="+mn-lt"/>
                          <a:ea typeface="+mn-ea"/>
                          <a:cs typeface="+mn-cs"/>
                        </a:rPr>
                        <a:t>及以上分辨率</a:t>
                      </a:r>
                      <a:endParaRPr lang="zh-CN" altLang="en-US" dirty="0"/>
                    </a:p>
                  </a:txBody>
                  <a:tcPr/>
                </a:tc>
                <a:tc>
                  <a:txBody>
                    <a:bodyPr/>
                    <a:lstStyle/>
                    <a:p>
                      <a:r>
                        <a:rPr lang="en-US" altLang="zh-CN" sz="1800" kern="1200" dirty="0">
                          <a:solidFill>
                            <a:schemeClr val="dk1"/>
                          </a:solidFill>
                          <a:effectLst/>
                          <a:latin typeface="+mn-lt"/>
                          <a:ea typeface="+mn-ea"/>
                          <a:cs typeface="+mn-cs"/>
                        </a:rPr>
                        <a:t>Windows7 64Bit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p>
                      <a:endParaRPr lang="zh-CN" altLang="en-US" dirty="0"/>
                    </a:p>
                  </a:txBody>
                  <a:tcPr/>
                </a:tc>
                <a:extLst>
                  <a:ext uri="{0D108BD9-81ED-4DB2-BD59-A6C34878D82A}">
                    <a16:rowId xmlns:a16="http://schemas.microsoft.com/office/drawing/2014/main" val="1618601829"/>
                  </a:ext>
                </a:extLst>
              </a:tr>
              <a:tr h="370840">
                <a:tc>
                  <a:txBody>
                    <a:bodyPr/>
                    <a:lstStyle/>
                    <a:p>
                      <a:r>
                        <a:rPr lang="zh-CN" altLang="en-US" dirty="0"/>
                        <a:t>后台服务软件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I7 6</a:t>
                      </a:r>
                      <a:r>
                        <a:rPr lang="zh-CN" altLang="zh-CN" sz="1800" kern="1200" dirty="0">
                          <a:solidFill>
                            <a:schemeClr val="dk1"/>
                          </a:solidFill>
                          <a:effectLst/>
                          <a:latin typeface="+mn-lt"/>
                          <a:ea typeface="+mn-ea"/>
                          <a:cs typeface="+mn-cs"/>
                        </a:rPr>
                        <a:t>核 </a:t>
                      </a:r>
                      <a:r>
                        <a:rPr lang="en-US" altLang="zh-CN" sz="1800" kern="1200" dirty="0">
                          <a:solidFill>
                            <a:schemeClr val="dk1"/>
                          </a:solidFill>
                          <a:effectLst/>
                          <a:latin typeface="+mn-lt"/>
                          <a:ea typeface="+mn-ea"/>
                          <a:cs typeface="+mn-cs"/>
                        </a:rPr>
                        <a:t>3.0GHz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8GB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500G</a:t>
                      </a:r>
                      <a:r>
                        <a:rPr lang="zh-CN" altLang="zh-CN" sz="1800" kern="1200" dirty="0">
                          <a:solidFill>
                            <a:schemeClr val="dk1"/>
                          </a:solidFill>
                          <a:effectLst/>
                          <a:latin typeface="+mn-lt"/>
                          <a:ea typeface="+mn-ea"/>
                          <a:cs typeface="+mn-cs"/>
                        </a:rPr>
                        <a:t>可用磁盘空间</a:t>
                      </a:r>
                      <a:endParaRPr lang="zh-CN" altLang="en-US" dirty="0"/>
                    </a:p>
                  </a:txBody>
                  <a:tcPr/>
                </a:tc>
                <a:tc>
                  <a:txBody>
                    <a:bodyPr/>
                    <a:lstStyle/>
                    <a:p>
                      <a:r>
                        <a:rPr lang="en-US" altLang="zh-CN" sz="1800" kern="1200" dirty="0">
                          <a:solidFill>
                            <a:schemeClr val="dk1"/>
                          </a:solidFill>
                          <a:effectLst/>
                          <a:latin typeface="+mn-lt"/>
                          <a:ea typeface="+mn-ea"/>
                          <a:cs typeface="+mn-cs"/>
                        </a:rPr>
                        <a:t>Linux 64Bit</a:t>
                      </a:r>
                      <a:r>
                        <a:rPr lang="zh-CN" altLang="zh-CN" sz="1800" kern="1200" dirty="0">
                          <a:solidFill>
                            <a:schemeClr val="dk1"/>
                          </a:solidFill>
                          <a:effectLst/>
                          <a:latin typeface="+mn-lt"/>
                          <a:ea typeface="+mn-ea"/>
                          <a:cs typeface="+mn-cs"/>
                        </a:rPr>
                        <a:t>（内核版本≥</a:t>
                      </a:r>
                      <a:r>
                        <a:rPr lang="en-US" altLang="zh-CN" sz="1800" kern="1200" dirty="0">
                          <a:solidFill>
                            <a:schemeClr val="dk1"/>
                          </a:solidFill>
                          <a:effectLst/>
                          <a:latin typeface="+mn-lt"/>
                          <a:ea typeface="+mn-ea"/>
                          <a:cs typeface="+mn-cs"/>
                        </a:rPr>
                        <a:t>4.15.0</a:t>
                      </a:r>
                      <a:r>
                        <a:rPr lang="zh-CN" altLang="zh-CN" sz="1800" kern="1200" dirty="0">
                          <a:solidFill>
                            <a:schemeClr val="dk1"/>
                          </a:solidFill>
                          <a:effectLst/>
                          <a:latin typeface="+mn-lt"/>
                          <a:ea typeface="+mn-ea"/>
                          <a:cs typeface="+mn-cs"/>
                        </a:rPr>
                        <a: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txBody>
                  <a:tcPr/>
                </a:tc>
                <a:extLst>
                  <a:ext uri="{0D108BD9-81ED-4DB2-BD59-A6C34878D82A}">
                    <a16:rowId xmlns:a16="http://schemas.microsoft.com/office/drawing/2014/main" val="949686106"/>
                  </a:ext>
                </a:extLst>
              </a:tr>
            </a:tbl>
          </a:graphicData>
        </a:graphic>
      </p:graphicFrame>
    </p:spTree>
    <p:extLst>
      <p:ext uri="{BB962C8B-B14F-4D97-AF65-F5344CB8AC3E}">
        <p14:creationId xmlns:p14="http://schemas.microsoft.com/office/powerpoint/2010/main" val="214286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BCD8E38-A530-4787-8DC0-05DA1807D1ED}"/>
              </a:ext>
            </a:extLst>
          </p:cNvPr>
          <p:cNvSpPr txBox="1"/>
          <p:nvPr/>
        </p:nvSpPr>
        <p:spPr>
          <a:xfrm>
            <a:off x="2987824" y="2355726"/>
            <a:ext cx="3528210" cy="923330"/>
          </a:xfrm>
          <a:prstGeom prst="rect">
            <a:avLst/>
          </a:prstGeom>
          <a:noFill/>
        </p:spPr>
        <p:txBody>
          <a:bodyPr wrap="none" lIns="0" tIns="0" rIns="0" bIns="0" rtlCol="0">
            <a:spAutoFit/>
          </a:bodyPr>
          <a:lstStyle/>
          <a:p>
            <a:r>
              <a:rPr lang="en-US" altLang="zh-CN" sz="6000" b="1" dirty="0">
                <a:solidFill>
                  <a:schemeClr val="accent6"/>
                </a:solidFill>
                <a:latin typeface="微软雅黑" pitchFamily="34" charset="-122"/>
                <a:ea typeface="微软雅黑" pitchFamily="34" charset="-122"/>
              </a:rPr>
              <a:t>Thanks</a:t>
            </a:r>
            <a:r>
              <a:rPr lang="zh-CN" altLang="en-US" sz="6000" b="1" dirty="0">
                <a:solidFill>
                  <a:schemeClr val="accent6"/>
                </a:solidFill>
                <a:latin typeface="微软雅黑" pitchFamily="34" charset="-122"/>
                <a:ea typeface="微软雅黑" pitchFamily="34" charset="-122"/>
              </a:rPr>
              <a:t>！</a:t>
            </a:r>
          </a:p>
        </p:txBody>
      </p:sp>
    </p:spTree>
    <p:extLst>
      <p:ext uri="{BB962C8B-B14F-4D97-AF65-F5344CB8AC3E}">
        <p14:creationId xmlns:p14="http://schemas.microsoft.com/office/powerpoint/2010/main" val="116998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98964" y="784293"/>
            <a:ext cx="8305484" cy="3208571"/>
          </a:xfrm>
          <a:prstGeom prst="rect">
            <a:avLst/>
          </a:prstGeom>
          <a:noFill/>
        </p:spPr>
        <p:txBody>
          <a:bodyPr wrap="square" lIns="0" tIns="0" rIns="0" bIns="0" rtlCol="0">
            <a:spAutoFit/>
          </a:bodyPr>
          <a:lstStyle/>
          <a:p>
            <a:br>
              <a:rPr lang="en-US" altLang="zh-CN" sz="1050" dirty="0">
                <a:solidFill>
                  <a:schemeClr val="accent1"/>
                </a:solidFill>
                <a:latin typeface="方正兰亭纤黑简体" pitchFamily="65" charset="-122"/>
                <a:ea typeface="方正兰亭纤黑简体" pitchFamily="65" charset="-122"/>
              </a:rPr>
            </a:br>
            <a:r>
              <a:rPr lang="en-US" altLang="zh-CN" sz="1050" dirty="0">
                <a:solidFill>
                  <a:schemeClr val="accent1"/>
                </a:solidFill>
                <a:latin typeface="方正兰亭纤黑简体" pitchFamily="65" charset="-122"/>
                <a:ea typeface="方正兰亭纤黑简体" pitchFamily="65" charset="-122"/>
              </a:rPr>
              <a:t>	</a:t>
            </a:r>
            <a:r>
              <a:rPr lang="zh-CN" altLang="zh-CN" dirty="0"/>
              <a:t>辐射防护分系统是总控系统的重要子系统，由辐射防护数据集成与监控系统软件和各个组件构成。辐射防护数据集成与监控系统软件是辐射防护分系统的集成和控制软件，在辐射防护分系统中承担着承上启下的重要作用。</a:t>
            </a:r>
          </a:p>
          <a:p>
            <a:r>
              <a:rPr lang="en-US" altLang="zh-CN" dirty="0"/>
              <a:t>	</a:t>
            </a:r>
            <a:r>
              <a:rPr lang="zh-CN" altLang="zh-CN" dirty="0"/>
              <a:t>辐射防护数据集成与监控系统接收总控系统下发的任务，将任务进行处理或者下发到对应的组件，并向总控系统反馈任务执行情况。用户也可在辐射防护数据集成与监控系统上定义任务并下发到对应的组件。</a:t>
            </a:r>
          </a:p>
          <a:p>
            <a:r>
              <a:rPr lang="en-US" altLang="zh-CN" dirty="0"/>
              <a:t>	</a:t>
            </a:r>
            <a:r>
              <a:rPr lang="zh-CN" altLang="zh-CN" dirty="0"/>
              <a:t>辐射防护数据集成与监控系统对组件运行状态进行监测，用图形化或者文本的方式显示组件和系统本身的运行状态、关键参数以及任务执行情况。用户也可以在系统中对各个组件进行远程控制。</a:t>
            </a:r>
          </a:p>
          <a:p>
            <a:r>
              <a:rPr lang="en-US" altLang="zh-CN" dirty="0"/>
              <a:t>	</a:t>
            </a:r>
            <a:r>
              <a:rPr lang="zh-CN" altLang="zh-CN" dirty="0"/>
              <a:t>各个组件周期性的将各自的状态信息存储到数据库服务器，作为总控系统安全连锁功能的重要参数，可以由总控系统进行访问和读取</a:t>
            </a:r>
            <a:r>
              <a:rPr lang="zh-CN" altLang="en-US" dirty="0"/>
              <a:t>。</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-1 </a:t>
            </a:r>
            <a:r>
              <a:rPr lang="zh-CN" altLang="en-US" b="1" dirty="0"/>
              <a:t>项目概述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08826649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-2 </a:t>
            </a:r>
            <a:r>
              <a:rPr lang="zh-CN" altLang="en-US" b="1" dirty="0"/>
              <a:t>系统物理拓扑</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 name="Rectangle 41">
            <a:extLst>
              <a:ext uri="{FF2B5EF4-FFF2-40B4-BE49-F238E27FC236}">
                <a16:creationId xmlns:a16="http://schemas.microsoft.com/office/drawing/2014/main" id="{E490D85D-D58B-4386-8ED5-0ACBCB5623CD}"/>
              </a:ext>
            </a:extLst>
          </p:cNvPr>
          <p:cNvSpPr>
            <a:spLocks noChangeArrowheads="1"/>
          </p:cNvSpPr>
          <p:nvPr/>
        </p:nvSpPr>
        <p:spPr bwMode="auto">
          <a:xfrm>
            <a:off x="755576" y="1131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27DDA0AD-39D2-4A1C-BE0F-9C0FB06866DD}"/>
              </a:ext>
            </a:extLst>
          </p:cNvPr>
          <p:cNvGraphicFramePr>
            <a:graphicFrameLocks noChangeAspect="1"/>
          </p:cNvGraphicFramePr>
          <p:nvPr>
            <p:extLst>
              <p:ext uri="{D42A27DB-BD31-4B8C-83A1-F6EECF244321}">
                <p14:modId xmlns:p14="http://schemas.microsoft.com/office/powerpoint/2010/main" val="2223314066"/>
              </p:ext>
            </p:extLst>
          </p:nvPr>
        </p:nvGraphicFramePr>
        <p:xfrm>
          <a:off x="323528" y="627534"/>
          <a:ext cx="8568952" cy="4248472"/>
        </p:xfrm>
        <a:graphic>
          <a:graphicData uri="http://schemas.openxmlformats.org/presentationml/2006/ole">
            <mc:AlternateContent xmlns:mc="http://schemas.openxmlformats.org/markup-compatibility/2006">
              <mc:Choice xmlns:v="urn:schemas-microsoft-com:vml" Requires="v">
                <p:oleObj spid="_x0000_s37946" name="Visio" r:id="rId4" imgW="20712223" imgH="8919996" progId="Visio.Drawing.15">
                  <p:embed/>
                </p:oleObj>
              </mc:Choice>
              <mc:Fallback>
                <p:oleObj name="Visio" r:id="rId4" imgW="20712223" imgH="8919996" progId="Visio.Drawing.15">
                  <p:embed/>
                  <p:pic>
                    <p:nvPicPr>
                      <p:cNvPr id="0" name="Object 40"/>
                      <p:cNvPicPr>
                        <a:picLocks noChangeAspect="1" noChangeArrowheads="1"/>
                      </p:cNvPicPr>
                      <p:nvPr/>
                    </p:nvPicPr>
                    <p:blipFill>
                      <a:blip r:embed="rId5"/>
                      <a:srcRect/>
                      <a:stretch>
                        <a:fillRect/>
                      </a:stretch>
                    </p:blipFill>
                    <p:spPr bwMode="auto">
                      <a:xfrm>
                        <a:off x="323528" y="627534"/>
                        <a:ext cx="8568952" cy="4248472"/>
                      </a:xfrm>
                      <a:prstGeom prst="rect">
                        <a:avLst/>
                      </a:prstGeom>
                      <a:noFill/>
                    </p:spPr>
                  </p:pic>
                </p:oleObj>
              </mc:Fallback>
            </mc:AlternateContent>
          </a:graphicData>
        </a:graphic>
      </p:graphicFrame>
    </p:spTree>
    <p:extLst>
      <p:ext uri="{BB962C8B-B14F-4D97-AF65-F5344CB8AC3E}">
        <p14:creationId xmlns:p14="http://schemas.microsoft.com/office/powerpoint/2010/main" val="252896669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AFA45-8117-49A0-9AA5-8CDC6EAB2254}"/>
              </a:ext>
            </a:extLst>
          </p:cNvPr>
          <p:cNvSpPr>
            <a:spLocks noGrp="1"/>
          </p:cNvSpPr>
          <p:nvPr>
            <p:ph type="title"/>
          </p:nvPr>
        </p:nvSpPr>
        <p:spPr/>
        <p:txBody>
          <a:bodyPr/>
          <a:lstStyle/>
          <a:p>
            <a:r>
              <a:rPr lang="en-US" altLang="zh-CN" sz="2400" b="1" dirty="0">
                <a:solidFill>
                  <a:srgbClr val="F87A08"/>
                </a:solidFill>
              </a:rPr>
              <a:t>1</a:t>
            </a:r>
            <a:r>
              <a:rPr lang="en-US" altLang="zh-CN" b="1" dirty="0"/>
              <a:t>-3 </a:t>
            </a:r>
            <a:r>
              <a:rPr lang="zh-CN" altLang="en-US" b="1" dirty="0"/>
              <a:t>软件架构</a:t>
            </a:r>
            <a:endParaRPr lang="zh-CN" altLang="en-US" dirty="0"/>
          </a:p>
        </p:txBody>
      </p:sp>
      <p:sp>
        <p:nvSpPr>
          <p:cNvPr id="3" name="Rectangle 2">
            <a:extLst>
              <a:ext uri="{FF2B5EF4-FFF2-40B4-BE49-F238E27FC236}">
                <a16:creationId xmlns:a16="http://schemas.microsoft.com/office/drawing/2014/main" id="{05E2D14E-56DD-4E6F-B02D-6266EA65ED2A}"/>
              </a:ext>
            </a:extLst>
          </p:cNvPr>
          <p:cNvSpPr>
            <a:spLocks noChangeArrowheads="1"/>
          </p:cNvSpPr>
          <p:nvPr/>
        </p:nvSpPr>
        <p:spPr bwMode="auto">
          <a:xfrm>
            <a:off x="755576"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BD40FF4-446D-481A-9129-8315F4F7BD29}"/>
              </a:ext>
            </a:extLst>
          </p:cNvPr>
          <p:cNvSpPr>
            <a:spLocks noChangeArrowheads="1"/>
          </p:cNvSpPr>
          <p:nvPr/>
        </p:nvSpPr>
        <p:spPr bwMode="auto">
          <a:xfrm>
            <a:off x="755575" y="771550"/>
            <a:ext cx="11224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D140759A-A72E-4339-BB8D-A084921AF83D}"/>
              </a:ext>
            </a:extLst>
          </p:cNvPr>
          <p:cNvGraphicFramePr>
            <a:graphicFrameLocks noChangeAspect="1"/>
          </p:cNvGraphicFramePr>
          <p:nvPr>
            <p:extLst>
              <p:ext uri="{D42A27DB-BD31-4B8C-83A1-F6EECF244321}">
                <p14:modId xmlns:p14="http://schemas.microsoft.com/office/powerpoint/2010/main" val="1720481498"/>
              </p:ext>
            </p:extLst>
          </p:nvPr>
        </p:nvGraphicFramePr>
        <p:xfrm>
          <a:off x="755576" y="771550"/>
          <a:ext cx="7272808" cy="3600400"/>
        </p:xfrm>
        <a:graphic>
          <a:graphicData uri="http://schemas.openxmlformats.org/presentationml/2006/ole">
            <mc:AlternateContent xmlns:mc="http://schemas.openxmlformats.org/markup-compatibility/2006">
              <mc:Choice xmlns:v="urn:schemas-microsoft-com:vml" Requires="v">
                <p:oleObj spid="_x0000_s59412" name="Visio" r:id="rId3" imgW="18864285" imgH="7825013" progId="Visio.Drawing.15">
                  <p:embed/>
                </p:oleObj>
              </mc:Choice>
              <mc:Fallback>
                <p:oleObj name="Visio" r:id="rId3" imgW="18864285" imgH="7825013"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771550"/>
                        <a:ext cx="7272808" cy="3600400"/>
                      </a:xfrm>
                      <a:prstGeom prst="rect">
                        <a:avLst/>
                      </a:prstGeom>
                      <a:noFill/>
                    </p:spPr>
                  </p:pic>
                </p:oleObj>
              </mc:Fallback>
            </mc:AlternateContent>
          </a:graphicData>
        </a:graphic>
      </p:graphicFrame>
    </p:spTree>
    <p:extLst>
      <p:ext uri="{BB962C8B-B14F-4D97-AF65-F5344CB8AC3E}">
        <p14:creationId xmlns:p14="http://schemas.microsoft.com/office/powerpoint/2010/main" val="167953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AFA45-8117-49A0-9AA5-8CDC6EAB2254}"/>
              </a:ext>
            </a:extLst>
          </p:cNvPr>
          <p:cNvSpPr>
            <a:spLocks noGrp="1"/>
          </p:cNvSpPr>
          <p:nvPr>
            <p:ph type="title"/>
          </p:nvPr>
        </p:nvSpPr>
        <p:spPr/>
        <p:txBody>
          <a:bodyPr/>
          <a:lstStyle/>
          <a:p>
            <a:r>
              <a:rPr lang="en-US" altLang="zh-CN" sz="2400" b="1" dirty="0">
                <a:solidFill>
                  <a:srgbClr val="F87A08"/>
                </a:solidFill>
              </a:rPr>
              <a:t>1</a:t>
            </a:r>
            <a:r>
              <a:rPr lang="en-US" altLang="zh-CN" b="1" dirty="0"/>
              <a:t>-4 </a:t>
            </a:r>
            <a:r>
              <a:rPr lang="zh-CN" altLang="en-US" b="1" dirty="0"/>
              <a:t>数据流向</a:t>
            </a:r>
            <a:endParaRPr lang="zh-CN" altLang="en-US" dirty="0"/>
          </a:p>
        </p:txBody>
      </p:sp>
      <p:sp>
        <p:nvSpPr>
          <p:cNvPr id="3" name="Rectangle 2">
            <a:extLst>
              <a:ext uri="{FF2B5EF4-FFF2-40B4-BE49-F238E27FC236}">
                <a16:creationId xmlns:a16="http://schemas.microsoft.com/office/drawing/2014/main" id="{05E2D14E-56DD-4E6F-B02D-6266EA65ED2A}"/>
              </a:ext>
            </a:extLst>
          </p:cNvPr>
          <p:cNvSpPr>
            <a:spLocks noChangeArrowheads="1"/>
          </p:cNvSpPr>
          <p:nvPr/>
        </p:nvSpPr>
        <p:spPr bwMode="auto">
          <a:xfrm>
            <a:off x="755576"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BD40FF4-446D-481A-9129-8315F4F7BD29}"/>
              </a:ext>
            </a:extLst>
          </p:cNvPr>
          <p:cNvSpPr>
            <a:spLocks noChangeArrowheads="1"/>
          </p:cNvSpPr>
          <p:nvPr/>
        </p:nvSpPr>
        <p:spPr bwMode="auto">
          <a:xfrm>
            <a:off x="755575" y="771550"/>
            <a:ext cx="11224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B420CC99-6A4E-46FB-8934-0D9B2D1CB154}"/>
              </a:ext>
            </a:extLst>
          </p:cNvPr>
          <p:cNvSpPr>
            <a:spLocks noChangeArrowheads="1"/>
          </p:cNvSpPr>
          <p:nvPr/>
        </p:nvSpPr>
        <p:spPr bwMode="auto">
          <a:xfrm flipV="1">
            <a:off x="-210102" y="1565831"/>
            <a:ext cx="114722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FE0650AF-26D3-468B-9830-963A2A1FCECA}"/>
              </a:ext>
            </a:extLst>
          </p:cNvPr>
          <p:cNvGraphicFramePr>
            <a:graphicFrameLocks noChangeAspect="1"/>
          </p:cNvGraphicFramePr>
          <p:nvPr>
            <p:extLst>
              <p:ext uri="{D42A27DB-BD31-4B8C-83A1-F6EECF244321}">
                <p14:modId xmlns:p14="http://schemas.microsoft.com/office/powerpoint/2010/main" val="1929890691"/>
              </p:ext>
            </p:extLst>
          </p:nvPr>
        </p:nvGraphicFramePr>
        <p:xfrm>
          <a:off x="606008" y="771550"/>
          <a:ext cx="7451006" cy="3913720"/>
        </p:xfrm>
        <a:graphic>
          <a:graphicData uri="http://schemas.openxmlformats.org/presentationml/2006/ole">
            <mc:AlternateContent xmlns:mc="http://schemas.openxmlformats.org/markup-compatibility/2006">
              <mc:Choice xmlns:v="urn:schemas-microsoft-com:vml" Requires="v">
                <p:oleObj spid="_x0000_s60434" name="Visio" r:id="rId3" imgW="10620331" imgH="5576721" progId="Visio.Drawing.15">
                  <p:embed/>
                </p:oleObj>
              </mc:Choice>
              <mc:Fallback>
                <p:oleObj name="Visio" r:id="rId3" imgW="10620331" imgH="55767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08" y="771550"/>
                        <a:ext cx="7451006" cy="3913720"/>
                      </a:xfrm>
                      <a:prstGeom prst="rect">
                        <a:avLst/>
                      </a:prstGeom>
                      <a:noFill/>
                    </p:spPr>
                  </p:pic>
                </p:oleObj>
              </mc:Fallback>
            </mc:AlternateContent>
          </a:graphicData>
        </a:graphic>
      </p:graphicFrame>
    </p:spTree>
    <p:extLst>
      <p:ext uri="{BB962C8B-B14F-4D97-AF65-F5344CB8AC3E}">
        <p14:creationId xmlns:p14="http://schemas.microsoft.com/office/powerpoint/2010/main" val="122673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-5 </a:t>
            </a:r>
            <a:r>
              <a:rPr lang="zh-CN" altLang="en-US" b="1" dirty="0"/>
              <a:t>项目人员</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aphicFrame>
        <p:nvGraphicFramePr>
          <p:cNvPr id="2" name="表格 1">
            <a:extLst>
              <a:ext uri="{FF2B5EF4-FFF2-40B4-BE49-F238E27FC236}">
                <a16:creationId xmlns:a16="http://schemas.microsoft.com/office/drawing/2014/main" id="{4569537E-EF3F-4AF6-A8C2-4686E5564A18}"/>
              </a:ext>
            </a:extLst>
          </p:cNvPr>
          <p:cNvGraphicFramePr>
            <a:graphicFrameLocks noGrp="1"/>
          </p:cNvGraphicFramePr>
          <p:nvPr>
            <p:extLst>
              <p:ext uri="{D42A27DB-BD31-4B8C-83A1-F6EECF244321}">
                <p14:modId xmlns:p14="http://schemas.microsoft.com/office/powerpoint/2010/main" val="3742136716"/>
              </p:ext>
            </p:extLst>
          </p:nvPr>
        </p:nvGraphicFramePr>
        <p:xfrm>
          <a:off x="822529" y="699542"/>
          <a:ext cx="7637904" cy="3969408"/>
        </p:xfrm>
        <a:graphic>
          <a:graphicData uri="http://schemas.openxmlformats.org/drawingml/2006/table">
            <a:tbl>
              <a:tblPr firstRow="1" firstCol="1" bandRow="1">
                <a:tableStyleId>{5C22544A-7EE6-4342-B048-85BDC9FD1C3A}</a:tableStyleId>
              </a:tblPr>
              <a:tblGrid>
                <a:gridCol w="1050519">
                  <a:extLst>
                    <a:ext uri="{9D8B030D-6E8A-4147-A177-3AD203B41FA5}">
                      <a16:colId xmlns:a16="http://schemas.microsoft.com/office/drawing/2014/main" val="248447961"/>
                    </a:ext>
                  </a:extLst>
                </a:gridCol>
                <a:gridCol w="1053776">
                  <a:extLst>
                    <a:ext uri="{9D8B030D-6E8A-4147-A177-3AD203B41FA5}">
                      <a16:colId xmlns:a16="http://schemas.microsoft.com/office/drawing/2014/main" val="3296149991"/>
                    </a:ext>
                  </a:extLst>
                </a:gridCol>
                <a:gridCol w="2902190">
                  <a:extLst>
                    <a:ext uri="{9D8B030D-6E8A-4147-A177-3AD203B41FA5}">
                      <a16:colId xmlns:a16="http://schemas.microsoft.com/office/drawing/2014/main" val="2879949127"/>
                    </a:ext>
                  </a:extLst>
                </a:gridCol>
                <a:gridCol w="2631419">
                  <a:extLst>
                    <a:ext uri="{9D8B030D-6E8A-4147-A177-3AD203B41FA5}">
                      <a16:colId xmlns:a16="http://schemas.microsoft.com/office/drawing/2014/main" val="1878065386"/>
                    </a:ext>
                  </a:extLst>
                </a:gridCol>
              </a:tblGrid>
              <a:tr h="289035">
                <a:tc>
                  <a:txBody>
                    <a:bodyPr/>
                    <a:lstStyle/>
                    <a:p>
                      <a:pPr algn="just">
                        <a:lnSpc>
                          <a:spcPts val="2300"/>
                        </a:lnSpc>
                        <a:spcAft>
                          <a:spcPts val="0"/>
                        </a:spcAft>
                      </a:pPr>
                      <a:r>
                        <a:rPr lang="zh-CN" sz="800" kern="100">
                          <a:effectLst/>
                        </a:rPr>
                        <a:t>姓名</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职务</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所属单位</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项目角色</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239791198"/>
                  </a:ext>
                </a:extLst>
              </a:tr>
              <a:tr h="369008">
                <a:tc>
                  <a:txBody>
                    <a:bodyPr/>
                    <a:lstStyle/>
                    <a:p>
                      <a:pPr algn="just">
                        <a:lnSpc>
                          <a:spcPts val="2300"/>
                        </a:lnSpc>
                        <a:spcAft>
                          <a:spcPts val="0"/>
                        </a:spcAft>
                      </a:pPr>
                      <a:r>
                        <a:rPr lang="zh-CN" sz="800" kern="100">
                          <a:effectLst/>
                        </a:rPr>
                        <a:t>陈华</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设计师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中国工程物理研究院核物理与化学研究所</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项目甲方总负责人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4071111955"/>
                  </a:ext>
                </a:extLst>
              </a:tr>
              <a:tr h="369008">
                <a:tc>
                  <a:txBody>
                    <a:bodyPr/>
                    <a:lstStyle/>
                    <a:p>
                      <a:pPr algn="just">
                        <a:lnSpc>
                          <a:spcPts val="2300"/>
                        </a:lnSpc>
                        <a:spcAft>
                          <a:spcPts val="0"/>
                        </a:spcAft>
                      </a:pPr>
                      <a:r>
                        <a:rPr lang="zh-CN" sz="800" kern="100">
                          <a:effectLst/>
                        </a:rPr>
                        <a:t>张锐</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部门经理</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项目乙方负责人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2135228916"/>
                  </a:ext>
                </a:extLst>
              </a:tr>
              <a:tr h="369008">
                <a:tc>
                  <a:txBody>
                    <a:bodyPr/>
                    <a:lstStyle/>
                    <a:p>
                      <a:pPr algn="just">
                        <a:lnSpc>
                          <a:spcPts val="2300"/>
                        </a:lnSpc>
                        <a:spcAft>
                          <a:spcPts val="0"/>
                        </a:spcAft>
                      </a:pPr>
                      <a:r>
                        <a:rPr lang="zh-CN" sz="800" kern="100">
                          <a:effectLst/>
                        </a:rPr>
                        <a:t>谢崇竹</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技术总监</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需求和技术负责人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884137995"/>
                  </a:ext>
                </a:extLst>
              </a:tr>
              <a:tr h="369008">
                <a:tc>
                  <a:txBody>
                    <a:bodyPr/>
                    <a:lstStyle/>
                    <a:p>
                      <a:pPr algn="just">
                        <a:lnSpc>
                          <a:spcPts val="2300"/>
                        </a:lnSpc>
                        <a:spcAft>
                          <a:spcPts val="0"/>
                        </a:spcAft>
                      </a:pPr>
                      <a:r>
                        <a:rPr lang="zh-CN" sz="800" kern="100">
                          <a:effectLst/>
                        </a:rPr>
                        <a:t>黄东</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系统架构师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系统架构设计师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070963047"/>
                  </a:ext>
                </a:extLst>
              </a:tr>
              <a:tr h="369008">
                <a:tc>
                  <a:txBody>
                    <a:bodyPr/>
                    <a:lstStyle/>
                    <a:p>
                      <a:pPr algn="just">
                        <a:lnSpc>
                          <a:spcPts val="2300"/>
                        </a:lnSpc>
                        <a:spcAft>
                          <a:spcPts val="0"/>
                        </a:spcAft>
                      </a:pPr>
                      <a:r>
                        <a:rPr lang="zh-CN" sz="800" kern="100">
                          <a:effectLst/>
                        </a:rPr>
                        <a:t>倪文强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软件开发人员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948501483"/>
                  </a:ext>
                </a:extLst>
              </a:tr>
              <a:tr h="369008">
                <a:tc>
                  <a:txBody>
                    <a:bodyPr/>
                    <a:lstStyle/>
                    <a:p>
                      <a:pPr algn="just">
                        <a:lnSpc>
                          <a:spcPts val="2300"/>
                        </a:lnSpc>
                        <a:spcAft>
                          <a:spcPts val="0"/>
                        </a:spcAft>
                      </a:pPr>
                      <a:r>
                        <a:rPr lang="zh-CN" sz="800" kern="100">
                          <a:effectLst/>
                        </a:rPr>
                        <a:t>何达</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软件开发人员</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047073737"/>
                  </a:ext>
                </a:extLst>
              </a:tr>
              <a:tr h="369008">
                <a:tc>
                  <a:txBody>
                    <a:bodyPr/>
                    <a:lstStyle/>
                    <a:p>
                      <a:pPr algn="just">
                        <a:lnSpc>
                          <a:spcPts val="2300"/>
                        </a:lnSpc>
                        <a:spcAft>
                          <a:spcPts val="0"/>
                        </a:spcAft>
                      </a:pPr>
                      <a:r>
                        <a:rPr lang="zh-CN" sz="800" kern="100">
                          <a:effectLst/>
                        </a:rPr>
                        <a:t>蒲志丹</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测试工程师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软件测试人员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2139233996"/>
                  </a:ext>
                </a:extLst>
              </a:tr>
              <a:tr h="369008">
                <a:tc>
                  <a:txBody>
                    <a:bodyPr/>
                    <a:lstStyle/>
                    <a:p>
                      <a:pPr algn="just">
                        <a:lnSpc>
                          <a:spcPts val="2300"/>
                        </a:lnSpc>
                        <a:spcAft>
                          <a:spcPts val="0"/>
                        </a:spcAft>
                      </a:pPr>
                      <a:r>
                        <a:rPr lang="zh-CN" sz="800" kern="100">
                          <a:effectLst/>
                        </a:rPr>
                        <a:t>李晨</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测试工程师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软件测试人员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569304256"/>
                  </a:ext>
                </a:extLst>
              </a:tr>
              <a:tr h="359301">
                <a:tc>
                  <a:txBody>
                    <a:bodyPr/>
                    <a:lstStyle/>
                    <a:p>
                      <a:pPr algn="just">
                        <a:lnSpc>
                          <a:spcPts val="2300"/>
                        </a:lnSpc>
                        <a:spcAft>
                          <a:spcPts val="0"/>
                        </a:spcAft>
                      </a:pPr>
                      <a:r>
                        <a:rPr lang="zh-CN" sz="800" kern="100">
                          <a:effectLst/>
                        </a:rPr>
                        <a:t>何坤全</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质量保证工程师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四川天健科技有限公司</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质量保证人员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880526365"/>
                  </a:ext>
                </a:extLst>
              </a:tr>
              <a:tr h="369008">
                <a:tc>
                  <a:txBody>
                    <a:bodyPr/>
                    <a:lstStyle/>
                    <a:p>
                      <a:pPr algn="just">
                        <a:lnSpc>
                          <a:spcPts val="2300"/>
                        </a:lnSpc>
                        <a:spcAft>
                          <a:spcPts val="0"/>
                        </a:spcAft>
                      </a:pPr>
                      <a:r>
                        <a:rPr lang="zh-CN" sz="800" kern="100">
                          <a:effectLst/>
                        </a:rPr>
                        <a:t>杨飞</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配置管理员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配置管理员</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267839273"/>
                  </a:ext>
                </a:extLst>
              </a:tr>
            </a:tbl>
          </a:graphicData>
        </a:graphic>
      </p:graphicFrame>
    </p:spTree>
    <p:extLst>
      <p:ext uri="{BB962C8B-B14F-4D97-AF65-F5344CB8AC3E}">
        <p14:creationId xmlns:p14="http://schemas.microsoft.com/office/powerpoint/2010/main" val="5741341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52520" cy="5143500"/>
          </a:xfrm>
          <a:prstGeom prst="rect">
            <a:avLst/>
          </a:prstGeom>
        </p:spPr>
      </p:pic>
      <p:sp>
        <p:nvSpPr>
          <p:cNvPr id="12" name="矩形 5"/>
          <p:cNvSpPr/>
          <p:nvPr/>
        </p:nvSpPr>
        <p:spPr>
          <a:xfrm>
            <a:off x="784" y="2211710"/>
            <a:ext cx="9251736"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1331640" y="2931790"/>
            <a:ext cx="6761409"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辐射防护数据集成与监控系统</a:t>
            </a:r>
          </a:p>
        </p:txBody>
      </p:sp>
      <p:sp>
        <p:nvSpPr>
          <p:cNvPr id="21" name="Freeform 5"/>
          <p:cNvSpPr>
            <a:spLocks/>
          </p:cNvSpPr>
          <p:nvPr/>
        </p:nvSpPr>
        <p:spPr bwMode="auto">
          <a:xfrm>
            <a:off x="395096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KSO_Shape"/>
          <p:cNvSpPr>
            <a:spLocks noChangeAspect="1"/>
          </p:cNvSpPr>
          <p:nvPr/>
        </p:nvSpPr>
        <p:spPr bwMode="auto">
          <a:xfrm>
            <a:off x="4253880" y="1930393"/>
            <a:ext cx="725605" cy="61797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365157131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528" fill="hold" grpId="0" nodeType="withEffect">
                                  <p:stCondLst>
                                    <p:cond delay="60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fltVal val="0.5"/>
                                          </p:val>
                                        </p:tav>
                                        <p:tav tm="100000">
                                          <p:val>
                                            <p:strVal val="#ppt_x"/>
                                          </p:val>
                                        </p:tav>
                                      </p:tavLst>
                                    </p:anim>
                                    <p:anim calcmode="lin" valueType="num">
                                      <p:cBhvr>
                                        <p:cTn id="14" dur="500" fill="hold"/>
                                        <p:tgtEl>
                                          <p:spTgt spid="21"/>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6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fltVal val="0.5"/>
                                          </p:val>
                                        </p:tav>
                                        <p:tav tm="100000">
                                          <p:val>
                                            <p:strVal val="#ppt_x"/>
                                          </p:val>
                                        </p:tav>
                                      </p:tavLst>
                                    </p:anim>
                                    <p:anim calcmode="lin" valueType="num">
                                      <p:cBhvr>
                                        <p:cTn id="21" dur="500" fill="hold"/>
                                        <p:tgtEl>
                                          <p:spTgt spid="28"/>
                                        </p:tgtEl>
                                        <p:attrNameLst>
                                          <p:attrName>ppt_y</p:attrName>
                                        </p:attrNameLst>
                                      </p:cBhvr>
                                      <p:tavLst>
                                        <p:tav tm="0">
                                          <p:val>
                                            <p:fltVal val="0.5"/>
                                          </p:val>
                                        </p:tav>
                                        <p:tav tm="100000">
                                          <p:val>
                                            <p:strVal val="#ppt_y"/>
                                          </p:val>
                                        </p:tav>
                                      </p:tavLst>
                                    </p:anim>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21"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07884" y="1347614"/>
            <a:ext cx="8128232" cy="2531462"/>
          </a:xfrm>
          <a:prstGeom prst="rect">
            <a:avLst/>
          </a:prstGeom>
          <a:noFill/>
        </p:spPr>
        <p:txBody>
          <a:bodyPr wrap="square" lIns="0" tIns="0" rIns="0" bIns="0" rtlCol="0">
            <a:spAutoFit/>
          </a:bodyPr>
          <a:lstStyle/>
          <a:p>
            <a:br>
              <a:rPr lang="en-US" altLang="zh-CN" sz="1050" dirty="0">
                <a:solidFill>
                  <a:schemeClr val="accent1"/>
                </a:solidFill>
                <a:latin typeface="方正兰亭纤黑简体" pitchFamily="65" charset="-122"/>
                <a:ea typeface="方正兰亭纤黑简体" pitchFamily="65" charset="-122"/>
              </a:rPr>
            </a:br>
            <a:r>
              <a:rPr lang="en-US" altLang="zh-CN" sz="1050" dirty="0">
                <a:solidFill>
                  <a:schemeClr val="accent1"/>
                </a:solidFill>
                <a:latin typeface="方正兰亭纤黑简体" pitchFamily="65" charset="-122"/>
                <a:ea typeface="方正兰亭纤黑简体" pitchFamily="65" charset="-122"/>
              </a:rPr>
              <a:t>	</a:t>
            </a:r>
            <a:r>
              <a:rPr lang="zh-CN" altLang="zh-CN" dirty="0"/>
              <a:t>辐射防护数据集成与监控系统控制工位软件运行于工控机上，软件提供图形化界面，供用户查看组件当前的运行状态和对各组件进行远程控制。控制工位通过计算机网络同和辐射防护数据集成与监控系统后台服务进行通信，完成业务功能</a:t>
            </a:r>
            <a:r>
              <a:rPr lang="zh-CN" altLang="en-US" dirty="0"/>
              <a:t>。</a:t>
            </a:r>
            <a:endParaRPr lang="en-US" altLang="zh-CN" dirty="0"/>
          </a:p>
          <a:p>
            <a:r>
              <a:rPr lang="en-US" altLang="zh-CN" dirty="0"/>
              <a:t>	</a:t>
            </a:r>
            <a:r>
              <a:rPr lang="zh-CN" altLang="zh-CN" dirty="0"/>
              <a:t>辐射防护数据集成与监控系统控制后台服务软件运行于服务器上，通过计算机网络与总控系统、组件、控制工位软件建立连接，完成组件状态监控，组件远程控制、组件任务下发及监测等业务功能，并将需要在控制工位软件界面上进行显示的信息反馈给控制工位软件进行显示。</a:t>
            </a:r>
          </a:p>
          <a:p>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-1 </a:t>
            </a:r>
            <a:r>
              <a:rPr lang="zh-CN" altLang="en-US" b="1" dirty="0"/>
              <a:t>软件概述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2064969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22222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a:srcRect/>
          <a:stretch>
            <a:fillRect l="-31078" t="-4941" r="-37334" b="-110813"/>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8334</TotalTime>
  <Words>729</Words>
  <Application>Microsoft Office PowerPoint</Application>
  <PresentationFormat>全屏显示(16:9)</PresentationFormat>
  <Paragraphs>197</Paragraphs>
  <Slides>24</Slides>
  <Notes>15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1" baseType="lpstr">
      <vt:lpstr>方正兰亭纤黑简体</vt:lpstr>
      <vt:lpstr>微软雅黑</vt:lpstr>
      <vt:lpstr>Arial</vt:lpstr>
      <vt:lpstr>Calibri</vt:lpstr>
      <vt:lpstr>Times New Roman</vt:lpstr>
      <vt:lpstr>第一PPT：WWW.1PPT.COM​</vt:lpstr>
      <vt:lpstr>Visio</vt:lpstr>
      <vt:lpstr>PowerPoint 演示文稿</vt:lpstr>
      <vt:lpstr>PowerPoint 演示文稿</vt:lpstr>
      <vt:lpstr>1-1 项目概述</vt:lpstr>
      <vt:lpstr>1-2 系统物理拓扑</vt:lpstr>
      <vt:lpstr>1-3 软件架构</vt:lpstr>
      <vt:lpstr>1-4 数据流向</vt:lpstr>
      <vt:lpstr>1-5 项目人员</vt:lpstr>
      <vt:lpstr>PowerPoint 演示文稿</vt:lpstr>
      <vt:lpstr>2-1 软件概述</vt:lpstr>
      <vt:lpstr>2-2 软件功能</vt:lpstr>
      <vt:lpstr>2-2 软件功能</vt:lpstr>
      <vt:lpstr>2-3 软件接口</vt:lpstr>
      <vt:lpstr>2-3 软件接口</vt:lpstr>
      <vt:lpstr>2-4 开发运行环境</vt:lpstr>
      <vt:lpstr>2-5 用户界面</vt:lpstr>
      <vt:lpstr>2-5 用户界面</vt:lpstr>
      <vt:lpstr>PowerPoint 演示文稿</vt:lpstr>
      <vt:lpstr>3-1 软件概述</vt:lpstr>
      <vt:lpstr>3-2 软件功能</vt:lpstr>
      <vt:lpstr>3-2 软件功能</vt:lpstr>
      <vt:lpstr>3-3 软件接口</vt:lpstr>
      <vt:lpstr>3-3 软件接口</vt:lpstr>
      <vt:lpstr>3-4 开发运行环境</vt:lpstr>
      <vt:lpstr>PowerPoint 演示文稿</vt:lpstr>
    </vt:vector>
  </TitlesOfParts>
  <Company>第一PPT模板网-WWW.1PPT.COM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谢 崇竹</cp:lastModifiedBy>
  <cp:revision>843</cp:revision>
  <dcterms:created xsi:type="dcterms:W3CDTF">2015-04-24T01:01:13Z</dcterms:created>
  <dcterms:modified xsi:type="dcterms:W3CDTF">2019-10-02T06:45:52Z</dcterms:modified>
</cp:coreProperties>
</file>