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71"/>
  </p:handoutMasterIdLst>
  <p:sldIdLst>
    <p:sldId id="256" r:id="rId3"/>
    <p:sldId id="257" r:id="rId4"/>
    <p:sldId id="523" r:id="rId5"/>
    <p:sldId id="259" r:id="rId6"/>
    <p:sldId id="263" r:id="rId8"/>
    <p:sldId id="261" r:id="rId9"/>
    <p:sldId id="467" r:id="rId10"/>
    <p:sldId id="524" r:id="rId11"/>
    <p:sldId id="269" r:id="rId12"/>
    <p:sldId id="264" r:id="rId13"/>
    <p:sldId id="280" r:id="rId14"/>
    <p:sldId id="281" r:id="rId15"/>
    <p:sldId id="346" r:id="rId16"/>
    <p:sldId id="390" r:id="rId17"/>
    <p:sldId id="278" r:id="rId18"/>
    <p:sldId id="468" r:id="rId19"/>
    <p:sldId id="349" r:id="rId20"/>
    <p:sldId id="350" r:id="rId21"/>
    <p:sldId id="347" r:id="rId22"/>
    <p:sldId id="351" r:id="rId23"/>
    <p:sldId id="348" r:id="rId24"/>
    <p:sldId id="352" r:id="rId25"/>
    <p:sldId id="305" r:id="rId26"/>
    <p:sldId id="275" r:id="rId27"/>
    <p:sldId id="282" r:id="rId28"/>
    <p:sldId id="286" r:id="rId29"/>
    <p:sldId id="472" r:id="rId30"/>
    <p:sldId id="284" r:id="rId31"/>
    <p:sldId id="587" r:id="rId32"/>
    <p:sldId id="288" r:id="rId33"/>
    <p:sldId id="471" r:id="rId34"/>
    <p:sldId id="285" r:id="rId35"/>
    <p:sldId id="276" r:id="rId36"/>
    <p:sldId id="289" r:id="rId37"/>
    <p:sldId id="589" r:id="rId38"/>
    <p:sldId id="290" r:id="rId39"/>
    <p:sldId id="525" r:id="rId40"/>
    <p:sldId id="260" r:id="rId41"/>
    <p:sldId id="291" r:id="rId42"/>
    <p:sldId id="307" r:id="rId43"/>
    <p:sldId id="295" r:id="rId44"/>
    <p:sldId id="296" r:id="rId45"/>
    <p:sldId id="308" r:id="rId46"/>
    <p:sldId id="309" r:id="rId47"/>
    <p:sldId id="297" r:id="rId48"/>
    <p:sldId id="310" r:id="rId49"/>
    <p:sldId id="313" r:id="rId50"/>
    <p:sldId id="312" r:id="rId51"/>
    <p:sldId id="311" r:id="rId52"/>
    <p:sldId id="315" r:id="rId53"/>
    <p:sldId id="333" r:id="rId54"/>
    <p:sldId id="335" r:id="rId55"/>
    <p:sldId id="339" r:id="rId56"/>
    <p:sldId id="340" r:id="rId57"/>
    <p:sldId id="341" r:id="rId58"/>
    <p:sldId id="345" r:id="rId59"/>
    <p:sldId id="434" r:id="rId60"/>
    <p:sldId id="436" r:id="rId61"/>
    <p:sldId id="435" r:id="rId62"/>
    <p:sldId id="439" r:id="rId63"/>
    <p:sldId id="629" r:id="rId64"/>
    <p:sldId id="526" r:id="rId65"/>
    <p:sldId id="258" r:id="rId66"/>
    <p:sldId id="437" r:id="rId67"/>
    <p:sldId id="438" r:id="rId68"/>
    <p:sldId id="527" r:id="rId69"/>
    <p:sldId id="287" r:id="rId7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85" d="100"/>
          <a:sy n="85" d="100"/>
        </p:scale>
        <p:origin x="288" y="84"/>
      </p:cViewPr>
      <p:guideLst>
        <p:guide orient="horz" pos="2160"/>
        <p:guide pos="3826"/>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4" Type="http://schemas.openxmlformats.org/officeDocument/2006/relationships/tableStyles" Target="tableStyles.xml"/><Relationship Id="rId73" Type="http://schemas.openxmlformats.org/officeDocument/2006/relationships/viewProps" Target="viewProps.xml"/><Relationship Id="rId72" Type="http://schemas.openxmlformats.org/officeDocument/2006/relationships/presProps" Target="presProps.xml"/><Relationship Id="rId71" Type="http://schemas.openxmlformats.org/officeDocument/2006/relationships/handoutMaster" Target="handoutMasters/handoutMaster1.xml"/><Relationship Id="rId70" Type="http://schemas.openxmlformats.org/officeDocument/2006/relationships/slide" Target="slides/slide67.xml"/><Relationship Id="rId7" Type="http://schemas.openxmlformats.org/officeDocument/2006/relationships/notesMaster" Target="notesMasters/notesMaster1.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ltLang="en-US"/>
              <a:t>1. </a:t>
            </a:r>
            <a:r>
              <a:rPr lang="en-US"/>
              <a:t>mPackageDexOptimizer: 进行Dex优化的工具类。对于一个APK而言，编译后其APK包中可执行文件的格式dex，安装到了手机上以后，需要经过文件格式转化才能运行，譬如APK需要转换成oat格式才能在ART虚拟机上运行，文件格式转换的过程就叫DexOpt。</a:t>
            </a:r>
            <a:endParaRPr lang="en-US"/>
          </a:p>
          <a:p>
            <a:r>
              <a:rPr lang="en-US"/>
              <a:t>DalvikVM时代，Android可执行文件的格式是dex，有一种进一步优化的格式叫odex；ART虚拟机的时代，Android可执行文件的格式是oat。虽然都叫做DexOpt，但在DalvikVM和ART两种不同虚拟机的时代分别有不同的内涵。</a:t>
            </a:r>
            <a:endParaRPr lang="en-US"/>
          </a:p>
          <a:p>
            <a:r>
              <a:rPr lang="en-US" altLang="en-US"/>
              <a:t>2. </a:t>
            </a:r>
            <a:r>
              <a:rPr lang="en-US"/>
              <a:t>BOOTCLASSPATH和SYSTEMSERVERPATH这两个环境变量中定义的文件、system/framework-res.apk、system/core-libart.jar。除略过的文件外，其他APK和JAR文件都是需要做DexOpt处理的，通过调用Installer.dexopt()函数完成，这个函数只是将dexopt命令发送给installd。</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pPr marL="0" lvl="1" indent="0">
              <a:buNone/>
            </a:pPr>
            <a:r>
              <a:rPr lang="en-US" altLang="en-US">
                <a:sym typeface="+mn-ea"/>
              </a:rPr>
              <a:t>SystemConfig读取如下信息：</a:t>
            </a:r>
            <a:endParaRPr lang="en-US" altLang="en-US">
              <a:sym typeface="+mn-ea"/>
            </a:endParaRPr>
          </a:p>
          <a:p>
            <a:pPr marL="171450" lvl="1" indent="-171450">
              <a:buFont typeface="Arial" panose="02080604020202020204" pitchFamily="34" charset="0"/>
              <a:buChar char="•"/>
            </a:pPr>
            <a:r>
              <a:rPr lang="en-US" altLang="en-US">
                <a:sym typeface="+mn-ea"/>
              </a:rPr>
              <a:t>feature配置：声明了手机能够支持的特性。可以通过adb shell pm list feature查看手机支持的feature。</a:t>
            </a:r>
            <a:endParaRPr lang="en-US" altLang="en-US">
              <a:sym typeface="+mn-ea"/>
            </a:endParaRPr>
          </a:p>
          <a:p>
            <a:pPr marL="0" lvl="1" indent="0">
              <a:buNone/>
            </a:pPr>
            <a:r>
              <a:rPr lang="en-US" altLang="en-US">
                <a:sym typeface="+mn-ea"/>
              </a:rPr>
              <a:t>&lt;permissions&gt;</a:t>
            </a:r>
            <a:endParaRPr lang="en-US" altLang="en-US">
              <a:sym typeface="+mn-ea"/>
            </a:endParaRPr>
          </a:p>
          <a:p>
            <a:pPr marL="0" lvl="1" indent="0">
              <a:buNone/>
            </a:pPr>
            <a:r>
              <a:rPr lang="en-US" altLang="en-US">
                <a:sym typeface="+mn-ea"/>
              </a:rPr>
              <a:t>    &lt;feature name="android.software.webview" /&gt;</a:t>
            </a:r>
            <a:endParaRPr lang="en-US" altLang="en-US">
              <a:sym typeface="+mn-ea"/>
            </a:endParaRPr>
          </a:p>
          <a:p>
            <a:pPr marL="0" lvl="1" indent="0">
              <a:buNone/>
            </a:pPr>
            <a:r>
              <a:rPr lang="en-US" altLang="en-US">
                <a:sym typeface="+mn-ea"/>
              </a:rPr>
              <a:t>&lt;/permissions&gt;</a:t>
            </a:r>
            <a:endParaRPr lang="en-US" altLang="en-US">
              <a:sym typeface="+mn-ea"/>
            </a:endParaRPr>
          </a:p>
          <a:p>
            <a:pPr marL="0" lvl="1" indent="0">
              <a:buNone/>
            </a:pPr>
            <a:endParaRPr lang="en-US" altLang="en-US">
              <a:sym typeface="+mn-ea"/>
            </a:endParaRPr>
          </a:p>
          <a:p>
            <a:pPr marL="171450" lvl="1" indent="-171450">
              <a:buFont typeface="Arial" panose="02080604020202020204" pitchFamily="34" charset="0"/>
              <a:buChar char="•"/>
            </a:pPr>
            <a:r>
              <a:rPr lang="en-US" altLang="en-US">
                <a:sym typeface="+mn-ea"/>
              </a:rPr>
              <a:t>SharedLib：声明系统提供的Java库，应用程序运行时候必须要链接这些库，该工作由系统自动完成。可以通过pm list libraries命令，查看系统中支持的系统库。</a:t>
            </a:r>
            <a:endParaRPr lang="en-US" altLang="en-US">
              <a:sym typeface="+mn-ea"/>
            </a:endParaRPr>
          </a:p>
          <a:p>
            <a:pPr marL="0" lvl="1" indent="0">
              <a:buNone/>
            </a:pPr>
            <a:r>
              <a:rPr lang="en-US" altLang="en-US">
                <a:sym typeface="+mn-ea"/>
              </a:rPr>
              <a:t>&lt;permissions&gt;</a:t>
            </a:r>
            <a:endParaRPr lang="en-US" altLang="en-US">
              <a:sym typeface="+mn-ea"/>
            </a:endParaRPr>
          </a:p>
          <a:p>
            <a:pPr marL="0" lvl="1" indent="0">
              <a:buNone/>
            </a:pPr>
            <a:r>
              <a:rPr lang="en-US" altLang="en-US">
                <a:sym typeface="+mn-ea"/>
              </a:rPr>
              <a:t>    &lt;library name="com.android.media.remotedisplay"</a:t>
            </a:r>
            <a:endParaRPr lang="en-US" altLang="en-US">
              <a:sym typeface="+mn-ea"/>
            </a:endParaRPr>
          </a:p>
          <a:p>
            <a:pPr marL="0" lvl="1" indent="0">
              <a:buNone/>
            </a:pPr>
            <a:r>
              <a:rPr lang="en-US" altLang="en-US">
                <a:sym typeface="+mn-ea"/>
              </a:rPr>
              <a:t>           file="/system/framework/com.android.media.remotedisplay.jar" /&gt;</a:t>
            </a:r>
            <a:endParaRPr lang="en-US" altLang="en-US">
              <a:sym typeface="+mn-ea"/>
            </a:endParaRPr>
          </a:p>
          <a:p>
            <a:pPr marL="0" lvl="1" indent="0">
              <a:buNone/>
            </a:pPr>
            <a:r>
              <a:rPr lang="en-US" altLang="en-US">
                <a:sym typeface="+mn-ea"/>
              </a:rPr>
              <a:t>&lt;/permissions&gt;</a:t>
            </a:r>
            <a:endParaRPr lang="en-US" altLang="en-US">
              <a:sym typeface="+mn-ea"/>
            </a:endParaRPr>
          </a:p>
          <a:p>
            <a:pPr marL="0" lvl="1" indent="0">
              <a:buNone/>
            </a:pPr>
            <a:endParaRPr lang="en-US" altLang="en-US">
              <a:sym typeface="+mn-ea"/>
            </a:endParaRPr>
          </a:p>
          <a:p>
            <a:pPr marL="171450" lvl="1" indent="-171450">
              <a:buFont typeface="Arial" panose="02080604020202020204" pitchFamily="34" charset="0"/>
              <a:buChar char="•"/>
            </a:pPr>
            <a:r>
              <a:rPr lang="en-US" altLang="en-US">
                <a:sym typeface="+mn-ea"/>
              </a:rPr>
              <a:t>权限和gid映射：permission和group用于建立Linux层gid和Android层pemission之间的映射关系。</a:t>
            </a:r>
            <a:endParaRPr lang="en-US" altLang="en-US">
              <a:sym typeface="+mn-ea"/>
            </a:endParaRPr>
          </a:p>
          <a:p>
            <a:pPr marL="0" lvl="1" indent="0">
              <a:buNone/>
            </a:pPr>
            <a:r>
              <a:rPr lang="en-US" altLang="en-US">
                <a:sym typeface="+mn-ea"/>
              </a:rPr>
              <a:t>    &lt;permission name="android.permission.BLUETOOTH" &gt;</a:t>
            </a:r>
            <a:endParaRPr lang="en-US" altLang="en-US">
              <a:sym typeface="+mn-ea"/>
            </a:endParaRPr>
          </a:p>
          <a:p>
            <a:pPr marL="0" lvl="1" indent="0">
              <a:buNone/>
            </a:pPr>
            <a:r>
              <a:rPr lang="en-US" altLang="en-US">
                <a:sym typeface="+mn-ea"/>
              </a:rPr>
              <a:t>        &lt;group gid="net_bt" /&gt;</a:t>
            </a:r>
            <a:endParaRPr lang="en-US" altLang="en-US">
              <a:sym typeface="+mn-ea"/>
            </a:endParaRPr>
          </a:p>
          <a:p>
            <a:pPr marL="0" lvl="1" indent="0">
              <a:buNone/>
            </a:pPr>
            <a:r>
              <a:rPr lang="en-US" altLang="en-US">
                <a:sym typeface="+mn-ea"/>
              </a:rPr>
              <a:t>    &lt;/permission&gt;</a:t>
            </a:r>
            <a:endParaRPr lang="en-US" altLang="en-US">
              <a:sym typeface="+mn-ea"/>
            </a:endParaRPr>
          </a:p>
          <a:p>
            <a:pPr marL="0" lvl="1" indent="0">
              <a:buNone/>
            </a:pPr>
            <a:r>
              <a:rPr lang="en-US" altLang="en-US">
                <a:sym typeface="+mn-ea"/>
              </a:rPr>
              <a:t>具有android.permission.BLUETOOTH权限的应用，将获得net_bt组权限。</a:t>
            </a:r>
            <a:endParaRPr lang="en-US" altLang="en-US">
              <a:sym typeface="+mn-ea"/>
            </a:endParaRPr>
          </a:p>
          <a:p>
            <a:pPr marL="0" lvl="1" indent="0">
              <a:buNone/>
            </a:pPr>
            <a:r>
              <a:rPr lang="en-US" altLang="en-US">
                <a:sym typeface="+mn-ea"/>
              </a:rPr>
              <a:t>gid的名称和数字的对应是在system\core\include\private\android_filesystem_config.h中定义的。从Android10开始，Google推荐使用config.fs的方式配置gid。</a:t>
            </a:r>
            <a:endParaRPr lang="en-US" altLang="en-US">
              <a:sym typeface="+mn-ea"/>
            </a:endParaRPr>
          </a:p>
          <a:p>
            <a:pPr marL="0" lvl="1" indent="0">
              <a:buNone/>
            </a:pPr>
            <a:endParaRPr lang="en-US" altLang="en-US">
              <a:sym typeface="+mn-ea"/>
            </a:endParaRPr>
          </a:p>
          <a:p>
            <a:pPr marL="171450" lvl="1" indent="-171450">
              <a:buFont typeface="Arial" panose="02080604020202020204" pitchFamily="34" charset="0"/>
              <a:buChar char="•"/>
            </a:pPr>
            <a:r>
              <a:rPr lang="en-US" altLang="en-US">
                <a:sym typeface="+mn-ea"/>
              </a:rPr>
              <a:t>权限与UID的映射关系。assign-permission：赋予对应uid相应的权限。</a:t>
            </a:r>
            <a:endParaRPr lang="en-US" altLang="en-US">
              <a:sym typeface="+mn-ea"/>
            </a:endParaRPr>
          </a:p>
          <a:p>
            <a:pPr marL="0" lvl="1" indent="0">
              <a:buNone/>
            </a:pPr>
            <a:r>
              <a:rPr lang="en-US" altLang="en-US">
                <a:sym typeface="+mn-ea"/>
              </a:rPr>
              <a:t>&lt;assign-permission name="android.permission.ACCESS_SURFACE_FLINGER" uid="media" /&gt;</a:t>
            </a:r>
            <a:endParaRPr lang="en-US" altLang="en-US">
              <a:sym typeface="+mn-ea"/>
            </a:endParaRPr>
          </a:p>
          <a:p>
            <a:pPr marL="0" lvl="1" indent="0">
              <a:buNone/>
            </a:pPr>
            <a:r>
              <a:rPr lang="en-US" altLang="en-US">
                <a:sym typeface="+mn-ea"/>
              </a:rPr>
              <a:t>表示uid为media，就赋予它ACCESS_SURFACE_FLINGER的权限，其实就是把它加到对应的用户组中。</a:t>
            </a:r>
            <a:endParaRPr lang="en-US" altLang="en-US">
              <a:sym typeface="+mn-ea"/>
            </a:endParaRPr>
          </a:p>
          <a:p>
            <a:pPr marL="0" lvl="1" indent="0">
              <a:buNone/>
            </a:pPr>
            <a:endParaRPr lang="en-US" altLang="en-US">
              <a:sym typeface="+mn-ea"/>
            </a:endParaRPr>
          </a:p>
          <a:p>
            <a:pPr marL="171450" lvl="1" indent="-171450">
              <a:buFont typeface="Arial" panose="02080604020202020204" pitchFamily="34" charset="0"/>
              <a:buChar char="•"/>
            </a:pPr>
            <a:r>
              <a:rPr lang="en-US" altLang="en-US">
                <a:sym typeface="+mn-ea"/>
              </a:rPr>
              <a:t>allow-in-power-save：允许应用在省电模式下，访问网络。</a:t>
            </a:r>
            <a:endParaRPr lang="en-US" altLang="en-US">
              <a:sym typeface="+mn-ea"/>
            </a:endParaRPr>
          </a:p>
          <a:p>
            <a:pPr marL="0" lvl="1" indent="0">
              <a:buNone/>
            </a:pPr>
            <a:r>
              <a:rPr lang="en-US" altLang="en-US">
                <a:sym typeface="+mn-ea"/>
              </a:rPr>
              <a:t>    &lt;allow-in-power-save package="com.android.providers.downloads" /&gt;</a:t>
            </a:r>
            <a:endParaRPr lang="en-US" altLang="en-US">
              <a:sym typeface="+mn-ea"/>
            </a:endParaRPr>
          </a:p>
          <a:p>
            <a:pPr marL="0" lvl="1" indent="0">
              <a:buNone/>
            </a:pPr>
            <a:r>
              <a:rPr lang="en-US" altLang="en-US">
                <a:sym typeface="+mn-ea"/>
              </a:rPr>
              <a:t>    &lt;allow-in-data-usage-save package="com.android.providers.downloads" /&gt;</a:t>
            </a:r>
            <a:endParaRPr lang="en-US" altLang="en-US">
              <a:sym typeface="+mn-ea"/>
            </a:endParaRPr>
          </a:p>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pPr marL="171450" indent="-171450">
              <a:buFont typeface="Arial" panose="02080604020202020204" pitchFamily="34" charset="0"/>
              <a:buChar char="•"/>
            </a:pPr>
            <a:r>
              <a:rPr lang="en-US"/>
              <a:t>name:应用包名</a:t>
            </a:r>
            <a:endParaRPr lang="en-US"/>
          </a:p>
          <a:p>
            <a:pPr marL="171450" indent="-171450">
              <a:buFont typeface="Arial" panose="02080604020202020204" pitchFamily="34" charset="0"/>
              <a:buChar char="•"/>
            </a:pPr>
            <a:r>
              <a:rPr lang="en-US"/>
              <a:t>codePath:应用安装位置，可以安装在：/system/priv-app/，/system/app/，/vendor/overlay，/system/presetapp，/data/app目录</a:t>
            </a:r>
            <a:endParaRPr lang="en-US"/>
          </a:p>
          <a:p>
            <a:pPr marL="171450" indent="-171450">
              <a:buFont typeface="Arial" panose="02080604020202020204" pitchFamily="34" charset="0"/>
              <a:buChar char="•"/>
            </a:pPr>
            <a:r>
              <a:rPr lang="en-US"/>
              <a:t>nativeLibraryPath：表示 app 使用的 xxx.so 库存放的位置</a:t>
            </a:r>
            <a:endParaRPr lang="en-US"/>
          </a:p>
          <a:p>
            <a:pPr marL="171450" indent="-171450">
              <a:buFont typeface="Arial" panose="02080604020202020204" pitchFamily="34" charset="0"/>
              <a:buChar char="•"/>
            </a:pPr>
            <a:r>
              <a:rPr lang="en-US"/>
              <a:t>primaryCpuAbi： app 以哪种 abi 架构运行</a:t>
            </a:r>
            <a:endParaRPr lang="en-US"/>
          </a:p>
          <a:p>
            <a:pPr marL="171450" indent="-171450">
              <a:buFont typeface="Arial" panose="02080604020202020204" pitchFamily="34" charset="0"/>
              <a:buChar char="•"/>
            </a:pPr>
            <a:r>
              <a:rPr lang="en-US"/>
              <a:t>ft 表示 apk 文件上次被更改的时间, it 表示 app 第一次安装的时间, ut 表示 app 上次被更新时间, 它的值好像一直和 ft 相同, ota 或 app 重装之后, 这里的ft和ut可能会改变。</a:t>
            </a:r>
            <a:endParaRPr lang="en-US"/>
          </a:p>
          <a:p>
            <a:pPr marL="171450" indent="-171450">
              <a:buFont typeface="Arial" panose="02080604020202020204" pitchFamily="34" charset="0"/>
              <a:buChar char="•"/>
            </a:pPr>
            <a:r>
              <a:rPr lang="en-US"/>
              <a:t>sharedUserId：应用设置的shanre uid，没有设置的情况下，该字段为：userid</a:t>
            </a:r>
            <a:endParaRPr lang="en-US"/>
          </a:p>
          <a:p>
            <a:pPr marL="171450" indent="-171450">
              <a:buFont typeface="Arial" panose="02080604020202020204" pitchFamily="34" charset="0"/>
              <a:buChar char="•"/>
            </a:pPr>
            <a:r>
              <a:rPr lang="en-US"/>
              <a:t>isOrphaned:Indicates if the package that installed this app has been uninstalled</a:t>
            </a:r>
            <a:endParaRPr lang="en-US"/>
          </a:p>
          <a:p>
            <a:pPr marL="171450" indent="-171450">
              <a:buFont typeface="Arial" panose="02080604020202020204" pitchFamily="34" charset="0"/>
              <a:buChar char="•"/>
            </a:pPr>
            <a:r>
              <a:rPr lang="en-US"/>
              <a:t>version 是 app 的版本号信息, 也就是在 AndroidManifest.xml 里配置的 android:versioncode</a:t>
            </a:r>
            <a:endParaRPr lang="en-US"/>
          </a:p>
          <a:p>
            <a:pPr marL="171450" indent="-171450">
              <a:buFont typeface="Arial" panose="02080604020202020204" pitchFamily="34" charset="0"/>
              <a:buChar char="•"/>
            </a:pPr>
            <a:r>
              <a:rPr lang="en-US"/>
              <a:t>sigs 块里的 count 表示这个 app 有多少个签名信息, 有的 app 可能会被多个证书签名。cert 里的 index 表示这个 app 使用的证书的序号, 当系统发现一个新的证书, 这个号就会加1, key 是 app 使用的证书内容的 ascii 码值。PKMS 在扫 apk 文件过程中, 如果发现它和之前扫描到的 apk 使用的是相同的签名证书, 这里就只会有个 index 的值, 并没有 key 的值。拥有相同的 index 的 package, 表明它们使用的是相同的签名</a:t>
            </a:r>
            <a:endParaRPr lang="en-US"/>
          </a:p>
          <a:p>
            <a:pPr marL="171450" indent="-171450">
              <a:buFont typeface="Arial" panose="02080604020202020204" pitchFamily="34" charset="0"/>
              <a:buChar char="•"/>
            </a:pPr>
            <a:r>
              <a:rPr lang="en-US"/>
              <a:t>perms 块里是这个 app 拥有的权限, 对于一般的 app, 这些权限是在 AndroidManifest.xml 里写明的; 那些使用了相同 UID 的 app, 这里的权限就是所有使用相同 UID 的 app 申请的权限的总和。 granted表示这个权限是不是已经被允许</a:t>
            </a:r>
            <a:endParaRPr lang="en-US"/>
          </a:p>
          <a:p>
            <a:pPr marL="171450" indent="-171450">
              <a:buFont typeface="Arial" panose="02080604020202020204" pitchFamily="34" charset="0"/>
              <a:buChar char="•"/>
            </a:pPr>
            <a:r>
              <a:rPr lang="en-US"/>
              <a:t>proper-signing-keyset 里的 identifier 就是packages.xml中的的 keysets 里 identifier 的值。它是用来标明这个 app 使用的是哪个公钥。</a:t>
            </a:r>
            <a:endParaRPr lang="en-US"/>
          </a:p>
          <a:p>
            <a:pPr marL="171450" indent="-171450">
              <a:buFont typeface="Arial" panose="02080604020202020204" pitchFamily="34" charset="0"/>
              <a:buChar char="•"/>
            </a:pPr>
            <a:r>
              <a:rPr lang="en-US"/>
              <a:t>installer 表示该应用的安装来源，默认集成的应用没有该字段</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pPr marL="171450" indent="-171450">
              <a:buFont typeface="Arial" panose="02080604020202020204" pitchFamily="34" charset="0"/>
              <a:buChar char="•"/>
            </a:pPr>
            <a:r>
              <a:rPr lang="en-US"/>
              <a:t>name:应用包名</a:t>
            </a:r>
            <a:endParaRPr lang="en-US"/>
          </a:p>
          <a:p>
            <a:pPr marL="171450" indent="-171450">
              <a:buFont typeface="Arial" panose="02080604020202020204" pitchFamily="34" charset="0"/>
              <a:buChar char="•"/>
            </a:pPr>
            <a:r>
              <a:rPr lang="en-US"/>
              <a:t>codePath:应用安装位置，可以安装在：/system/priv-app/，/system/app/，/vendor/overlay，/system/presetapp，/data/app目录</a:t>
            </a:r>
            <a:endParaRPr lang="en-US"/>
          </a:p>
          <a:p>
            <a:pPr marL="171450" indent="-171450">
              <a:buFont typeface="Arial" panose="02080604020202020204" pitchFamily="34" charset="0"/>
              <a:buChar char="•"/>
            </a:pPr>
            <a:r>
              <a:rPr lang="en-US"/>
              <a:t>nativeLibraryPath：表示 app 使用的 xxx.so 库存放的位置</a:t>
            </a:r>
            <a:endParaRPr lang="en-US"/>
          </a:p>
          <a:p>
            <a:pPr marL="171450" indent="-171450">
              <a:buFont typeface="Arial" panose="02080604020202020204" pitchFamily="34" charset="0"/>
              <a:buChar char="•"/>
            </a:pPr>
            <a:r>
              <a:rPr lang="en-US"/>
              <a:t>primaryCpuAbi： app 以哪种 abi 架构运行</a:t>
            </a:r>
            <a:endParaRPr lang="en-US"/>
          </a:p>
          <a:p>
            <a:pPr marL="171450" indent="-171450">
              <a:buFont typeface="Arial" panose="02080604020202020204" pitchFamily="34" charset="0"/>
              <a:buChar char="•"/>
            </a:pPr>
            <a:r>
              <a:rPr lang="en-US"/>
              <a:t>ft 表示 apk 文件上次被更改的时间, it 表示 app 第一次安装的时间, ut 表示 app 上次被更新时间, 它的值好像一直和 ft 相同, ota 或 app 重装之后, 这里的ft和ut可能会改变。</a:t>
            </a:r>
            <a:endParaRPr lang="en-US"/>
          </a:p>
          <a:p>
            <a:pPr marL="171450" indent="-171450">
              <a:buFont typeface="Arial" panose="02080604020202020204" pitchFamily="34" charset="0"/>
              <a:buChar char="•"/>
            </a:pPr>
            <a:r>
              <a:rPr lang="en-US"/>
              <a:t>sharedUserId：应用设置的shanre uid，没有设置的情况下，该字段为：userid</a:t>
            </a:r>
            <a:endParaRPr lang="en-US"/>
          </a:p>
          <a:p>
            <a:pPr marL="171450" indent="-171450">
              <a:buFont typeface="Arial" panose="02080604020202020204" pitchFamily="34" charset="0"/>
              <a:buChar char="•"/>
            </a:pPr>
            <a:r>
              <a:rPr lang="en-US"/>
              <a:t>isOrphaned:Indicates if the package that installed this app has been uninstalled</a:t>
            </a:r>
            <a:endParaRPr lang="en-US"/>
          </a:p>
          <a:p>
            <a:pPr marL="171450" indent="-171450">
              <a:buFont typeface="Arial" panose="02080604020202020204" pitchFamily="34" charset="0"/>
              <a:buChar char="•"/>
            </a:pPr>
            <a:r>
              <a:rPr lang="en-US"/>
              <a:t>version 是 app 的版本号信息, 也就是在 AndroidManifest.xml 里配置的 android:versioncode</a:t>
            </a:r>
            <a:endParaRPr lang="en-US"/>
          </a:p>
          <a:p>
            <a:pPr marL="171450" indent="-171450">
              <a:buFont typeface="Arial" panose="02080604020202020204" pitchFamily="34" charset="0"/>
              <a:buChar char="•"/>
            </a:pPr>
            <a:r>
              <a:rPr lang="en-US"/>
              <a:t>sigs 块里的 count 表示这个 app 有多少个签名信息, 有的 app 可能会被多个证书签名。cert 里的 index 表示这个 app 使用的证书的序号, 当系统发现一个新的证书, 这个号就会加1, key 是 app 使用的证书内容的 ascii 码值。PKMS 在扫 apk 文件过程中, 如果发现它和之前扫描到的 apk 使用的是相同的签名证书, 这里就只会有个 index 的值, 并没有 key 的值。拥有相同的 index 的 package, 表明它们使用的是相同的签名</a:t>
            </a:r>
            <a:endParaRPr lang="en-US"/>
          </a:p>
          <a:p>
            <a:pPr marL="171450" indent="-171450">
              <a:buFont typeface="Arial" panose="02080604020202020204" pitchFamily="34" charset="0"/>
              <a:buChar char="•"/>
            </a:pPr>
            <a:r>
              <a:rPr lang="en-US"/>
              <a:t>perms 块里是这个 app 拥有的权限, 对于一般的 app, 这些权限是在 AndroidManifest.xml 里写明的; 那些使用了相同 UID 的 app, 这里的权限就是所有使用相同 UID 的 app 申请的权限的总和。 granted表示这个权限是不是已经被允许</a:t>
            </a:r>
            <a:endParaRPr lang="en-US"/>
          </a:p>
          <a:p>
            <a:pPr marL="171450" indent="-171450">
              <a:buFont typeface="Arial" panose="02080604020202020204" pitchFamily="34" charset="0"/>
              <a:buChar char="•"/>
            </a:pPr>
            <a:r>
              <a:rPr lang="en-US"/>
              <a:t>proper-signing-keyset 里的 identifier 就是packages.xml中的的 keysets 里 identifier 的值。它是用来标明这个 app 使用的是哪个公钥。</a:t>
            </a:r>
            <a:endParaRPr lang="en-US"/>
          </a:p>
          <a:p>
            <a:pPr marL="171450" indent="-171450">
              <a:buFont typeface="Arial" panose="02080604020202020204" pitchFamily="34" charset="0"/>
              <a:buChar char="•"/>
            </a:pPr>
            <a:r>
              <a:rPr lang="en-US"/>
              <a:t>installer 表示该应用的安装来源，默认集成的应用没有该字段</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ltLang="en-US"/>
              <a:t>1. </a:t>
            </a:r>
            <a:r>
              <a:rPr lang="en-US"/>
              <a:t>PackageParser.parsePackage()是包解析器的入口函数，它先会判定给定的输入是否为一个目录，如果是目录，则</a:t>
            </a:r>
            <a:r>
              <a:rPr lang="en-US" altLang="en-US"/>
              <a:t>认为</a:t>
            </a:r>
            <a:r>
              <a:rPr lang="en-US"/>
              <a:t>目录下可能存在多个拆分后的APK，需要以Cluster的方式进行解析；如果仅仅是一个APK文件，就以Monolithic的方式解析；</a:t>
            </a:r>
            <a:endParaRPr lang="en-US"/>
          </a:p>
          <a:p>
            <a:r>
              <a:rPr lang="en-US" altLang="en-US"/>
              <a:t>2. </a:t>
            </a:r>
            <a:r>
              <a:rPr lang="en-US"/>
              <a:t>解析APK，需要先得到一个中间数据结构PacakgeLite，包名、版本、拆分包等信息都会保存在这个数据结构中；由于一个包可能有多个拆分的APK，所以PackageLite可能关联到多个APK，每一个APK都对应到ApkLite这个数据结构，也是一些基本信息的封装。之所以以Lite为后缀命名，是因为这两个数据结构都比较轻量，只保存APK中很少信息；</a:t>
            </a:r>
            <a:endParaRPr lang="en-US"/>
          </a:p>
          <a:p>
            <a:r>
              <a:rPr lang="en-US" altLang="en-US"/>
              <a:t>3. </a:t>
            </a:r>
            <a:r>
              <a:rPr lang="en-US"/>
              <a:t>一个APK真正的信息都在AndroidManifest.xml这个文件中，PackageParser.parseBaseApk()这个函数就是用来解析该文件。其解析过程与AndroidManifest.xml的文件结构一一对应，譬如先解析&lt;application&gt;标签的内容，然后解析其下的&lt;activity&gt;,&lt;service&gt;等标签。</a:t>
            </a:r>
            <a:endParaRPr lang="en-US"/>
          </a:p>
          <a:p>
            <a:r>
              <a:rPr lang="en-US"/>
              <a:t>包解析器对静态的APK文件进行解析，最终就是为了得一个包在内存中的数据结构Package，一个包的所有信息都在其中；</a:t>
            </a:r>
            <a:endParaRPr lang="en-US"/>
          </a:p>
          <a:p>
            <a:endParaRPr lang="en-US"/>
          </a:p>
          <a:p>
            <a:r>
              <a:rPr lang="en-US"/>
              <a:t>系统应用升级后会安装在Data分区，之前在System分区的应用会被标记为Disable状态。这些状态信息记录在PMS的Settings中，需要通过包名获取。包解析完成以后，就能得到一个APK的包名了。这一部分代码中有两个变量：pkg是Package类型，表示当前扫描的APK；ps是PackageSettings类型，表示PMS的Settings中保存的APK信息，即上一次安装的APK信息。通过比对这两个变量，就能知道当前扫描的APK与已经安装的历史APK的差异，如果当前扫描的系统APK版本比已经安装的系统APK版本要高，这就需要重新将系统APK设置为Enable状态；否则，中断扫描过程，抛出异常；</a:t>
            </a:r>
            <a:endParaRPr lang="en-US"/>
          </a:p>
          <a:p>
            <a:endParaRPr lang="en-US"/>
          </a:p>
          <a:p>
            <a:r>
              <a:rPr lang="en-US"/>
              <a:t>之前构建Package对象时，还没有APK的签名信息，现在正是把APK签名信息填进去的时候，因为到这一步已经确定要安装APK了，APK能安装的前提就是一定要有签名信息；如果是对已有APK进行升级，那签名必须与已有APK匹配。PMS.collectCertificatesLI()函数就是从APK包中META-INF目录读取签名信息；</a:t>
            </a:r>
            <a:endParaRPr lang="en-US"/>
          </a:p>
          <a:p>
            <a:endParaRPr lang="en-US"/>
          </a:p>
          <a:p>
            <a:r>
              <a:rPr lang="en-US"/>
              <a:t>处理系统APK已经被安装过的场景，已经被安装过的APK位于Data分区。shouldHideSystemApp表示是否需要将系统APK设置为Disable状态，默认情况下为false；如果安装过的APK的版本比当前扫描的系统APK的版本要高，则意味着要使用Data分区的APK，隐藏系统APK，shouldHideSystemApp被置为true；</a:t>
            </a:r>
            <a:endParaRPr lang="en-US"/>
          </a:p>
          <a:p>
            <a:endParaRPr lang="en-US"/>
          </a:p>
          <a:p>
            <a:r>
              <a:rPr lang="en-US"/>
              <a:t>到这一步，已经通过包解析器完成了对APK文件的解析，并且做了一些安装场景的判断。接下来，需要对解析出来的Package进行处理，这交由另外一个scanPackageLI()函数完成。</a:t>
            </a:r>
            <a:endParaRPr lang="en-US"/>
          </a:p>
          <a:p>
            <a:endParaRPr lang="en-US"/>
          </a:p>
          <a:p>
            <a:r>
              <a:rPr lang="en-US"/>
              <a:t>包名为“android”的APK就是system/framework/framework-res.apk，PMS中有几个专门的变量用于保存这个APK的信息：mPlatfromPackage用于保存该APK的Package数据结构、mAndroidApplicationInfo用于保存该APK的ApplicationInfo。</a:t>
            </a:r>
            <a:endParaRPr lang="en-US"/>
          </a:p>
          <a:p>
            <a:endParaRPr lang="en-US"/>
          </a:p>
          <a:p>
            <a:r>
              <a:rPr lang="en-US"/>
              <a:t>当Package对象创建以后，就需要将其纳入PMS的管辖范围，PMS有一个mPackages对象，保存的是包名到Package对象的映射，当一个APK顺利通过扫描过程之后，其Package对象便被添加到mPackages这个映射表中。在这一步，锁上mPackages对象，意味着需要对其相关的内容进行写操作，主要涉及以下方面：</a:t>
            </a:r>
            <a:endParaRPr lang="en-US"/>
          </a:p>
          <a:p>
            <a:endParaRPr lang="en-US"/>
          </a:p>
          <a:p>
            <a:r>
              <a:rPr lang="en-US"/>
              <a:t>处理ShareUserId，如果APK有定义”android:ShareUserId”，则会为其创建一个ShareUserSetting对象，并将其纳入PMS的mShareUsers中</a:t>
            </a:r>
            <a:endParaRPr lang="en-US"/>
          </a:p>
          <a:p>
            <a:endParaRPr lang="en-US"/>
          </a:p>
          <a:p>
            <a:r>
              <a:rPr lang="en-US"/>
              <a:t>生成PackageSetting对象，每一个包名都会对应一个PacageSetting对象，这个映射关系保存在PMS的Settings.mPackages中。PMS的Settings最终会序列化到/data/system/packages.xml文件中，前文分析的系统应用升级替换的逻辑，需要获取已经安装应用的信息，就是从/data/system/packages.xml文件中读取的</a:t>
            </a:r>
            <a:endParaRPr lang="en-US"/>
          </a:p>
          <a:p>
            <a:endParaRPr lang="en-US"/>
          </a:p>
          <a:p>
            <a:r>
              <a:rPr lang="en-US"/>
              <a:t>打上SELinux标签，这是在Android引入SELinux以后才有的逻辑，每一个的静态的APK文件都会被打上一个SE Label，一个APK该打上什么类型的SE Label是由其签名信息决定的。在前文中，我们提到过mFoundPolicyFile就是mac_permission.xml文件，在这个文件中，保存了签名到签名类型的映射。笔者在AOSP源码上编译生成的 out\target\product\generic_arm64\obj\ETC\mac_permissions.xml_intermediates\mac_permissions.xml文件内容如下：</a:t>
            </a:r>
            <a:endParaRPr lang="en-US"/>
          </a:p>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sym typeface="+mn-ea"/>
              </a:rPr>
              <a:t>Android中，有权限持有者和权限申请者两个角色，一个Android包可以扮演其中一种角色，或两种角色兼备。持有者通过设计权限来保护接口和数据，申请者如果要访问受保护的接口和数据时，需要事先声明，然后交由包管理者来判断是否要授权。</a:t>
            </a:r>
            <a:endParaRPr lang="en-US"/>
          </a:p>
          <a:p>
            <a:r>
              <a:rPr lang="en-US">
                <a:sym typeface="+mn-ea"/>
              </a:rPr>
              <a:t>对于权限持有者而言，可以通过protectionLevel属性定义了权限的受保护级别，其取值主要有以下四种：</a:t>
            </a:r>
            <a:endParaRPr lang="en-US"/>
          </a:p>
          <a:p>
            <a:r>
              <a:rPr lang="en-US">
                <a:sym typeface="+mn-ea"/>
              </a:rPr>
              <a:t>normal(0): 最普通的一类权限，只要申请使用这一类权限就授予。</a:t>
            </a:r>
            <a:endParaRPr lang="en-US"/>
          </a:p>
          <a:p>
            <a:r>
              <a:rPr lang="en-US">
                <a:sym typeface="+mn-ea"/>
              </a:rPr>
              <a:t>dangerous(1): 较为危险的一类权限，譬如访问联系人、获取位置服务等权限，需要经过用户允许才授予。</a:t>
            </a:r>
            <a:endParaRPr lang="en-US"/>
          </a:p>
          <a:p>
            <a:r>
              <a:rPr lang="en-US">
                <a:sym typeface="+mn-ea"/>
              </a:rPr>
              <a:t>signature(2): 如果申请者与该权限的持有者签名相同，则授予这类权限。</a:t>
            </a:r>
            <a:endParaRPr lang="en-US"/>
          </a:p>
          <a:p>
            <a:r>
              <a:rPr lang="en-US">
                <a:sym typeface="+mn-ea"/>
              </a:rPr>
              <a:t>signatureOrPrivileged(18): 对singature的一个补充，权限申请者与持有者签名相同，或者申请者是位于/system/priv-app目录下的应用，则授予这类权限。在早期的Android版本，所有系统应用都位于/system/app目录下，其定义为signatureOrSystem(3)，但该定义已经过时了；当Android引入了/system/priv-app目录以后，就将这一类保护级别重新定义为signatureOrPrivileged(18)。</a:t>
            </a:r>
            <a:endParaRPr lang="en-US"/>
          </a:p>
          <a:p>
            <a:endParaRPr lang="en-US"/>
          </a:p>
          <a:p>
            <a:r>
              <a:rPr lang="en-US"/>
              <a:t>以上这些权限的持有者其实就是framework-res.apk，这个APK的签名是platform，运行在系统进程(system_process)之中，可以理解为系统权限，几乎所有应用都要申请其中若干项权限。当然，一个应用可以自定义权限，设计其权限保护级别，供其他申请者所用。</a:t>
            </a:r>
            <a:endParaRPr lang="en-US"/>
          </a:p>
          <a:p>
            <a:r>
              <a:rPr lang="en-US"/>
              <a:t>有了上面的权限级别限制，就可以理解，部分权限需要申请者满足一定的条件才能被授予，从Android M(6.0)开始，对最终授予的权限进行了分类：</a:t>
            </a:r>
            <a:endParaRPr lang="en-US"/>
          </a:p>
          <a:p>
            <a:r>
              <a:rPr lang="en-US"/>
              <a:t>install：安装时授予的权限。normal、signature、signatureOrPrivilege的授予都属于这一类。</a:t>
            </a:r>
            <a:endParaRPr lang="en-US"/>
          </a:p>
          <a:p>
            <a:r>
              <a:rPr lang="en-US"/>
              <a:t>runtime：运行时由用户决定是否授予的权限。在Android M(6.0)以前，dangerous的权限属于install类型，但从Android M(6.0)以后，dangerous的权限改为属于runtime一类了。在使用这类权限时，会弹出一个对话框，让用户选择是否授权。</a:t>
            </a:r>
            <a:endParaRPr lang="en-US"/>
          </a:p>
          <a:p>
            <a:endParaRPr lang="en-US"/>
          </a:p>
          <a:p>
            <a:r>
              <a:rPr lang="en-US"/>
              <a:t>BasePermission：权限持有者所定义的每一项权限都会生成一个BasePermission，所有BasePermission都聚合在PMS的Settings中。BasePermission有三种类型: NORMAL、BUILTIN、DYNAMIC。</a:t>
            </a:r>
            <a:endParaRPr lang="en-US"/>
          </a:p>
          <a:p>
            <a:endParaRPr lang="en-US"/>
          </a:p>
          <a:p>
            <a:r>
              <a:rPr lang="en-US"/>
              <a:t>PackageSetting: 每一个解析成功的包都会生成一个PackageSetting，所有的PackageSetting都聚合在PMS的Settings中。PackageSetting继承了其祖宗SettingBase的属性mPermissionsState，这个属性表示一个包的授权状态。</a:t>
            </a:r>
            <a:endParaRPr lang="en-US"/>
          </a:p>
          <a:p>
            <a:endParaRPr lang="en-US"/>
          </a:p>
          <a:p>
            <a:r>
              <a:rPr lang="en-US"/>
              <a:t>PermissionsState(注意，这是复数)：聚合了包中所有权限的授予状态，在多用户的场景下，不同用户的授权情况不同，因此要区分出一个权限针对每个用户的授予情况，为此设计了一个数据封装类PermissionData(注意，这是单数)，记录了一个BasePermission与多个用户mUserState之间的关系。每一个用户的权限授予状态用PermissionState(注意，这是单数)来记录。</a:t>
            </a:r>
            <a:endParaRPr lang="en-US"/>
          </a:p>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APK的安装是PackageHandler这个消息处理器来驱动的，通过HandlerParams封装了消息所承载的数据。在PMS对象构造时，PackageHandler对象就会随之构造，它绑定到一个后台的工作线程，线程名为PackageManager；</a:t>
            </a:r>
            <a:endParaRPr lang="en-US"/>
          </a:p>
          <a:p>
            <a:r>
              <a:rPr lang="en-US"/>
              <a:t>HandlerParams是PackageHandler所处理的消息承载的数据，有两类：InstallParams对应包安装的数据；MeasureParams对应到包测量的数据，譬如包的大小；</a:t>
            </a:r>
            <a:endParaRPr lang="en-US"/>
          </a:p>
          <a:p>
            <a:endParaRPr lang="en-US"/>
          </a:p>
          <a:p>
            <a:r>
              <a:rPr lang="en-US" altLang="en-US"/>
              <a:t>如</a:t>
            </a:r>
            <a:r>
              <a:rPr lang="en-US"/>
              <a:t>果尝试安装的次数达到了上线MAX_TRETRIES(4)，则会放弃安装过程。</a:t>
            </a:r>
            <a:endParaRPr lang="en-US"/>
          </a:p>
          <a:p>
            <a:r>
              <a:rPr lang="en-US"/>
              <a:t>handleStartCopy</a:t>
            </a:r>
            <a:r>
              <a:rPr lang="en-US" altLang="en-US"/>
              <a:t>：</a:t>
            </a:r>
            <a:endParaRPr lang="en-US"/>
          </a:p>
          <a:p>
            <a:r>
              <a:rPr lang="en-US"/>
              <a:t>获取待安装APK的信息，这时候只需要少量的信息即可，所以创建了一个PackageInfoLite的对象。通过跨进程调用getMinimalPackageInfo()后，在DefaultContainerService所在的进程中，会进行一次简单的包解析操作，得到待安装APK的包名、版本号和安装路径等基本信息；</a:t>
            </a:r>
            <a:endParaRPr lang="en-US"/>
          </a:p>
          <a:p>
            <a:r>
              <a:rPr lang="en-US"/>
              <a:t>调整安装位置，InstallParams类的installLocationPolicy()函数用于确定最终APK的安装位置，本文不展开分析这个函数，读者可自行参考源码；</a:t>
            </a:r>
            <a:endParaRPr lang="en-US"/>
          </a:p>
          <a:p>
            <a:r>
              <a:rPr lang="en-US"/>
              <a:t>根据安装位置创建InstallArgs对象，FileIntallArgs对应的安装位置是内部存储，即Data分区。</a:t>
            </a:r>
            <a:endParaRPr lang="en-US"/>
          </a:p>
          <a:p>
            <a:r>
              <a:rPr lang="en-US"/>
              <a:t>在安装之前会进行APK的检查，不过Android一直还没有检查器的实现者，所有APK的安装都会直接到InstallArgs.copyApk()函数。</a:t>
            </a:r>
            <a:endParaRPr lang="en-US"/>
          </a:p>
          <a:p>
            <a:endParaRPr lang="en-US"/>
          </a:p>
          <a:p>
            <a:endParaRPr lang="en-US"/>
          </a:p>
          <a:p>
            <a:r>
              <a:rPr lang="en-US"/>
              <a:t>APK可以安装在内部存储空间或SD卡上，已经安装的APK也可以在内部存储和SD卡之间进行移动，PMS为此设计了InstallArgs这个数据结构，它有不同的子类：FileInstallArgs对应将包安装到内部存储空间，即Data分区；AsecInstallArgs对应到将包安装到外部存储空间，即SD卡；MoveInstallArgs对应将包在内外存储空间移动，譬如将包从Data分区挪到SD卡。</a:t>
            </a:r>
            <a:endParaRPr lang="en-US"/>
          </a:p>
          <a:p>
            <a:endParaRPr lang="en-US"/>
          </a:p>
          <a:p>
            <a:r>
              <a:rPr lang="en-US" altLang="en-US"/>
              <a:t>Android P上</a:t>
            </a:r>
            <a:r>
              <a:rPr lang="en-US"/>
              <a:t>DefaultContainerService</a:t>
            </a:r>
            <a:r>
              <a:rPr lang="en-US" altLang="en-US"/>
              <a:t>：MCS_BOUND表示MediaContainerService这个服务已经连接上，服务端的实现是DefaultContainerService，其内部实现了IMediaContainerService这个AIDL接口。在该状态下，需要从安装队列中取出一个待安装的APK，进行安装操作。安装完一个APK后，又会循环发出MSC_BOUND消息，继续安装下一个APK，知道安装队列为空，才断开与DefaultContainerService的连接。</a:t>
            </a:r>
            <a:endParaRPr lang="en-US" altLang="en-US"/>
          </a:p>
          <a:p>
            <a:endParaRPr lang="en-US" altLang="en-US"/>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将APK拷贝的安装目录。到了handleReturnCode()这个函数之后，就正式要将APK纳入包管理的范围了，如何纳入呢？前文介绍过开机时的包扫描过程：将静态的APK文件解析成动态的数据结构，便完成了Android对一个APK的识别，从而可以方便的管理这个APK。安装APK时，也需要经过包解析的过程。</a:t>
            </a:r>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在安装一个APK时，需要判断系统中是否已经存在同包名的APK，如果存在，则需要判断新旧APK的签名以及版本信息，来决定是否需要升级安装；如果不存在，则安装一个新的APK。</a:t>
            </a:r>
            <a:endParaRPr lang="en-US"/>
          </a:p>
          <a:p>
            <a:r>
              <a:rPr lang="en-US"/>
              <a:t>如果相同包名的APK已经安装过，则在PMS的Settings中，可以根据包名获取到该APK的信息，否则获取到的APK信息为空。因此，包名可以视为APK的唯一关键字。</a:t>
            </a:r>
            <a:endParaRPr lang="en-US"/>
          </a:p>
          <a:p>
            <a:endParaRPr lang="en-US"/>
          </a:p>
          <a:p>
            <a:r>
              <a:rPr lang="en-US"/>
              <a:t>再次安装相同包名的APK，需要判断签名是否匹配，这对应的很大一类场景就是已有APK的升级。试想，如果签名不匹配就能完成APK的替换升级，那已有的APK岂不是全都可以被替换为同包名的其他APK吗？那整个系统毫无安全性可言；</a:t>
            </a:r>
            <a:endParaRPr lang="en-US"/>
          </a:p>
          <a:p>
            <a:endParaRPr lang="en-US"/>
          </a:p>
          <a:p>
            <a:r>
              <a:rPr lang="en-US"/>
              <a:t>之前拷贝APK时用的临时文件名需要改成正式的名字，譬如 /data/app/vmdl239817273.tmp/base.apk 需要更名成 /data/app/packagename-1/base.apk。新名字会带上一个后缀，如果我们不断的升级一个已有的APK，那这个数字会从1开始不断累加。这部分逻辑在PMS.getNextCodePath()函数中，读者可自行查阅；</a:t>
            </a:r>
            <a:endParaRPr lang="en-US"/>
          </a:p>
          <a:p>
            <a:endParaRPr lang="en-US"/>
          </a:p>
          <a:p>
            <a:r>
              <a:rPr lang="en-US"/>
              <a:t>该函数执行到最后，会根据replace变量判断是否需要替换已有的APK，还是安装一个新的APK。replace变量值是之前确定下来的，这一步有不同的两个函数调用：replacePackageLI()和installNewPackageLI()。</a:t>
            </a:r>
            <a:endParaRPr lang="en-US"/>
          </a:p>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72130" y="2194560"/>
            <a:ext cx="6828155" cy="1346835"/>
          </a:xfrm>
        </p:spPr>
        <p:txBody>
          <a:bodyPr>
            <a:normAutofit/>
          </a:bodyPr>
          <a:lstStyle/>
          <a:p>
            <a:pPr algn="l"/>
            <a:r>
              <a:rPr lang="en-US" altLang="en-US"/>
              <a:t>Android PKMS</a:t>
            </a:r>
            <a:endParaRPr lang="en-US" altLang="en-US"/>
          </a:p>
        </p:txBody>
      </p:sp>
      <p:sp>
        <p:nvSpPr>
          <p:cNvPr id="4" name="Subtitle 3"/>
          <p:cNvSpPr/>
          <p:nvPr>
            <p:ph type="subTitle" idx="1"/>
          </p:nvPr>
        </p:nvSpPr>
        <p:spPr/>
        <p:txBody>
          <a:bodyPr/>
          <a:p>
            <a:r>
              <a:rPr lang="" altLang="en-US"/>
              <a:t>10</a:t>
            </a:r>
            <a:endParaRPr lang=""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48260"/>
            <a:ext cx="10515600" cy="1325563"/>
          </a:xfrm>
        </p:spPr>
        <p:txBody>
          <a:bodyPr/>
          <a:lstStyle/>
          <a:p>
            <a:r>
              <a:rPr lang="en-US" altLang="en-US" sz="3200">
                <a:solidFill>
                  <a:schemeClr val="tx1"/>
                </a:solidFill>
                <a:sym typeface="+mn-ea"/>
              </a:rPr>
              <a:t>PKMS</a:t>
            </a:r>
            <a:endParaRPr lang="en-US" altLang="en-US" sz="3200">
              <a:solidFill>
                <a:schemeClr val="tx1"/>
              </a:solidFill>
              <a:sym typeface="+mn-ea"/>
            </a:endParaRPr>
          </a:p>
        </p:txBody>
      </p:sp>
      <p:sp>
        <p:nvSpPr>
          <p:cNvPr id="3" name="Content Placeholder 2"/>
          <p:cNvSpPr>
            <a:spLocks noGrp="1"/>
          </p:cNvSpPr>
          <p:nvPr>
            <p:ph idx="1"/>
          </p:nvPr>
        </p:nvSpPr>
        <p:spPr>
          <a:xfrm>
            <a:off x="647700" y="940435"/>
            <a:ext cx="3550920" cy="434340"/>
          </a:xfrm>
        </p:spPr>
        <p:txBody>
          <a:bodyPr>
            <a:normAutofit/>
          </a:bodyPr>
          <a:lstStyle/>
          <a:p>
            <a:r>
              <a:rPr lang="en-US" altLang="en-US">
                <a:solidFill>
                  <a:schemeClr val="tx1"/>
                </a:solidFill>
                <a:sym typeface="+mn-ea"/>
              </a:rPr>
              <a:t>PKMS的</a:t>
            </a:r>
            <a:r>
              <a:rPr lang="en-US" altLang="en-US">
                <a:solidFill>
                  <a:schemeClr val="tx1"/>
                </a:solidFill>
              </a:rPr>
              <a:t>启动流程</a:t>
            </a:r>
            <a:endParaRPr lang="en-US" altLang="en-US">
              <a:solidFill>
                <a:schemeClr val="tx1"/>
              </a:solidFill>
            </a:endParaRPr>
          </a:p>
          <a:p>
            <a:pPr marL="0" indent="0">
              <a:buNone/>
            </a:pPr>
            <a:endParaRPr lang="en-US" altLang="en-US" sz="900">
              <a:solidFill>
                <a:schemeClr val="tx1"/>
              </a:solidFill>
            </a:endParaRPr>
          </a:p>
        </p:txBody>
      </p:sp>
      <p:sp>
        <p:nvSpPr>
          <p:cNvPr id="10" name="Text Box 9"/>
          <p:cNvSpPr txBox="1"/>
          <p:nvPr/>
        </p:nvSpPr>
        <p:spPr>
          <a:xfrm>
            <a:off x="647700" y="3894455"/>
            <a:ext cx="3838575" cy="993775"/>
          </a:xfrm>
          <a:prstGeom prst="rect">
            <a:avLst/>
          </a:prstGeom>
          <a:noFill/>
        </p:spPr>
        <p:txBody>
          <a:bodyPr wrap="square" rtlCol="0" anchor="t">
            <a:spAutoFit/>
          </a:bodyPr>
          <a:lstStyle/>
          <a:p>
            <a:pPr algn="l">
              <a:lnSpc>
                <a:spcPct val="90000"/>
              </a:lnSpc>
              <a:spcBef>
                <a:spcPts val="1000"/>
              </a:spcBef>
              <a:buClrTx/>
              <a:buSzTx/>
              <a:buFont typeface="Arial" panose="02080604020202020204" pitchFamily="34" charset="0"/>
            </a:pPr>
            <a:r>
              <a:rPr lang="en-US" altLang="en-US" sz="1400">
                <a:solidFill>
                  <a:schemeClr val="tx1"/>
                </a:solidFill>
              </a:rPr>
              <a:t>PKMS是在SystemServer进程中被创建的。</a:t>
            </a:r>
            <a:endParaRPr lang="en-US" altLang="en-US" sz="1400">
              <a:solidFill>
                <a:schemeClr val="tx1"/>
              </a:solidFill>
            </a:endParaRPr>
          </a:p>
          <a:p>
            <a:pPr algn="l">
              <a:lnSpc>
                <a:spcPct val="90000"/>
              </a:lnSpc>
              <a:spcBef>
                <a:spcPts val="1000"/>
              </a:spcBef>
              <a:buClrTx/>
              <a:buSzTx/>
              <a:buFont typeface="Arial" panose="02080604020202020204" pitchFamily="34" charset="0"/>
            </a:pPr>
            <a:r>
              <a:rPr lang="en-US" altLang="en-US" sz="1400">
                <a:solidFill>
                  <a:schemeClr val="tx1"/>
                </a:solidFill>
              </a:rPr>
              <a:t>Android把系统服务分为了三种类型，分别是引导服务、核心服务和其他服务。PKMS属于引导服务。</a:t>
            </a:r>
            <a:endParaRPr lang="en-US" altLang="en-US" sz="1400">
              <a:solidFill>
                <a:schemeClr val="tx1"/>
              </a:solidFill>
            </a:endParaRPr>
          </a:p>
        </p:txBody>
      </p:sp>
      <p:pic>
        <p:nvPicPr>
          <p:cNvPr id="12" name="Picture 11" descr="Screenshot from 2020-06-07 20-03-19"/>
          <p:cNvPicPr>
            <a:picLocks noChangeAspect="1"/>
          </p:cNvPicPr>
          <p:nvPr/>
        </p:nvPicPr>
        <p:blipFill>
          <a:blip r:embed="rId1"/>
          <a:stretch>
            <a:fillRect/>
          </a:stretch>
        </p:blipFill>
        <p:spPr>
          <a:xfrm>
            <a:off x="4486275" y="940435"/>
            <a:ext cx="7399655" cy="5517515"/>
          </a:xfrm>
          <a:prstGeom prst="rect">
            <a:avLst/>
          </a:prstGeom>
        </p:spPr>
      </p:pic>
      <p:grpSp>
        <p:nvGrpSpPr>
          <p:cNvPr id="68" name="Group 67"/>
          <p:cNvGrpSpPr/>
          <p:nvPr/>
        </p:nvGrpSpPr>
        <p:grpSpPr>
          <a:xfrm>
            <a:off x="457835" y="1461770"/>
            <a:ext cx="3892550" cy="2175510"/>
            <a:chOff x="4997" y="9129"/>
            <a:chExt cx="6458" cy="3468"/>
          </a:xfrm>
        </p:grpSpPr>
        <p:grpSp>
          <p:nvGrpSpPr>
            <p:cNvPr id="69" name="Group 68"/>
            <p:cNvGrpSpPr/>
            <p:nvPr/>
          </p:nvGrpSpPr>
          <p:grpSpPr>
            <a:xfrm>
              <a:off x="4997" y="9129"/>
              <a:ext cx="6458" cy="3468"/>
              <a:chOff x="6972" y="9024"/>
              <a:chExt cx="6452" cy="3480"/>
            </a:xfrm>
          </p:grpSpPr>
          <p:sp>
            <p:nvSpPr>
              <p:cNvPr id="70" name="Rectangle 69"/>
              <p:cNvSpPr/>
              <p:nvPr/>
            </p:nvSpPr>
            <p:spPr>
              <a:xfrm>
                <a:off x="10649" y="9027"/>
                <a:ext cx="2775" cy="345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t"/>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endParaRPr lang="en-US" sz="1100"/>
              </a:p>
            </p:txBody>
          </p:sp>
          <p:sp>
            <p:nvSpPr>
              <p:cNvPr id="71" name="Rounded Rectangle 70"/>
              <p:cNvSpPr/>
              <p:nvPr/>
            </p:nvSpPr>
            <p:spPr>
              <a:xfrm>
                <a:off x="11037" y="10459"/>
                <a:ext cx="2075" cy="59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ctr" anchorCtr="0"/>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r>
                  <a:rPr lang="en-US" altLang="en-US" sz="1100">
                    <a:solidFill>
                      <a:sysClr val="windowText" lastClr="000000"/>
                    </a:solidFill>
                  </a:rPr>
                  <a:t>PKMS</a:t>
                </a:r>
                <a:endParaRPr lang="en-US" altLang="en-US" sz="1100">
                  <a:solidFill>
                    <a:sysClr val="windowText" lastClr="000000"/>
                  </a:solidFill>
                </a:endParaRPr>
              </a:p>
            </p:txBody>
          </p:sp>
          <p:sp>
            <p:nvSpPr>
              <p:cNvPr id="72" name="Rounded Rectangle 71"/>
              <p:cNvSpPr/>
              <p:nvPr/>
            </p:nvSpPr>
            <p:spPr>
              <a:xfrm>
                <a:off x="11027" y="9447"/>
                <a:ext cx="2073" cy="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ctr" anchorCtr="0"/>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r>
                  <a:rPr lang="en-US" altLang="en-US" sz="1100">
                    <a:solidFill>
                      <a:sysClr val="windowText" lastClr="000000"/>
                    </a:solidFill>
                  </a:rPr>
                  <a:t>ServiceManager</a:t>
                </a:r>
                <a:endParaRPr lang="en-US" altLang="en-US" sz="1100">
                  <a:solidFill>
                    <a:sysClr val="windowText" lastClr="000000"/>
                  </a:solidFill>
                </a:endParaRPr>
              </a:p>
            </p:txBody>
          </p:sp>
          <p:sp>
            <p:nvSpPr>
              <p:cNvPr id="73" name="Rectangle 72"/>
              <p:cNvSpPr/>
              <p:nvPr/>
            </p:nvSpPr>
            <p:spPr>
              <a:xfrm>
                <a:off x="7287" y="9024"/>
                <a:ext cx="2730" cy="34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t"/>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endParaRPr lang="en-US" sz="1100"/>
              </a:p>
            </p:txBody>
          </p:sp>
          <p:sp>
            <p:nvSpPr>
              <p:cNvPr id="74" name="Rounded Rectangle 73"/>
              <p:cNvSpPr/>
              <p:nvPr/>
            </p:nvSpPr>
            <p:spPr>
              <a:xfrm>
                <a:off x="7603" y="10295"/>
                <a:ext cx="2039" cy="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ctr" anchorCtr="0"/>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r>
                  <a:rPr lang="en-US" altLang="en-US" sz="1100">
                    <a:solidFill>
                      <a:sysClr val="windowText" lastClr="000000"/>
                    </a:solidFill>
                  </a:rPr>
                  <a:t>init</a:t>
                </a:r>
                <a:endParaRPr lang="en-US" altLang="en-US" sz="1100">
                  <a:solidFill>
                    <a:sysClr val="windowText" lastClr="000000"/>
                  </a:solidFill>
                </a:endParaRPr>
              </a:p>
            </p:txBody>
          </p:sp>
          <p:sp>
            <p:nvSpPr>
              <p:cNvPr id="75" name="Rounded Rectangle 74"/>
              <p:cNvSpPr/>
              <p:nvPr/>
            </p:nvSpPr>
            <p:spPr>
              <a:xfrm>
                <a:off x="7626" y="11338"/>
                <a:ext cx="2039" cy="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ctr" anchorCtr="0"/>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r>
                  <a:rPr lang="en-US" altLang="en-US" sz="1100">
                    <a:solidFill>
                      <a:sysClr val="windowText" lastClr="000000"/>
                    </a:solidFill>
                  </a:rPr>
                  <a:t>zygote</a:t>
                </a:r>
                <a:endParaRPr lang="en-US" altLang="en-US" sz="1100">
                  <a:solidFill>
                    <a:sysClr val="windowText" lastClr="000000"/>
                  </a:solidFill>
                </a:endParaRPr>
              </a:p>
            </p:txBody>
          </p:sp>
          <p:sp>
            <p:nvSpPr>
              <p:cNvPr id="76" name="Rounded Rectangle 75"/>
              <p:cNvSpPr/>
              <p:nvPr/>
            </p:nvSpPr>
            <p:spPr>
              <a:xfrm>
                <a:off x="11029" y="11377"/>
                <a:ext cx="2085" cy="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ctr" anchorCtr="0"/>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r>
                  <a:rPr lang="en-US" altLang="en-US" sz="1100">
                    <a:solidFill>
                      <a:sysClr val="windowText" lastClr="000000"/>
                    </a:solidFill>
                  </a:rPr>
                  <a:t>SystemServer</a:t>
                </a:r>
                <a:endParaRPr lang="en-US" altLang="en-US" sz="1100">
                  <a:solidFill>
                    <a:sysClr val="windowText" lastClr="000000"/>
                  </a:solidFill>
                </a:endParaRPr>
              </a:p>
            </p:txBody>
          </p:sp>
          <p:sp>
            <p:nvSpPr>
              <p:cNvPr id="77" name="Down Arrow 76"/>
              <p:cNvSpPr/>
              <p:nvPr/>
            </p:nvSpPr>
            <p:spPr>
              <a:xfrm>
                <a:off x="8550" y="10988"/>
                <a:ext cx="129" cy="27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t"/>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endParaRPr lang="en-US" sz="1100"/>
              </a:p>
            </p:txBody>
          </p:sp>
          <p:sp>
            <p:nvSpPr>
              <p:cNvPr id="78" name="Right Arrow 77"/>
              <p:cNvSpPr/>
              <p:nvPr/>
            </p:nvSpPr>
            <p:spPr>
              <a:xfrm>
                <a:off x="9747" y="11615"/>
                <a:ext cx="1109" cy="12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t"/>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endParaRPr lang="en-US" sz="1100"/>
              </a:p>
            </p:txBody>
          </p:sp>
          <p:sp>
            <p:nvSpPr>
              <p:cNvPr id="79" name="Up Arrow 78"/>
              <p:cNvSpPr/>
              <p:nvPr/>
            </p:nvSpPr>
            <p:spPr>
              <a:xfrm>
                <a:off x="11954" y="10113"/>
                <a:ext cx="131" cy="277"/>
              </a:xfrm>
              <a:prstGeom prst="up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t"/>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endParaRPr lang="en-US" sz="1100"/>
              </a:p>
            </p:txBody>
          </p:sp>
          <p:sp>
            <p:nvSpPr>
              <p:cNvPr id="80" name="Right Arrow 79"/>
              <p:cNvSpPr/>
              <p:nvPr/>
            </p:nvSpPr>
            <p:spPr>
              <a:xfrm>
                <a:off x="6972" y="10474"/>
                <a:ext cx="525" cy="120"/>
              </a:xfrm>
              <a:prstGeom prst="rightArrow">
                <a:avLst>
                  <a:gd name="adj1" fmla="val 49606"/>
                  <a:gd name="adj2"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t"/>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endParaRPr lang="en-US" sz="1100"/>
              </a:p>
            </p:txBody>
          </p:sp>
        </p:grpSp>
        <p:sp>
          <p:nvSpPr>
            <p:cNvPr id="81" name="Up Arrow 80"/>
            <p:cNvSpPr/>
            <p:nvPr/>
          </p:nvSpPr>
          <p:spPr>
            <a:xfrm>
              <a:off x="10012" y="11184"/>
              <a:ext cx="120" cy="219"/>
            </a:xfrm>
            <a:prstGeom prst="up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t"/>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endParaRPr lang="en-US" sz="1100"/>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39370"/>
            <a:ext cx="10515600" cy="1325563"/>
          </a:xfrm>
        </p:spPr>
        <p:txBody>
          <a:bodyPr/>
          <a:lstStyle/>
          <a:p>
            <a:r>
              <a:rPr lang="en-US" altLang="en-US" sz="3200">
                <a:sym typeface="+mn-ea"/>
              </a:rPr>
              <a:t>PKMS</a:t>
            </a:r>
            <a:endParaRPr lang="en-US" altLang="en-US" sz="3200">
              <a:sym typeface="+mn-ea"/>
            </a:endParaRPr>
          </a:p>
        </p:txBody>
      </p:sp>
      <p:sp>
        <p:nvSpPr>
          <p:cNvPr id="3" name="Content Placeholder 2"/>
          <p:cNvSpPr>
            <a:spLocks noGrp="1"/>
          </p:cNvSpPr>
          <p:nvPr>
            <p:ph idx="1"/>
          </p:nvPr>
        </p:nvSpPr>
        <p:spPr>
          <a:xfrm>
            <a:off x="647700" y="995680"/>
            <a:ext cx="3550920" cy="464820"/>
          </a:xfrm>
        </p:spPr>
        <p:txBody>
          <a:bodyPr>
            <a:normAutofit/>
          </a:bodyPr>
          <a:lstStyle/>
          <a:p>
            <a:r>
              <a:rPr lang="en-US" altLang="en-US">
                <a:solidFill>
                  <a:schemeClr val="tx1"/>
                </a:solidFill>
                <a:sym typeface="+mn-ea"/>
              </a:rPr>
              <a:t>PKMS的启动流程</a:t>
            </a:r>
            <a:endParaRPr lang="en-US" altLang="en-US"/>
          </a:p>
          <a:p>
            <a:pPr marL="0" indent="0">
              <a:buNone/>
            </a:pPr>
            <a:endParaRPr lang="en-US" altLang="en-US" sz="900"/>
          </a:p>
        </p:txBody>
      </p:sp>
      <p:sp>
        <p:nvSpPr>
          <p:cNvPr id="11" name="Text Box 10"/>
          <p:cNvSpPr txBox="1"/>
          <p:nvPr/>
        </p:nvSpPr>
        <p:spPr>
          <a:xfrm>
            <a:off x="647700" y="1365250"/>
            <a:ext cx="8208010" cy="3230245"/>
          </a:xfrm>
          <a:prstGeom prst="rect">
            <a:avLst/>
          </a:prstGeom>
          <a:solidFill>
            <a:schemeClr val="bg1">
              <a:lumMod val="95000"/>
            </a:schemeClr>
          </a:solidFill>
        </p:spPr>
        <p:txBody>
          <a:bodyPr wrap="square" rtlCol="0" anchor="t">
            <a:spAutoFit/>
          </a:bodyPr>
          <a:lstStyle/>
          <a:p>
            <a:r>
              <a:rPr lang="en-US" sz="1200"/>
              <a:t>private void startBootstrapServices() {</a:t>
            </a:r>
            <a:endParaRPr lang="en-US" sz="1200"/>
          </a:p>
          <a:p>
            <a:r>
              <a:rPr lang="en-US" sz="1200"/>
              <a:t>        traceBeginAndSlog("StartInstaller");</a:t>
            </a:r>
            <a:endParaRPr lang="en-US" sz="1200"/>
          </a:p>
          <a:p>
            <a:r>
              <a:rPr lang="en-US" sz="1200"/>
              <a:t>        Installer installer = mSystemServiceManager.startService(Installer.class);</a:t>
            </a:r>
            <a:endParaRPr lang="en-US" sz="1200"/>
          </a:p>
          <a:p>
            <a:r>
              <a:rPr lang="en-US" sz="1200"/>
              <a:t>        traceEnd();</a:t>
            </a:r>
            <a:endParaRPr lang="en-US" sz="1200"/>
          </a:p>
          <a:p>
            <a:r>
              <a:rPr lang="en-US" sz="1200"/>
              <a:t>        </a:t>
            </a:r>
            <a:r>
              <a:rPr lang="en-US" altLang="en-US" sz="1200"/>
              <a:t>...</a:t>
            </a:r>
            <a:endParaRPr lang="en-US" sz="1200"/>
          </a:p>
          <a:p>
            <a:r>
              <a:rPr lang="en-US" sz="1200"/>
              <a:t>        traceBeginAndSlog("StartPackageManagerService");</a:t>
            </a:r>
            <a:endParaRPr lang="en-US" sz="1200"/>
          </a:p>
          <a:p>
            <a:r>
              <a:rPr lang="en-US" sz="1200"/>
              <a:t>        try {</a:t>
            </a:r>
            <a:endParaRPr lang="en-US" sz="1200"/>
          </a:p>
          <a:p>
            <a:r>
              <a:rPr lang="en-US" sz="1200"/>
              <a:t>            Watchdog.getInstance().pauseWatchingCurrentThread("packagemanagermain");</a:t>
            </a:r>
            <a:endParaRPr lang="en-US" sz="1200"/>
          </a:p>
          <a:p>
            <a:r>
              <a:rPr lang="en-US" sz="1200"/>
              <a:t>            mPackageManagerService = PackageManagerService.main(mSystemContext, </a:t>
            </a:r>
            <a:r>
              <a:rPr lang="en-US" sz="1200">
                <a:solidFill>
                  <a:srgbClr val="FF0000"/>
                </a:solidFill>
              </a:rPr>
              <a:t>installer</a:t>
            </a:r>
            <a:r>
              <a:rPr lang="en-US" sz="1200"/>
              <a:t>,</a:t>
            </a:r>
            <a:endParaRPr lang="en-US" sz="1200"/>
          </a:p>
          <a:p>
            <a:r>
              <a:rPr lang="en-US" sz="1200"/>
              <a:t>                    mFactoryTestMode != FactoryTest.FACTORY_TEST_OFF, </a:t>
            </a:r>
            <a:r>
              <a:rPr lang="en-US" sz="1200">
                <a:solidFill>
                  <a:srgbClr val="FF0000"/>
                </a:solidFill>
              </a:rPr>
              <a:t>mOnlyCore</a:t>
            </a:r>
            <a:r>
              <a:rPr lang="en-US" sz="1200"/>
              <a:t>);</a:t>
            </a:r>
            <a:endParaRPr lang="en-US" sz="1200"/>
          </a:p>
          <a:p>
            <a:r>
              <a:rPr lang="en-US" sz="1200"/>
              <a:t>        } finally {</a:t>
            </a:r>
            <a:endParaRPr lang="en-US" sz="1200"/>
          </a:p>
          <a:p>
            <a:r>
              <a:rPr lang="en-US" sz="1200"/>
              <a:t>            Watchdog.getInstance().resumeWatchingCurrentThread("packagemanagermain");</a:t>
            </a:r>
            <a:endParaRPr lang="en-US" sz="1200"/>
          </a:p>
          <a:p>
            <a:r>
              <a:rPr lang="en-US" sz="1200"/>
              <a:t>        }</a:t>
            </a:r>
            <a:endParaRPr lang="en-US" sz="1200"/>
          </a:p>
          <a:p>
            <a:r>
              <a:rPr lang="en-US" sz="1200"/>
              <a:t>        </a:t>
            </a:r>
            <a:r>
              <a:rPr lang="en-US" sz="1200">
                <a:solidFill>
                  <a:srgbClr val="FF0000"/>
                </a:solidFill>
              </a:rPr>
              <a:t>mFirstBoot </a:t>
            </a:r>
            <a:r>
              <a:rPr lang="en-US" sz="1200"/>
              <a:t>= mPackageManagerService.isFirstBoot();</a:t>
            </a:r>
            <a:endParaRPr lang="en-US" sz="1200"/>
          </a:p>
          <a:p>
            <a:r>
              <a:rPr lang="en-US" sz="1200"/>
              <a:t>        mPackageManager = mSystemContext.getPackageManager();</a:t>
            </a:r>
            <a:endParaRPr lang="en-US" sz="1200"/>
          </a:p>
          <a:p>
            <a:r>
              <a:rPr lang="en-US" sz="1200"/>
              <a:t>        traceEnd();</a:t>
            </a:r>
            <a:endParaRPr lang="en-US" sz="1200"/>
          </a:p>
          <a:p>
            <a:r>
              <a:rPr lang="en-US" sz="1200"/>
              <a:t>}</a:t>
            </a:r>
            <a:endParaRPr lang="en-US" sz="1200"/>
          </a:p>
        </p:txBody>
      </p:sp>
      <p:sp>
        <p:nvSpPr>
          <p:cNvPr id="4" name="Text Box 3"/>
          <p:cNvSpPr txBox="1"/>
          <p:nvPr/>
        </p:nvSpPr>
        <p:spPr>
          <a:xfrm>
            <a:off x="647700" y="4782185"/>
            <a:ext cx="10657840" cy="1599565"/>
          </a:xfrm>
          <a:prstGeom prst="rect">
            <a:avLst/>
          </a:prstGeom>
          <a:noFill/>
        </p:spPr>
        <p:txBody>
          <a:bodyPr wrap="square" rtlCol="0" anchor="t">
            <a:spAutoFit/>
          </a:bodyPr>
          <a:lstStyle/>
          <a:p>
            <a:r>
              <a:rPr lang="en-US" sz="1400"/>
              <a:t>Installer</a:t>
            </a:r>
            <a:r>
              <a:rPr lang="en-US" altLang="en-US" sz="1400"/>
              <a:t>用于连接</a:t>
            </a:r>
            <a:r>
              <a:rPr lang="en-US" sz="1400"/>
              <a:t>Installd</a:t>
            </a:r>
            <a:r>
              <a:rPr lang="en-US" altLang="en-US" sz="1400"/>
              <a:t>。</a:t>
            </a:r>
            <a:r>
              <a:rPr lang="en-US" sz="1400"/>
              <a:t>Installd实现了包的安装</a:t>
            </a:r>
            <a:r>
              <a:rPr lang="en-US" altLang="en-US" sz="1400"/>
              <a:t>、</a:t>
            </a:r>
            <a:r>
              <a:rPr lang="en-US" sz="1400"/>
              <a:t>目录创建</a:t>
            </a:r>
            <a:r>
              <a:rPr lang="en-US" altLang="en-US" sz="1400"/>
              <a:t>、</a:t>
            </a:r>
            <a:r>
              <a:rPr lang="en-US" sz="1400"/>
              <a:t>重命名等功能</a:t>
            </a:r>
            <a:r>
              <a:rPr lang="en-US" altLang="en-US" sz="1400"/>
              <a:t>。PKMS</a:t>
            </a:r>
            <a:r>
              <a:rPr lang="en-US" sz="1400"/>
              <a:t>必须配合它才能完成相关功能</a:t>
            </a:r>
            <a:r>
              <a:rPr lang="en-US" altLang="en-US" sz="1400"/>
              <a:t>，</a:t>
            </a:r>
            <a:r>
              <a:rPr lang="en-US" sz="1400"/>
              <a:t>后面会详细介绍Installd。</a:t>
            </a:r>
            <a:endParaRPr lang="en-US" sz="1400"/>
          </a:p>
          <a:p>
            <a:endParaRPr lang="en-US" sz="1400"/>
          </a:p>
          <a:p>
            <a:r>
              <a:rPr lang="en-US" sz="1400"/>
              <a:t>mOnlyCore</a:t>
            </a:r>
            <a:r>
              <a:rPr lang="en-US" altLang="en-US" sz="1400"/>
              <a:t>表示只会对声明了coreApp应用进行解析。“</a:t>
            </a:r>
            <a:r>
              <a:rPr lang="en-US" altLang="en-US" sz="1400">
                <a:sym typeface="+mn-ea"/>
              </a:rPr>
              <a:t>coreApp</a:t>
            </a:r>
            <a:r>
              <a:rPr lang="en-US" altLang="en-US" sz="1400"/>
              <a:t>”应用指的是AndroidManifest中属性coreApp值为true。只有当vold.decrypt属性的值为"trigger_restart_min_framework"和“1”时，mOnlyCore才为true。</a:t>
            </a:r>
            <a:endParaRPr lang="en-US" altLang="en-US" sz="1400"/>
          </a:p>
          <a:p>
            <a:r>
              <a:rPr lang="en-US" sz="1400"/>
              <a:t>mFirstBoot用于表示PMS是否首次被启动。mFirstBoot是后续WMS创建时所需要的参数showBootMsgs</a:t>
            </a:r>
            <a:r>
              <a:rPr lang="en-US" altLang="en-US" sz="1400"/>
              <a:t>。第一次开机会showBootMessage，即“Android 正在启动…”</a:t>
            </a:r>
            <a:endParaRPr lang="en-US" altLang="en-US"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39370"/>
            <a:ext cx="10515600" cy="1325563"/>
          </a:xfrm>
        </p:spPr>
        <p:txBody>
          <a:bodyPr/>
          <a:lstStyle/>
          <a:p>
            <a:r>
              <a:rPr lang="en-US" altLang="en-US" sz="3200">
                <a:solidFill>
                  <a:schemeClr val="tx1"/>
                </a:solidFill>
                <a:sym typeface="+mn-ea"/>
              </a:rPr>
              <a:t>PKMS</a:t>
            </a:r>
            <a:endParaRPr lang="en-US" altLang="en-US" sz="3200">
              <a:solidFill>
                <a:schemeClr val="tx1"/>
              </a:solidFill>
              <a:sym typeface="+mn-ea"/>
            </a:endParaRPr>
          </a:p>
        </p:txBody>
      </p:sp>
      <p:sp>
        <p:nvSpPr>
          <p:cNvPr id="3" name="Content Placeholder 2"/>
          <p:cNvSpPr>
            <a:spLocks noGrp="1"/>
          </p:cNvSpPr>
          <p:nvPr>
            <p:ph idx="1"/>
          </p:nvPr>
        </p:nvSpPr>
        <p:spPr>
          <a:xfrm>
            <a:off x="647700" y="1075690"/>
            <a:ext cx="3550920" cy="384810"/>
          </a:xfrm>
        </p:spPr>
        <p:txBody>
          <a:bodyPr>
            <a:normAutofit/>
          </a:bodyPr>
          <a:lstStyle/>
          <a:p>
            <a:r>
              <a:rPr lang="en-US" altLang="en-US">
                <a:solidFill>
                  <a:schemeClr val="tx1"/>
                </a:solidFill>
              </a:rPr>
              <a:t>PKMS的创建</a:t>
            </a:r>
            <a:endParaRPr lang="en-US" altLang="en-US" sz="900">
              <a:solidFill>
                <a:schemeClr val="tx1"/>
              </a:solidFill>
            </a:endParaRPr>
          </a:p>
        </p:txBody>
      </p:sp>
      <p:sp>
        <p:nvSpPr>
          <p:cNvPr id="4" name="Text Box 3"/>
          <p:cNvSpPr txBox="1"/>
          <p:nvPr/>
        </p:nvSpPr>
        <p:spPr>
          <a:xfrm>
            <a:off x="784225" y="1365250"/>
            <a:ext cx="9023985" cy="2306955"/>
          </a:xfrm>
          <a:prstGeom prst="rect">
            <a:avLst/>
          </a:prstGeom>
          <a:solidFill>
            <a:schemeClr val="bg1">
              <a:lumMod val="95000"/>
            </a:schemeClr>
          </a:solidFill>
        </p:spPr>
        <p:txBody>
          <a:bodyPr wrap="square" rtlCol="0" anchor="t">
            <a:spAutoFit/>
          </a:bodyPr>
          <a:lstStyle/>
          <a:p>
            <a:r>
              <a:rPr lang="en-US" sz="1200">
                <a:solidFill>
                  <a:schemeClr val="tx1"/>
                </a:solidFill>
              </a:rPr>
              <a:t>    public static PackageManagerService main(Context context, Installer installer,</a:t>
            </a:r>
            <a:endParaRPr lang="en-US" sz="1200">
              <a:solidFill>
                <a:schemeClr val="tx1"/>
              </a:solidFill>
            </a:endParaRPr>
          </a:p>
          <a:p>
            <a:r>
              <a:rPr lang="en-US" sz="1200">
                <a:solidFill>
                  <a:schemeClr val="tx1"/>
                </a:solidFill>
              </a:rPr>
              <a:t>            boolean factoryTest, boolean onlyCore) {</a:t>
            </a:r>
            <a:endParaRPr lang="en-US" sz="1200">
              <a:solidFill>
                <a:schemeClr val="tx1"/>
              </a:solidFill>
            </a:endParaRPr>
          </a:p>
          <a:p>
            <a:r>
              <a:rPr lang="en-US" sz="1200">
                <a:solidFill>
                  <a:schemeClr val="tx1"/>
                </a:solidFill>
              </a:rPr>
              <a:t>        // Self-check for initial settings.</a:t>
            </a:r>
            <a:endParaRPr lang="en-US" sz="1200">
              <a:solidFill>
                <a:schemeClr val="tx1"/>
              </a:solidFill>
            </a:endParaRPr>
          </a:p>
          <a:p>
            <a:r>
              <a:rPr lang="en-US" sz="1200">
                <a:solidFill>
                  <a:schemeClr val="tx1"/>
                </a:solidFill>
              </a:rPr>
              <a:t>        PackageManagerServiceCompilerMapping.checkProperties();</a:t>
            </a:r>
            <a:endParaRPr lang="en-US" sz="1200">
              <a:solidFill>
                <a:schemeClr val="tx1"/>
              </a:solidFill>
            </a:endParaRPr>
          </a:p>
          <a:p>
            <a:endParaRPr lang="en-US" sz="1200">
              <a:solidFill>
                <a:schemeClr val="tx1"/>
              </a:solidFill>
            </a:endParaRPr>
          </a:p>
          <a:p>
            <a:r>
              <a:rPr lang="en-US" sz="1200">
                <a:solidFill>
                  <a:schemeClr val="tx1"/>
                </a:solidFill>
              </a:rPr>
              <a:t>        PackageManagerService m = new PackageManagerService(context, installer, factoryTest, onlyCore);</a:t>
            </a:r>
            <a:endParaRPr lang="en-US" sz="1200">
              <a:solidFill>
                <a:schemeClr val="tx1"/>
              </a:solidFill>
            </a:endParaRPr>
          </a:p>
          <a:p>
            <a:r>
              <a:rPr lang="en-US" sz="1200">
                <a:solidFill>
                  <a:schemeClr val="tx1"/>
                </a:solidFill>
              </a:rPr>
              <a:t>        m.enableSystemUserPackages();</a:t>
            </a:r>
            <a:endParaRPr lang="en-US" sz="1200">
              <a:solidFill>
                <a:schemeClr val="tx1"/>
              </a:solidFill>
            </a:endParaRPr>
          </a:p>
          <a:p>
            <a:r>
              <a:rPr lang="en-US" sz="1200">
                <a:solidFill>
                  <a:schemeClr val="tx1"/>
                </a:solidFill>
              </a:rPr>
              <a:t>        ServiceManager.addService("package", m);</a:t>
            </a:r>
            <a:endParaRPr lang="en-US" sz="1200">
              <a:solidFill>
                <a:schemeClr val="tx1"/>
              </a:solidFill>
            </a:endParaRPr>
          </a:p>
          <a:p>
            <a:r>
              <a:rPr lang="en-US" sz="1200">
                <a:solidFill>
                  <a:schemeClr val="tx1"/>
                </a:solidFill>
              </a:rPr>
              <a:t>        final PackageManagerNative pmn = m.new PackageManagerNative();</a:t>
            </a:r>
            <a:endParaRPr lang="en-US" sz="1200">
              <a:solidFill>
                <a:schemeClr val="tx1"/>
              </a:solidFill>
            </a:endParaRPr>
          </a:p>
          <a:p>
            <a:r>
              <a:rPr lang="en-US" sz="1200">
                <a:solidFill>
                  <a:schemeClr val="tx1"/>
                </a:solidFill>
              </a:rPr>
              <a:t>        ServiceManager.addService("package_native", pmn);</a:t>
            </a:r>
            <a:endParaRPr lang="en-US" sz="1200">
              <a:solidFill>
                <a:schemeClr val="tx1"/>
              </a:solidFill>
            </a:endParaRPr>
          </a:p>
          <a:p>
            <a:r>
              <a:rPr lang="en-US" sz="1200">
                <a:solidFill>
                  <a:schemeClr val="tx1"/>
                </a:solidFill>
              </a:rPr>
              <a:t>        return m;</a:t>
            </a:r>
            <a:endParaRPr lang="en-US" sz="1200">
              <a:solidFill>
                <a:schemeClr val="tx1"/>
              </a:solidFill>
            </a:endParaRPr>
          </a:p>
          <a:p>
            <a:r>
              <a:rPr lang="en-US" sz="1200">
                <a:solidFill>
                  <a:schemeClr val="tx1"/>
                </a:solidFill>
              </a:rPr>
              <a:t>    }</a:t>
            </a:r>
            <a:endParaRPr lang="en-US" sz="1200">
              <a:solidFill>
                <a:schemeClr val="tx1"/>
              </a:solidFill>
            </a:endParaRPr>
          </a:p>
        </p:txBody>
      </p:sp>
      <p:sp>
        <p:nvSpPr>
          <p:cNvPr id="6" name="Text Box 5"/>
          <p:cNvSpPr txBox="1"/>
          <p:nvPr/>
        </p:nvSpPr>
        <p:spPr>
          <a:xfrm>
            <a:off x="784225" y="3672205"/>
            <a:ext cx="10378440" cy="3107690"/>
          </a:xfrm>
          <a:prstGeom prst="rect">
            <a:avLst/>
          </a:prstGeom>
          <a:noFill/>
        </p:spPr>
        <p:txBody>
          <a:bodyPr wrap="square" rtlCol="0" anchor="t">
            <a:spAutoFit/>
          </a:bodyPr>
          <a:lstStyle/>
          <a:p>
            <a:pPr lvl="0"/>
            <a:r>
              <a:rPr lang="en-US" altLang="en-US" sz="1400">
                <a:sym typeface="+mn-ea"/>
              </a:rPr>
              <a:t>1. </a:t>
            </a:r>
            <a:r>
              <a:rPr lang="en-US" sz="1400">
                <a:sym typeface="+mn-ea"/>
              </a:rPr>
              <a:t>checkProperties检查以pm.dexopt开头的以下属性的值</a:t>
            </a:r>
            <a:r>
              <a:rPr lang="en-US" altLang="en-US" sz="1400">
                <a:sym typeface="+mn-ea"/>
              </a:rPr>
              <a:t>。</a:t>
            </a:r>
            <a:endParaRPr lang="en-US" sz="1400">
              <a:solidFill>
                <a:schemeClr val="tx1"/>
              </a:solidFill>
            </a:endParaRPr>
          </a:p>
          <a:p>
            <a:pPr lvl="1"/>
            <a:r>
              <a:rPr lang="en-US" sz="1400">
                <a:sym typeface="+mn-ea"/>
              </a:rPr>
              <a:t>[pm.dexopt.ab-ota]: [speed-profile]</a:t>
            </a:r>
            <a:endParaRPr lang="en-US" sz="1400">
              <a:sym typeface="+mn-ea"/>
            </a:endParaRPr>
          </a:p>
          <a:p>
            <a:pPr lvl="1"/>
            <a:r>
              <a:rPr lang="en-US" sz="1400">
                <a:sym typeface="+mn-ea"/>
              </a:rPr>
              <a:t>[pm.dexopt.bg-dexopt]: [speed-profile]</a:t>
            </a:r>
            <a:endParaRPr lang="en-US" sz="1400">
              <a:sym typeface="+mn-ea"/>
            </a:endParaRPr>
          </a:p>
          <a:p>
            <a:pPr lvl="1"/>
            <a:r>
              <a:rPr lang="en-US" sz="1400">
                <a:sym typeface="+mn-ea"/>
              </a:rPr>
              <a:t>[pm.dexopt.boot]: [verify]</a:t>
            </a:r>
            <a:endParaRPr lang="en-US" sz="1400">
              <a:sym typeface="+mn-ea"/>
            </a:endParaRPr>
          </a:p>
          <a:p>
            <a:pPr lvl="1"/>
            <a:r>
              <a:rPr lang="en-US" sz="1400">
                <a:sym typeface="+mn-ea"/>
              </a:rPr>
              <a:t>[pm.dexopt.first-boot]: [quicken]</a:t>
            </a:r>
            <a:endParaRPr lang="en-US" sz="1400">
              <a:sym typeface="+mn-ea"/>
            </a:endParaRPr>
          </a:p>
          <a:p>
            <a:pPr lvl="1"/>
            <a:r>
              <a:rPr lang="en-US" sz="1400">
                <a:sym typeface="+mn-ea"/>
              </a:rPr>
              <a:t>[pm.dexopt.inactive]: [verify]</a:t>
            </a:r>
            <a:endParaRPr lang="en-US" sz="1400">
              <a:sym typeface="+mn-ea"/>
            </a:endParaRPr>
          </a:p>
          <a:p>
            <a:pPr lvl="1"/>
            <a:r>
              <a:rPr lang="en-US" sz="1400">
                <a:sym typeface="+mn-ea"/>
              </a:rPr>
              <a:t>[pm.dexopt.install]: [speed-profile]</a:t>
            </a:r>
            <a:endParaRPr lang="en-US" sz="1400">
              <a:sym typeface="+mn-ea"/>
            </a:endParaRPr>
          </a:p>
          <a:p>
            <a:pPr lvl="1"/>
            <a:r>
              <a:rPr lang="en-US" sz="1400">
                <a:sym typeface="+mn-ea"/>
              </a:rPr>
              <a:t>[pm.dexopt.shared]: [speed]</a:t>
            </a:r>
            <a:endParaRPr lang="en-US" sz="1400">
              <a:sym typeface="+mn-ea"/>
            </a:endParaRPr>
          </a:p>
          <a:p>
            <a:pPr lvl="0"/>
            <a:r>
              <a:rPr lang="en-US" altLang="en-US" sz="1400">
                <a:sym typeface="+mn-ea"/>
              </a:rPr>
              <a:t>这些属性用于dexopt。</a:t>
            </a:r>
            <a:endParaRPr lang="en-US" altLang="en-US" sz="1400">
              <a:sym typeface="+mn-ea"/>
            </a:endParaRPr>
          </a:p>
          <a:p>
            <a:r>
              <a:rPr lang="en-US" altLang="en-US" sz="1400">
                <a:sym typeface="+mn-ea"/>
              </a:rPr>
              <a:t>2. 创建了PKMS，并注册到ServiceManager中。</a:t>
            </a:r>
            <a:endParaRPr lang="en-US" altLang="en-US" sz="1400">
              <a:sym typeface="+mn-ea"/>
            </a:endParaRPr>
          </a:p>
          <a:p>
            <a:pPr lvl="1"/>
            <a:r>
              <a:rPr lang="en-US" sz="1400">
                <a:sym typeface="+mn-ea"/>
              </a:rPr>
              <a:t>factoryTest：表示是否运行在工厂模式</a:t>
            </a:r>
            <a:r>
              <a:rPr lang="en-US" altLang="en-US" sz="1400">
                <a:sym typeface="+mn-ea"/>
              </a:rPr>
              <a:t>。</a:t>
            </a:r>
            <a:endParaRPr lang="en-US" sz="1400">
              <a:solidFill>
                <a:schemeClr val="tx1"/>
              </a:solidFill>
            </a:endParaRPr>
          </a:p>
          <a:p>
            <a:pPr lvl="1"/>
            <a:r>
              <a:rPr lang="en-US" sz="1400">
                <a:sym typeface="+mn-ea"/>
              </a:rPr>
              <a:t>onlyCore：表示是否运行在只解析core应用的模式下</a:t>
            </a:r>
            <a:r>
              <a:rPr lang="en-US" altLang="en-US" sz="1400">
                <a:sym typeface="+mn-ea"/>
              </a:rPr>
              <a:t>。</a:t>
            </a:r>
            <a:endParaRPr lang="en-US" altLang="en-US" sz="1400">
              <a:sym typeface="+mn-ea"/>
            </a:endParaRPr>
          </a:p>
          <a:p>
            <a:r>
              <a:rPr lang="en-US" altLang="en-US" sz="1400">
                <a:sym typeface="+mn-ea"/>
              </a:rPr>
              <a:t>3. 注册了“package_native”的服务，这个服务主要是给native代码调用的。如根据uid获取uid name，获取package的相关信息(versionCode、uid、Installer相关信息)。</a:t>
            </a:r>
            <a:endParaRPr lang="en-US" altLang="en-US" sz="140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39370"/>
            <a:ext cx="10515600" cy="1325563"/>
          </a:xfrm>
        </p:spPr>
        <p:txBody>
          <a:bodyPr/>
          <a:lstStyle/>
          <a:p>
            <a:r>
              <a:rPr lang="en-US" altLang="en-US" sz="3200">
                <a:solidFill>
                  <a:schemeClr val="tx1"/>
                </a:solidFill>
                <a:sym typeface="+mn-ea"/>
              </a:rPr>
              <a:t>PKMS</a:t>
            </a:r>
            <a:endParaRPr lang="en-US" altLang="en-US" sz="3200">
              <a:solidFill>
                <a:schemeClr val="tx1"/>
              </a:solidFill>
              <a:sym typeface="+mn-ea"/>
            </a:endParaRPr>
          </a:p>
        </p:txBody>
      </p:sp>
      <p:sp>
        <p:nvSpPr>
          <p:cNvPr id="3" name="Content Placeholder 2"/>
          <p:cNvSpPr>
            <a:spLocks noGrp="1"/>
          </p:cNvSpPr>
          <p:nvPr>
            <p:ph idx="1"/>
          </p:nvPr>
        </p:nvSpPr>
        <p:spPr>
          <a:xfrm>
            <a:off x="647700" y="1075690"/>
            <a:ext cx="3550920" cy="384810"/>
          </a:xfrm>
        </p:spPr>
        <p:txBody>
          <a:bodyPr>
            <a:normAutofit/>
          </a:bodyPr>
          <a:lstStyle/>
          <a:p>
            <a:r>
              <a:rPr lang="en-US" altLang="en-US">
                <a:solidFill>
                  <a:schemeClr val="tx1"/>
                </a:solidFill>
              </a:rPr>
              <a:t>PKMS的创建</a:t>
            </a:r>
            <a:endParaRPr lang="en-US" altLang="en-US" sz="900">
              <a:solidFill>
                <a:schemeClr val="tx1"/>
              </a:solidFill>
            </a:endParaRPr>
          </a:p>
        </p:txBody>
      </p:sp>
      <p:sp>
        <p:nvSpPr>
          <p:cNvPr id="5" name="Text Box 4"/>
          <p:cNvSpPr txBox="1"/>
          <p:nvPr/>
        </p:nvSpPr>
        <p:spPr>
          <a:xfrm>
            <a:off x="684530" y="1365250"/>
            <a:ext cx="10400030" cy="521970"/>
          </a:xfrm>
          <a:prstGeom prst="rect">
            <a:avLst/>
          </a:prstGeom>
          <a:noFill/>
        </p:spPr>
        <p:txBody>
          <a:bodyPr wrap="square" rtlCol="0" anchor="t">
            <a:spAutoFit/>
          </a:bodyPr>
          <a:lstStyle/>
          <a:p>
            <a:r>
              <a:rPr lang="en-US" altLang="en-US" sz="1400"/>
              <a:t>构造</a:t>
            </a:r>
            <a:r>
              <a:rPr lang="en-US" sz="1400"/>
              <a:t>方法主要做了两件事，一个是创建</a:t>
            </a:r>
            <a:r>
              <a:rPr lang="en-US" sz="1400">
                <a:sym typeface="+mn-ea"/>
              </a:rPr>
              <a:t>P</a:t>
            </a:r>
            <a:r>
              <a:rPr lang="en-US" altLang="en-US" sz="1400">
                <a:sym typeface="+mn-ea"/>
              </a:rPr>
              <a:t>K</a:t>
            </a:r>
            <a:r>
              <a:rPr lang="en-US" sz="1400">
                <a:sym typeface="+mn-ea"/>
              </a:rPr>
              <a:t>MS</a:t>
            </a:r>
            <a:r>
              <a:rPr lang="en-US" sz="1400"/>
              <a:t>对象，另一个是将</a:t>
            </a:r>
            <a:r>
              <a:rPr lang="en-US" sz="1400">
                <a:sym typeface="+mn-ea"/>
              </a:rPr>
              <a:t>P</a:t>
            </a:r>
            <a:r>
              <a:rPr lang="en-US" altLang="en-US" sz="1400">
                <a:sym typeface="+mn-ea"/>
              </a:rPr>
              <a:t>K</a:t>
            </a:r>
            <a:r>
              <a:rPr lang="en-US" sz="1400">
                <a:sym typeface="+mn-ea"/>
              </a:rPr>
              <a:t>MS</a:t>
            </a:r>
            <a:r>
              <a:rPr lang="en-US" sz="1400"/>
              <a:t>注册到ServiceManager中。</a:t>
            </a:r>
            <a:endParaRPr lang="en-US" sz="1400"/>
          </a:p>
          <a:p>
            <a:r>
              <a:rPr lang="en-US" sz="1400"/>
              <a:t>P</a:t>
            </a:r>
            <a:r>
              <a:rPr lang="en-US" altLang="en-US" sz="1400"/>
              <a:t>K</a:t>
            </a:r>
            <a:r>
              <a:rPr lang="en-US" sz="1400"/>
              <a:t>MS的构造方法</a:t>
            </a:r>
            <a:r>
              <a:rPr lang="en-US" altLang="en-US" sz="1400"/>
              <a:t>比较长</a:t>
            </a:r>
            <a:r>
              <a:rPr lang="en-US" sz="1400"/>
              <a:t>，</a:t>
            </a:r>
            <a:r>
              <a:rPr lang="en-US" altLang="en-US" sz="1400"/>
              <a:t>主要工作为初始化对象、准备目录、扫描/解析/安装/卸载/更新预装应用等。</a:t>
            </a:r>
            <a:endParaRPr lang="en-US" sz="1400"/>
          </a:p>
        </p:txBody>
      </p:sp>
      <p:sp>
        <p:nvSpPr>
          <p:cNvPr id="18" name="Text Box 17"/>
          <p:cNvSpPr txBox="1"/>
          <p:nvPr/>
        </p:nvSpPr>
        <p:spPr>
          <a:xfrm>
            <a:off x="835660" y="5064125"/>
            <a:ext cx="10248265" cy="1383665"/>
          </a:xfrm>
          <a:prstGeom prst="rect">
            <a:avLst/>
          </a:prstGeom>
          <a:noFill/>
        </p:spPr>
        <p:txBody>
          <a:bodyPr wrap="square" rtlCol="0" anchor="t">
            <a:spAutoFit/>
          </a:bodyPr>
          <a:lstStyle/>
          <a:p>
            <a:r>
              <a:rPr lang="en-US" sz="1400">
                <a:sym typeface="+mn-ea"/>
              </a:rPr>
              <a:t>分为5个阶段，每个阶段会打印出相应的EventLog。</a:t>
            </a:r>
            <a:endParaRPr lang="en-US" sz="1400">
              <a:sym typeface="+mn-ea"/>
            </a:endParaRPr>
          </a:p>
          <a:p>
            <a:r>
              <a:rPr lang="en-US" sz="1400">
                <a:sym typeface="+mn-ea"/>
              </a:rPr>
              <a:t>06-30 17:39:58.720  1038  1038 I boot_progress_pms_start: 35032</a:t>
            </a:r>
            <a:endParaRPr lang="en-US" sz="1400">
              <a:sym typeface="+mn-ea"/>
            </a:endParaRPr>
          </a:p>
          <a:p>
            <a:r>
              <a:rPr lang="en-US" sz="1400"/>
              <a:t>06-30 17:40:00.402  1038  1038 I boot_progress_pms_system_scan_start: 36713</a:t>
            </a:r>
            <a:endParaRPr lang="en-US" sz="1400"/>
          </a:p>
          <a:p>
            <a:r>
              <a:rPr lang="en-US" sz="1400"/>
              <a:t>06-30 17:40:01.937  1038  1038 I boot_progress_pms_data_scan_start: 38249</a:t>
            </a:r>
            <a:endParaRPr lang="en-US" sz="1400"/>
          </a:p>
          <a:p>
            <a:r>
              <a:rPr lang="en-US" sz="1400"/>
              <a:t>06-30 17:40:02.156  1038  1038 I boot_progress_pms_scan_end: 38467</a:t>
            </a:r>
            <a:endParaRPr lang="en-US" sz="1400"/>
          </a:p>
          <a:p>
            <a:r>
              <a:rPr lang="en-US" sz="1400"/>
              <a:t>06-30 17:40:03.185  1038  1038 I boot_progress_pms_ready: 39496</a:t>
            </a:r>
            <a:endParaRPr lang="en-US" sz="1400">
              <a:sym typeface="+mn-ea"/>
            </a:endParaRPr>
          </a:p>
        </p:txBody>
      </p:sp>
      <p:grpSp>
        <p:nvGrpSpPr>
          <p:cNvPr id="49" name="Group 48"/>
          <p:cNvGrpSpPr/>
          <p:nvPr/>
        </p:nvGrpSpPr>
        <p:grpSpPr>
          <a:xfrm>
            <a:off x="835660" y="1951990"/>
            <a:ext cx="3947160" cy="2775585"/>
            <a:chOff x="8354" y="13921"/>
            <a:chExt cx="6632" cy="5328"/>
          </a:xfrm>
        </p:grpSpPr>
        <p:grpSp>
          <p:nvGrpSpPr>
            <p:cNvPr id="51" name="Group 50"/>
            <p:cNvGrpSpPr/>
            <p:nvPr/>
          </p:nvGrpSpPr>
          <p:grpSpPr>
            <a:xfrm>
              <a:off x="8354" y="13921"/>
              <a:ext cx="6632" cy="5329"/>
              <a:chOff x="8609" y="13516"/>
              <a:chExt cx="6632" cy="5329"/>
            </a:xfrm>
          </p:grpSpPr>
          <p:sp>
            <p:nvSpPr>
              <p:cNvPr id="52" name="Rectangle 51"/>
              <p:cNvSpPr/>
              <p:nvPr/>
            </p:nvSpPr>
            <p:spPr>
              <a:xfrm>
                <a:off x="8609" y="13516"/>
                <a:ext cx="6632" cy="5329"/>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t"/>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endParaRPr lang="en-US" sz="1100"/>
              </a:p>
            </p:txBody>
          </p:sp>
          <p:sp>
            <p:nvSpPr>
              <p:cNvPr id="53" name="Rounded Rectangle 52"/>
              <p:cNvSpPr/>
              <p:nvPr/>
            </p:nvSpPr>
            <p:spPr>
              <a:xfrm>
                <a:off x="8969" y="13829"/>
                <a:ext cx="6045" cy="601"/>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ctr" anchorCtr="0"/>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r>
                  <a:rPr lang="en-US" sz="1200">
                    <a:solidFill>
                      <a:schemeClr val="tx1"/>
                    </a:solidFill>
                    <a:sym typeface="+mn-ea"/>
                  </a:rPr>
                  <a:t>BOOT_PROGRESS_PMS_START</a:t>
                </a:r>
                <a:endParaRPr lang="en-US" altLang="en-US" sz="1200">
                  <a:solidFill>
                    <a:schemeClr val="tx1"/>
                  </a:solidFill>
                  <a:sym typeface="+mn-ea"/>
                </a:endParaRPr>
              </a:p>
            </p:txBody>
          </p:sp>
          <p:sp>
            <p:nvSpPr>
              <p:cNvPr id="54" name="Rounded Rectangle 53"/>
              <p:cNvSpPr/>
              <p:nvPr/>
            </p:nvSpPr>
            <p:spPr>
              <a:xfrm>
                <a:off x="8970" y="14849"/>
                <a:ext cx="6045" cy="600"/>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ctr" anchorCtr="0"/>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r>
                  <a:rPr lang="en-US" sz="1200">
                    <a:solidFill>
                      <a:schemeClr val="tx1"/>
                    </a:solidFill>
                    <a:sym typeface="+mn-ea"/>
                  </a:rPr>
                  <a:t>BOOT_PROGRESS_PMS_SYSTEM_SCAN_START</a:t>
                </a:r>
                <a:endParaRPr lang="en-US" altLang="en-US" sz="1200">
                  <a:solidFill>
                    <a:schemeClr val="tx1"/>
                  </a:solidFill>
                  <a:sym typeface="+mn-ea"/>
                </a:endParaRPr>
              </a:p>
            </p:txBody>
          </p:sp>
          <p:sp>
            <p:nvSpPr>
              <p:cNvPr id="55" name="Rounded Rectangle 54"/>
              <p:cNvSpPr/>
              <p:nvPr/>
            </p:nvSpPr>
            <p:spPr>
              <a:xfrm>
                <a:off x="8954" y="15839"/>
                <a:ext cx="6045" cy="600"/>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ctr" anchorCtr="0"/>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r>
                  <a:rPr lang="en-US" sz="1200">
                    <a:solidFill>
                      <a:schemeClr val="tx1"/>
                    </a:solidFill>
                    <a:sym typeface="+mn-ea"/>
                  </a:rPr>
                  <a:t>BOOT_PROGRESS_PMS_DATA_SCAN_START</a:t>
                </a:r>
                <a:endParaRPr lang="en-US" altLang="en-US" sz="1200">
                  <a:solidFill>
                    <a:schemeClr val="tx1"/>
                  </a:solidFill>
                  <a:sym typeface="+mn-ea"/>
                </a:endParaRPr>
              </a:p>
            </p:txBody>
          </p:sp>
          <p:sp>
            <p:nvSpPr>
              <p:cNvPr id="56" name="Rounded Rectangle 55"/>
              <p:cNvSpPr/>
              <p:nvPr/>
            </p:nvSpPr>
            <p:spPr>
              <a:xfrm>
                <a:off x="8925" y="16934"/>
                <a:ext cx="6059" cy="570"/>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ctr" anchorCtr="0"/>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r>
                  <a:rPr lang="en-US" sz="1200">
                    <a:solidFill>
                      <a:schemeClr val="tx1"/>
                    </a:solidFill>
                    <a:sym typeface="+mn-ea"/>
                  </a:rPr>
                  <a:t>BOOT_PROGRESS_PMS_SCAN_END</a:t>
                </a:r>
                <a:endParaRPr lang="en-US" altLang="en-US" sz="1200">
                  <a:solidFill>
                    <a:schemeClr val="tx1"/>
                  </a:solidFill>
                  <a:sym typeface="+mn-ea"/>
                </a:endParaRPr>
              </a:p>
            </p:txBody>
          </p:sp>
          <p:sp>
            <p:nvSpPr>
              <p:cNvPr id="57" name="Rounded Rectangle 56"/>
              <p:cNvSpPr/>
              <p:nvPr/>
            </p:nvSpPr>
            <p:spPr>
              <a:xfrm>
                <a:off x="8969" y="17999"/>
                <a:ext cx="6030" cy="570"/>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ctr" anchorCtr="0"/>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r>
                  <a:rPr lang="en-US" sz="1200">
                    <a:solidFill>
                      <a:schemeClr val="tx1"/>
                    </a:solidFill>
                    <a:sym typeface="+mn-ea"/>
                  </a:rPr>
                  <a:t>BOOT_PROGRESS_PMS_READY</a:t>
                </a:r>
                <a:endParaRPr lang="en-US" altLang="en-US" sz="1200">
                  <a:solidFill>
                    <a:schemeClr val="tx1"/>
                  </a:solidFill>
                  <a:sym typeface="+mn-ea"/>
                </a:endParaRPr>
              </a:p>
            </p:txBody>
          </p:sp>
        </p:grpSp>
        <p:cxnSp>
          <p:nvCxnSpPr>
            <p:cNvPr id="58" name="Straight Arrow Connector 57"/>
            <p:cNvCxnSpPr/>
            <p:nvPr/>
          </p:nvCxnSpPr>
          <p:spPr>
            <a:xfrm>
              <a:off x="11775" y="14835"/>
              <a:ext cx="0" cy="42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11790" y="15870"/>
              <a:ext cx="0" cy="42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11790" y="16875"/>
              <a:ext cx="0" cy="42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11790" y="17970"/>
              <a:ext cx="0" cy="42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grpSp>
      <p:graphicFrame>
        <p:nvGraphicFramePr>
          <p:cNvPr id="65" name="Table 64"/>
          <p:cNvGraphicFramePr/>
          <p:nvPr/>
        </p:nvGraphicFramePr>
        <p:xfrm>
          <a:off x="5418455" y="2266950"/>
          <a:ext cx="5841365" cy="1465580"/>
        </p:xfrm>
        <a:graphic>
          <a:graphicData uri="http://schemas.openxmlformats.org/drawingml/2006/table">
            <a:tbl>
              <a:tblPr firstRow="1" bandRow="1">
                <a:tableStyleId>{5C22544A-7EE6-4342-B048-85BDC9FD1C3A}</a:tableStyleId>
              </a:tblPr>
              <a:tblGrid>
                <a:gridCol w="3387090"/>
                <a:gridCol w="2454275"/>
              </a:tblGrid>
              <a:tr h="226060">
                <a:tc>
                  <a:txBody>
                    <a:bodyPr/>
                    <a:lstStyle/>
                    <a:p>
                      <a:pPr indent="0">
                        <a:buNone/>
                      </a:pPr>
                      <a:r>
                        <a:rPr lang="en-US" sz="1100" b="0">
                          <a:solidFill>
                            <a:schemeClr val="tx1"/>
                          </a:solidFill>
                          <a:sym typeface="+mn-ea"/>
                        </a:rPr>
                        <a:t>BOOT_PROGRESS_PMS_START</a:t>
                      </a:r>
                      <a:endParaRPr lang="en-US" sz="1100" b="0">
                        <a:solidFill>
                          <a:schemeClr val="tx1"/>
                        </a:solidFill>
                        <a:latin typeface="Calibri" charset="-122"/>
                        <a:sym typeface="+mn-ea"/>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zh-CN" sz="1100" b="0">
                          <a:solidFill>
                            <a:srgbClr val="000000"/>
                          </a:solidFill>
                          <a:latin typeface="Arial" panose="02080604020202020204" pitchFamily="34" charset="0"/>
                          <a:ea typeface="Calibri" charset="-122"/>
                        </a:rPr>
                        <a:t>开始阶段</a:t>
                      </a:r>
                      <a:endParaRPr lang="en-US" altLang="zh-CN" sz="1100" b="0">
                        <a:solidFill>
                          <a:srgbClr val="000000"/>
                        </a:solidFill>
                        <a:latin typeface="Arial" panose="02080604020202020204" pitchFamily="34" charset="0"/>
                        <a:ea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indent="0">
                        <a:buNone/>
                      </a:pPr>
                      <a:r>
                        <a:rPr lang="en-US" sz="1100" b="0">
                          <a:sym typeface="+mn-ea"/>
                        </a:rPr>
                        <a:t>BOOT_PROGRESS_PMS_SYSTEM_SCAN_START</a:t>
                      </a:r>
                      <a:endParaRPr lang="en-US" sz="1100" b="0">
                        <a:solidFill>
                          <a:srgbClr val="000000"/>
                        </a:solidFill>
                        <a:latin typeface="Calibri" charset="-122"/>
                        <a:sym typeface="+mn-ea"/>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a:sym typeface="+mn-ea"/>
                        </a:rPr>
                        <a:t>扫描系统</a:t>
                      </a:r>
                      <a:r>
                        <a:rPr lang="en-US" altLang="en-US" sz="1100">
                          <a:sym typeface="+mn-ea"/>
                        </a:rPr>
                        <a:t>分区</a:t>
                      </a:r>
                      <a:r>
                        <a:rPr lang="en-US" sz="1100">
                          <a:sym typeface="+mn-ea"/>
                        </a:rPr>
                        <a:t>阶段</a:t>
                      </a:r>
                      <a:r>
                        <a:rPr lang="en-US" altLang="en-US" sz="1100">
                          <a:sym typeface="+mn-ea"/>
                        </a:rPr>
                        <a:t>。</a:t>
                      </a:r>
                      <a:r>
                        <a:rPr lang="zh-CN" sz="1100" b="0">
                          <a:solidFill>
                            <a:srgbClr val="000000"/>
                          </a:solidFill>
                          <a:latin typeface="Arial" panose="02080604020202020204" pitchFamily="34" charset="0"/>
                          <a:ea typeface="Calibri" charset="-122"/>
                        </a:rPr>
                        <a:t>扫描</a:t>
                      </a:r>
                      <a:r>
                        <a:rPr lang="en-US" altLang="zh-CN" sz="1100" b="0">
                          <a:solidFill>
                            <a:srgbClr val="000000"/>
                          </a:solidFill>
                          <a:latin typeface="Arial" panose="02080604020202020204" pitchFamily="34" charset="0"/>
                          <a:ea typeface="Calibri" charset="-122"/>
                        </a:rPr>
                        <a:t>/</a:t>
                      </a:r>
                      <a:r>
                        <a:rPr lang="zh-CN" sz="1100" b="0">
                          <a:solidFill>
                            <a:srgbClr val="000000"/>
                          </a:solidFill>
                          <a:latin typeface="Arial" panose="02080604020202020204" pitchFamily="34" charset="0"/>
                          <a:ea typeface="Calibri" charset="-122"/>
                        </a:rPr>
                        <a:t>system</a:t>
                      </a:r>
                      <a:r>
                        <a:rPr lang="en-US" altLang="zh-CN" sz="1100" b="0">
                          <a:solidFill>
                            <a:srgbClr val="000000"/>
                          </a:solidFill>
                          <a:latin typeface="Arial" panose="02080604020202020204" pitchFamily="34" charset="0"/>
                          <a:ea typeface="Calibri" charset="-122"/>
                        </a:rPr>
                        <a:t>、/product等</a:t>
                      </a:r>
                      <a:r>
                        <a:rPr lang="zh-CN" sz="1100" b="0">
                          <a:solidFill>
                            <a:srgbClr val="000000"/>
                          </a:solidFill>
                          <a:latin typeface="Arial" panose="02080604020202020204" pitchFamily="34" charset="0"/>
                          <a:ea typeface="Calibri" charset="-122"/>
                        </a:rPr>
                        <a:t>目录下的安装包</a:t>
                      </a:r>
                      <a:r>
                        <a:rPr lang="en-US" altLang="zh-CN" sz="1100" b="0">
                          <a:solidFill>
                            <a:srgbClr val="000000"/>
                          </a:solidFill>
                          <a:latin typeface="Arial" panose="02080604020202020204" pitchFamily="34" charset="0"/>
                          <a:ea typeface="Calibri" charset="-122"/>
                        </a:rPr>
                        <a:t>。</a:t>
                      </a:r>
                      <a:endParaRPr lang="en-US" altLang="zh-CN" sz="1100" b="0">
                        <a:solidFill>
                          <a:srgbClr val="000000"/>
                        </a:solidFill>
                        <a:latin typeface="Arial" panose="02080604020202020204" pitchFamily="34" charset="0"/>
                        <a:ea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indent="0">
                        <a:buNone/>
                      </a:pPr>
                      <a:r>
                        <a:rPr lang="en-US" sz="1100" b="0">
                          <a:sym typeface="+mn-ea"/>
                        </a:rPr>
                        <a:t>BOOT_PROGRESS_PMS_DATA_SCAN_START</a:t>
                      </a:r>
                      <a:endParaRPr lang="en-US" sz="1100" b="0">
                        <a:solidFill>
                          <a:srgbClr val="000000"/>
                        </a:solidFill>
                        <a:latin typeface="Calibri" charset="-122"/>
                        <a:sym typeface="+mn-ea"/>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a:sym typeface="+mn-ea"/>
                        </a:rPr>
                        <a:t>扫描Data分区阶段</a:t>
                      </a:r>
                      <a:r>
                        <a:rPr lang="en-US" altLang="en-US" sz="1100">
                          <a:sym typeface="+mn-ea"/>
                        </a:rPr>
                        <a:t>。</a:t>
                      </a:r>
                      <a:r>
                        <a:rPr lang="zh-CN" sz="1100" b="0">
                          <a:solidFill>
                            <a:srgbClr val="000000"/>
                          </a:solidFill>
                          <a:latin typeface="Arial" panose="02080604020202020204" pitchFamily="34" charset="0"/>
                          <a:ea typeface="Calibri" charset="-122"/>
                        </a:rPr>
                        <a:t>扫描/data目录下的安装包</a:t>
                      </a:r>
                      <a:r>
                        <a:rPr lang="en-US" altLang="zh-CN" sz="1100" b="0">
                          <a:solidFill>
                            <a:srgbClr val="000000"/>
                          </a:solidFill>
                          <a:latin typeface="Arial" panose="02080604020202020204" pitchFamily="34" charset="0"/>
                          <a:ea typeface="Calibri" charset="-122"/>
                        </a:rPr>
                        <a:t>。</a:t>
                      </a:r>
                      <a:endParaRPr lang="en-US" altLang="zh-CN" sz="1100" b="0">
                        <a:solidFill>
                          <a:srgbClr val="000000"/>
                        </a:solidFill>
                        <a:latin typeface="Arial" panose="02080604020202020204" pitchFamily="34" charset="0"/>
                        <a:ea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indent="0">
                        <a:buNone/>
                      </a:pPr>
                      <a:r>
                        <a:rPr lang="en-US" sz="1100" b="0">
                          <a:sym typeface="+mn-ea"/>
                        </a:rPr>
                        <a:t>BOOT_PROGRESS_PMS_SCAN_END</a:t>
                      </a:r>
                      <a:endParaRPr lang="en-US" sz="1100" b="0">
                        <a:solidFill>
                          <a:srgbClr val="000000"/>
                        </a:solidFill>
                        <a:latin typeface="Calibri" charset="-122"/>
                        <a:sym typeface="+mn-ea"/>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a:sym typeface="+mn-ea"/>
                        </a:rPr>
                        <a:t>扫描结束阶段</a:t>
                      </a:r>
                      <a:r>
                        <a:rPr lang="en-US" altLang="en-US" sz="1100">
                          <a:sym typeface="+mn-ea"/>
                        </a:rPr>
                        <a:t>。</a:t>
                      </a:r>
                      <a:r>
                        <a:rPr lang="zh-CN" sz="1100" b="0">
                          <a:solidFill>
                            <a:srgbClr val="000000"/>
                          </a:solidFill>
                          <a:latin typeface="Arial" panose="02080604020202020204" pitchFamily="34" charset="0"/>
                          <a:ea typeface="Calibri" charset="-122"/>
                        </a:rPr>
                        <a:t>扫描结束</a:t>
                      </a:r>
                      <a:r>
                        <a:rPr lang="en-US" altLang="zh-CN" sz="1100" b="0">
                          <a:solidFill>
                            <a:srgbClr val="000000"/>
                          </a:solidFill>
                          <a:latin typeface="Arial" panose="02080604020202020204" pitchFamily="34" charset="0"/>
                          <a:ea typeface="Calibri" charset="-122"/>
                        </a:rPr>
                        <a:t>。</a:t>
                      </a:r>
                      <a:endParaRPr lang="en-US" altLang="zh-CN" sz="1100" b="0">
                        <a:solidFill>
                          <a:srgbClr val="000000"/>
                        </a:solidFill>
                        <a:latin typeface="Arial" panose="02080604020202020204" pitchFamily="34" charset="0"/>
                        <a:ea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indent="0">
                        <a:buNone/>
                      </a:pPr>
                      <a:r>
                        <a:rPr lang="en-US" sz="1100" b="0">
                          <a:sym typeface="+mn-ea"/>
                        </a:rPr>
                        <a:t>BOOT_PROGRESS_PMS_READY</a:t>
                      </a:r>
                      <a:endParaRPr lang="en-US" sz="1100" b="0">
                        <a:solidFill>
                          <a:srgbClr val="000000"/>
                        </a:solidFill>
                        <a:latin typeface="Calibri" charset="-122"/>
                        <a:sym typeface="+mn-ea"/>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1100">
                          <a:sym typeface="+mn-ea"/>
                        </a:rPr>
                        <a:t>Ready</a:t>
                      </a:r>
                      <a:r>
                        <a:rPr lang="en-US" sz="1100">
                          <a:sym typeface="+mn-ea"/>
                        </a:rPr>
                        <a:t>阶段</a:t>
                      </a:r>
                      <a:r>
                        <a:rPr lang="en-US" altLang="en-US" sz="1100">
                          <a:sym typeface="+mn-ea"/>
                        </a:rPr>
                        <a:t>。</a:t>
                      </a:r>
                      <a:r>
                        <a:rPr lang="zh-CN" sz="1100" b="0">
                          <a:solidFill>
                            <a:srgbClr val="000000"/>
                          </a:solidFill>
                          <a:latin typeface="Arial" panose="02080604020202020204" pitchFamily="34" charset="0"/>
                          <a:ea typeface="Calibri" charset="-122"/>
                        </a:rPr>
                        <a:t>P</a:t>
                      </a:r>
                      <a:r>
                        <a:rPr lang="en-US" altLang="zh-CN" sz="1100" b="0">
                          <a:solidFill>
                            <a:srgbClr val="000000"/>
                          </a:solidFill>
                          <a:latin typeface="Arial" panose="02080604020202020204" pitchFamily="34" charset="0"/>
                          <a:ea typeface="Calibri" charset="-122"/>
                        </a:rPr>
                        <a:t>K</a:t>
                      </a:r>
                      <a:r>
                        <a:rPr lang="zh-CN" sz="1100" b="0">
                          <a:solidFill>
                            <a:srgbClr val="000000"/>
                          </a:solidFill>
                          <a:latin typeface="Arial" panose="02080604020202020204" pitchFamily="34" charset="0"/>
                          <a:ea typeface="Calibri" charset="-122"/>
                        </a:rPr>
                        <a:t>MS就绪</a:t>
                      </a:r>
                      <a:r>
                        <a:rPr lang="en-US" altLang="zh-CN" sz="1100" b="0">
                          <a:solidFill>
                            <a:srgbClr val="000000"/>
                          </a:solidFill>
                          <a:latin typeface="Arial" panose="02080604020202020204" pitchFamily="34" charset="0"/>
                          <a:ea typeface="Calibri" charset="-122"/>
                        </a:rPr>
                        <a:t>。</a:t>
                      </a:r>
                      <a:endParaRPr lang="en-US" altLang="zh-CN" sz="1100" b="0">
                        <a:solidFill>
                          <a:srgbClr val="000000"/>
                        </a:solidFill>
                        <a:latin typeface="Arial" panose="02080604020202020204" pitchFamily="34" charset="0"/>
                        <a:ea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39370"/>
            <a:ext cx="10515600" cy="1325563"/>
          </a:xfrm>
        </p:spPr>
        <p:txBody>
          <a:bodyPr/>
          <a:lstStyle/>
          <a:p>
            <a:r>
              <a:rPr lang="en-US" altLang="en-US" sz="3200">
                <a:sym typeface="+mn-ea"/>
              </a:rPr>
              <a:t>PKMS</a:t>
            </a:r>
            <a:endParaRPr lang="en-US" altLang="en-US" sz="3200">
              <a:sym typeface="+mn-ea"/>
            </a:endParaRPr>
          </a:p>
        </p:txBody>
      </p:sp>
      <p:sp>
        <p:nvSpPr>
          <p:cNvPr id="3" name="Content Placeholder 2"/>
          <p:cNvSpPr>
            <a:spLocks noGrp="1"/>
          </p:cNvSpPr>
          <p:nvPr>
            <p:ph idx="1"/>
          </p:nvPr>
        </p:nvSpPr>
        <p:spPr>
          <a:xfrm>
            <a:off x="647700" y="995680"/>
            <a:ext cx="3550920" cy="464820"/>
          </a:xfrm>
        </p:spPr>
        <p:txBody>
          <a:bodyPr>
            <a:normAutofit/>
          </a:bodyPr>
          <a:lstStyle/>
          <a:p>
            <a:r>
              <a:rPr lang="en-US" altLang="en-US">
                <a:solidFill>
                  <a:schemeClr val="tx1"/>
                </a:solidFill>
                <a:sym typeface="+mn-ea"/>
              </a:rPr>
              <a:t>PKMS的创建</a:t>
            </a:r>
            <a:endParaRPr lang="en-US" altLang="en-US">
              <a:solidFill>
                <a:schemeClr val="tx1"/>
              </a:solidFill>
            </a:endParaRPr>
          </a:p>
          <a:p>
            <a:endParaRPr lang="en-US" altLang="en-US"/>
          </a:p>
          <a:p>
            <a:pPr marL="0" indent="0">
              <a:buNone/>
            </a:pPr>
            <a:endParaRPr lang="en-US" altLang="en-US" sz="900"/>
          </a:p>
        </p:txBody>
      </p:sp>
      <p:sp>
        <p:nvSpPr>
          <p:cNvPr id="4" name="Text Box 3"/>
          <p:cNvSpPr txBox="1"/>
          <p:nvPr/>
        </p:nvSpPr>
        <p:spPr>
          <a:xfrm>
            <a:off x="6693535" y="1153795"/>
            <a:ext cx="4409440" cy="306705"/>
          </a:xfrm>
          <a:prstGeom prst="rect">
            <a:avLst/>
          </a:prstGeom>
          <a:noFill/>
        </p:spPr>
        <p:txBody>
          <a:bodyPr wrap="square" rtlCol="0" anchor="t">
            <a:spAutoFit/>
          </a:bodyPr>
          <a:lstStyle/>
          <a:p>
            <a:r>
              <a:rPr lang="en-US" altLang="en-US" sz="1400"/>
              <a:t>从AndroidO开始，data目录是在init.rc中创建的。</a:t>
            </a:r>
            <a:endParaRPr lang="en-US" altLang="en-US" sz="1400"/>
          </a:p>
        </p:txBody>
      </p:sp>
      <p:sp>
        <p:nvSpPr>
          <p:cNvPr id="5" name="Text Box 4"/>
          <p:cNvSpPr txBox="1"/>
          <p:nvPr/>
        </p:nvSpPr>
        <p:spPr>
          <a:xfrm>
            <a:off x="6693535" y="1520825"/>
            <a:ext cx="4966335" cy="4707890"/>
          </a:xfrm>
          <a:prstGeom prst="rect">
            <a:avLst/>
          </a:prstGeom>
          <a:solidFill>
            <a:schemeClr val="bg1">
              <a:lumMod val="95000"/>
            </a:schemeClr>
          </a:solidFill>
        </p:spPr>
        <p:txBody>
          <a:bodyPr wrap="square" rtlCol="0" anchor="t">
            <a:spAutoFit/>
          </a:bodyPr>
          <a:lstStyle/>
          <a:p>
            <a:r>
              <a:rPr lang="en-US" altLang="en-US" sz="1200">
                <a:sym typeface="+mn-ea"/>
              </a:rPr>
              <a:t>on post-fs-data</a:t>
            </a:r>
            <a:endParaRPr lang="en-US" altLang="en-US" sz="1200"/>
          </a:p>
          <a:p>
            <a:r>
              <a:rPr lang="en-US" altLang="en-US" sz="1200">
                <a:sym typeface="+mn-ea"/>
              </a:rPr>
              <a:t>...</a:t>
            </a:r>
            <a:endParaRPr lang="en-US" altLang="en-US" sz="1200"/>
          </a:p>
          <a:p>
            <a:r>
              <a:rPr lang="en-US" altLang="en-US" sz="1200">
                <a:sym typeface="+mn-ea"/>
              </a:rPr>
              <a:t>    mkdir /data/local/tmp 0771 shell shell</a:t>
            </a:r>
            <a:endParaRPr lang="en-US" altLang="en-US" sz="1200"/>
          </a:p>
          <a:p>
            <a:r>
              <a:rPr lang="en-US" altLang="en-US" sz="1200">
                <a:sym typeface="+mn-ea"/>
              </a:rPr>
              <a:t>    mkdir /data/local/traces 0777 shell shell</a:t>
            </a:r>
            <a:endParaRPr lang="en-US" altLang="en-US" sz="1200"/>
          </a:p>
          <a:p>
            <a:r>
              <a:rPr lang="en-US" altLang="en-US" sz="1200">
                <a:sym typeface="+mn-ea"/>
              </a:rPr>
              <a:t>    mkdir /data/data 0771 system system</a:t>
            </a:r>
            <a:endParaRPr lang="en-US" altLang="en-US" sz="1200"/>
          </a:p>
          <a:p>
            <a:r>
              <a:rPr lang="en-US" altLang="en-US" sz="1200">
                <a:sym typeface="+mn-ea"/>
              </a:rPr>
              <a:t>    mkdir /data/app-private 0771 system system</a:t>
            </a:r>
            <a:endParaRPr lang="en-US" altLang="en-US" sz="1200"/>
          </a:p>
          <a:p>
            <a:r>
              <a:rPr lang="en-US" altLang="en-US" sz="1200">
                <a:sym typeface="+mn-ea"/>
              </a:rPr>
              <a:t>    mkdir /data/app-ephemeral 0771 system system</a:t>
            </a:r>
            <a:endParaRPr lang="en-US" altLang="en-US" sz="1200"/>
          </a:p>
          <a:p>
            <a:r>
              <a:rPr lang="en-US" altLang="en-US" sz="1200">
                <a:sym typeface="+mn-ea"/>
              </a:rPr>
              <a:t>    mkdir /data/app-asec 0700 root root</a:t>
            </a:r>
            <a:endParaRPr lang="en-US" altLang="en-US" sz="1200"/>
          </a:p>
          <a:p>
            <a:r>
              <a:rPr lang="en-US" altLang="en-US" sz="1200">
                <a:sym typeface="+mn-ea"/>
              </a:rPr>
              <a:t>    mkdir /data/app-lib 0771 system system</a:t>
            </a:r>
            <a:endParaRPr lang="en-US" altLang="en-US" sz="1200"/>
          </a:p>
          <a:p>
            <a:r>
              <a:rPr lang="en-US" altLang="en-US" sz="1200">
                <a:sym typeface="+mn-ea"/>
              </a:rPr>
              <a:t>    mkdir /data/app 0771 system system</a:t>
            </a:r>
            <a:endParaRPr lang="en-US" altLang="en-US" sz="1200"/>
          </a:p>
          <a:p>
            <a:r>
              <a:rPr lang="en-US" altLang="en-US" sz="1200">
                <a:sym typeface="+mn-ea"/>
              </a:rPr>
              <a:t>    mkdir /data/property 0700 root root</a:t>
            </a:r>
            <a:endParaRPr lang="en-US" altLang="en-US" sz="1200"/>
          </a:p>
          <a:p>
            <a:r>
              <a:rPr lang="en-US" altLang="en-US" sz="1200">
                <a:sym typeface="+mn-ea"/>
              </a:rPr>
              <a:t>    mkdir /data/tombstones 0771 system system</a:t>
            </a:r>
            <a:endParaRPr lang="en-US" altLang="en-US" sz="1200"/>
          </a:p>
          <a:p>
            <a:r>
              <a:rPr lang="en-US" altLang="en-US" sz="1200">
                <a:sym typeface="+mn-ea"/>
              </a:rPr>
              <a:t>    mkdir /data/vendor/tombstones 0771 root root</a:t>
            </a:r>
            <a:endParaRPr lang="en-US" altLang="en-US" sz="1200"/>
          </a:p>
          <a:p>
            <a:r>
              <a:rPr lang="en-US" altLang="en-US" sz="1200">
                <a:sym typeface="+mn-ea"/>
              </a:rPr>
              <a:t>...</a:t>
            </a:r>
            <a:endParaRPr lang="en-US" altLang="en-US" sz="1200">
              <a:sym typeface="+mn-ea"/>
            </a:endParaRPr>
          </a:p>
          <a:p>
            <a:r>
              <a:rPr lang="en-US" altLang="en-US" sz="1200">
                <a:sym typeface="+mn-ea"/>
              </a:rPr>
              <a:t>    mkdir /data/system 0775 system system</a:t>
            </a:r>
            <a:endParaRPr lang="en-US" altLang="en-US" sz="1200"/>
          </a:p>
          <a:p>
            <a:r>
              <a:rPr lang="en-US" altLang="en-US" sz="1200">
                <a:sym typeface="+mn-ea"/>
              </a:rPr>
              <a:t>    mkdir /data/system/dropbox 0700 system system</a:t>
            </a:r>
            <a:endParaRPr lang="en-US" altLang="en-US" sz="1200"/>
          </a:p>
          <a:p>
            <a:r>
              <a:rPr lang="en-US" altLang="en-US" sz="1200">
                <a:sym typeface="+mn-ea"/>
              </a:rPr>
              <a:t>    mkdir /data/system/heapdump 0700 system system</a:t>
            </a:r>
            <a:endParaRPr lang="en-US" altLang="en-US" sz="1200"/>
          </a:p>
          <a:p>
            <a:r>
              <a:rPr lang="en-US" altLang="en-US" sz="1200">
                <a:sym typeface="+mn-ea"/>
              </a:rPr>
              <a:t>    mkdir /data/system/users 0775 system system</a:t>
            </a:r>
            <a:endParaRPr lang="en-US" altLang="en-US" sz="1200"/>
          </a:p>
          <a:p>
            <a:endParaRPr lang="en-US" altLang="en-US" sz="1200"/>
          </a:p>
          <a:p>
            <a:r>
              <a:rPr lang="en-US" altLang="en-US" sz="1200">
                <a:sym typeface="+mn-ea"/>
              </a:rPr>
              <a:t>    mkdir /data/system_de 0770 system system</a:t>
            </a:r>
            <a:endParaRPr lang="en-US" altLang="en-US" sz="1200"/>
          </a:p>
          <a:p>
            <a:r>
              <a:rPr lang="en-US" altLang="en-US" sz="1200">
                <a:sym typeface="+mn-ea"/>
              </a:rPr>
              <a:t>    mkdir /data/system_ce 0770 system system</a:t>
            </a:r>
            <a:endParaRPr lang="en-US" altLang="en-US" sz="1200"/>
          </a:p>
          <a:p>
            <a:endParaRPr lang="en-US" altLang="en-US" sz="1200"/>
          </a:p>
          <a:p>
            <a:r>
              <a:rPr lang="en-US" altLang="en-US" sz="1200">
                <a:sym typeface="+mn-ea"/>
              </a:rPr>
              <a:t>    mkdir /data/user 0711 system system</a:t>
            </a:r>
            <a:endParaRPr lang="en-US" altLang="en-US" sz="1200"/>
          </a:p>
          <a:p>
            <a:r>
              <a:rPr lang="en-US" altLang="en-US" sz="1200">
                <a:sym typeface="+mn-ea"/>
              </a:rPr>
              <a:t>    mkdir /data/user_de 0711 system system</a:t>
            </a:r>
            <a:endParaRPr lang="en-US" altLang="en-US" sz="1200"/>
          </a:p>
          <a:p>
            <a:r>
              <a:rPr lang="en-US" altLang="en-US" sz="1200">
                <a:sym typeface="+mn-ea"/>
              </a:rPr>
              <a:t>    symlink /data/data /data/user/0</a:t>
            </a:r>
            <a:endParaRPr lang="en-US" altLang="en-US" sz="1200">
              <a:sym typeface="+mn-ea"/>
            </a:endParaRPr>
          </a:p>
        </p:txBody>
      </p:sp>
      <p:sp>
        <p:nvSpPr>
          <p:cNvPr id="7" name="Text Box 6"/>
          <p:cNvSpPr txBox="1"/>
          <p:nvPr/>
        </p:nvSpPr>
        <p:spPr>
          <a:xfrm>
            <a:off x="814070" y="1887220"/>
            <a:ext cx="5240655" cy="1383665"/>
          </a:xfrm>
          <a:prstGeom prst="rect">
            <a:avLst/>
          </a:prstGeom>
          <a:solidFill>
            <a:schemeClr val="bg1">
              <a:lumMod val="95000"/>
            </a:schemeClr>
          </a:solidFill>
        </p:spPr>
        <p:txBody>
          <a:bodyPr wrap="square" rtlCol="0" anchor="t">
            <a:spAutoFit/>
          </a:bodyPr>
          <a:lstStyle/>
          <a:p>
            <a:r>
              <a:rPr lang="en-US" sz="1200"/>
              <a:t>File dataDir = Environment.getDataDirectory();</a:t>
            </a:r>
            <a:endParaRPr lang="en-US" sz="1200"/>
          </a:p>
          <a:p>
            <a:r>
              <a:rPr lang="en-US" sz="1200"/>
              <a:t>mAppDataDir = new File(dataDir, "data");</a:t>
            </a:r>
            <a:endParaRPr lang="en-US" sz="1200"/>
          </a:p>
          <a:p>
            <a:r>
              <a:rPr lang="en-US" sz="1200"/>
              <a:t>mAppInstallDir = new File(dataDir, "app");</a:t>
            </a:r>
            <a:endParaRPr lang="en-US" sz="1200"/>
          </a:p>
          <a:p>
            <a:r>
              <a:rPr lang="en-US" sz="1200"/>
              <a:t>mAppLib32InstallDir = new File(dataDir, "app-lib");</a:t>
            </a:r>
            <a:endParaRPr lang="en-US" sz="1200"/>
          </a:p>
          <a:p>
            <a:r>
              <a:rPr lang="en-US" sz="1200"/>
              <a:t>mAsecInternalPath = new File(dataDir, "app-asec").getPath();</a:t>
            </a:r>
            <a:endParaRPr lang="en-US" sz="1200"/>
          </a:p>
          <a:p>
            <a:r>
              <a:rPr lang="en-US" sz="1200"/>
              <a:t>mUserAppDataDir = new File(dataDir, "user");</a:t>
            </a:r>
            <a:endParaRPr lang="en-US" sz="1200"/>
          </a:p>
          <a:p>
            <a:r>
              <a:rPr lang="en-US" sz="1200"/>
              <a:t>mDrmAppPrivateInstallDir = new File(dataDir, "app-private");</a:t>
            </a:r>
            <a:endParaRPr lang="en-US" sz="1200"/>
          </a:p>
        </p:txBody>
      </p:sp>
      <p:sp>
        <p:nvSpPr>
          <p:cNvPr id="8" name="Text Box 7"/>
          <p:cNvSpPr txBox="1"/>
          <p:nvPr/>
        </p:nvSpPr>
        <p:spPr>
          <a:xfrm>
            <a:off x="761365" y="1460500"/>
            <a:ext cx="4808220" cy="306705"/>
          </a:xfrm>
          <a:prstGeom prst="rect">
            <a:avLst/>
          </a:prstGeom>
          <a:noFill/>
        </p:spPr>
        <p:txBody>
          <a:bodyPr wrap="none" rtlCol="0" anchor="t">
            <a:spAutoFit/>
          </a:bodyPr>
          <a:lstStyle/>
          <a:p>
            <a:r>
              <a:rPr lang="en-US" altLang="en-US" sz="1400">
                <a:sym typeface="+mn-ea"/>
              </a:rPr>
              <a:t>AndroidO之前，data目录是在PKMS的构造函数中创建的。</a:t>
            </a:r>
            <a:endParaRPr lang="en-US" altLang="en-US" sz="140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4445"/>
            <a:ext cx="10515600" cy="1325563"/>
          </a:xfrm>
        </p:spPr>
        <p:txBody>
          <a:bodyPr/>
          <a:lstStyle/>
          <a:p>
            <a:r>
              <a:rPr lang="en-US" altLang="en-US" sz="3200">
                <a:sym typeface="+mn-ea"/>
              </a:rPr>
              <a:t>PKMS</a:t>
            </a:r>
            <a:endParaRPr lang="en-US" altLang="en-US" sz="3200">
              <a:sym typeface="+mn-ea"/>
            </a:endParaRPr>
          </a:p>
        </p:txBody>
      </p:sp>
      <p:sp>
        <p:nvSpPr>
          <p:cNvPr id="4" name="Text Box 3"/>
          <p:cNvSpPr txBox="1"/>
          <p:nvPr/>
        </p:nvSpPr>
        <p:spPr>
          <a:xfrm>
            <a:off x="647065" y="1330325"/>
            <a:ext cx="5114290" cy="3753485"/>
          </a:xfrm>
          <a:prstGeom prst="rect">
            <a:avLst/>
          </a:prstGeom>
          <a:noFill/>
        </p:spPr>
        <p:txBody>
          <a:bodyPr wrap="square" rtlCol="0" anchor="t">
            <a:spAutoFit/>
          </a:bodyPr>
          <a:lstStyle/>
          <a:p>
            <a:pPr marL="0" indent="0">
              <a:buNone/>
            </a:pPr>
            <a:r>
              <a:rPr lang="en-US" sz="1400">
                <a:sym typeface="+mn-ea"/>
              </a:rPr>
              <a:t>BOOT_PROGRESS_PMS_START（开始阶段）</a:t>
            </a:r>
            <a:r>
              <a:rPr lang="en-US" altLang="en-US" sz="1400">
                <a:sym typeface="+mn-ea"/>
              </a:rPr>
              <a:t>主要做一些准备工作，创建了很多PMS中的关键对象：</a:t>
            </a:r>
            <a:endParaRPr lang="en-US" altLang="en-US" sz="1400">
              <a:sym typeface="+mn-ea"/>
            </a:endParaRPr>
          </a:p>
          <a:p>
            <a:pPr marL="0" indent="0">
              <a:buNone/>
            </a:pPr>
            <a:r>
              <a:rPr lang="en-US" altLang="en-US" sz="1400">
                <a:sym typeface="+mn-ea"/>
              </a:rPr>
              <a:t>1. 初始化Installer对象：一个系统服务。封装了很多PKMS进行包管理需要用到的函数，通过installd完成具体的操作。</a:t>
            </a:r>
            <a:endParaRPr lang="en-US" altLang="en-US" sz="1400">
              <a:sym typeface="+mn-ea"/>
            </a:endParaRPr>
          </a:p>
          <a:p>
            <a:pPr marL="0" indent="0">
              <a:buNone/>
            </a:pPr>
            <a:endParaRPr lang="en-US" altLang="en-US" sz="1400">
              <a:sym typeface="+mn-ea"/>
            </a:endParaRPr>
          </a:p>
          <a:p>
            <a:pPr marL="0" indent="0">
              <a:buNone/>
            </a:pPr>
            <a:r>
              <a:rPr lang="en-US" altLang="en-US" sz="1400">
                <a:sym typeface="+mn-ea"/>
              </a:rPr>
              <a:t>2. 初始化UserManagerService、PermissionManagerService、DefaultPermissionGrantPolicy等。</a:t>
            </a:r>
            <a:endParaRPr lang="en-US" altLang="en-US" sz="1400">
              <a:sym typeface="+mn-ea"/>
            </a:endParaRPr>
          </a:p>
          <a:p>
            <a:pPr marL="0" indent="0">
              <a:buNone/>
            </a:pPr>
            <a:r>
              <a:rPr lang="en-US" altLang="en-US" sz="1400">
                <a:sym typeface="+mn-ea"/>
              </a:rPr>
              <a:t>UserManagerService：用于多用户的管理。应用安装时，不同的用户会使用不同的安装目录；</a:t>
            </a:r>
            <a:endParaRPr lang="en-US" altLang="en-US" sz="1400">
              <a:sym typeface="+mn-ea"/>
            </a:endParaRPr>
          </a:p>
          <a:p>
            <a:pPr marL="0" indent="0">
              <a:buNone/>
            </a:pPr>
            <a:r>
              <a:rPr lang="en-US" altLang="en-US" sz="1400">
                <a:sym typeface="+mn-ea"/>
              </a:rPr>
              <a:t>PermissionManagerService：用于管理应用的权限，如检查或者授予应用权限；</a:t>
            </a:r>
            <a:endParaRPr lang="en-US" altLang="en-US" sz="1400">
              <a:sym typeface="+mn-ea"/>
            </a:endParaRPr>
          </a:p>
          <a:p>
            <a:pPr marL="0" indent="0">
              <a:buNone/>
            </a:pPr>
            <a:r>
              <a:rPr lang="en-US" altLang="en-US" sz="1400">
                <a:sym typeface="+mn-ea"/>
              </a:rPr>
              <a:t>mDefaultPermissionPolicy：用于管理平台组件获取默认运行时权限。</a:t>
            </a:r>
            <a:endParaRPr lang="en-US" altLang="en-US" sz="1400">
              <a:sym typeface="+mn-ea"/>
            </a:endParaRPr>
          </a:p>
          <a:p>
            <a:pPr marL="0" indent="0">
              <a:buNone/>
            </a:pPr>
            <a:endParaRPr lang="en-US" altLang="en-US" sz="1400">
              <a:sym typeface="+mn-ea"/>
            </a:endParaRPr>
          </a:p>
          <a:p>
            <a:pPr marL="0" indent="0">
              <a:buNone/>
            </a:pPr>
            <a:r>
              <a:rPr lang="en-US" altLang="en-US" sz="1400">
                <a:sym typeface="+mn-ea"/>
              </a:rPr>
              <a:t>3. 构造Settings类：这是包管理中一个很重要的数据结构，是Android Package的全局管理者，用于保存所有的包信息。加入系统默认的ShareUid。</a:t>
            </a:r>
            <a:endParaRPr lang="en-US" altLang="en-US" sz="1400">
              <a:sym typeface="+mn-ea"/>
            </a:endParaRPr>
          </a:p>
        </p:txBody>
      </p:sp>
      <p:sp>
        <p:nvSpPr>
          <p:cNvPr id="6" name="Content Placeholder 5"/>
          <p:cNvSpPr>
            <a:spLocks noGrp="1"/>
          </p:cNvSpPr>
          <p:nvPr>
            <p:ph idx="1"/>
          </p:nvPr>
        </p:nvSpPr>
        <p:spPr>
          <a:xfrm>
            <a:off x="647700" y="945515"/>
            <a:ext cx="3550920" cy="384810"/>
          </a:xfrm>
        </p:spPr>
        <p:txBody>
          <a:bodyPr>
            <a:normAutofit/>
          </a:bodyPr>
          <a:lstStyle/>
          <a:p>
            <a:r>
              <a:rPr lang="en-US" altLang="en-US">
                <a:solidFill>
                  <a:schemeClr val="tx1"/>
                </a:solidFill>
              </a:rPr>
              <a:t>PKMS的创建-构造函数</a:t>
            </a:r>
            <a:endParaRPr lang="en-US" altLang="en-US">
              <a:solidFill>
                <a:schemeClr val="tx1"/>
              </a:solidFill>
            </a:endParaRPr>
          </a:p>
          <a:p>
            <a:pPr marL="0" indent="0">
              <a:buNone/>
            </a:pPr>
            <a:endParaRPr lang="en-US" altLang="en-US" sz="900">
              <a:solidFill>
                <a:schemeClr val="tx1"/>
              </a:solidFill>
            </a:endParaRPr>
          </a:p>
        </p:txBody>
      </p:sp>
      <p:sp>
        <p:nvSpPr>
          <p:cNvPr id="7" name="Text Box 6"/>
          <p:cNvSpPr txBox="1"/>
          <p:nvPr/>
        </p:nvSpPr>
        <p:spPr>
          <a:xfrm>
            <a:off x="5932170" y="1152525"/>
            <a:ext cx="5972810" cy="4707890"/>
          </a:xfrm>
          <a:prstGeom prst="rect">
            <a:avLst/>
          </a:prstGeom>
          <a:solidFill>
            <a:schemeClr val="bg1">
              <a:lumMod val="95000"/>
            </a:schemeClr>
          </a:solidFill>
        </p:spPr>
        <p:txBody>
          <a:bodyPr wrap="square" rtlCol="0" anchor="t">
            <a:spAutoFit/>
          </a:bodyPr>
          <a:lstStyle/>
          <a:p>
            <a:r>
              <a:rPr lang="en-US" sz="1200"/>
              <a:t>        mFactoryTest = factoryTest;</a:t>
            </a:r>
            <a:endParaRPr lang="en-US" sz="1200"/>
          </a:p>
          <a:p>
            <a:r>
              <a:rPr lang="en-US" sz="1200"/>
              <a:t>        mOnlyCore = onlyCore;</a:t>
            </a:r>
            <a:endParaRPr lang="en-US" sz="1200"/>
          </a:p>
          <a:p>
            <a:r>
              <a:rPr lang="en-US" sz="1200"/>
              <a:t>        mMetrics = new DisplayMetrics();</a:t>
            </a:r>
            <a:endParaRPr lang="en-US" sz="1200"/>
          </a:p>
          <a:p>
            <a:r>
              <a:rPr lang="en-US" sz="1200"/>
              <a:t>        mInstaller = installer;</a:t>
            </a:r>
            <a:endParaRPr lang="en-US" sz="1200"/>
          </a:p>
          <a:p>
            <a:endParaRPr lang="en-US" sz="1200"/>
          </a:p>
          <a:p>
            <a:r>
              <a:rPr lang="en-US" sz="1200"/>
              <a:t>        // Create sub-components that provide services / data. Order here is important.</a:t>
            </a:r>
            <a:endParaRPr lang="en-US" sz="1200"/>
          </a:p>
          <a:p>
            <a:r>
              <a:rPr lang="en-US" sz="1200"/>
              <a:t>        synchronized (mInstallLock) {</a:t>
            </a:r>
            <a:endParaRPr lang="en-US" sz="1200"/>
          </a:p>
          <a:p>
            <a:r>
              <a:rPr lang="en-US" sz="1200"/>
              <a:t>        synchronized (mPackages) {</a:t>
            </a:r>
            <a:endParaRPr lang="en-US" sz="1200"/>
          </a:p>
          <a:p>
            <a:r>
              <a:rPr lang="en-US" sz="1200"/>
              <a:t>            // Expose private service for system components to use.</a:t>
            </a:r>
            <a:endParaRPr lang="en-US" sz="1200"/>
          </a:p>
          <a:p>
            <a:r>
              <a:rPr lang="en-US" sz="1200"/>
              <a:t>            LocalServices.addService(</a:t>
            </a:r>
            <a:endParaRPr lang="en-US" sz="1200"/>
          </a:p>
          <a:p>
            <a:r>
              <a:rPr lang="en-US" sz="1200"/>
              <a:t>                    PackageManagerInternal.class, new PackageManagerInternalImpl());</a:t>
            </a:r>
            <a:endParaRPr lang="en-US" sz="1200"/>
          </a:p>
          <a:p>
            <a:r>
              <a:rPr lang="en-US" sz="1200"/>
              <a:t>            sUserManager = new UserManagerService(context, this,</a:t>
            </a:r>
            <a:endParaRPr lang="en-US" sz="1200"/>
          </a:p>
          <a:p>
            <a:r>
              <a:rPr lang="en-US" sz="1200"/>
              <a:t>                    new UserDataPreparer(mInstaller, mInstallLock, mContext, mOnlyCore), mPackages);</a:t>
            </a:r>
            <a:endParaRPr lang="en-US" sz="1200"/>
          </a:p>
          <a:p>
            <a:r>
              <a:rPr lang="en-US" sz="1200"/>
              <a:t>            mComponentResolver = new ComponentResolver(sUserManager,</a:t>
            </a:r>
            <a:endParaRPr lang="en-US" sz="1200"/>
          </a:p>
          <a:p>
            <a:r>
              <a:rPr lang="en-US" sz="1200"/>
              <a:t>                    LocalServices.getService(PackageManagerInternal.class),</a:t>
            </a:r>
            <a:endParaRPr lang="en-US" sz="1200"/>
          </a:p>
          <a:p>
            <a:r>
              <a:rPr lang="en-US" sz="1200"/>
              <a:t>                    mPackages);</a:t>
            </a:r>
            <a:endParaRPr lang="en-US" sz="1200"/>
          </a:p>
          <a:p>
            <a:r>
              <a:rPr lang="en-US" sz="1200"/>
              <a:t>            mPermissionManager = PermissionManagerService.create(context,</a:t>
            </a:r>
            <a:endParaRPr lang="en-US" sz="1200"/>
          </a:p>
          <a:p>
            <a:r>
              <a:rPr lang="en-US" sz="1200"/>
              <a:t>                    mPackages /*externalLock*/);</a:t>
            </a:r>
            <a:endParaRPr lang="en-US" sz="1200"/>
          </a:p>
          <a:p>
            <a:r>
              <a:rPr lang="en-US" sz="1200"/>
              <a:t>            mDefaultPermissionPolicy = mPermissionManager.getDefaultPermissionGrantPolicy();</a:t>
            </a:r>
            <a:endParaRPr lang="en-US" sz="1200"/>
          </a:p>
          <a:p>
            <a:r>
              <a:rPr lang="en-US" sz="1200"/>
              <a:t>            mSettings = new Settings(Environment.getDataDirectory(),</a:t>
            </a:r>
            <a:endParaRPr lang="en-US" sz="1200"/>
          </a:p>
          <a:p>
            <a:r>
              <a:rPr lang="en-US" sz="1200"/>
              <a:t>                    mPermissionManager.getPermissionSettings(), mPackages);</a:t>
            </a:r>
            <a:endParaRPr lang="en-US" sz="1200"/>
          </a:p>
          <a:p>
            <a:r>
              <a:rPr lang="en-US" sz="1200"/>
              <a:t>        }</a:t>
            </a:r>
            <a:endParaRPr lang="en-US" sz="1200"/>
          </a:p>
          <a:p>
            <a:r>
              <a:rPr lang="en-US" sz="1200"/>
              <a:t>        }</a:t>
            </a:r>
            <a:endParaRPr lang="en-US" sz="1200"/>
          </a:p>
        </p:txBody>
      </p:sp>
      <p:sp>
        <p:nvSpPr>
          <p:cNvPr id="3" name="Text Box 2"/>
          <p:cNvSpPr txBox="1"/>
          <p:nvPr/>
        </p:nvSpPr>
        <p:spPr>
          <a:xfrm>
            <a:off x="602615" y="5083810"/>
            <a:ext cx="5203825" cy="1168400"/>
          </a:xfrm>
          <a:prstGeom prst="rect">
            <a:avLst/>
          </a:prstGeom>
          <a:noFill/>
        </p:spPr>
        <p:txBody>
          <a:bodyPr wrap="square" rtlCol="0" anchor="t">
            <a:spAutoFit/>
          </a:bodyPr>
          <a:lstStyle/>
          <a:p>
            <a:r>
              <a:rPr lang="en-US" altLang="en-US" sz="1400"/>
              <a:t>注：</a:t>
            </a:r>
            <a:r>
              <a:rPr lang="en-US" sz="1400"/>
              <a:t>P</a:t>
            </a:r>
            <a:r>
              <a:rPr lang="en-US" altLang="en-US" sz="1400"/>
              <a:t>K</a:t>
            </a:r>
            <a:r>
              <a:rPr lang="en-US" sz="1400"/>
              <a:t>MS的部分函数带有LI后缀，表示需要获取mInstalllock这个锁时才能执行；部分函数带有LP后缀，表示需要获取mPackages这个锁才能执行。</a:t>
            </a:r>
            <a:endParaRPr lang="en-US" sz="1400"/>
          </a:p>
          <a:p>
            <a:r>
              <a:rPr lang="en-US" sz="1400"/>
              <a:t>mInstallLock是安装APK时需要用到的锁</a:t>
            </a:r>
            <a:r>
              <a:rPr lang="en-US" altLang="en-US" sz="1400"/>
              <a:t>。</a:t>
            </a:r>
            <a:r>
              <a:rPr lang="en-US" sz="1400"/>
              <a:t>mPackage是更新APK信息时需要的锁</a:t>
            </a:r>
            <a:r>
              <a:rPr lang="en-US" altLang="en-US" sz="1400"/>
              <a:t>。</a:t>
            </a:r>
            <a:endParaRPr lang="en-US" altLang="en-US"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4445"/>
            <a:ext cx="10515600" cy="1325563"/>
          </a:xfrm>
        </p:spPr>
        <p:txBody>
          <a:bodyPr/>
          <a:lstStyle/>
          <a:p>
            <a:r>
              <a:rPr lang="en-US" altLang="en-US" sz="3200">
                <a:sym typeface="+mn-ea"/>
              </a:rPr>
              <a:t>PKMS</a:t>
            </a:r>
            <a:endParaRPr lang="en-US" altLang="en-US" sz="3200">
              <a:sym typeface="+mn-ea"/>
            </a:endParaRPr>
          </a:p>
        </p:txBody>
      </p:sp>
      <p:sp>
        <p:nvSpPr>
          <p:cNvPr id="4" name="Text Box 3"/>
          <p:cNvSpPr txBox="1"/>
          <p:nvPr/>
        </p:nvSpPr>
        <p:spPr>
          <a:xfrm>
            <a:off x="647700" y="1217295"/>
            <a:ext cx="10450830" cy="306705"/>
          </a:xfrm>
          <a:prstGeom prst="rect">
            <a:avLst/>
          </a:prstGeom>
          <a:noFill/>
        </p:spPr>
        <p:txBody>
          <a:bodyPr wrap="square" rtlCol="0" anchor="t">
            <a:spAutoFit/>
          </a:bodyPr>
          <a:lstStyle/>
          <a:p>
            <a:pPr marL="0" indent="0">
              <a:buNone/>
            </a:pPr>
            <a:r>
              <a:rPr lang="en-US" altLang="en-US" sz="1400">
                <a:sym typeface="+mn-ea"/>
              </a:rPr>
              <a:t>Shared Uid：设置SharedUsers属性，放到ArrayMap中存起来。</a:t>
            </a:r>
            <a:endParaRPr lang="en-US" altLang="en-US" sz="1400">
              <a:sym typeface="+mn-ea"/>
            </a:endParaRPr>
          </a:p>
        </p:txBody>
      </p:sp>
      <p:sp>
        <p:nvSpPr>
          <p:cNvPr id="6" name="Content Placeholder 5"/>
          <p:cNvSpPr>
            <a:spLocks noGrp="1"/>
          </p:cNvSpPr>
          <p:nvPr>
            <p:ph idx="1"/>
          </p:nvPr>
        </p:nvSpPr>
        <p:spPr>
          <a:xfrm>
            <a:off x="647700" y="832485"/>
            <a:ext cx="3550920" cy="384810"/>
          </a:xfrm>
        </p:spPr>
        <p:txBody>
          <a:bodyPr>
            <a:normAutofit/>
          </a:bodyPr>
          <a:lstStyle/>
          <a:p>
            <a:r>
              <a:rPr lang="en-US" altLang="en-US">
                <a:solidFill>
                  <a:schemeClr val="tx1"/>
                </a:solidFill>
              </a:rPr>
              <a:t>PKMS的创建-构造函数</a:t>
            </a:r>
            <a:endParaRPr lang="en-US" altLang="en-US">
              <a:solidFill>
                <a:schemeClr val="tx1"/>
              </a:solidFill>
            </a:endParaRPr>
          </a:p>
          <a:p>
            <a:pPr marL="0" indent="0">
              <a:buNone/>
            </a:pPr>
            <a:endParaRPr lang="en-US" altLang="en-US" sz="900">
              <a:solidFill>
                <a:schemeClr val="tx1"/>
              </a:solidFill>
            </a:endParaRPr>
          </a:p>
        </p:txBody>
      </p:sp>
      <p:sp>
        <p:nvSpPr>
          <p:cNvPr id="5" name="Text Box 4"/>
          <p:cNvSpPr txBox="1"/>
          <p:nvPr/>
        </p:nvSpPr>
        <p:spPr>
          <a:xfrm>
            <a:off x="647700" y="1668145"/>
            <a:ext cx="5380990" cy="4707890"/>
          </a:xfrm>
          <a:prstGeom prst="rect">
            <a:avLst/>
          </a:prstGeom>
          <a:solidFill>
            <a:schemeClr val="bg1">
              <a:lumMod val="95000"/>
            </a:schemeClr>
          </a:solidFill>
        </p:spPr>
        <p:txBody>
          <a:bodyPr wrap="square" rtlCol="0" anchor="t">
            <a:spAutoFit/>
          </a:bodyPr>
          <a:lstStyle/>
          <a:p>
            <a:r>
              <a:rPr lang="en-US" sz="1200"/>
              <a:t>mSettings.addSharedUserLPw("android.uid.system", Process.SYSTEM_UID,</a:t>
            </a:r>
            <a:endParaRPr lang="en-US" sz="1200"/>
          </a:p>
          <a:p>
            <a:r>
              <a:rPr lang="en-US" sz="1200"/>
              <a:t>        ApplicationInfo.FLAG_SYSTEM, ApplicationInfo.PRIVATE_FLAG_PRIVILEGED);</a:t>
            </a:r>
            <a:endParaRPr lang="en-US" sz="1200"/>
          </a:p>
          <a:p>
            <a:r>
              <a:rPr lang="en-US" sz="1200"/>
              <a:t>mSettings.addSharedUserLPw("android.uid.phone", RADIO_UID,</a:t>
            </a:r>
            <a:endParaRPr lang="en-US" sz="1200"/>
          </a:p>
          <a:p>
            <a:r>
              <a:rPr lang="en-US" sz="1200"/>
              <a:t>        ApplicationInfo.FLAG_SYSTEM, ApplicationInfo.PRIVATE_FLAG_PRIVILEGED);</a:t>
            </a:r>
            <a:endParaRPr lang="en-US" sz="1200"/>
          </a:p>
          <a:p>
            <a:r>
              <a:rPr lang="en-US" sz="1200"/>
              <a:t>mSettings.addSharedUserLPw("android.uid.log", LOG_UID,</a:t>
            </a:r>
            <a:endParaRPr lang="en-US" sz="1200"/>
          </a:p>
          <a:p>
            <a:r>
              <a:rPr lang="en-US" sz="1200"/>
              <a:t>        ApplicationInfo.FLAG_SYSTEM, ApplicationInfo.PRIVATE_FLAG_PRIVILEGED);</a:t>
            </a:r>
            <a:endParaRPr lang="en-US" sz="1200"/>
          </a:p>
          <a:p>
            <a:r>
              <a:rPr lang="en-US" sz="1200"/>
              <a:t>mSettings.addSharedUserLPw("android.uid.nfc", NFC_UID,</a:t>
            </a:r>
            <a:endParaRPr lang="en-US" sz="1200"/>
          </a:p>
          <a:p>
            <a:r>
              <a:rPr lang="en-US" sz="1200"/>
              <a:t>        ApplicationInfo.FLAG_SYSTEM, ApplicationInfo.PRIVATE_FLAG_PRIVILEGED);</a:t>
            </a:r>
            <a:endParaRPr lang="en-US" sz="1200"/>
          </a:p>
          <a:p>
            <a:r>
              <a:rPr lang="en-US" sz="1200"/>
              <a:t>mSettings.addSharedUserLPw("android.uid.bluetooth", BLUETOOTH_UID,</a:t>
            </a:r>
            <a:endParaRPr lang="en-US" sz="1200"/>
          </a:p>
          <a:p>
            <a:r>
              <a:rPr lang="en-US" sz="1200"/>
              <a:t>        ApplicationInfo.FLAG_SYSTEM, ApplicationInfo.PRIVATE_FLAG_PRIVILEGED);</a:t>
            </a:r>
            <a:endParaRPr lang="en-US" sz="1200"/>
          </a:p>
          <a:p>
            <a:r>
              <a:rPr lang="en-US" sz="1200"/>
              <a:t>mSettings.addSharedUserLPw("android.uid.shell", SHELL_UID,</a:t>
            </a:r>
            <a:endParaRPr lang="en-US" sz="1200"/>
          </a:p>
          <a:p>
            <a:r>
              <a:rPr lang="en-US" sz="1200"/>
              <a:t>        ApplicationInfo.FLAG_SYSTEM, ApplicationInfo.PRIVATE_FLAG_PRIVILEGED);</a:t>
            </a:r>
            <a:endParaRPr lang="en-US" sz="1200"/>
          </a:p>
          <a:p>
            <a:r>
              <a:rPr lang="en-US" sz="1200"/>
              <a:t>mSettings.addSharedUserLPw("android.uid.se", SE_UID,</a:t>
            </a:r>
            <a:endParaRPr lang="en-US" sz="1200"/>
          </a:p>
          <a:p>
            <a:r>
              <a:rPr lang="en-US" sz="1200"/>
              <a:t>        ApplicationInfo.FLAG_SYSTEM, ApplicationInfo.PRIVATE_FLAG_PRIVILEGED);</a:t>
            </a:r>
            <a:endParaRPr lang="en-US" sz="1200"/>
          </a:p>
          <a:p>
            <a:r>
              <a:rPr lang="en-US" sz="1200"/>
              <a:t>mSettings.addSharedUserLPw("android.uid.networkstack", NETWORKSTACK_UID,</a:t>
            </a:r>
            <a:endParaRPr lang="en-US" sz="1200"/>
          </a:p>
          <a:p>
            <a:r>
              <a:rPr lang="en-US" sz="1200"/>
              <a:t>        ApplicationInfo.FLAG_SYSTEM, ApplicationInfo.PRIVATE_FLAG_PRIVILEGED);</a:t>
            </a:r>
            <a:endParaRPr lang="en-US" sz="1200"/>
          </a:p>
        </p:txBody>
      </p:sp>
      <p:sp>
        <p:nvSpPr>
          <p:cNvPr id="10" name="Text Box 9"/>
          <p:cNvSpPr txBox="1"/>
          <p:nvPr/>
        </p:nvSpPr>
        <p:spPr>
          <a:xfrm>
            <a:off x="6165850" y="1489710"/>
            <a:ext cx="5789295" cy="521970"/>
          </a:xfrm>
          <a:prstGeom prst="rect">
            <a:avLst/>
          </a:prstGeom>
          <a:noFill/>
        </p:spPr>
        <p:txBody>
          <a:bodyPr wrap="square" rtlCol="0" anchor="t">
            <a:spAutoFit/>
          </a:bodyPr>
          <a:lstStyle/>
          <a:p>
            <a:r>
              <a:rPr lang="en-US" sz="1400"/>
              <a:t>addSharedUserLPw主要用于初始化一个SharedUserSetting数据结构，用于保存声明了同一个</a:t>
            </a:r>
            <a:r>
              <a:rPr lang="en-US" altLang="en-US" sz="1400"/>
              <a:t>uid</a:t>
            </a:r>
            <a:r>
              <a:rPr lang="en-US" sz="1400">
                <a:sym typeface="+mn-ea"/>
              </a:rPr>
              <a:t>的应用信息</a:t>
            </a:r>
            <a:r>
              <a:rPr lang="en-US" altLang="en-US" sz="1400">
                <a:sym typeface="+mn-ea"/>
              </a:rPr>
              <a:t>。</a:t>
            </a:r>
            <a:endParaRPr lang="en-US" altLang="en-US" sz="1400">
              <a:sym typeface="+mn-ea"/>
            </a:endParaRPr>
          </a:p>
        </p:txBody>
      </p:sp>
      <p:sp>
        <p:nvSpPr>
          <p:cNvPr id="9" name="Text Box 8"/>
          <p:cNvSpPr txBox="1"/>
          <p:nvPr/>
        </p:nvSpPr>
        <p:spPr>
          <a:xfrm>
            <a:off x="6242685" y="2011680"/>
            <a:ext cx="5635625" cy="4154170"/>
          </a:xfrm>
          <a:prstGeom prst="rect">
            <a:avLst/>
          </a:prstGeom>
          <a:solidFill>
            <a:schemeClr val="bg1">
              <a:lumMod val="95000"/>
            </a:schemeClr>
          </a:solidFill>
        </p:spPr>
        <p:txBody>
          <a:bodyPr wrap="square" rtlCol="0" anchor="t">
            <a:spAutoFit/>
          </a:bodyPr>
          <a:lstStyle/>
          <a:p>
            <a:r>
              <a:rPr lang="en-US" sz="1200"/>
              <a:t>    final ArrayMap&lt;String, SharedUserSetting&gt; mSharedUsers = new ArrayMap&lt;String, SharedUserSetting&gt;();</a:t>
            </a:r>
            <a:endParaRPr lang="en-US" sz="1200"/>
          </a:p>
          <a:p>
            <a:endParaRPr lang="en-US" sz="1200"/>
          </a:p>
          <a:p>
            <a:r>
              <a:rPr lang="en-US" sz="1200"/>
              <a:t>    SharedUserSetting addSharedUserLPw(String name, int uid, int pkgFlags, int pkgPrivateFlags) {</a:t>
            </a:r>
            <a:endParaRPr lang="en-US" sz="1200"/>
          </a:p>
          <a:p>
            <a:r>
              <a:rPr lang="en-US" sz="1200"/>
              <a:t>        SharedUserSetting s = mSharedUsers.get(name);</a:t>
            </a:r>
            <a:endParaRPr lang="en-US" sz="1200"/>
          </a:p>
          <a:p>
            <a:r>
              <a:rPr lang="en-US" sz="1200"/>
              <a:t>        if (s != null) {</a:t>
            </a:r>
            <a:endParaRPr lang="en-US" sz="1200"/>
          </a:p>
          <a:p>
            <a:r>
              <a:rPr lang="en-US" sz="1200"/>
              <a:t>            if (s.userId == uid) {</a:t>
            </a:r>
            <a:endParaRPr lang="en-US" sz="1200"/>
          </a:p>
          <a:p>
            <a:r>
              <a:rPr lang="en-US" sz="1200"/>
              <a:t>                return s;</a:t>
            </a:r>
            <a:endParaRPr lang="en-US" sz="1200"/>
          </a:p>
          <a:p>
            <a:r>
              <a:rPr lang="en-US" sz="1200"/>
              <a:t>            }</a:t>
            </a:r>
            <a:endParaRPr lang="en-US" sz="1200"/>
          </a:p>
          <a:p>
            <a:r>
              <a:rPr lang="en-US" sz="1200"/>
              <a:t>            PackageManagerService.reportSettingsProblem(Log.ERROR,</a:t>
            </a:r>
            <a:endParaRPr lang="en-US" sz="1200"/>
          </a:p>
          <a:p>
            <a:r>
              <a:rPr lang="en-US" sz="1200"/>
              <a:t>                    "Adding duplicate shared user, keeping first: " + name);</a:t>
            </a:r>
            <a:endParaRPr lang="en-US" sz="1200"/>
          </a:p>
          <a:p>
            <a:r>
              <a:rPr lang="en-US" sz="1200"/>
              <a:t>            return null;</a:t>
            </a:r>
            <a:endParaRPr lang="en-US" sz="1200"/>
          </a:p>
          <a:p>
            <a:r>
              <a:rPr lang="en-US" sz="1200"/>
              <a:t>        }</a:t>
            </a:r>
            <a:endParaRPr lang="en-US" sz="1200"/>
          </a:p>
          <a:p>
            <a:r>
              <a:rPr lang="en-US" sz="1200"/>
              <a:t>        s = new SharedUserSetting(name, pkgFlags, pkgPrivateFlags);</a:t>
            </a:r>
            <a:endParaRPr lang="en-US" sz="1200"/>
          </a:p>
          <a:p>
            <a:r>
              <a:rPr lang="en-US" sz="1200"/>
              <a:t>        s.userId = uid;</a:t>
            </a:r>
            <a:endParaRPr lang="en-US" sz="1200"/>
          </a:p>
          <a:p>
            <a:r>
              <a:rPr lang="en-US" sz="1200"/>
              <a:t>        if (registerExistingAppIdLPw(uid, s, name)) {</a:t>
            </a:r>
            <a:endParaRPr lang="en-US" sz="1200"/>
          </a:p>
          <a:p>
            <a:r>
              <a:rPr lang="en-US" sz="1200"/>
              <a:t>            mSharedUsers.put(name, s);</a:t>
            </a:r>
            <a:endParaRPr lang="en-US" sz="1200"/>
          </a:p>
          <a:p>
            <a:r>
              <a:rPr lang="en-US" sz="1200"/>
              <a:t>            return s;</a:t>
            </a:r>
            <a:endParaRPr lang="en-US" sz="1200"/>
          </a:p>
          <a:p>
            <a:r>
              <a:rPr lang="en-US" sz="1200"/>
              <a:t>        }</a:t>
            </a:r>
            <a:endParaRPr lang="en-US" sz="1200"/>
          </a:p>
          <a:p>
            <a:r>
              <a:rPr lang="en-US" sz="1200"/>
              <a:t>        return null;</a:t>
            </a:r>
            <a:endParaRPr lang="en-US" sz="1200"/>
          </a:p>
          <a:p>
            <a:r>
              <a:rPr lang="en-US" sz="1200"/>
              <a:t>    }</a:t>
            </a:r>
            <a:endParaRPr lang="en-US" sz="1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4445"/>
            <a:ext cx="10515600" cy="1325563"/>
          </a:xfrm>
        </p:spPr>
        <p:txBody>
          <a:bodyPr/>
          <a:lstStyle/>
          <a:p>
            <a:r>
              <a:rPr lang="en-US" altLang="en-US" sz="3200">
                <a:sym typeface="+mn-ea"/>
              </a:rPr>
              <a:t>PKMS</a:t>
            </a:r>
            <a:endParaRPr lang="en-US" altLang="en-US" sz="3200">
              <a:sym typeface="+mn-ea"/>
            </a:endParaRPr>
          </a:p>
        </p:txBody>
      </p:sp>
      <p:sp>
        <p:nvSpPr>
          <p:cNvPr id="6" name="Content Placeholder 5"/>
          <p:cNvSpPr>
            <a:spLocks noGrp="1"/>
          </p:cNvSpPr>
          <p:nvPr>
            <p:ph idx="1"/>
          </p:nvPr>
        </p:nvSpPr>
        <p:spPr>
          <a:xfrm>
            <a:off x="647700" y="945515"/>
            <a:ext cx="3550920" cy="384810"/>
          </a:xfrm>
        </p:spPr>
        <p:txBody>
          <a:bodyPr>
            <a:normAutofit/>
          </a:bodyPr>
          <a:lstStyle/>
          <a:p>
            <a:r>
              <a:rPr lang="en-US" altLang="en-US">
                <a:solidFill>
                  <a:schemeClr val="tx1"/>
                </a:solidFill>
              </a:rPr>
              <a:t>PKMS的创建-构造函数</a:t>
            </a:r>
            <a:endParaRPr lang="en-US" altLang="en-US">
              <a:solidFill>
                <a:schemeClr val="tx1"/>
              </a:solidFill>
            </a:endParaRPr>
          </a:p>
          <a:p>
            <a:pPr marL="0" indent="0">
              <a:buNone/>
            </a:pPr>
            <a:endParaRPr lang="en-US" altLang="en-US" sz="900">
              <a:solidFill>
                <a:schemeClr val="tx1"/>
              </a:solidFill>
            </a:endParaRPr>
          </a:p>
        </p:txBody>
      </p:sp>
      <p:sp>
        <p:nvSpPr>
          <p:cNvPr id="12" name="Text Box 11"/>
          <p:cNvSpPr txBox="1"/>
          <p:nvPr/>
        </p:nvSpPr>
        <p:spPr>
          <a:xfrm>
            <a:off x="537845" y="4210685"/>
            <a:ext cx="10951210" cy="2030095"/>
          </a:xfrm>
          <a:prstGeom prst="rect">
            <a:avLst/>
          </a:prstGeom>
          <a:noFill/>
        </p:spPr>
        <p:txBody>
          <a:bodyPr wrap="square" rtlCol="0" anchor="t">
            <a:spAutoFit/>
          </a:bodyPr>
          <a:lstStyle/>
          <a:p>
            <a:r>
              <a:rPr lang="en-US" sz="1400"/>
              <a:t>上图中的userId</a:t>
            </a:r>
            <a:r>
              <a:rPr lang="en-US" altLang="en-US" sz="1400"/>
              <a:t>，</a:t>
            </a:r>
            <a:r>
              <a:rPr lang="en-US" sz="1400"/>
              <a:t>指的是uid</a:t>
            </a:r>
            <a:r>
              <a:rPr lang="en-US" altLang="en-US" sz="1400"/>
              <a:t>。</a:t>
            </a:r>
            <a:endParaRPr lang="en-US" sz="1400"/>
          </a:p>
          <a:p>
            <a:r>
              <a:rPr lang="en-US" sz="1400"/>
              <a:t>一个应用声明了与其他应用共享uid：</a:t>
            </a:r>
            <a:endParaRPr lang="en-US" sz="1400"/>
          </a:p>
          <a:p>
            <a:pPr marL="171450" indent="-171450">
              <a:buFont typeface="Arial" panose="02080604020202020204" pitchFamily="34" charset="0"/>
              <a:buChar char="•"/>
            </a:pPr>
            <a:r>
              <a:rPr lang="en-US" sz="1400"/>
              <a:t>两个或多个声明了同一种sharedUserId的APK可共享彼此的数据，且可运行在同一进程中</a:t>
            </a:r>
            <a:r>
              <a:rPr lang="en-US" altLang="en-US" sz="1400"/>
              <a:t>。</a:t>
            </a:r>
            <a:endParaRPr lang="en-US" sz="1400"/>
          </a:p>
          <a:p>
            <a:endParaRPr lang="en-US" sz="1400"/>
          </a:p>
          <a:p>
            <a:pPr marL="171450" indent="-171450">
              <a:buFont typeface="Arial" panose="02080604020202020204" pitchFamily="34" charset="0"/>
              <a:buChar char="•"/>
            </a:pPr>
            <a:r>
              <a:rPr lang="en-US" sz="1400"/>
              <a:t>通过声明特定的sharedUserId，该APK所在进程将被赋予指定的UID； SystemUI声明了system的uid，运行SystemUI的进程就可享有system用户所对应的权限了</a:t>
            </a:r>
            <a:r>
              <a:rPr lang="en-US" altLang="en-US" sz="1400"/>
              <a:t>。</a:t>
            </a:r>
            <a:endParaRPr lang="en-US" sz="1400"/>
          </a:p>
          <a:p>
            <a:endParaRPr lang="en-US" sz="1400"/>
          </a:p>
          <a:p>
            <a:pPr marL="171450" indent="-171450">
              <a:buFont typeface="Arial" panose="02080604020202020204" pitchFamily="34" charset="0"/>
              <a:buChar char="•"/>
            </a:pPr>
            <a:r>
              <a:rPr lang="en-US" sz="1400"/>
              <a:t>AndroidManifest.xml中声明sharedUserId外，APK在编译时还必须使用对应的证书进行签名。例如SystemUI，在其Android.mk中需要额外声明LOCAL_CERTIFICATE := platform，才可获得指定的UID</a:t>
            </a:r>
            <a:r>
              <a:rPr lang="en-US" altLang="en-US" sz="1400"/>
              <a:t>。</a:t>
            </a:r>
            <a:endParaRPr lang="en-US" altLang="en-US" sz="1400"/>
          </a:p>
        </p:txBody>
      </p:sp>
      <p:pic>
        <p:nvPicPr>
          <p:cNvPr id="3" name="Picture 2" descr="Screenshot from 2020-07-05 17-09-59"/>
          <p:cNvPicPr>
            <a:picLocks noChangeAspect="1"/>
          </p:cNvPicPr>
          <p:nvPr/>
        </p:nvPicPr>
        <p:blipFill>
          <a:blip r:embed="rId1"/>
          <a:stretch>
            <a:fillRect/>
          </a:stretch>
        </p:blipFill>
        <p:spPr>
          <a:xfrm>
            <a:off x="2563495" y="1330325"/>
            <a:ext cx="6151880" cy="28803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4445"/>
            <a:ext cx="10515600" cy="1325563"/>
          </a:xfrm>
        </p:spPr>
        <p:txBody>
          <a:bodyPr/>
          <a:lstStyle/>
          <a:p>
            <a:r>
              <a:rPr lang="en-US" altLang="en-US" sz="3200">
                <a:sym typeface="+mn-ea"/>
              </a:rPr>
              <a:t>PKMS</a:t>
            </a:r>
            <a:endParaRPr lang="en-US" altLang="en-US" sz="3200">
              <a:sym typeface="+mn-ea"/>
            </a:endParaRPr>
          </a:p>
        </p:txBody>
      </p:sp>
      <p:sp>
        <p:nvSpPr>
          <p:cNvPr id="6" name="Content Placeholder 5"/>
          <p:cNvSpPr>
            <a:spLocks noGrp="1"/>
          </p:cNvSpPr>
          <p:nvPr>
            <p:ph idx="1"/>
          </p:nvPr>
        </p:nvSpPr>
        <p:spPr>
          <a:xfrm>
            <a:off x="647700" y="945515"/>
            <a:ext cx="3550920" cy="384810"/>
          </a:xfrm>
        </p:spPr>
        <p:txBody>
          <a:bodyPr>
            <a:normAutofit/>
          </a:bodyPr>
          <a:lstStyle/>
          <a:p>
            <a:r>
              <a:rPr lang="en-US" altLang="en-US">
                <a:solidFill>
                  <a:schemeClr val="tx1"/>
                </a:solidFill>
              </a:rPr>
              <a:t>PKMS的创建-构造函数</a:t>
            </a:r>
            <a:endParaRPr lang="en-US" altLang="en-US">
              <a:solidFill>
                <a:schemeClr val="tx1"/>
              </a:solidFill>
            </a:endParaRPr>
          </a:p>
          <a:p>
            <a:pPr marL="0" indent="0">
              <a:buNone/>
            </a:pPr>
            <a:endParaRPr lang="en-US" altLang="en-US" sz="900">
              <a:solidFill>
                <a:schemeClr val="tx1"/>
              </a:solidFill>
            </a:endParaRPr>
          </a:p>
        </p:txBody>
      </p:sp>
      <p:sp>
        <p:nvSpPr>
          <p:cNvPr id="3" name="Text Box 2"/>
          <p:cNvSpPr txBox="1"/>
          <p:nvPr/>
        </p:nvSpPr>
        <p:spPr>
          <a:xfrm>
            <a:off x="647700" y="1330325"/>
            <a:ext cx="5153660" cy="5477510"/>
          </a:xfrm>
          <a:prstGeom prst="rect">
            <a:avLst/>
          </a:prstGeom>
          <a:solidFill>
            <a:schemeClr val="bg1">
              <a:lumMod val="95000"/>
            </a:schemeClr>
          </a:solidFill>
        </p:spPr>
        <p:txBody>
          <a:bodyPr wrap="square" rtlCol="0" anchor="t">
            <a:spAutoFit/>
          </a:bodyPr>
          <a:lstStyle/>
          <a:p>
            <a:r>
              <a:rPr lang="en-US" sz="1000">
                <a:sym typeface="+mn-ea"/>
              </a:rPr>
              <a:t>    private final ArrayList&lt;SettingBase&gt; mAppIds = new ArrayList&lt;&gt;();</a:t>
            </a:r>
            <a:endParaRPr lang="en-US" sz="1000"/>
          </a:p>
          <a:p>
            <a:r>
              <a:rPr lang="en-US" sz="1000">
                <a:sym typeface="+mn-ea"/>
              </a:rPr>
              <a:t>    private final SparseArray&lt;SettingBase&gt; mOtherAppIds = new SparseArray&lt;&gt;();</a:t>
            </a:r>
            <a:endParaRPr lang="en-US" sz="1000"/>
          </a:p>
          <a:p>
            <a:endParaRPr lang="en-US" sz="1000"/>
          </a:p>
          <a:p>
            <a:r>
              <a:rPr lang="en-US" sz="1000"/>
              <a:t>    /** Returns true if the requested AppID was valid and not already registered. */</a:t>
            </a:r>
            <a:endParaRPr lang="en-US" sz="1000"/>
          </a:p>
          <a:p>
            <a:r>
              <a:rPr lang="en-US" sz="1000"/>
              <a:t>    private boolean registerExistingAppIdLPw(int appId, SettingBase obj, Object name) {</a:t>
            </a:r>
            <a:endParaRPr lang="en-US" sz="1000"/>
          </a:p>
          <a:p>
            <a:r>
              <a:rPr lang="en-US" sz="1000"/>
              <a:t>        if (appId &gt; Process.</a:t>
            </a:r>
            <a:r>
              <a:rPr lang="en-US" sz="1000">
                <a:solidFill>
                  <a:srgbClr val="FF0000"/>
                </a:solidFill>
              </a:rPr>
              <a:t>LAST_APPLICATION_UID</a:t>
            </a:r>
            <a:r>
              <a:rPr lang="en-US" sz="1000"/>
              <a:t>) {</a:t>
            </a:r>
            <a:endParaRPr lang="en-US" sz="1000"/>
          </a:p>
          <a:p>
            <a:r>
              <a:rPr lang="en-US" sz="1000"/>
              <a:t>            return false;</a:t>
            </a:r>
            <a:endParaRPr lang="en-US" sz="1000"/>
          </a:p>
          <a:p>
            <a:r>
              <a:rPr lang="en-US" sz="1000"/>
              <a:t>        }</a:t>
            </a:r>
            <a:endParaRPr lang="en-US" sz="1000"/>
          </a:p>
          <a:p>
            <a:endParaRPr lang="en-US" sz="1000"/>
          </a:p>
          <a:p>
            <a:r>
              <a:rPr lang="en-US" sz="1000"/>
              <a:t>        if (appId &gt;= Process.</a:t>
            </a:r>
            <a:r>
              <a:rPr lang="en-US" sz="1000">
                <a:solidFill>
                  <a:srgbClr val="FF0000"/>
                </a:solidFill>
              </a:rPr>
              <a:t>FIRST_APPLICATION_UID</a:t>
            </a:r>
            <a:r>
              <a:rPr lang="en-US" sz="1000"/>
              <a:t>) {</a:t>
            </a:r>
            <a:endParaRPr lang="en-US" sz="1000"/>
          </a:p>
          <a:p>
            <a:r>
              <a:rPr lang="en-US" sz="1000"/>
              <a:t>            int size = mAppIds.size();</a:t>
            </a:r>
            <a:endParaRPr lang="en-US" sz="1000"/>
          </a:p>
          <a:p>
            <a:r>
              <a:rPr lang="en-US" sz="1000"/>
              <a:t>            final int index = appId - Process.FIRST_APPLICATION_UID;</a:t>
            </a:r>
            <a:endParaRPr lang="en-US" sz="1000"/>
          </a:p>
          <a:p>
            <a:r>
              <a:rPr lang="en-US" sz="1000"/>
              <a:t>            // fill the array until our index becomes valid</a:t>
            </a:r>
            <a:endParaRPr lang="en-US" sz="1000"/>
          </a:p>
          <a:p>
            <a:r>
              <a:rPr lang="en-US" sz="1000"/>
              <a:t>            while (index &gt;= size) {</a:t>
            </a:r>
            <a:endParaRPr lang="en-US" sz="1000"/>
          </a:p>
          <a:p>
            <a:r>
              <a:rPr lang="en-US" sz="1000"/>
              <a:t>                mAppIds.add(null);</a:t>
            </a:r>
            <a:endParaRPr lang="en-US" sz="1000"/>
          </a:p>
          <a:p>
            <a:r>
              <a:rPr lang="en-US" sz="1000"/>
              <a:t>                size++;</a:t>
            </a:r>
            <a:endParaRPr lang="en-US" sz="1000"/>
          </a:p>
          <a:p>
            <a:r>
              <a:rPr lang="en-US" sz="1000"/>
              <a:t>            }</a:t>
            </a:r>
            <a:endParaRPr lang="en-US" sz="1000"/>
          </a:p>
          <a:p>
            <a:r>
              <a:rPr lang="en-US" sz="1000"/>
              <a:t>            if (mAppIds.get(index) != null) {</a:t>
            </a:r>
            <a:endParaRPr lang="en-US" sz="1000"/>
          </a:p>
          <a:p>
            <a:r>
              <a:rPr lang="en-US" sz="1000"/>
              <a:t>                PackageManagerService.reportSettingsProblem(Log.ERROR,</a:t>
            </a:r>
            <a:endParaRPr lang="en-US" sz="1000"/>
          </a:p>
          <a:p>
            <a:r>
              <a:rPr lang="en-US" sz="1000"/>
              <a:t>                        "Adding duplicate app id: " + appId</a:t>
            </a:r>
            <a:endParaRPr lang="en-US" sz="1000"/>
          </a:p>
          <a:p>
            <a:r>
              <a:rPr lang="en-US" sz="1000"/>
              <a:t>                        + " name=" + name);</a:t>
            </a:r>
            <a:endParaRPr lang="en-US" sz="1000"/>
          </a:p>
          <a:p>
            <a:r>
              <a:rPr lang="en-US" sz="1000"/>
              <a:t>                return false;</a:t>
            </a:r>
            <a:endParaRPr lang="en-US" sz="1000"/>
          </a:p>
          <a:p>
            <a:r>
              <a:rPr lang="en-US" sz="1000"/>
              <a:t>            }</a:t>
            </a:r>
            <a:endParaRPr lang="en-US" sz="1000"/>
          </a:p>
          <a:p>
            <a:r>
              <a:rPr lang="en-US" sz="1000"/>
              <a:t>            mAppIds.set(index, obj);</a:t>
            </a:r>
            <a:endParaRPr lang="en-US" sz="1000"/>
          </a:p>
          <a:p>
            <a:r>
              <a:rPr lang="en-US" sz="1000"/>
              <a:t>        } else {</a:t>
            </a:r>
            <a:endParaRPr lang="en-US" sz="1000"/>
          </a:p>
          <a:p>
            <a:r>
              <a:rPr lang="en-US" sz="1000"/>
              <a:t>            if (mOtherAppIds.get(appId) != null) {</a:t>
            </a:r>
            <a:endParaRPr lang="en-US" sz="1000"/>
          </a:p>
          <a:p>
            <a:r>
              <a:rPr lang="en-US" sz="1000"/>
              <a:t>                PackageManagerService.reportSettingsProblem(Log.ERROR,</a:t>
            </a:r>
            <a:endParaRPr lang="en-US" sz="1000"/>
          </a:p>
          <a:p>
            <a:r>
              <a:rPr lang="en-US" sz="1000"/>
              <a:t>                        "Adding duplicate shared id: " + appId</a:t>
            </a:r>
            <a:endParaRPr lang="en-US" sz="1000"/>
          </a:p>
          <a:p>
            <a:r>
              <a:rPr lang="en-US" sz="1000"/>
              <a:t>                                + " name=" + name);</a:t>
            </a:r>
            <a:endParaRPr lang="en-US" sz="1000"/>
          </a:p>
          <a:p>
            <a:r>
              <a:rPr lang="en-US" sz="1000"/>
              <a:t>                return false;</a:t>
            </a:r>
            <a:endParaRPr lang="en-US" sz="1000"/>
          </a:p>
          <a:p>
            <a:r>
              <a:rPr lang="en-US" sz="1000"/>
              <a:t>            }</a:t>
            </a:r>
            <a:endParaRPr lang="en-US" sz="1000"/>
          </a:p>
          <a:p>
            <a:r>
              <a:rPr lang="en-US" sz="1000"/>
              <a:t>            mOtherAppIds.put(appId, obj);</a:t>
            </a:r>
            <a:endParaRPr lang="en-US" sz="1000"/>
          </a:p>
          <a:p>
            <a:r>
              <a:rPr lang="en-US" sz="1000"/>
              <a:t>        }</a:t>
            </a:r>
            <a:endParaRPr lang="en-US" sz="1000"/>
          </a:p>
          <a:p>
            <a:r>
              <a:rPr lang="en-US" sz="1000"/>
              <a:t>        return true;</a:t>
            </a:r>
            <a:endParaRPr lang="en-US" sz="1000"/>
          </a:p>
          <a:p>
            <a:r>
              <a:rPr lang="en-US" sz="1000"/>
              <a:t>    }</a:t>
            </a:r>
            <a:endParaRPr lang="en-US" sz="1000"/>
          </a:p>
        </p:txBody>
      </p:sp>
      <p:sp>
        <p:nvSpPr>
          <p:cNvPr id="4" name="Text Box 3"/>
          <p:cNvSpPr txBox="1"/>
          <p:nvPr/>
        </p:nvSpPr>
        <p:spPr>
          <a:xfrm>
            <a:off x="6012815" y="3571240"/>
            <a:ext cx="5899150" cy="2306955"/>
          </a:xfrm>
          <a:prstGeom prst="rect">
            <a:avLst/>
          </a:prstGeom>
          <a:noFill/>
        </p:spPr>
        <p:txBody>
          <a:bodyPr wrap="square" rtlCol="0" anchor="t">
            <a:spAutoFit/>
          </a:bodyPr>
          <a:lstStyle/>
          <a:p>
            <a:pPr algn="l"/>
            <a:r>
              <a:rPr lang="en-US" sz="1200"/>
              <a:t>除了创建一个</a:t>
            </a:r>
            <a:r>
              <a:rPr lang="en-US" sz="1200">
                <a:sym typeface="+mn-ea"/>
              </a:rPr>
              <a:t>mSharedUsers  </a:t>
            </a:r>
            <a:r>
              <a:rPr lang="en-US" sz="1200"/>
              <a:t>map外，settings中还会创建另外两个数据结构，</a:t>
            </a:r>
            <a:r>
              <a:rPr lang="en-US" sz="1200">
                <a:sym typeface="+mn-ea"/>
              </a:rPr>
              <a:t>mAppIds</a:t>
            </a:r>
            <a:r>
              <a:rPr lang="en-US" sz="1200"/>
              <a:t>和mOtherUserIds</a:t>
            </a:r>
            <a:r>
              <a:rPr lang="en-US" altLang="en-US" sz="1200"/>
              <a:t>。</a:t>
            </a:r>
            <a:r>
              <a:rPr lang="en-US" sz="1200"/>
              <a:t>这两个数据结构，通过数组下表映射进行查询，速度比mSharedUsers更快</a:t>
            </a:r>
            <a:r>
              <a:rPr lang="en-US" altLang="en-US" sz="1200"/>
              <a:t>，且元素可以重复。</a:t>
            </a:r>
            <a:endParaRPr lang="en-US" altLang="en-US" sz="1200"/>
          </a:p>
          <a:p>
            <a:pPr algn="l"/>
            <a:endParaRPr lang="en-US" sz="1200"/>
          </a:p>
          <a:p>
            <a:pPr algn="l"/>
            <a:r>
              <a:rPr lang="en-US" sz="1200">
                <a:sym typeface="+mn-ea"/>
              </a:rPr>
              <a:t>mAppIds</a:t>
            </a:r>
            <a:r>
              <a:rPr lang="en-US" sz="1200"/>
              <a:t>是一个ArrayList，存储普通应用</a:t>
            </a:r>
            <a:r>
              <a:rPr lang="en-US" altLang="en-US" sz="1200"/>
              <a:t>。</a:t>
            </a:r>
            <a:r>
              <a:rPr lang="en-US" sz="1200">
                <a:sym typeface="+mn-ea"/>
              </a:rPr>
              <a:t>普通应用</a:t>
            </a:r>
            <a:r>
              <a:rPr lang="en-US" altLang="en-US" sz="1200">
                <a:sym typeface="+mn-ea"/>
              </a:rPr>
              <a:t>指</a:t>
            </a:r>
            <a:r>
              <a:rPr lang="en-US" sz="1200"/>
              <a:t>uid</a:t>
            </a:r>
            <a:r>
              <a:rPr lang="en-US" altLang="en-US" sz="1200"/>
              <a:t> &gt; </a:t>
            </a:r>
            <a:r>
              <a:rPr lang="en-US" sz="1200"/>
              <a:t>Process.FIRST_APPLICATION_UID</a:t>
            </a:r>
            <a:r>
              <a:rPr lang="en-US" altLang="en-US" sz="1200"/>
              <a:t>的应用</a:t>
            </a:r>
            <a:r>
              <a:rPr lang="en-US" sz="1200"/>
              <a:t>，SharedUserSetting为value</a:t>
            </a:r>
            <a:r>
              <a:rPr lang="en-US" altLang="en-US" sz="1200"/>
              <a:t>。</a:t>
            </a:r>
            <a:endParaRPr lang="en-US" altLang="en-US" sz="1200"/>
          </a:p>
          <a:p>
            <a:pPr algn="l"/>
            <a:endParaRPr lang="en-US" sz="1200"/>
          </a:p>
          <a:p>
            <a:pPr algn="l"/>
            <a:r>
              <a:rPr lang="en-US" sz="1200"/>
              <a:t>mOtherUserIds是一个SparseArray，存储系统应用，以uid为index，SharedUserSetting为value</a:t>
            </a:r>
            <a:r>
              <a:rPr lang="en-US" altLang="en-US" sz="1200"/>
              <a:t>。</a:t>
            </a:r>
            <a:endParaRPr lang="en-US" altLang="en-US" sz="1200"/>
          </a:p>
          <a:p>
            <a:pPr algn="l"/>
            <a:endParaRPr lang="en-US" altLang="en-US" sz="1200"/>
          </a:p>
          <a:p>
            <a:pPr algn="l"/>
            <a:r>
              <a:rPr lang="en-US" altLang="en-US" sz="1200"/>
              <a:t>//0~10000为系统uid</a:t>
            </a:r>
            <a:endParaRPr lang="en-US" altLang="en-US" sz="1200"/>
          </a:p>
          <a:p>
            <a:pPr algn="l"/>
            <a:r>
              <a:rPr lang="en-US" altLang="en-US" sz="1200"/>
              <a:t>//10001~19999为Application uid</a:t>
            </a:r>
            <a:endParaRPr lang="en-US" altLang="en-US" sz="1200"/>
          </a:p>
        </p:txBody>
      </p:sp>
      <p:sp>
        <p:nvSpPr>
          <p:cNvPr id="5" name="Text Box 4"/>
          <p:cNvSpPr txBox="1"/>
          <p:nvPr/>
        </p:nvSpPr>
        <p:spPr>
          <a:xfrm>
            <a:off x="6111875" y="1330325"/>
            <a:ext cx="5700395" cy="1938020"/>
          </a:xfrm>
          <a:prstGeom prst="rect">
            <a:avLst/>
          </a:prstGeom>
          <a:solidFill>
            <a:schemeClr val="bg1">
              <a:lumMod val="95000"/>
            </a:schemeClr>
          </a:solidFill>
        </p:spPr>
        <p:txBody>
          <a:bodyPr wrap="square" rtlCol="0" anchor="t">
            <a:spAutoFit/>
          </a:bodyPr>
          <a:lstStyle/>
          <a:p>
            <a:r>
              <a:rPr lang="en-US" sz="1000"/>
              <a:t>    /**</a:t>
            </a:r>
            <a:endParaRPr lang="en-US" sz="1000"/>
          </a:p>
          <a:p>
            <a:r>
              <a:rPr lang="en-US" sz="1000"/>
              <a:t>     * Defines the start of a range of UIDs (and GIDs), going from this</a:t>
            </a:r>
            <a:endParaRPr lang="en-US" sz="1000"/>
          </a:p>
          <a:p>
            <a:r>
              <a:rPr lang="en-US" sz="1000"/>
              <a:t>     * number to {@link #LAST_APPLICATION_UID} that are reserved for assigning</a:t>
            </a:r>
            <a:endParaRPr lang="en-US" sz="1000"/>
          </a:p>
          <a:p>
            <a:r>
              <a:rPr lang="en-US" sz="1000"/>
              <a:t>     * to applications.</a:t>
            </a:r>
            <a:endParaRPr lang="en-US" sz="1000"/>
          </a:p>
          <a:p>
            <a:r>
              <a:rPr lang="en-US" sz="1000"/>
              <a:t>     */</a:t>
            </a:r>
            <a:endParaRPr lang="en-US" sz="1000"/>
          </a:p>
          <a:p>
            <a:r>
              <a:rPr lang="en-US" sz="1000"/>
              <a:t>    public static final int FIRST_APPLICATION_UID = 10000;</a:t>
            </a:r>
            <a:endParaRPr lang="en-US" sz="1000"/>
          </a:p>
          <a:p>
            <a:endParaRPr lang="en-US" sz="1000"/>
          </a:p>
          <a:p>
            <a:r>
              <a:rPr lang="en-US" sz="1000"/>
              <a:t>    /**</a:t>
            </a:r>
            <a:endParaRPr lang="en-US" sz="1000"/>
          </a:p>
          <a:p>
            <a:r>
              <a:rPr lang="en-US" sz="1000"/>
              <a:t>     * Last of application-specific UIDs starting at</a:t>
            </a:r>
            <a:endParaRPr lang="en-US" sz="1000"/>
          </a:p>
          <a:p>
            <a:r>
              <a:rPr lang="en-US" sz="1000"/>
              <a:t>     * {@link #FIRST_APPLICATION_UID}.</a:t>
            </a:r>
            <a:endParaRPr lang="en-US" sz="1000"/>
          </a:p>
          <a:p>
            <a:r>
              <a:rPr lang="en-US" sz="1000"/>
              <a:t>     */</a:t>
            </a:r>
            <a:endParaRPr lang="en-US" sz="1000"/>
          </a:p>
          <a:p>
            <a:r>
              <a:rPr lang="en-US" sz="1000"/>
              <a:t>    public static final int LAST_APPLICATION_UID = 19999;</a:t>
            </a:r>
            <a:endParaRPr lang="en-US" sz="1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4445"/>
            <a:ext cx="10515600" cy="1325563"/>
          </a:xfrm>
        </p:spPr>
        <p:txBody>
          <a:bodyPr/>
          <a:lstStyle/>
          <a:p>
            <a:r>
              <a:rPr lang="en-US" altLang="en-US" sz="3200">
                <a:sym typeface="+mn-ea"/>
              </a:rPr>
              <a:t>PKMS</a:t>
            </a:r>
            <a:endParaRPr lang="en-US" altLang="en-US" sz="3200">
              <a:sym typeface="+mn-ea"/>
            </a:endParaRPr>
          </a:p>
        </p:txBody>
      </p:sp>
      <p:sp>
        <p:nvSpPr>
          <p:cNvPr id="4" name="Text Box 3"/>
          <p:cNvSpPr txBox="1"/>
          <p:nvPr/>
        </p:nvSpPr>
        <p:spPr>
          <a:xfrm>
            <a:off x="678815" y="1214755"/>
            <a:ext cx="5325745" cy="275590"/>
          </a:xfrm>
          <a:prstGeom prst="rect">
            <a:avLst/>
          </a:prstGeom>
          <a:noFill/>
        </p:spPr>
        <p:txBody>
          <a:bodyPr wrap="square" rtlCol="0" anchor="t">
            <a:spAutoFit/>
          </a:bodyPr>
          <a:lstStyle/>
          <a:p>
            <a:pPr marL="0" indent="0">
              <a:buNone/>
            </a:pPr>
            <a:r>
              <a:rPr lang="en-US" altLang="en-US" sz="1200">
                <a:sym typeface="+mn-ea"/>
              </a:rPr>
              <a:t>4. 创建Dex优化工具类，创建Apex管理类、Fallback</a:t>
            </a:r>
            <a:endParaRPr lang="en-US" altLang="en-US" sz="1200">
              <a:sym typeface="+mn-ea"/>
            </a:endParaRPr>
          </a:p>
        </p:txBody>
      </p:sp>
      <p:sp>
        <p:nvSpPr>
          <p:cNvPr id="6" name="Content Placeholder 5"/>
          <p:cNvSpPr>
            <a:spLocks noGrp="1"/>
          </p:cNvSpPr>
          <p:nvPr>
            <p:ph idx="1"/>
          </p:nvPr>
        </p:nvSpPr>
        <p:spPr>
          <a:xfrm>
            <a:off x="647700" y="945515"/>
            <a:ext cx="3550920" cy="384810"/>
          </a:xfrm>
        </p:spPr>
        <p:txBody>
          <a:bodyPr>
            <a:normAutofit/>
          </a:bodyPr>
          <a:lstStyle/>
          <a:p>
            <a:r>
              <a:rPr lang="en-US" altLang="en-US">
                <a:solidFill>
                  <a:schemeClr val="tx1"/>
                </a:solidFill>
              </a:rPr>
              <a:t>PKMS的创建-构造函数</a:t>
            </a:r>
            <a:endParaRPr lang="en-US" altLang="en-US">
              <a:solidFill>
                <a:schemeClr val="tx1"/>
              </a:solidFill>
            </a:endParaRPr>
          </a:p>
          <a:p>
            <a:pPr marL="0" indent="0">
              <a:buNone/>
            </a:pPr>
            <a:endParaRPr lang="en-US" altLang="en-US" sz="900">
              <a:solidFill>
                <a:schemeClr val="tx1"/>
              </a:solidFill>
            </a:endParaRPr>
          </a:p>
        </p:txBody>
      </p:sp>
      <p:sp>
        <p:nvSpPr>
          <p:cNvPr id="5" name="Text Box 4"/>
          <p:cNvSpPr txBox="1"/>
          <p:nvPr/>
        </p:nvSpPr>
        <p:spPr>
          <a:xfrm>
            <a:off x="513715" y="1490345"/>
            <a:ext cx="6259195" cy="2676525"/>
          </a:xfrm>
          <a:prstGeom prst="rect">
            <a:avLst/>
          </a:prstGeom>
          <a:solidFill>
            <a:schemeClr val="bg1">
              <a:lumMod val="95000"/>
            </a:schemeClr>
          </a:solidFill>
        </p:spPr>
        <p:txBody>
          <a:bodyPr wrap="square" rtlCol="0" anchor="t">
            <a:spAutoFit/>
          </a:bodyPr>
          <a:lstStyle/>
          <a:p>
            <a:r>
              <a:rPr lang="en-US" sz="1200">
                <a:sym typeface="+mn-ea"/>
              </a:rPr>
              <a:t>    mPackageDexOptimizer = new PackageDexOptimizer(installer, mInstallLock, context,</a:t>
            </a:r>
            <a:endParaRPr lang="en-US" sz="1200">
              <a:sym typeface="+mn-ea"/>
            </a:endParaRPr>
          </a:p>
          <a:p>
            <a:r>
              <a:rPr lang="en-US" sz="1200">
                <a:sym typeface="+mn-ea"/>
              </a:rPr>
              <a:t>            "*dexopt*");</a:t>
            </a:r>
            <a:endParaRPr lang="en-US" sz="1200">
              <a:sym typeface="+mn-ea"/>
            </a:endParaRPr>
          </a:p>
          <a:p>
            <a:r>
              <a:rPr lang="en-US" sz="1200">
                <a:sym typeface="+mn-ea"/>
              </a:rPr>
              <a:t>    mDexManager = new DexManager(mContext, this, mPackageDexOptimizer, installer, mInstallLock);</a:t>
            </a:r>
            <a:endParaRPr lang="en-US" sz="1200">
              <a:sym typeface="+mn-ea"/>
            </a:endParaRPr>
          </a:p>
          <a:p>
            <a:r>
              <a:rPr lang="en-US" sz="1200">
                <a:sym typeface="+mn-ea"/>
              </a:rPr>
              <a:t>    mArtManagerService = new ArtManagerService(mContext, this, installer, mInstallLock);</a:t>
            </a:r>
            <a:endParaRPr lang="en-US" sz="1200">
              <a:sym typeface="+mn-ea"/>
            </a:endParaRPr>
          </a:p>
          <a:p>
            <a:r>
              <a:rPr lang="en-US" sz="1200">
                <a:sym typeface="+mn-ea"/>
              </a:rPr>
              <a:t>...</a:t>
            </a:r>
            <a:endParaRPr lang="en-US" sz="1200">
              <a:sym typeface="+mn-ea"/>
            </a:endParaRPr>
          </a:p>
          <a:p>
            <a:r>
              <a:rPr lang="en-US" sz="1200">
                <a:sym typeface="+mn-ea"/>
              </a:rPr>
              <a:t>    getDefaultDisplayMetrics(context, mMetrics);</a:t>
            </a:r>
            <a:endParaRPr lang="en-US" sz="1200">
              <a:sym typeface="+mn-ea"/>
            </a:endParaRPr>
          </a:p>
          <a:p>
            <a:endParaRPr lang="en-US" sz="1200">
              <a:sym typeface="+mn-ea"/>
            </a:endParaRPr>
          </a:p>
          <a:p>
            <a:r>
              <a:rPr lang="en-US" sz="1200">
                <a:sym typeface="+mn-ea"/>
              </a:rPr>
              <a:t>    Trace.traceBegin(TRACE_TAG_PACKAGE_MANAGER, "get system config");</a:t>
            </a:r>
            <a:endParaRPr lang="en-US" sz="1200">
              <a:sym typeface="+mn-ea"/>
            </a:endParaRPr>
          </a:p>
          <a:p>
            <a:r>
              <a:rPr lang="en-US" sz="1200">
                <a:sym typeface="+mn-ea"/>
              </a:rPr>
              <a:t>    SystemConfig systemConfig = SystemConfig.getInstance();</a:t>
            </a:r>
            <a:endParaRPr lang="en-US" sz="1200">
              <a:sym typeface="+mn-ea"/>
            </a:endParaRPr>
          </a:p>
          <a:p>
            <a:r>
              <a:rPr lang="en-US" sz="1200">
                <a:sym typeface="+mn-ea"/>
              </a:rPr>
              <a:t>    mAvailableFeatures = systemConfig.getAvailableFeatures();</a:t>
            </a:r>
            <a:endParaRPr lang="en-US" sz="1200">
              <a:sym typeface="+mn-ea"/>
            </a:endParaRPr>
          </a:p>
          <a:p>
            <a:r>
              <a:rPr lang="en-US" sz="1200">
                <a:sym typeface="+mn-ea"/>
              </a:rPr>
              <a:t>    Trace.traceEnd(TRACE_TAG_PACKAGE_MANAGER);</a:t>
            </a:r>
            <a:endParaRPr lang="en-US" sz="1200">
              <a:sym typeface="+mn-ea"/>
            </a:endParaRPr>
          </a:p>
          <a:p>
            <a:r>
              <a:rPr lang="en-US" sz="1200">
                <a:sym typeface="+mn-ea"/>
              </a:rPr>
              <a:t>    mProtectedPackages = new ProtectedPackages(mContext);</a:t>
            </a:r>
            <a:endParaRPr lang="en-US" sz="1200">
              <a:sym typeface="+mn-ea"/>
            </a:endParaRPr>
          </a:p>
          <a:p>
            <a:r>
              <a:rPr lang="en-US" sz="1200">
                <a:sym typeface="+mn-ea"/>
              </a:rPr>
              <a:t>    mApexManager = new ApexManager(context);</a:t>
            </a:r>
            <a:endParaRPr lang="en-US" sz="1200">
              <a:sym typeface="+mn-ea"/>
            </a:endParaRPr>
          </a:p>
        </p:txBody>
      </p:sp>
      <p:sp>
        <p:nvSpPr>
          <p:cNvPr id="9" name="Text Box 8"/>
          <p:cNvSpPr txBox="1"/>
          <p:nvPr/>
        </p:nvSpPr>
        <p:spPr>
          <a:xfrm>
            <a:off x="6616700" y="4277995"/>
            <a:ext cx="5484495" cy="2306955"/>
          </a:xfrm>
          <a:prstGeom prst="rect">
            <a:avLst/>
          </a:prstGeom>
          <a:solidFill>
            <a:schemeClr val="bg1">
              <a:lumMod val="95000"/>
            </a:schemeClr>
          </a:solidFill>
        </p:spPr>
        <p:txBody>
          <a:bodyPr wrap="square" rtlCol="0" anchor="t">
            <a:spAutoFit/>
          </a:bodyPr>
          <a:lstStyle/>
          <a:p>
            <a:r>
              <a:rPr lang="en-US" sz="1200">
                <a:sym typeface="+mn-ea"/>
              </a:rPr>
              <a:t>synchronized (mInstallLock) {</a:t>
            </a:r>
            <a:endParaRPr lang="en-US" sz="1200">
              <a:sym typeface="+mn-ea"/>
            </a:endParaRPr>
          </a:p>
          <a:p>
            <a:r>
              <a:rPr lang="en-US" sz="1200">
                <a:sym typeface="+mn-ea"/>
              </a:rPr>
              <a:t>// writer</a:t>
            </a:r>
            <a:endParaRPr lang="en-US" sz="1200">
              <a:sym typeface="+mn-ea"/>
            </a:endParaRPr>
          </a:p>
          <a:p>
            <a:r>
              <a:rPr lang="en-US" sz="1200">
                <a:sym typeface="+mn-ea"/>
              </a:rPr>
              <a:t>synchronized (mPackages) {</a:t>
            </a:r>
            <a:endParaRPr lang="en-US" sz="1200">
              <a:sym typeface="+mn-ea"/>
            </a:endParaRPr>
          </a:p>
          <a:p>
            <a:r>
              <a:rPr lang="en-US" sz="1200">
                <a:sym typeface="+mn-ea"/>
              </a:rPr>
              <a:t>    mHandlerThread = new ServiceThread(TAG,</a:t>
            </a:r>
            <a:endParaRPr lang="en-US" sz="1200">
              <a:sym typeface="+mn-ea"/>
            </a:endParaRPr>
          </a:p>
          <a:p>
            <a:r>
              <a:rPr lang="en-US" sz="1200">
                <a:sym typeface="+mn-ea"/>
              </a:rPr>
              <a:t>            Process.THREAD_PRIORITY_BACKGROUND, true /*allowIo*/);</a:t>
            </a:r>
            <a:endParaRPr lang="en-US" sz="1200">
              <a:sym typeface="+mn-ea"/>
            </a:endParaRPr>
          </a:p>
          <a:p>
            <a:r>
              <a:rPr lang="en-US" sz="1200">
                <a:sym typeface="+mn-ea"/>
              </a:rPr>
              <a:t>    mHandlerThread.start();</a:t>
            </a:r>
            <a:endParaRPr lang="en-US" sz="1200">
              <a:sym typeface="+mn-ea"/>
            </a:endParaRPr>
          </a:p>
          <a:p>
            <a:r>
              <a:rPr lang="en-US" sz="1200">
                <a:sym typeface="+mn-ea"/>
              </a:rPr>
              <a:t>    mHandler = new PackageHandler(mHandlerThread.getLooper());</a:t>
            </a:r>
            <a:endParaRPr lang="en-US" sz="1200">
              <a:sym typeface="+mn-ea"/>
            </a:endParaRPr>
          </a:p>
          <a:p>
            <a:r>
              <a:rPr lang="en-US" sz="1200">
                <a:sym typeface="+mn-ea"/>
              </a:rPr>
              <a:t>    mProcessLoggingHandler = new ProcessLoggingHandler();</a:t>
            </a:r>
            <a:endParaRPr lang="en-US" sz="1200">
              <a:sym typeface="+mn-ea"/>
            </a:endParaRPr>
          </a:p>
          <a:p>
            <a:r>
              <a:rPr lang="en-US" sz="1200">
                <a:sym typeface="+mn-ea"/>
              </a:rPr>
              <a:t>    Watchdog.getInstance().addThread(mHandler, WATCHDOG_TIMEOUT);</a:t>
            </a:r>
            <a:endParaRPr lang="en-US" sz="1200">
              <a:sym typeface="+mn-ea"/>
            </a:endParaRPr>
          </a:p>
          <a:p>
            <a:r>
              <a:rPr lang="en-US" sz="1200">
                <a:sym typeface="+mn-ea"/>
              </a:rPr>
              <a:t>    mInstantAppRegistry = new InstantAppRegistry(this);</a:t>
            </a:r>
            <a:endParaRPr lang="en-US" sz="1200">
              <a:sym typeface="+mn-ea"/>
            </a:endParaRPr>
          </a:p>
          <a:p>
            <a:r>
              <a:rPr lang="en-US" sz="1200">
                <a:sym typeface="+mn-ea"/>
              </a:rPr>
              <a:t>}</a:t>
            </a:r>
            <a:endParaRPr lang="en-US" sz="1200">
              <a:sym typeface="+mn-ea"/>
            </a:endParaRPr>
          </a:p>
          <a:p>
            <a:r>
              <a:rPr lang="en-US" sz="1200">
                <a:sym typeface="+mn-ea"/>
              </a:rPr>
              <a:t>}</a:t>
            </a:r>
            <a:endParaRPr lang="en-US" sz="1200">
              <a:sym typeface="+mn-ea"/>
            </a:endParaRPr>
          </a:p>
        </p:txBody>
      </p:sp>
      <p:sp>
        <p:nvSpPr>
          <p:cNvPr id="10" name="Text Box 9"/>
          <p:cNvSpPr txBox="1"/>
          <p:nvPr/>
        </p:nvSpPr>
        <p:spPr>
          <a:xfrm>
            <a:off x="6833870" y="3521710"/>
            <a:ext cx="4847590" cy="645160"/>
          </a:xfrm>
          <a:prstGeom prst="rect">
            <a:avLst/>
          </a:prstGeom>
          <a:noFill/>
        </p:spPr>
        <p:txBody>
          <a:bodyPr wrap="square" rtlCol="0" anchor="t">
            <a:spAutoFit/>
          </a:bodyPr>
          <a:lstStyle/>
          <a:p>
            <a:r>
              <a:rPr lang="en-US" altLang="en-US" sz="1200">
                <a:sym typeface="+mn-ea"/>
              </a:rPr>
              <a:t>5. 创建名为PackageManager的handler线程，将其绑定到一个后台线程的消息队列。用于处理外部的安装请求等消息。并添加到Watchdog的检测集中。</a:t>
            </a:r>
            <a:endParaRPr lang="en-US" altLang="en-US" sz="120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217170"/>
            <a:ext cx="10515600" cy="1325563"/>
          </a:xfrm>
        </p:spPr>
        <p:txBody>
          <a:bodyPr/>
          <a:lstStyle/>
          <a:p>
            <a:r>
              <a:rPr lang="en-US" altLang="en-US" sz="3200"/>
              <a:t>目录</a:t>
            </a:r>
            <a:endParaRPr lang="en-US" altLang="en-US" sz="3200"/>
          </a:p>
        </p:txBody>
      </p:sp>
      <p:sp>
        <p:nvSpPr>
          <p:cNvPr id="3" name="Text Box 2"/>
          <p:cNvSpPr txBox="1"/>
          <p:nvPr/>
        </p:nvSpPr>
        <p:spPr>
          <a:xfrm>
            <a:off x="1287145" y="5843270"/>
            <a:ext cx="3295650" cy="306705"/>
          </a:xfrm>
          <a:prstGeom prst="rect">
            <a:avLst/>
          </a:prstGeom>
          <a:noFill/>
        </p:spPr>
        <p:txBody>
          <a:bodyPr wrap="none" rtlCol="0" anchor="t">
            <a:spAutoFit/>
          </a:bodyPr>
          <a:lstStyle/>
          <a:p>
            <a:r>
              <a:rPr lang="en-US" altLang="en-US" sz="1400">
                <a:sym typeface="+mn-ea"/>
              </a:rPr>
              <a:t>注：本文中涉及的代码基于Android Q。</a:t>
            </a:r>
            <a:endParaRPr lang="en-US" altLang="en-US" sz="1400">
              <a:sym typeface="+mn-ea"/>
            </a:endParaRPr>
          </a:p>
        </p:txBody>
      </p:sp>
      <p:pic>
        <p:nvPicPr>
          <p:cNvPr id="8" name="Picture 7" descr="Screenshot from 2020-07-06 11-41-40"/>
          <p:cNvPicPr>
            <a:picLocks noChangeAspect="1"/>
          </p:cNvPicPr>
          <p:nvPr/>
        </p:nvPicPr>
        <p:blipFill>
          <a:blip r:embed="rId1"/>
          <a:stretch>
            <a:fillRect/>
          </a:stretch>
        </p:blipFill>
        <p:spPr>
          <a:xfrm>
            <a:off x="3803015" y="1066165"/>
            <a:ext cx="3916680" cy="472567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4445"/>
            <a:ext cx="10515600" cy="1325563"/>
          </a:xfrm>
        </p:spPr>
        <p:txBody>
          <a:bodyPr/>
          <a:lstStyle/>
          <a:p>
            <a:r>
              <a:rPr lang="en-US" altLang="en-US" sz="3200">
                <a:sym typeface="+mn-ea"/>
              </a:rPr>
              <a:t>PKMS</a:t>
            </a:r>
            <a:endParaRPr lang="en-US" altLang="en-US" sz="3200">
              <a:sym typeface="+mn-ea"/>
            </a:endParaRPr>
          </a:p>
        </p:txBody>
      </p:sp>
      <p:sp>
        <p:nvSpPr>
          <p:cNvPr id="4" name="Text Box 3"/>
          <p:cNvSpPr txBox="1"/>
          <p:nvPr/>
        </p:nvSpPr>
        <p:spPr>
          <a:xfrm>
            <a:off x="663575" y="1116965"/>
            <a:ext cx="10959465" cy="3969385"/>
          </a:xfrm>
          <a:prstGeom prst="rect">
            <a:avLst/>
          </a:prstGeom>
          <a:noFill/>
        </p:spPr>
        <p:txBody>
          <a:bodyPr wrap="square" rtlCol="0" anchor="t">
            <a:spAutoFit/>
          </a:bodyPr>
          <a:lstStyle/>
          <a:p>
            <a:pPr marL="0" indent="0">
              <a:buNone/>
            </a:pPr>
            <a:r>
              <a:rPr lang="en-US" altLang="en-US" sz="1400">
                <a:sym typeface="+mn-ea"/>
              </a:rPr>
              <a:t>6. 获取系统全局的配置信息：解析指定目录下的xml文件，并把这些信息保存到SystemConfig中：</a:t>
            </a:r>
            <a:endParaRPr lang="en-US" altLang="en-US" sz="1400"/>
          </a:p>
          <a:p>
            <a:pPr marL="457200" lvl="1" indent="0">
              <a:buNone/>
            </a:pPr>
            <a:r>
              <a:rPr lang="en-US" altLang="en-US" sz="1400">
                <a:sym typeface="+mn-ea"/>
              </a:rPr>
              <a:t>/system/etc/sysconfig</a:t>
            </a:r>
            <a:endParaRPr lang="en-US" altLang="en-US" sz="1400"/>
          </a:p>
          <a:p>
            <a:pPr marL="457200" lvl="1" indent="0">
              <a:buNone/>
            </a:pPr>
            <a:r>
              <a:rPr lang="en-US" altLang="en-US" sz="1400">
                <a:sym typeface="+mn-ea"/>
              </a:rPr>
              <a:t>/system/etc/permissions</a:t>
            </a:r>
            <a:endParaRPr lang="en-US" altLang="en-US" sz="1400"/>
          </a:p>
          <a:p>
            <a:pPr marL="457200" lvl="1" indent="0">
              <a:buNone/>
            </a:pPr>
            <a:r>
              <a:rPr lang="en-US" altLang="en-US" sz="1400">
                <a:sym typeface="+mn-ea"/>
              </a:rPr>
              <a:t>/oem/etc/sysconfig</a:t>
            </a:r>
            <a:endParaRPr lang="en-US" altLang="en-US" sz="1400"/>
          </a:p>
          <a:p>
            <a:pPr marL="457200" lvl="1" indent="0">
              <a:buNone/>
            </a:pPr>
            <a:r>
              <a:rPr lang="en-US" altLang="en-US" sz="1400">
                <a:sym typeface="+mn-ea"/>
              </a:rPr>
              <a:t>/oem/etc/permissions</a:t>
            </a:r>
            <a:endParaRPr lang="en-US" altLang="en-US" sz="1400">
              <a:sym typeface="+mn-ea"/>
            </a:endParaRPr>
          </a:p>
          <a:p>
            <a:pPr marL="457200" lvl="1" indent="0">
              <a:buNone/>
            </a:pPr>
            <a:endParaRPr lang="en-US" altLang="en-US" sz="1400">
              <a:sym typeface="+mn-ea"/>
            </a:endParaRPr>
          </a:p>
          <a:p>
            <a:pPr marL="0" lvl="1" indent="0">
              <a:buNone/>
            </a:pPr>
            <a:r>
              <a:rPr lang="en-US" altLang="en-US" sz="1400">
                <a:sym typeface="+mn-ea"/>
              </a:rPr>
              <a:t>读取的文件目录的顺序为/system--&gt;/vendor--&gt;/odm--&gt;/oem--&gt;/product。这些信息都保存在ArrayMap里，所以如果声明了相同的config，后面的会覆盖前面的，即product里会覆盖前面其他目录里声明的config。</a:t>
            </a:r>
            <a:endParaRPr lang="en-US" altLang="en-US" sz="1400">
              <a:sym typeface="+mn-ea"/>
            </a:endParaRPr>
          </a:p>
          <a:p>
            <a:pPr marL="0" lvl="1" indent="0">
              <a:buNone/>
            </a:pPr>
            <a:endParaRPr lang="en-US" altLang="en-US" sz="1400">
              <a:sym typeface="+mn-ea"/>
            </a:endParaRPr>
          </a:p>
          <a:p>
            <a:pPr marL="0" lvl="1" indent="0">
              <a:buNone/>
            </a:pPr>
            <a:r>
              <a:rPr lang="en-US" altLang="en-US" sz="1400">
                <a:sym typeface="+mn-ea"/>
              </a:rPr>
              <a:t>主要有以下几个维度：</a:t>
            </a:r>
            <a:endParaRPr lang="en-US" altLang="en-US" sz="1400">
              <a:sym typeface="+mn-ea"/>
            </a:endParaRPr>
          </a:p>
          <a:p>
            <a:pPr marL="285750" lvl="1" indent="-285750">
              <a:buFont typeface="Arial" panose="02080604020202020204" pitchFamily="34" charset="0"/>
              <a:buChar char="•"/>
            </a:pPr>
            <a:r>
              <a:rPr lang="en-US" altLang="en-US" sz="1400">
                <a:sym typeface="+mn-ea"/>
              </a:rPr>
              <a:t>feature配置：声明了手机能够支持的特性。可以通过adb shell pm list feature查看手机支持的feature。</a:t>
            </a:r>
            <a:endParaRPr lang="en-US" altLang="en-US" sz="1400">
              <a:sym typeface="+mn-ea"/>
            </a:endParaRPr>
          </a:p>
          <a:p>
            <a:pPr marL="285750" lvl="1" indent="-285750">
              <a:buFont typeface="Arial" panose="02080604020202020204" pitchFamily="34" charset="0"/>
              <a:buChar char="•"/>
            </a:pPr>
            <a:endParaRPr lang="en-US" altLang="en-US" sz="1400">
              <a:sym typeface="+mn-ea"/>
            </a:endParaRPr>
          </a:p>
          <a:p>
            <a:pPr marL="285750" lvl="1" indent="-285750">
              <a:buFont typeface="Arial" panose="02080604020202020204" pitchFamily="34" charset="0"/>
              <a:buChar char="•"/>
            </a:pPr>
            <a:r>
              <a:rPr lang="en-US" altLang="en-US" sz="1400">
                <a:sym typeface="+mn-ea"/>
              </a:rPr>
              <a:t>SharedLib：声明除了BOOTCLASSPATH之外提供的Java库，应用程序运行时候需要链接这些库，该工作由系统自动完成。可以通过pm list libraries命令，查看系统中支持的系统库。</a:t>
            </a:r>
            <a:endParaRPr lang="en-US" altLang="en-US" sz="1400">
              <a:sym typeface="+mn-ea"/>
            </a:endParaRPr>
          </a:p>
          <a:p>
            <a:pPr marL="0" lvl="1" indent="0">
              <a:buNone/>
            </a:pPr>
            <a:endParaRPr lang="en-US" altLang="en-US" sz="1400">
              <a:sym typeface="+mn-ea"/>
            </a:endParaRPr>
          </a:p>
          <a:p>
            <a:pPr marL="285750" lvl="1" indent="-285750">
              <a:buFont typeface="Arial" panose="02080604020202020204" pitchFamily="34" charset="0"/>
              <a:buChar char="•"/>
            </a:pPr>
            <a:r>
              <a:rPr lang="en-US" altLang="en-US" sz="1400">
                <a:sym typeface="+mn-ea"/>
              </a:rPr>
              <a:t>权限与GID的映射关系，如具有android.permission.BLUETOOTH权限的应用，将获得net_bt组权限。</a:t>
            </a:r>
            <a:endParaRPr lang="en-US" altLang="en-US" sz="1400">
              <a:sym typeface="+mn-ea"/>
            </a:endParaRPr>
          </a:p>
          <a:p>
            <a:pPr marL="0" lvl="1" indent="0">
              <a:buNone/>
            </a:pPr>
            <a:endParaRPr lang="en-US" altLang="en-US" sz="1400">
              <a:sym typeface="+mn-ea"/>
            </a:endParaRPr>
          </a:p>
          <a:p>
            <a:pPr marL="285750" lvl="1" indent="-285750">
              <a:buFont typeface="Arial" panose="02080604020202020204" pitchFamily="34" charset="0"/>
              <a:buChar char="•"/>
            </a:pPr>
            <a:r>
              <a:rPr lang="en-US" altLang="en-US" sz="1400">
                <a:sym typeface="+mn-ea"/>
              </a:rPr>
              <a:t>权限与UID的映射关系，表示uid为media，就赋予它ACCESS_SURFACE_FLINGER的权限。</a:t>
            </a:r>
            <a:endParaRPr lang="en-US" altLang="en-US" sz="1400">
              <a:sym typeface="+mn-ea"/>
            </a:endParaRPr>
          </a:p>
        </p:txBody>
      </p:sp>
      <p:sp>
        <p:nvSpPr>
          <p:cNvPr id="6" name="Content Placeholder 5"/>
          <p:cNvSpPr>
            <a:spLocks noGrp="1"/>
          </p:cNvSpPr>
          <p:nvPr>
            <p:ph idx="1"/>
          </p:nvPr>
        </p:nvSpPr>
        <p:spPr>
          <a:xfrm>
            <a:off x="678815" y="829945"/>
            <a:ext cx="3550920" cy="384810"/>
          </a:xfrm>
        </p:spPr>
        <p:txBody>
          <a:bodyPr>
            <a:normAutofit/>
          </a:bodyPr>
          <a:lstStyle/>
          <a:p>
            <a:pPr algn="l"/>
            <a:r>
              <a:rPr lang="en-US" altLang="en-US">
                <a:solidFill>
                  <a:schemeClr val="tx1"/>
                </a:solidFill>
              </a:rPr>
              <a:t>PKMS的创建-构造函数</a:t>
            </a:r>
            <a:endParaRPr lang="en-US" altLang="en-US" sz="90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4445"/>
            <a:ext cx="10515600" cy="1325563"/>
          </a:xfrm>
        </p:spPr>
        <p:txBody>
          <a:bodyPr/>
          <a:lstStyle/>
          <a:p>
            <a:r>
              <a:rPr lang="en-US" altLang="en-US" sz="3200">
                <a:sym typeface="+mn-ea"/>
              </a:rPr>
              <a:t>PKMS</a:t>
            </a:r>
            <a:endParaRPr lang="en-US" altLang="en-US" sz="3200">
              <a:sym typeface="+mn-ea"/>
            </a:endParaRPr>
          </a:p>
        </p:txBody>
      </p:sp>
      <p:sp>
        <p:nvSpPr>
          <p:cNvPr id="4" name="Text Box 3"/>
          <p:cNvSpPr txBox="1"/>
          <p:nvPr/>
        </p:nvSpPr>
        <p:spPr>
          <a:xfrm>
            <a:off x="647700" y="1214755"/>
            <a:ext cx="10850245" cy="306705"/>
          </a:xfrm>
          <a:prstGeom prst="rect">
            <a:avLst/>
          </a:prstGeom>
          <a:noFill/>
        </p:spPr>
        <p:txBody>
          <a:bodyPr wrap="square" rtlCol="0" anchor="t">
            <a:spAutoFit/>
          </a:bodyPr>
          <a:lstStyle/>
          <a:p>
            <a:pPr marL="0" indent="0">
              <a:buNone/>
            </a:pPr>
            <a:r>
              <a:rPr lang="en-US" altLang="en-US" sz="1400">
                <a:sym typeface="+mn-ea"/>
              </a:rPr>
              <a:t>7. 解析packages.xml和packages-backup.xml。解析后，存储在Settings.PackageSetting对象中，添加到Settings.mPackages变量中。</a:t>
            </a:r>
            <a:endParaRPr lang="en-US" altLang="en-US" sz="1400">
              <a:sym typeface="+mn-ea"/>
            </a:endParaRPr>
          </a:p>
        </p:txBody>
      </p:sp>
      <p:sp>
        <p:nvSpPr>
          <p:cNvPr id="6" name="Content Placeholder 5"/>
          <p:cNvSpPr>
            <a:spLocks noGrp="1"/>
          </p:cNvSpPr>
          <p:nvPr>
            <p:ph idx="1"/>
          </p:nvPr>
        </p:nvSpPr>
        <p:spPr>
          <a:xfrm>
            <a:off x="647700" y="945515"/>
            <a:ext cx="3550920" cy="384810"/>
          </a:xfrm>
        </p:spPr>
        <p:txBody>
          <a:bodyPr>
            <a:normAutofit/>
          </a:bodyPr>
          <a:lstStyle/>
          <a:p>
            <a:r>
              <a:rPr lang="en-US" altLang="en-US">
                <a:solidFill>
                  <a:schemeClr val="tx1"/>
                </a:solidFill>
              </a:rPr>
              <a:t>PKMS的创建-构造函数</a:t>
            </a:r>
            <a:endParaRPr lang="en-US" altLang="en-US">
              <a:solidFill>
                <a:schemeClr val="tx1"/>
              </a:solidFill>
            </a:endParaRPr>
          </a:p>
          <a:p>
            <a:pPr marL="0" indent="0">
              <a:buNone/>
            </a:pPr>
            <a:endParaRPr lang="en-US" altLang="en-US" sz="900">
              <a:solidFill>
                <a:schemeClr val="tx1"/>
              </a:solidFill>
            </a:endParaRPr>
          </a:p>
        </p:txBody>
      </p:sp>
      <p:sp>
        <p:nvSpPr>
          <p:cNvPr id="3" name="Text Box 2"/>
          <p:cNvSpPr txBox="1"/>
          <p:nvPr/>
        </p:nvSpPr>
        <p:spPr>
          <a:xfrm>
            <a:off x="847090" y="1490345"/>
            <a:ext cx="8509635" cy="829945"/>
          </a:xfrm>
          <a:prstGeom prst="rect">
            <a:avLst/>
          </a:prstGeom>
          <a:solidFill>
            <a:schemeClr val="bg1">
              <a:lumMod val="95000"/>
            </a:schemeClr>
          </a:solidFill>
        </p:spPr>
        <p:txBody>
          <a:bodyPr wrap="square" rtlCol="0" anchor="t">
            <a:spAutoFit/>
          </a:bodyPr>
          <a:lstStyle/>
          <a:p>
            <a:r>
              <a:rPr lang="en-US" sz="1200"/>
              <a:t>    final ArrayMap&lt;String, PackageSetting&gt; mPackages = new ArrayMap&lt;&gt;();</a:t>
            </a:r>
            <a:endParaRPr lang="en-US" sz="1200"/>
          </a:p>
          <a:p>
            <a:r>
              <a:rPr lang="en-US" sz="1200"/>
              <a:t>            Trace.traceBegin(TRACE_TAG_PACKAGE_MANAGER, "read user settings");</a:t>
            </a:r>
            <a:endParaRPr lang="en-US" sz="1200"/>
          </a:p>
          <a:p>
            <a:r>
              <a:rPr lang="en-US" sz="1200"/>
              <a:t>            mFirstBoot = !mSettings.readLPw(sUserManager.getUsers(false));</a:t>
            </a:r>
            <a:endParaRPr lang="en-US" sz="1200"/>
          </a:p>
          <a:p>
            <a:r>
              <a:rPr lang="en-US" sz="1200"/>
              <a:t>            Trace.traceEnd(TRACE_TAG_PACKAGE_MANAGER);</a:t>
            </a:r>
            <a:endParaRPr lang="en-US" sz="1200"/>
          </a:p>
        </p:txBody>
      </p:sp>
      <p:sp>
        <p:nvSpPr>
          <p:cNvPr id="7" name="Text Box 6"/>
          <p:cNvSpPr txBox="1"/>
          <p:nvPr/>
        </p:nvSpPr>
        <p:spPr>
          <a:xfrm>
            <a:off x="647700" y="2320290"/>
            <a:ext cx="10990580" cy="4399915"/>
          </a:xfrm>
          <a:prstGeom prst="rect">
            <a:avLst/>
          </a:prstGeom>
          <a:noFill/>
        </p:spPr>
        <p:txBody>
          <a:bodyPr wrap="square" rtlCol="0" anchor="t">
            <a:spAutoFit/>
          </a:bodyPr>
          <a:lstStyle/>
          <a:p>
            <a:pPr marL="0" indent="0">
              <a:buNone/>
            </a:pPr>
            <a:r>
              <a:rPr lang="en-US" sz="1400">
                <a:sym typeface="+mn-ea"/>
              </a:rPr>
              <a:t>LPw</a:t>
            </a:r>
            <a:r>
              <a:rPr lang="en-US" altLang="en-US" sz="1400">
                <a:sym typeface="+mn-ea"/>
              </a:rPr>
              <a:t>: L</a:t>
            </a:r>
            <a:r>
              <a:rPr lang="en-US" sz="1400">
                <a:sym typeface="+mn-ea"/>
              </a:rPr>
              <a:t>ocal </a:t>
            </a:r>
            <a:r>
              <a:rPr lang="en-US" altLang="en-US" sz="1400">
                <a:sym typeface="+mn-ea"/>
              </a:rPr>
              <a:t>P</a:t>
            </a:r>
            <a:r>
              <a:rPr lang="en-US" sz="1400">
                <a:sym typeface="+mn-ea"/>
              </a:rPr>
              <a:t>rintwrite</a:t>
            </a:r>
            <a:r>
              <a:rPr lang="en-US" altLang="en-US" sz="1400">
                <a:sym typeface="+mn-ea"/>
              </a:rPr>
              <a:t>。</a:t>
            </a:r>
            <a:endParaRPr lang="en-US" altLang="en-US" sz="1400">
              <a:sym typeface="+mn-ea"/>
            </a:endParaRPr>
          </a:p>
          <a:p>
            <a:pPr marL="0" indent="0">
              <a:buNone/>
            </a:pPr>
            <a:r>
              <a:rPr lang="en-US" altLang="en-US" sz="1400">
                <a:sym typeface="+mn-ea"/>
              </a:rPr>
              <a:t>主要对三个文件进行读取：</a:t>
            </a:r>
            <a:endParaRPr lang="en-US" altLang="en-US" sz="1400">
              <a:sym typeface="+mn-ea"/>
            </a:endParaRPr>
          </a:p>
          <a:p>
            <a:pPr marL="285750" indent="-285750">
              <a:buFont typeface="Arial" panose="02080604020202020204" pitchFamily="34" charset="0"/>
              <a:buChar char="•"/>
            </a:pPr>
            <a:r>
              <a:rPr lang="en-US" altLang="en-US" sz="1400">
                <a:sym typeface="+mn-ea"/>
              </a:rPr>
              <a:t>/data/system/packages.xml，/data/system/packages-backup.xml： PKMS扫描完目标文件夹后会创建该文件。</a:t>
            </a:r>
            <a:endParaRPr lang="en-US" altLang="en-US" sz="1400">
              <a:sym typeface="+mn-ea"/>
            </a:endParaRPr>
          </a:p>
          <a:p>
            <a:pPr marL="0" indent="0">
              <a:buNone/>
            </a:pPr>
            <a:r>
              <a:rPr lang="en-US" altLang="en-US" sz="1400">
                <a:sym typeface="+mn-ea"/>
              </a:rPr>
              <a:t>当系统进行程序安装、卸载和更新等操作时，均会更新该文件。该文件保存了系统中与package相关的一些信息。</a:t>
            </a:r>
            <a:endParaRPr lang="en-US" altLang="en-US" sz="1400">
              <a:sym typeface="+mn-ea"/>
            </a:endParaRPr>
          </a:p>
          <a:p>
            <a:pPr marL="0" indent="0">
              <a:buNone/>
            </a:pPr>
            <a:r>
              <a:rPr lang="en-US" altLang="en-US" sz="1400">
                <a:sym typeface="+mn-ea"/>
              </a:rPr>
              <a:t>backup是临时文件。PKMS先把数据写到backup中，信息都写成功后再改名成非backup的文件。</a:t>
            </a:r>
            <a:endParaRPr lang="en-US" altLang="en-US" sz="1400">
              <a:sym typeface="+mn-ea"/>
            </a:endParaRPr>
          </a:p>
          <a:p>
            <a:pPr marL="0" indent="0">
              <a:buNone/>
            </a:pPr>
            <a:r>
              <a:rPr lang="en-US" altLang="en-US" sz="1400">
                <a:sym typeface="+mn-ea"/>
              </a:rPr>
              <a:t>其目的是防止在写文件过程中出错，导致信息丢失；如果存在backup文件，则表示写入过程中，被异常中指。</a:t>
            </a:r>
            <a:endParaRPr lang="en-US" altLang="en-US" sz="1400">
              <a:sym typeface="+mn-ea"/>
            </a:endParaRPr>
          </a:p>
          <a:p>
            <a:pPr marL="0" indent="0">
              <a:buNone/>
            </a:pPr>
            <a:r>
              <a:rPr lang="en-US" altLang="en-US" sz="1400">
                <a:sym typeface="+mn-ea"/>
              </a:rPr>
              <a:t>在该方法开始的时候，会判断packages.xml，packages-backup.xml是否存在，如果都不能存在的话，会直接返回false。</a:t>
            </a:r>
            <a:endParaRPr lang="en-US" altLang="en-US" sz="1400">
              <a:sym typeface="+mn-ea"/>
            </a:endParaRPr>
          </a:p>
          <a:p>
            <a:pPr marL="0" indent="0">
              <a:buNone/>
            </a:pPr>
            <a:endParaRPr lang="en-US" altLang="en-US" sz="1400">
              <a:sym typeface="+mn-ea"/>
            </a:endParaRPr>
          </a:p>
          <a:p>
            <a:pPr marL="285750" indent="-285750">
              <a:buFont typeface="Arial" panose="02080604020202020204" pitchFamily="34" charset="0"/>
              <a:buChar char="•"/>
            </a:pPr>
            <a:r>
              <a:rPr lang="en-US" altLang="en-US" sz="1400">
                <a:sym typeface="+mn-ea"/>
              </a:rPr>
              <a:t>packages.list：描述系统中存在的所有非系统自带的APK的信息。当这些程序有变动时，PKMS就会更新该文件。</a:t>
            </a:r>
            <a:endParaRPr lang="en-US" altLang="en-US" sz="1400">
              <a:sym typeface="+mn-ea"/>
            </a:endParaRPr>
          </a:p>
          <a:p>
            <a:pPr marL="0" indent="0">
              <a:buNone/>
            </a:pPr>
            <a:endParaRPr lang="en-US" altLang="en-US" sz="1400">
              <a:sym typeface="+mn-ea"/>
            </a:endParaRPr>
          </a:p>
          <a:p>
            <a:pPr marL="285750" indent="-285750">
              <a:buFont typeface="Arial" panose="02080604020202020204" pitchFamily="34" charset="0"/>
              <a:buChar char="•"/>
            </a:pPr>
            <a:r>
              <a:rPr lang="en-US" altLang="en-US" sz="1400">
                <a:sym typeface="+mn-ea"/>
              </a:rPr>
              <a:t>packages-stopped.xml：从系统自带的设置程序中进入应用程序页面，然后在选择强制停止（ForceStop）某个应用时，系统会将该应用的相关信息记录到此文件中。也就是该文件保存系统中被用户强制停止的Package的信息。</a:t>
            </a:r>
            <a:endParaRPr lang="en-US" altLang="en-US" sz="1400">
              <a:sym typeface="+mn-ea"/>
            </a:endParaRPr>
          </a:p>
          <a:p>
            <a:pPr marL="0" indent="0">
              <a:buNone/>
            </a:pPr>
            <a:r>
              <a:rPr lang="en-US" altLang="en-US" sz="1400">
                <a:sym typeface="+mn-ea"/>
              </a:rPr>
              <a:t>packages-stopped.xml文件，在Android 9去除了。</a:t>
            </a:r>
            <a:endParaRPr lang="en-US" altLang="en-US" sz="1400">
              <a:sym typeface="+mn-ea"/>
            </a:endParaRPr>
          </a:p>
          <a:p>
            <a:pPr marL="0" indent="0">
              <a:buNone/>
            </a:pPr>
            <a:r>
              <a:rPr lang="en-US" altLang="en-US" sz="1400">
                <a:sym typeface="+mn-ea"/>
              </a:rPr>
              <a:t>packages.xml文件包含如下信息：</a:t>
            </a:r>
            <a:endParaRPr lang="en-US" altLang="en-US" sz="1400">
              <a:sym typeface="+mn-ea"/>
            </a:endParaRPr>
          </a:p>
          <a:p>
            <a:pPr marL="457200" lvl="1" indent="0">
              <a:buNone/>
            </a:pPr>
            <a:r>
              <a:rPr lang="en-US" altLang="en-US" sz="1200">
                <a:sym typeface="+mn-ea"/>
              </a:rPr>
              <a:t>package</a:t>
            </a:r>
            <a:endParaRPr lang="en-US" altLang="en-US" sz="1200">
              <a:sym typeface="+mn-ea"/>
            </a:endParaRPr>
          </a:p>
          <a:p>
            <a:pPr marL="457200" lvl="1" indent="0">
              <a:buNone/>
            </a:pPr>
            <a:r>
              <a:rPr lang="en-US" altLang="en-US" sz="1200">
                <a:sym typeface="+mn-ea"/>
              </a:rPr>
              <a:t>permissions</a:t>
            </a:r>
            <a:endParaRPr lang="en-US" altLang="en-US" sz="1200">
              <a:sym typeface="+mn-ea"/>
            </a:endParaRPr>
          </a:p>
          <a:p>
            <a:pPr marL="457200" lvl="1" indent="0">
              <a:buNone/>
            </a:pPr>
            <a:r>
              <a:rPr lang="en-US" altLang="en-US" sz="1200">
                <a:sym typeface="+mn-ea"/>
              </a:rPr>
              <a:t>shared-user</a:t>
            </a:r>
            <a:endParaRPr lang="en-US" altLang="en-US" sz="1200">
              <a:sym typeface="+mn-ea"/>
            </a:endParaRPr>
          </a:p>
          <a:p>
            <a:pPr marL="457200" lvl="1" indent="0">
              <a:buNone/>
            </a:pPr>
            <a:r>
              <a:rPr lang="en-US" altLang="en-US" sz="1200">
                <a:sym typeface="+mn-ea"/>
              </a:rPr>
              <a:t>preferred-activities</a:t>
            </a:r>
            <a:endParaRPr lang="en-US" altLang="en-US" sz="1200">
              <a:sym typeface="+mn-ea"/>
            </a:endParaRPr>
          </a:p>
          <a:p>
            <a:pPr marL="457200" lvl="1" indent="0">
              <a:buNone/>
            </a:pPr>
            <a:r>
              <a:rPr lang="en-US" altLang="en-US" sz="1200">
                <a:sym typeface="+mn-ea"/>
              </a:rPr>
              <a:t>updated-package</a:t>
            </a:r>
            <a:endParaRPr lang="en-US" altLang="en-US" sz="1200">
              <a:sym typeface="+mn-ea"/>
            </a:endParaRPr>
          </a:p>
          <a:p>
            <a:pPr marL="457200" lvl="1" indent="0">
              <a:buNone/>
            </a:pPr>
            <a:r>
              <a:rPr lang="en-US" altLang="en-US" sz="1200">
                <a:sym typeface="+mn-ea"/>
              </a:rPr>
              <a:t>keyset-settings</a:t>
            </a:r>
            <a:endParaRPr lang="en-US" altLang="en-US" sz="1200">
              <a:sym typeface="+mn-ea"/>
            </a:endParaRPr>
          </a:p>
          <a:p>
            <a:pPr marL="457200" lvl="1" indent="0">
              <a:buNone/>
            </a:pPr>
            <a:r>
              <a:rPr lang="en-US" altLang="en-US" sz="1200">
                <a:sym typeface="+mn-ea"/>
              </a:rPr>
              <a:t>mPendingPackages</a:t>
            </a:r>
            <a:endParaRPr lang="en-US" altLang="en-US" sz="120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4445"/>
            <a:ext cx="10515600" cy="1325563"/>
          </a:xfrm>
        </p:spPr>
        <p:txBody>
          <a:bodyPr/>
          <a:lstStyle/>
          <a:p>
            <a:r>
              <a:rPr lang="en-US" altLang="en-US" sz="3200">
                <a:sym typeface="+mn-ea"/>
              </a:rPr>
              <a:t>PKMS</a:t>
            </a:r>
            <a:endParaRPr lang="en-US" altLang="en-US" sz="3200">
              <a:sym typeface="+mn-ea"/>
            </a:endParaRPr>
          </a:p>
        </p:txBody>
      </p:sp>
      <p:sp>
        <p:nvSpPr>
          <p:cNvPr id="6" name="Content Placeholder 5"/>
          <p:cNvSpPr>
            <a:spLocks noGrp="1"/>
          </p:cNvSpPr>
          <p:nvPr>
            <p:ph idx="1"/>
          </p:nvPr>
        </p:nvSpPr>
        <p:spPr>
          <a:xfrm>
            <a:off x="647700" y="945515"/>
            <a:ext cx="3550920" cy="384810"/>
          </a:xfrm>
        </p:spPr>
        <p:txBody>
          <a:bodyPr>
            <a:normAutofit/>
          </a:bodyPr>
          <a:lstStyle/>
          <a:p>
            <a:r>
              <a:rPr lang="en-US" altLang="en-US">
                <a:solidFill>
                  <a:schemeClr val="tx1"/>
                </a:solidFill>
              </a:rPr>
              <a:t>PKMS的创建-构造函数</a:t>
            </a:r>
            <a:endParaRPr lang="en-US" altLang="en-US">
              <a:solidFill>
                <a:schemeClr val="tx1"/>
              </a:solidFill>
            </a:endParaRPr>
          </a:p>
          <a:p>
            <a:pPr marL="0" indent="0">
              <a:buNone/>
            </a:pPr>
            <a:endParaRPr lang="en-US" altLang="en-US" sz="900">
              <a:solidFill>
                <a:schemeClr val="tx1"/>
              </a:solidFill>
            </a:endParaRPr>
          </a:p>
        </p:txBody>
      </p:sp>
      <p:sp>
        <p:nvSpPr>
          <p:cNvPr id="5" name="Text Box 4"/>
          <p:cNvSpPr txBox="1"/>
          <p:nvPr/>
        </p:nvSpPr>
        <p:spPr>
          <a:xfrm>
            <a:off x="647700" y="1249680"/>
            <a:ext cx="8777605" cy="306705"/>
          </a:xfrm>
          <a:prstGeom prst="rect">
            <a:avLst/>
          </a:prstGeom>
          <a:noFill/>
        </p:spPr>
        <p:txBody>
          <a:bodyPr wrap="square" rtlCol="0" anchor="t">
            <a:spAutoFit/>
          </a:bodyPr>
          <a:lstStyle/>
          <a:p>
            <a:r>
              <a:rPr lang="en-US" sz="1400"/>
              <a:t>packages.xml中package配置项的解析过程，和相关的数据结构。</a:t>
            </a:r>
            <a:endParaRPr lang="en-US" sz="1400"/>
          </a:p>
        </p:txBody>
      </p:sp>
      <p:sp>
        <p:nvSpPr>
          <p:cNvPr id="10" name="Text Box 9"/>
          <p:cNvSpPr txBox="1"/>
          <p:nvPr/>
        </p:nvSpPr>
        <p:spPr>
          <a:xfrm>
            <a:off x="476885" y="1556385"/>
            <a:ext cx="10514330" cy="2491740"/>
          </a:xfrm>
          <a:prstGeom prst="rect">
            <a:avLst/>
          </a:prstGeom>
          <a:solidFill>
            <a:schemeClr val="bg1">
              <a:lumMod val="95000"/>
            </a:schemeClr>
          </a:solidFill>
        </p:spPr>
        <p:txBody>
          <a:bodyPr wrap="square" rtlCol="0" anchor="t">
            <a:spAutoFit/>
          </a:bodyPr>
          <a:lstStyle/>
          <a:p>
            <a:r>
              <a:rPr lang="en-US" sz="1200"/>
              <a:t>    &lt;package name="com.android.providers.settings" codePath="/system/priv-app/SettingsProvider" nativeLibraryPath="/system/priv-app/SettingsProvider/lib" primaryCpuAbi="arm64-v8a" publicFlags="806010373" privateFlags="8" ft="172f8c22e98" it="172f8c22e98" ut="172f8c22e98" version="29" sharedUserId="1000" isOrphaned="true"&gt;</a:t>
            </a:r>
            <a:endParaRPr lang="en-US" sz="1200"/>
          </a:p>
          <a:p>
            <a:r>
              <a:rPr lang="en-US" sz="1200"/>
              <a:t>        &lt;sigs count="1" schemeVersion="3"&gt;</a:t>
            </a:r>
            <a:endParaRPr lang="en-US" sz="1200"/>
          </a:p>
          <a:p>
            <a:r>
              <a:rPr lang="en-US" sz="1200"/>
              <a:t>            &lt;cert index="4" /&gt;</a:t>
            </a:r>
            <a:endParaRPr lang="en-US" sz="1200"/>
          </a:p>
          <a:p>
            <a:r>
              <a:rPr lang="en-US" sz="1200"/>
              <a:t>        &lt;/sigs&gt;</a:t>
            </a:r>
            <a:endParaRPr lang="en-US" sz="1200"/>
          </a:p>
          <a:p>
            <a:r>
              <a:rPr lang="en-US" sz="1200"/>
              <a:t>        &lt;perms&gt;</a:t>
            </a:r>
            <a:endParaRPr lang="en-US" sz="1200"/>
          </a:p>
          <a:p>
            <a:r>
              <a:rPr lang="en-US" sz="1200"/>
              <a:t>            &lt;item name="android.permission.BIND_INCALL_SERVICE" granted="true" flags="0" /&gt;</a:t>
            </a:r>
            <a:endParaRPr lang="en-US" sz="1200"/>
          </a:p>
          <a:p>
            <a:r>
              <a:rPr lang="en-US" sz="1200"/>
              <a:t>            &lt;item name="android.permission.WRITE_SETTINGS" granted="true" flags="0" /&gt;</a:t>
            </a:r>
            <a:endParaRPr lang="en-US" sz="1200"/>
          </a:p>
          <a:p>
            <a:r>
              <a:rPr lang="en-US" altLang="en-US" sz="1200"/>
              <a:t>...</a:t>
            </a:r>
            <a:endParaRPr lang="en-US" sz="1200"/>
          </a:p>
          <a:p>
            <a:r>
              <a:rPr lang="en-US" sz="1200"/>
              <a:t>        &lt;/perms&gt;</a:t>
            </a:r>
            <a:endParaRPr lang="en-US" sz="1200"/>
          </a:p>
          <a:p>
            <a:r>
              <a:rPr lang="en-US" sz="1200"/>
              <a:t>        &lt;proper-signing-keyset identifier="3" /&gt;</a:t>
            </a:r>
            <a:endParaRPr lang="en-US" sz="1200"/>
          </a:p>
          <a:p>
            <a:r>
              <a:rPr lang="en-US" sz="1200"/>
              <a:t>    &lt;/package&gt;</a:t>
            </a:r>
            <a:endParaRPr lang="en-US" sz="1200"/>
          </a:p>
        </p:txBody>
      </p:sp>
      <p:pic>
        <p:nvPicPr>
          <p:cNvPr id="3" name="Picture 2"/>
          <p:cNvPicPr>
            <a:picLocks noChangeAspect="1"/>
          </p:cNvPicPr>
          <p:nvPr/>
        </p:nvPicPr>
        <p:blipFill>
          <a:blip r:embed="rId1"/>
          <a:stretch>
            <a:fillRect/>
          </a:stretch>
        </p:blipFill>
        <p:spPr>
          <a:xfrm>
            <a:off x="6991350" y="2733040"/>
            <a:ext cx="5137785" cy="38608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4445"/>
            <a:ext cx="10515600" cy="1325563"/>
          </a:xfrm>
        </p:spPr>
        <p:txBody>
          <a:bodyPr/>
          <a:lstStyle/>
          <a:p>
            <a:r>
              <a:rPr lang="en-US" altLang="en-US" sz="3200">
                <a:sym typeface="+mn-ea"/>
              </a:rPr>
              <a:t>PKMS</a:t>
            </a:r>
            <a:endParaRPr lang="en-US" altLang="en-US" sz="3200">
              <a:sym typeface="+mn-ea"/>
            </a:endParaRPr>
          </a:p>
        </p:txBody>
      </p:sp>
      <p:sp>
        <p:nvSpPr>
          <p:cNvPr id="4" name="Text Box 3"/>
          <p:cNvSpPr txBox="1"/>
          <p:nvPr/>
        </p:nvSpPr>
        <p:spPr>
          <a:xfrm>
            <a:off x="647700" y="1250315"/>
            <a:ext cx="5955030" cy="306705"/>
          </a:xfrm>
          <a:prstGeom prst="rect">
            <a:avLst/>
          </a:prstGeom>
          <a:noFill/>
        </p:spPr>
        <p:txBody>
          <a:bodyPr wrap="square" rtlCol="0" anchor="t">
            <a:spAutoFit/>
          </a:bodyPr>
          <a:lstStyle/>
          <a:p>
            <a:pPr marL="0" indent="0">
              <a:buNone/>
            </a:pPr>
            <a:r>
              <a:rPr lang="en-US" sz="1400">
                <a:sym typeface="+mn-ea"/>
              </a:rPr>
              <a:t>BOOT_PROGRESS_PMS_START（开始阶段）</a:t>
            </a:r>
            <a:r>
              <a:rPr lang="en-US" altLang="en-US" sz="1400">
                <a:sym typeface="+mn-ea"/>
              </a:rPr>
              <a:t>初始化的类：</a:t>
            </a:r>
            <a:endParaRPr lang="en-US" altLang="en-US" sz="1400">
              <a:sym typeface="+mn-ea"/>
            </a:endParaRPr>
          </a:p>
        </p:txBody>
      </p:sp>
      <p:sp>
        <p:nvSpPr>
          <p:cNvPr id="6" name="Content Placeholder 5"/>
          <p:cNvSpPr>
            <a:spLocks noGrp="1"/>
          </p:cNvSpPr>
          <p:nvPr>
            <p:ph idx="1"/>
          </p:nvPr>
        </p:nvSpPr>
        <p:spPr>
          <a:xfrm>
            <a:off x="647700" y="945515"/>
            <a:ext cx="3550920" cy="384810"/>
          </a:xfrm>
        </p:spPr>
        <p:txBody>
          <a:bodyPr>
            <a:normAutofit/>
          </a:bodyPr>
          <a:lstStyle/>
          <a:p>
            <a:r>
              <a:rPr lang="en-US" altLang="en-US">
                <a:solidFill>
                  <a:schemeClr val="tx1"/>
                </a:solidFill>
              </a:rPr>
              <a:t>PKMS的创建-构造函数</a:t>
            </a:r>
            <a:endParaRPr lang="en-US" altLang="en-US">
              <a:solidFill>
                <a:schemeClr val="tx1"/>
              </a:solidFill>
            </a:endParaRPr>
          </a:p>
          <a:p>
            <a:pPr marL="0" indent="0">
              <a:buNone/>
            </a:pPr>
            <a:endParaRPr lang="en-US" altLang="en-US" sz="900">
              <a:solidFill>
                <a:schemeClr val="tx1"/>
              </a:solidFill>
            </a:endParaRPr>
          </a:p>
        </p:txBody>
      </p:sp>
      <p:pic>
        <p:nvPicPr>
          <p:cNvPr id="3" name="Picture 2" descr="Screenshot from 2020-06-15 15-00-17"/>
          <p:cNvPicPr>
            <a:picLocks noChangeAspect="1"/>
          </p:cNvPicPr>
          <p:nvPr/>
        </p:nvPicPr>
        <p:blipFill>
          <a:blip r:embed="rId1"/>
          <a:stretch>
            <a:fillRect/>
          </a:stretch>
        </p:blipFill>
        <p:spPr>
          <a:xfrm>
            <a:off x="3117215" y="1587500"/>
            <a:ext cx="5415915" cy="445643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39370"/>
            <a:ext cx="10515600" cy="1325563"/>
          </a:xfrm>
        </p:spPr>
        <p:txBody>
          <a:bodyPr/>
          <a:lstStyle/>
          <a:p>
            <a:r>
              <a:rPr lang="en-US" altLang="en-US" sz="3200">
                <a:sym typeface="+mn-ea"/>
              </a:rPr>
              <a:t>PKMS</a:t>
            </a:r>
            <a:endParaRPr lang="en-US" altLang="en-US" sz="3200">
              <a:sym typeface="+mn-ea"/>
            </a:endParaRPr>
          </a:p>
        </p:txBody>
      </p:sp>
      <p:sp>
        <p:nvSpPr>
          <p:cNvPr id="5" name="Text Box 4"/>
          <p:cNvSpPr txBox="1"/>
          <p:nvPr/>
        </p:nvSpPr>
        <p:spPr>
          <a:xfrm>
            <a:off x="826770" y="1284605"/>
            <a:ext cx="10758805" cy="1599565"/>
          </a:xfrm>
          <a:prstGeom prst="rect">
            <a:avLst/>
          </a:prstGeom>
          <a:noFill/>
        </p:spPr>
        <p:txBody>
          <a:bodyPr wrap="square" rtlCol="0" anchor="t">
            <a:spAutoFit/>
          </a:bodyPr>
          <a:lstStyle/>
          <a:p>
            <a:r>
              <a:rPr lang="en-US" sz="1400">
                <a:sym typeface="+mn-ea"/>
              </a:rPr>
              <a:t>BOOT_PROGRESS_PMS_SYSTEM_SCAN_START（扫描系统</a:t>
            </a:r>
            <a:r>
              <a:rPr lang="en-US" altLang="en-US" sz="1400">
                <a:sym typeface="+mn-ea"/>
              </a:rPr>
              <a:t>分区</a:t>
            </a:r>
            <a:r>
              <a:rPr lang="en-US" sz="1400">
                <a:sym typeface="+mn-ea"/>
              </a:rPr>
              <a:t>阶段）主要工作</a:t>
            </a:r>
            <a:r>
              <a:rPr lang="en-US" altLang="en-US" sz="1400">
                <a:sym typeface="+mn-ea"/>
              </a:rPr>
              <a:t>:</a:t>
            </a:r>
            <a:endParaRPr lang="en-US" sz="1400"/>
          </a:p>
          <a:p>
            <a:r>
              <a:rPr lang="en-US" altLang="en-US" sz="1400">
                <a:sym typeface="+mn-ea"/>
              </a:rPr>
              <a:t>1. 检查</a:t>
            </a:r>
            <a:r>
              <a:rPr lang="en-US" sz="1400">
                <a:sym typeface="+mn-ea"/>
              </a:rPr>
              <a:t>BOOTCLASSPATH，SYSTEMSERVERCLASSPATH这两个环境变量</a:t>
            </a:r>
            <a:r>
              <a:rPr lang="en-US" altLang="en-US" sz="1400">
                <a:sym typeface="+mn-ea"/>
              </a:rPr>
              <a:t>：</a:t>
            </a:r>
            <a:endParaRPr lang="en-US" sz="1400"/>
          </a:p>
          <a:p>
            <a:pPr marL="285750" indent="-285750">
              <a:buFont typeface="Arial" panose="02080604020202020204" pitchFamily="34" charset="0"/>
              <a:buChar char="•"/>
            </a:pPr>
            <a:r>
              <a:rPr lang="en-US" sz="1400">
                <a:sym typeface="+mn-ea"/>
              </a:rPr>
              <a:t>BOOTCLASSPATH：</a:t>
            </a:r>
            <a:endParaRPr lang="en-US" sz="1400"/>
          </a:p>
          <a:p>
            <a:r>
              <a:rPr lang="en-US" sz="1400">
                <a:sym typeface="+mn-ea"/>
              </a:rPr>
              <a:t>常见内容包含/system/framework目录下的framework.jar，ext.jar，core-libart.jar，telephony-common.jar，ims-common.jar等文件。</a:t>
            </a:r>
            <a:endParaRPr lang="en-US" sz="1400">
              <a:sym typeface="+mn-ea"/>
            </a:endParaRPr>
          </a:p>
          <a:p>
            <a:endParaRPr lang="en-US" sz="1400"/>
          </a:p>
          <a:p>
            <a:pPr marL="285750" indent="-285750">
              <a:buFont typeface="Arial" panose="02080604020202020204" pitchFamily="34" charset="0"/>
              <a:buChar char="•"/>
            </a:pPr>
            <a:r>
              <a:rPr lang="en-US" sz="1400">
                <a:sym typeface="+mn-ea"/>
              </a:rPr>
              <a:t>SYSTEMSERVERCLASSPATH：</a:t>
            </a:r>
            <a:endParaRPr lang="en-US" sz="1400"/>
          </a:p>
          <a:p>
            <a:r>
              <a:rPr lang="en-US" sz="1400">
                <a:sym typeface="+mn-ea"/>
              </a:rPr>
              <a:t>主要包括/system/framework目录下services.jar，ethernet-service.jar，wifi-service.jar</a:t>
            </a:r>
            <a:r>
              <a:rPr lang="en-US" altLang="en-US" sz="1400">
                <a:sym typeface="+mn-ea"/>
              </a:rPr>
              <a:t>，com.android.location.provider.jar</a:t>
            </a:r>
            <a:r>
              <a:rPr lang="en-US" sz="1400">
                <a:sym typeface="+mn-ea"/>
              </a:rPr>
              <a:t>这</a:t>
            </a:r>
            <a:r>
              <a:rPr lang="en-US" altLang="en-US" sz="1400">
                <a:sym typeface="+mn-ea"/>
              </a:rPr>
              <a:t>几个</a:t>
            </a:r>
            <a:r>
              <a:rPr lang="en-US" sz="1400">
                <a:sym typeface="+mn-ea"/>
              </a:rPr>
              <a:t>文件。</a:t>
            </a:r>
            <a:endParaRPr lang="en-US" altLang="en-US" sz="1400"/>
          </a:p>
        </p:txBody>
      </p:sp>
      <p:sp>
        <p:nvSpPr>
          <p:cNvPr id="6" name="Content Placeholder 2"/>
          <p:cNvSpPr>
            <a:spLocks noGrp="1"/>
          </p:cNvSpPr>
          <p:nvPr/>
        </p:nvSpPr>
        <p:spPr>
          <a:xfrm>
            <a:off x="647700" y="980440"/>
            <a:ext cx="3550920" cy="3848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pitchFamily="34" charset="0"/>
              <a:buChar char="•"/>
              <a:defRPr sz="20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18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r>
              <a:rPr lang="en-US" altLang="en-US">
                <a:solidFill>
                  <a:schemeClr val="tx1"/>
                </a:solidFill>
              </a:rPr>
              <a:t>PKMS的创建-构造函数</a:t>
            </a:r>
            <a:endParaRPr lang="en-US" altLang="en-US" sz="900">
              <a:solidFill>
                <a:schemeClr val="tx1"/>
              </a:solidFill>
            </a:endParaRPr>
          </a:p>
        </p:txBody>
      </p:sp>
      <p:sp>
        <p:nvSpPr>
          <p:cNvPr id="3" name="Text Box 2"/>
          <p:cNvSpPr txBox="1"/>
          <p:nvPr/>
        </p:nvSpPr>
        <p:spPr>
          <a:xfrm>
            <a:off x="826770" y="2955925"/>
            <a:ext cx="7021195" cy="1938020"/>
          </a:xfrm>
          <a:prstGeom prst="rect">
            <a:avLst/>
          </a:prstGeom>
          <a:solidFill>
            <a:schemeClr val="bg1">
              <a:lumMod val="95000"/>
            </a:schemeClr>
          </a:solidFill>
        </p:spPr>
        <p:txBody>
          <a:bodyPr wrap="square" rtlCol="0" anchor="t">
            <a:spAutoFit/>
          </a:bodyPr>
          <a:lstStyle/>
          <a:p>
            <a:r>
              <a:rPr lang="en-US" sz="1200"/>
              <a:t>    final String bootClassPath = System.getenv("BOOTCLASSPATH");</a:t>
            </a:r>
            <a:endParaRPr lang="en-US" sz="1200"/>
          </a:p>
          <a:p>
            <a:r>
              <a:rPr lang="en-US" sz="1200"/>
              <a:t>    final String systemServerClassPath = System.getenv("SYSTEMSERVERCLASSPATH");</a:t>
            </a:r>
            <a:endParaRPr lang="en-US" sz="1200"/>
          </a:p>
          <a:p>
            <a:endParaRPr lang="en-US" sz="1200"/>
          </a:p>
          <a:p>
            <a:r>
              <a:rPr lang="en-US" sz="1200"/>
              <a:t>    if (bootClassPath == null) {</a:t>
            </a:r>
            <a:endParaRPr lang="en-US" sz="1200"/>
          </a:p>
          <a:p>
            <a:r>
              <a:rPr lang="en-US" sz="1200"/>
              <a:t>        Slog.w(TAG, "No BOOTCLASSPATH found!");</a:t>
            </a:r>
            <a:endParaRPr lang="en-US" sz="1200"/>
          </a:p>
          <a:p>
            <a:r>
              <a:rPr lang="en-US" sz="1200"/>
              <a:t>    }</a:t>
            </a:r>
            <a:endParaRPr lang="en-US" sz="1200"/>
          </a:p>
          <a:p>
            <a:endParaRPr lang="en-US" sz="1200"/>
          </a:p>
          <a:p>
            <a:r>
              <a:rPr lang="en-US" sz="1200"/>
              <a:t>    if (systemServerClassPath == null) {</a:t>
            </a:r>
            <a:endParaRPr lang="en-US" sz="1200"/>
          </a:p>
          <a:p>
            <a:r>
              <a:rPr lang="en-US" sz="1200"/>
              <a:t>        Slog.w(TAG, "No SYSTEMSERVERCLASSPATH found!");</a:t>
            </a:r>
            <a:endParaRPr lang="en-US" sz="1200"/>
          </a:p>
          <a:p>
            <a:r>
              <a:rPr lang="en-US" sz="1200"/>
              <a:t>    }</a:t>
            </a:r>
            <a:endParaRPr lang="en-US" sz="1200"/>
          </a:p>
        </p:txBody>
      </p:sp>
      <p:pic>
        <p:nvPicPr>
          <p:cNvPr id="7" name="Picture 6" descr="Screenshot from 2020-07-05 20-13-37"/>
          <p:cNvPicPr>
            <a:picLocks noChangeAspect="1"/>
          </p:cNvPicPr>
          <p:nvPr/>
        </p:nvPicPr>
        <p:blipFill>
          <a:blip r:embed="rId1"/>
          <a:stretch>
            <a:fillRect/>
          </a:stretch>
        </p:blipFill>
        <p:spPr>
          <a:xfrm>
            <a:off x="826770" y="5070475"/>
            <a:ext cx="10433050" cy="141097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4445"/>
            <a:ext cx="10515600" cy="1325563"/>
          </a:xfrm>
        </p:spPr>
        <p:txBody>
          <a:bodyPr/>
          <a:lstStyle/>
          <a:p>
            <a:r>
              <a:rPr lang="en-US" altLang="en-US" sz="3200">
                <a:sym typeface="+mn-ea"/>
              </a:rPr>
              <a:t>PKMS</a:t>
            </a:r>
            <a:endParaRPr lang="en-US" altLang="en-US" sz="3200">
              <a:sym typeface="+mn-ea"/>
            </a:endParaRPr>
          </a:p>
        </p:txBody>
      </p:sp>
      <p:sp>
        <p:nvSpPr>
          <p:cNvPr id="4" name="Text Box 3"/>
          <p:cNvSpPr txBox="1"/>
          <p:nvPr/>
        </p:nvSpPr>
        <p:spPr>
          <a:xfrm>
            <a:off x="647700" y="869950"/>
            <a:ext cx="10990580" cy="306705"/>
          </a:xfrm>
          <a:prstGeom prst="rect">
            <a:avLst/>
          </a:prstGeom>
          <a:noFill/>
        </p:spPr>
        <p:txBody>
          <a:bodyPr wrap="square" rtlCol="0" anchor="t">
            <a:spAutoFit/>
          </a:bodyPr>
          <a:lstStyle/>
          <a:p>
            <a:r>
              <a:rPr lang="en-US" altLang="en-US" sz="1400"/>
              <a:t>2. </a:t>
            </a:r>
            <a:r>
              <a:rPr altLang="en-US" sz="1400"/>
              <a:t>扫描系统</a:t>
            </a:r>
            <a:r>
              <a:rPr lang="en-US" sz="1400"/>
              <a:t>分区</a:t>
            </a:r>
            <a:r>
              <a:rPr altLang="en-US" sz="1400"/>
              <a:t>，如/vendor/overlay、/system/framework、/system/app等目录下的文件</a:t>
            </a:r>
            <a:r>
              <a:rPr lang="en-US" altLang="en-US" sz="1400"/>
              <a:t>，收集</a:t>
            </a:r>
            <a:r>
              <a:rPr lang="en-US" altLang="en-US" sz="1400">
                <a:sym typeface="+mn-ea"/>
              </a:rPr>
              <a:t>packages。扫描顺序如右图。</a:t>
            </a:r>
            <a:endParaRPr lang="en-US" altLang="en-US" sz="1400">
              <a:sym typeface="+mn-ea"/>
            </a:endParaRPr>
          </a:p>
        </p:txBody>
      </p:sp>
      <p:graphicFrame>
        <p:nvGraphicFramePr>
          <p:cNvPr id="8" name="Table 7"/>
          <p:cNvGraphicFramePr/>
          <p:nvPr/>
        </p:nvGraphicFramePr>
        <p:xfrm>
          <a:off x="728345" y="1176655"/>
          <a:ext cx="8147050" cy="4630420"/>
        </p:xfrm>
        <a:graphic>
          <a:graphicData uri="http://schemas.openxmlformats.org/drawingml/2006/table">
            <a:tbl>
              <a:tblPr firstRow="1" bandRow="1">
                <a:tableStyleId>{5C22544A-7EE6-4342-B048-85BDC9FD1C3A}</a:tableStyleId>
              </a:tblPr>
              <a:tblGrid>
                <a:gridCol w="2506980"/>
                <a:gridCol w="1845945"/>
                <a:gridCol w="1075055"/>
                <a:gridCol w="2719070"/>
              </a:tblGrid>
              <a:tr h="226060">
                <a:tc>
                  <a:txBody>
                    <a:bodyPr/>
                    <a:lstStyle/>
                    <a:p>
                      <a:pPr indent="0">
                        <a:buNone/>
                      </a:pPr>
                      <a:r>
                        <a:rPr lang="zh-CN" sz="1100" b="1">
                          <a:solidFill>
                            <a:srgbClr val="000000"/>
                          </a:solidFill>
                          <a:latin typeface="Arial" panose="02080604020202020204" pitchFamily="34" charset="0"/>
                          <a:ea typeface="Calibri" charset="-122"/>
                        </a:rPr>
                        <a:t>packages类型</a:t>
                      </a:r>
                      <a:endParaRPr lang="en-US" sz="1100" b="1">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100" b="1">
                          <a:solidFill>
                            <a:srgbClr val="000000"/>
                          </a:solidFill>
                          <a:latin typeface="Arial" panose="02080604020202020204" pitchFamily="34" charset="0"/>
                          <a:ea typeface="Calibri" charset="-122"/>
                        </a:rPr>
                        <a:t>目录</a:t>
                      </a:r>
                      <a:endParaRPr lang="en-US" sz="1100" b="1">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1100" b="1">
                          <a:solidFill>
                            <a:srgbClr val="000000"/>
                          </a:solidFill>
                          <a:latin typeface="Calibri" charset="-122"/>
                        </a:rPr>
                        <a:t>阶段</a:t>
                      </a:r>
                      <a:endParaRPr lang="en-US" altLang="en-US" sz="1100" b="1">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100" b="1">
                          <a:solidFill>
                            <a:srgbClr val="000000"/>
                          </a:solidFill>
                          <a:latin typeface="Arial" panose="02080604020202020204" pitchFamily="34" charset="0"/>
                          <a:ea typeface="Calibri" charset="-122"/>
                        </a:rPr>
                        <a:t>说明</a:t>
                      </a:r>
                      <a:endParaRPr lang="en-US" sz="1100" b="1">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rowSpan="5">
                  <a:txBody>
                    <a:bodyPr/>
                    <a:lstStyle/>
                    <a:p>
                      <a:pPr indent="0">
                        <a:buNone/>
                      </a:pPr>
                      <a:r>
                        <a:rPr lang="en-US" sz="1100" b="0">
                          <a:solidFill>
                            <a:srgbClr val="000000"/>
                          </a:solidFill>
                          <a:latin typeface="Calibri" charset="-122"/>
                        </a:rPr>
                        <a:t>overlay packages</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Calibri" charset="-122"/>
                        </a:rPr>
                        <a:t>/vendor/overlay</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17">
                  <a:txBody>
                    <a:bodyPr/>
                    <a:lstStyle/>
                    <a:p>
                      <a:pPr indent="0">
                        <a:buNone/>
                      </a:pPr>
                      <a:r>
                        <a:rPr lang="en-US" sz="1100">
                          <a:sym typeface="+mn-ea"/>
                        </a:rPr>
                        <a:t>PMS_SYSTEM_SCAN_START</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5">
                  <a:txBody>
                    <a:bodyPr/>
                    <a:lstStyle/>
                    <a:p>
                      <a:pPr indent="0">
                        <a:buNone/>
                      </a:pPr>
                      <a:r>
                        <a:rPr lang="en-US" sz="1100" b="0">
                          <a:solidFill>
                            <a:srgbClr val="000000"/>
                          </a:solidFill>
                          <a:latin typeface="Calibri" charset="-122"/>
                        </a:rPr>
                        <a:t>Do this before scanning any apps.</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buNone/>
                      </a:pPr>
                      <a:r>
                        <a:rPr lang="en-US" sz="1100" b="0">
                          <a:solidFill>
                            <a:srgbClr val="000000"/>
                          </a:solidFill>
                          <a:latin typeface="Calibri" charset="-122"/>
                        </a:rPr>
                        <a:t>/product/overlay</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r>
              <a:tr h="17780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buNone/>
                      </a:pPr>
                      <a:r>
                        <a:rPr lang="en-US" sz="1100" b="0">
                          <a:solidFill>
                            <a:srgbClr val="000000"/>
                          </a:solidFill>
                          <a:latin typeface="Calibri" charset="-122"/>
                        </a:rPr>
                        <a:t>/product_services/overlay</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r>
              <a:tr h="17780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buNone/>
                      </a:pPr>
                      <a:r>
                        <a:rPr lang="en-US" sz="1100" b="0">
                          <a:solidFill>
                            <a:srgbClr val="000000"/>
                          </a:solidFill>
                          <a:latin typeface="Calibri" charset="-122"/>
                        </a:rPr>
                        <a:t>/odm/overlay</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r>
              <a:tr h="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buNone/>
                      </a:pPr>
                      <a:r>
                        <a:rPr lang="en-US" sz="1100" b="0">
                          <a:solidFill>
                            <a:srgbClr val="000000"/>
                          </a:solidFill>
                          <a:latin typeface="Calibri" charset="-122"/>
                        </a:rPr>
                        <a:t>/oem/overlay</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r>
              <a:tr h="177800">
                <a:tc>
                  <a:txBody>
                    <a:bodyPr/>
                    <a:lstStyle/>
                    <a:p>
                      <a:pPr indent="0">
                        <a:buNone/>
                      </a:pPr>
                      <a:r>
                        <a:rPr lang="en-US" sz="1100" b="0">
                          <a:solidFill>
                            <a:srgbClr val="000000"/>
                          </a:solidFill>
                          <a:latin typeface="Calibri" charset="-122"/>
                        </a:rPr>
                        <a:t>base frameworks</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Calibri" charset="-122"/>
                        </a:rPr>
                        <a:t>frameworks-res.apk</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Calibri" charset="-122"/>
                        </a:rPr>
                        <a:t>packageName 为 android</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indent="0">
                        <a:buNone/>
                      </a:pPr>
                      <a:r>
                        <a:rPr lang="en-US" sz="1100" b="0">
                          <a:solidFill>
                            <a:srgbClr val="000000"/>
                          </a:solidFill>
                          <a:latin typeface="Calibri" charset="-122"/>
                        </a:rPr>
                        <a:t>privileged system packages</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Calibri" charset="-122"/>
                        </a:rPr>
                        <a:t>/system/priv-app</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100" b="0">
                          <a:solidFill>
                            <a:srgbClr val="000000"/>
                          </a:solidFill>
                          <a:latin typeface="Arial" panose="02080604020202020204" pitchFamily="34" charset="0"/>
                          <a:ea typeface="Calibri" charset="-122"/>
                        </a:rPr>
                        <a:t>特权app</a:t>
                      </a:r>
                      <a:r>
                        <a:rPr lang="en-US" altLang="zh-CN" sz="1100" b="0">
                          <a:solidFill>
                            <a:srgbClr val="000000"/>
                          </a:solidFill>
                          <a:latin typeface="Arial" panose="02080604020202020204" pitchFamily="34" charset="0"/>
                          <a:ea typeface="Calibri" charset="-122"/>
                        </a:rPr>
                        <a:t>。系统应用，例如：Browser.apk、SettingsProvider.apk 等</a:t>
                      </a:r>
                      <a:endParaRPr lang="en-US" altLang="zh-CN" sz="1100" b="0">
                        <a:solidFill>
                          <a:srgbClr val="000000"/>
                        </a:solidFill>
                        <a:latin typeface="Arial" panose="02080604020202020204" pitchFamily="34" charset="0"/>
                        <a:ea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indent="0">
                        <a:buNone/>
                      </a:pPr>
                      <a:r>
                        <a:rPr lang="en-US" sz="1100" b="0">
                          <a:solidFill>
                            <a:srgbClr val="000000"/>
                          </a:solidFill>
                          <a:latin typeface="Calibri" charset="-122"/>
                        </a:rPr>
                        <a:t>ordinary system packages</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Calibri" charset="-122"/>
                        </a:rPr>
                        <a:t>/system/app</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100" b="0">
                          <a:solidFill>
                            <a:srgbClr val="000000"/>
                          </a:solidFill>
                          <a:latin typeface="Arial" panose="02080604020202020204" pitchFamily="34" charset="0"/>
                          <a:ea typeface="Calibri" charset="-122"/>
                        </a:rPr>
                        <a:t>普通app</a:t>
                      </a:r>
                      <a:r>
                        <a:rPr lang="en-US" altLang="zh-CN" sz="1100" b="0">
                          <a:solidFill>
                            <a:srgbClr val="000000"/>
                          </a:solidFill>
                          <a:latin typeface="Arial" panose="02080604020202020204" pitchFamily="34" charset="0"/>
                          <a:ea typeface="Calibri" charset="-122"/>
                        </a:rPr>
                        <a:t>。系统应用，例如：Browser.apk、SettingsProvider.apk 等</a:t>
                      </a:r>
                      <a:endParaRPr lang="en-US" altLang="zh-CN" sz="1100" b="0">
                        <a:solidFill>
                          <a:srgbClr val="000000"/>
                        </a:solidFill>
                        <a:latin typeface="Arial" panose="02080604020202020204" pitchFamily="34" charset="0"/>
                        <a:ea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indent="0">
                        <a:buNone/>
                      </a:pPr>
                      <a:r>
                        <a:rPr lang="en-US" sz="1100" b="0">
                          <a:solidFill>
                            <a:srgbClr val="000000"/>
                          </a:solidFill>
                          <a:latin typeface="Calibri" charset="-122"/>
                        </a:rPr>
                        <a:t>privileged vendor packages</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Calibri" charset="-122"/>
                        </a:rPr>
                        <a:t>vendor/priv-app</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100" b="0">
                          <a:solidFill>
                            <a:srgbClr val="000000"/>
                          </a:solidFill>
                          <a:latin typeface="Arial" panose="02080604020202020204" pitchFamily="34" charset="0"/>
                          <a:ea typeface="Calibri" charset="-122"/>
                        </a:rPr>
                        <a:t>特权app</a:t>
                      </a:r>
                      <a:r>
                        <a:rPr lang="en-US" altLang="zh-CN" sz="1100" b="0">
                          <a:solidFill>
                            <a:srgbClr val="000000"/>
                          </a:solidFill>
                          <a:latin typeface="Arial" panose="02080604020202020204" pitchFamily="34" charset="0"/>
                          <a:ea typeface="Calibri" charset="-122"/>
                        </a:rPr>
                        <a:t>。厂商apk</a:t>
                      </a:r>
                      <a:endParaRPr lang="en-US" altLang="zh-CN" sz="1100" b="0">
                        <a:solidFill>
                          <a:srgbClr val="000000"/>
                        </a:solidFill>
                        <a:latin typeface="Arial" panose="02080604020202020204" pitchFamily="34" charset="0"/>
                        <a:ea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indent="0">
                        <a:buNone/>
                      </a:pPr>
                      <a:r>
                        <a:rPr lang="en-US" sz="1100" b="0">
                          <a:solidFill>
                            <a:srgbClr val="000000"/>
                          </a:solidFill>
                          <a:latin typeface="Calibri" charset="-122"/>
                        </a:rPr>
                        <a:t>ordinary vendor packages</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Calibri" charset="-122"/>
                        </a:rPr>
                        <a:t>vendor/app</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100" b="0">
                          <a:solidFill>
                            <a:srgbClr val="000000"/>
                          </a:solidFill>
                          <a:latin typeface="Arial" panose="02080604020202020204" pitchFamily="34" charset="0"/>
                          <a:ea typeface="Calibri" charset="-122"/>
                        </a:rPr>
                        <a:t>普通app</a:t>
                      </a:r>
                      <a:r>
                        <a:rPr lang="en-US" altLang="zh-CN" sz="1100">
                          <a:solidFill>
                            <a:srgbClr val="000000"/>
                          </a:solidFill>
                          <a:latin typeface="Arial" panose="02080604020202020204" pitchFamily="34" charset="0"/>
                          <a:ea typeface="Calibri" charset="-122"/>
                          <a:sym typeface="+mn-ea"/>
                        </a:rPr>
                        <a:t>。厂商apk</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indent="0">
                        <a:buNone/>
                      </a:pPr>
                      <a:r>
                        <a:rPr lang="en-US" sz="1100" b="0">
                          <a:solidFill>
                            <a:srgbClr val="000000"/>
                          </a:solidFill>
                          <a:latin typeface="Calibri" charset="-122"/>
                        </a:rPr>
                        <a:t>privileged odm packages</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Calibri" charset="-122"/>
                        </a:rPr>
                        <a:t>/odm/priv-app</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100" b="0">
                          <a:solidFill>
                            <a:srgbClr val="000000"/>
                          </a:solidFill>
                          <a:latin typeface="Arial" panose="02080604020202020204" pitchFamily="34" charset="0"/>
                          <a:ea typeface="Calibri" charset="-122"/>
                        </a:rPr>
                        <a:t>特权app</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indent="0">
                        <a:buNone/>
                      </a:pPr>
                      <a:r>
                        <a:rPr lang="en-US" sz="1100" b="0">
                          <a:solidFill>
                            <a:srgbClr val="000000"/>
                          </a:solidFill>
                          <a:latin typeface="Calibri" charset="-122"/>
                        </a:rPr>
                        <a:t>ordinary odm packages</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Calibri" charset="-122"/>
                        </a:rPr>
                        <a:t>/odm/app</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100" b="0">
                          <a:solidFill>
                            <a:srgbClr val="000000"/>
                          </a:solidFill>
                          <a:latin typeface="Arial" panose="02080604020202020204" pitchFamily="34" charset="0"/>
                          <a:ea typeface="Calibri" charset="-122"/>
                        </a:rPr>
                        <a:t>普通app</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indent="0">
                        <a:buNone/>
                      </a:pPr>
                      <a:r>
                        <a:rPr lang="en-US" sz="1100" b="0">
                          <a:solidFill>
                            <a:srgbClr val="000000"/>
                          </a:solidFill>
                          <a:latin typeface="Calibri" charset="-122"/>
                        </a:rPr>
                        <a:t>all OEM packages.</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Calibri" charset="-122"/>
                        </a:rPr>
                        <a:t>/oem/app</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100" b="0">
                          <a:solidFill>
                            <a:srgbClr val="000000"/>
                          </a:solidFill>
                          <a:latin typeface="Arial" panose="02080604020202020204" pitchFamily="34" charset="0"/>
                          <a:ea typeface="Calibri" charset="-122"/>
                        </a:rPr>
                        <a:t>普通app</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indent="0">
                        <a:buNone/>
                      </a:pPr>
                      <a:r>
                        <a:rPr lang="en-US" sz="1100" b="0">
                          <a:solidFill>
                            <a:srgbClr val="000000"/>
                          </a:solidFill>
                          <a:latin typeface="Calibri" charset="-122"/>
                        </a:rPr>
                        <a:t>privileged /product packages</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Calibri" charset="-122"/>
                        </a:rPr>
                        <a:t>/product/priv-app</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100" b="0">
                          <a:solidFill>
                            <a:srgbClr val="000000"/>
                          </a:solidFill>
                          <a:latin typeface="Arial" panose="02080604020202020204" pitchFamily="34" charset="0"/>
                          <a:ea typeface="Calibri" charset="-122"/>
                        </a:rPr>
                        <a:t>特权app</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indent="0">
                        <a:buNone/>
                      </a:pPr>
                      <a:r>
                        <a:rPr lang="en-US" sz="1100" b="0">
                          <a:solidFill>
                            <a:srgbClr val="000000"/>
                          </a:solidFill>
                          <a:latin typeface="Calibri" charset="-122"/>
                        </a:rPr>
                        <a:t>ordinary /product packages</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Calibri" charset="-122"/>
                        </a:rPr>
                        <a:t>/product/app</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100" b="0">
                          <a:solidFill>
                            <a:srgbClr val="000000"/>
                          </a:solidFill>
                          <a:latin typeface="Arial" panose="02080604020202020204" pitchFamily="34" charset="0"/>
                          <a:ea typeface="Calibri" charset="-122"/>
                        </a:rPr>
                        <a:t>普通app</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indent="0">
                        <a:buNone/>
                      </a:pPr>
                      <a:r>
                        <a:rPr lang="en-US" sz="1100" b="0">
                          <a:solidFill>
                            <a:srgbClr val="000000"/>
                          </a:solidFill>
                          <a:latin typeface="Calibri" charset="-122"/>
                        </a:rPr>
                        <a:t>privileged /product_services packages</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Calibri" charset="-122"/>
                        </a:rPr>
                        <a:t>/product_services/priv-app</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100" b="0">
                          <a:solidFill>
                            <a:srgbClr val="000000"/>
                          </a:solidFill>
                          <a:latin typeface="Arial" panose="02080604020202020204" pitchFamily="34" charset="0"/>
                          <a:ea typeface="Calibri" charset="-122"/>
                        </a:rPr>
                        <a:t>特权app</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6060">
                <a:tc>
                  <a:txBody>
                    <a:bodyPr/>
                    <a:lstStyle/>
                    <a:p>
                      <a:pPr indent="0">
                        <a:buNone/>
                      </a:pPr>
                      <a:r>
                        <a:rPr lang="en-US" sz="1100" b="0">
                          <a:solidFill>
                            <a:srgbClr val="000000"/>
                          </a:solidFill>
                          <a:latin typeface="Calibri" charset="-122"/>
                        </a:rPr>
                        <a:t>ordinary /product_services packages</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Calibri" charset="-122"/>
                        </a:rPr>
                        <a:t>/product_services/app</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100" b="0">
                          <a:solidFill>
                            <a:srgbClr val="000000"/>
                          </a:solidFill>
                          <a:latin typeface="Arial" panose="02080604020202020204" pitchFamily="34" charset="0"/>
                          <a:ea typeface="Calibri" charset="-122"/>
                        </a:rPr>
                        <a:t>普通app</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0" name="Text Box 9"/>
          <p:cNvSpPr txBox="1"/>
          <p:nvPr/>
        </p:nvSpPr>
        <p:spPr>
          <a:xfrm>
            <a:off x="647700" y="5648325"/>
            <a:ext cx="8336280" cy="1168400"/>
          </a:xfrm>
          <a:prstGeom prst="rect">
            <a:avLst/>
          </a:prstGeom>
          <a:noFill/>
        </p:spPr>
        <p:txBody>
          <a:bodyPr wrap="square" rtlCol="0" anchor="t">
            <a:spAutoFit/>
          </a:bodyPr>
          <a:lstStyle/>
          <a:p>
            <a:r>
              <a:rPr lang="en-US" sz="1400">
                <a:solidFill>
                  <a:srgbClr val="000000"/>
                </a:solidFill>
                <a:latin typeface="Calibri" charset="-122"/>
                <a:sym typeface="+mn-ea"/>
              </a:rPr>
              <a:t>Privileged apps are system apps that are located in a </a:t>
            </a:r>
            <a:r>
              <a:rPr lang="en-US" sz="1400" i="1">
                <a:solidFill>
                  <a:srgbClr val="000000"/>
                </a:solidFill>
                <a:latin typeface="Calibri" charset="-122"/>
                <a:sym typeface="+mn-ea"/>
              </a:rPr>
              <a:t>priv-app</a:t>
            </a:r>
            <a:r>
              <a:rPr lang="en-US" sz="1400">
                <a:solidFill>
                  <a:srgbClr val="000000"/>
                </a:solidFill>
                <a:latin typeface="Calibri" charset="-122"/>
                <a:sym typeface="+mn-ea"/>
              </a:rPr>
              <a:t> directory</a:t>
            </a:r>
            <a:r>
              <a:rPr lang="en-US" altLang="en-US" sz="1400">
                <a:solidFill>
                  <a:srgbClr val="000000"/>
                </a:solidFill>
                <a:latin typeface="Calibri" charset="-122"/>
                <a:sym typeface="+mn-ea"/>
              </a:rPr>
              <a:t>。</a:t>
            </a:r>
            <a:endParaRPr lang="en-US" sz="1400">
              <a:solidFill>
                <a:srgbClr val="000000"/>
              </a:solidFill>
              <a:latin typeface="Calibri" charset="-122"/>
              <a:sym typeface="+mn-ea"/>
            </a:endParaRPr>
          </a:p>
          <a:p>
            <a:r>
              <a:rPr lang="en-US" altLang="en-US" sz="1400">
                <a:solidFill>
                  <a:srgbClr val="000000"/>
                </a:solidFill>
                <a:latin typeface="Calibri" charset="-122"/>
                <a:sym typeface="+mn-ea"/>
              </a:rPr>
              <a:t>从Android8.1开始，</a:t>
            </a:r>
            <a:r>
              <a:rPr lang="en-US" sz="1400">
                <a:solidFill>
                  <a:srgbClr val="000000"/>
                </a:solidFill>
                <a:latin typeface="Calibri" charset="-122"/>
                <a:sym typeface="+mn-ea"/>
              </a:rPr>
              <a:t>privileged </a:t>
            </a:r>
            <a:r>
              <a:rPr altLang="en-US" sz="1400"/>
              <a:t>app</a:t>
            </a:r>
            <a:r>
              <a:rPr lang="en-US" altLang="en-US" sz="1400"/>
              <a:t>在使用signature|privileged权限时，需要添加priv-app 白名单，否则当ro.control_privapp_permissions=enforce时，会导致无法开机。</a:t>
            </a:r>
            <a:endParaRPr lang="en-US" altLang="en-US" sz="1400"/>
          </a:p>
          <a:p>
            <a:r>
              <a:rPr lang="en-US" altLang="en-US" sz="1400" i="1"/>
              <a:t>    frameworks/base/etc/permissions/privapp-permissions-OEM_NAME.xml</a:t>
            </a:r>
            <a:endParaRPr lang="en-US" altLang="en-US" sz="1400" i="1"/>
          </a:p>
          <a:p>
            <a:r>
              <a:rPr lang="en-US" altLang="en-US" sz="1400" i="1"/>
              <a:t>    frameworks/base/etc/permissions/privapp-permissions-DEVICE_NAME.xml</a:t>
            </a:r>
            <a:endParaRPr lang="en-US" altLang="en-US" sz="1400" i="1"/>
          </a:p>
        </p:txBody>
      </p:sp>
      <p:grpSp>
        <p:nvGrpSpPr>
          <p:cNvPr id="49" name="Group 48"/>
          <p:cNvGrpSpPr/>
          <p:nvPr/>
        </p:nvGrpSpPr>
        <p:grpSpPr>
          <a:xfrm>
            <a:off x="9248140" y="1176020"/>
            <a:ext cx="2701925" cy="5346700"/>
            <a:chOff x="11235" y="13981"/>
            <a:chExt cx="4168" cy="8746"/>
          </a:xfrm>
        </p:grpSpPr>
        <p:grpSp>
          <p:nvGrpSpPr>
            <p:cNvPr id="47" name="Group 46"/>
            <p:cNvGrpSpPr/>
            <p:nvPr/>
          </p:nvGrpSpPr>
          <p:grpSpPr>
            <a:xfrm>
              <a:off x="11235" y="13981"/>
              <a:ext cx="4169" cy="8746"/>
              <a:chOff x="2130" y="13276"/>
              <a:chExt cx="4169" cy="8746"/>
            </a:xfrm>
          </p:grpSpPr>
          <p:grpSp>
            <p:nvGrpSpPr>
              <p:cNvPr id="3" name="Group 2"/>
              <p:cNvGrpSpPr/>
              <p:nvPr/>
            </p:nvGrpSpPr>
            <p:grpSpPr>
              <a:xfrm>
                <a:off x="2130" y="13276"/>
                <a:ext cx="3916" cy="8746"/>
                <a:chOff x="7224" y="9005"/>
                <a:chExt cx="2730" cy="3736"/>
              </a:xfrm>
            </p:grpSpPr>
            <p:sp>
              <p:nvSpPr>
                <p:cNvPr id="7" name="Rectangle 6"/>
                <p:cNvSpPr/>
                <p:nvPr/>
              </p:nvSpPr>
              <p:spPr>
                <a:xfrm>
                  <a:off x="7224" y="9005"/>
                  <a:ext cx="2730" cy="373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t"/>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endParaRPr lang="en-US" sz="1100"/>
                </a:p>
              </p:txBody>
            </p:sp>
            <p:sp>
              <p:nvSpPr>
                <p:cNvPr id="9" name="Rounded Rectangle 8"/>
                <p:cNvSpPr/>
                <p:nvPr/>
              </p:nvSpPr>
              <p:spPr>
                <a:xfrm>
                  <a:off x="7392" y="9057"/>
                  <a:ext cx="2396" cy="34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ctr" anchorCtr="0"/>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r>
                    <a:rPr lang="en-US" altLang="en-US" sz="1100">
                      <a:solidFill>
                        <a:sysClr val="windowText" lastClr="000000"/>
                      </a:solidFill>
                    </a:rPr>
                    <a:t>BOOTCLASSPATH</a:t>
                  </a:r>
                  <a:endParaRPr lang="en-US" altLang="en-US" sz="1100">
                    <a:solidFill>
                      <a:sysClr val="windowText" lastClr="000000"/>
                    </a:solidFill>
                  </a:endParaRPr>
                </a:p>
                <a:p>
                  <a:pPr algn="ctr"/>
                  <a:r>
                    <a:rPr lang="en-US" altLang="en-US" sz="1100">
                      <a:solidFill>
                        <a:sysClr val="windowText" lastClr="000000"/>
                      </a:solidFill>
                    </a:rPr>
                    <a:t>SYSTEMSERVERCLASSPATH</a:t>
                  </a:r>
                  <a:endParaRPr lang="en-US" altLang="en-US" sz="1100">
                    <a:solidFill>
                      <a:sysClr val="windowText" lastClr="000000"/>
                    </a:solidFill>
                  </a:endParaRPr>
                </a:p>
              </p:txBody>
            </p:sp>
            <p:sp>
              <p:nvSpPr>
                <p:cNvPr id="5" name="Rounded Rectangle 4"/>
                <p:cNvSpPr/>
                <p:nvPr/>
              </p:nvSpPr>
              <p:spPr>
                <a:xfrm>
                  <a:off x="7417" y="10191"/>
                  <a:ext cx="2374" cy="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ctr" anchorCtr="0"/>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r>
                    <a:rPr lang="en-US" altLang="en-US" sz="1100">
                      <a:solidFill>
                        <a:sysClr val="windowText" lastClr="000000"/>
                      </a:solidFill>
                    </a:rPr>
                    <a:t>framework-res.apk</a:t>
                  </a:r>
                  <a:endParaRPr lang="en-US" altLang="en-US" sz="1100">
                    <a:solidFill>
                      <a:sysClr val="windowText" lastClr="000000"/>
                    </a:solidFill>
                  </a:endParaRPr>
                </a:p>
              </p:txBody>
            </p:sp>
          </p:grpSp>
          <p:sp>
            <p:nvSpPr>
              <p:cNvPr id="21" name="Rounded Rectangle 20"/>
              <p:cNvSpPr/>
              <p:nvPr/>
            </p:nvSpPr>
            <p:spPr>
              <a:xfrm>
                <a:off x="2415" y="16696"/>
                <a:ext cx="3404" cy="7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ctr" anchorCtr="0"/>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r>
                  <a:rPr lang="en-US" altLang="en-US" sz="1100">
                    <a:solidFill>
                      <a:sysClr val="windowText" lastClr="000000"/>
                    </a:solidFill>
                  </a:rPr>
                  <a:t>system/priv-app</a:t>
                </a:r>
                <a:endParaRPr lang="en-US" altLang="en-US" sz="1100">
                  <a:solidFill>
                    <a:sysClr val="windowText" lastClr="000000"/>
                  </a:solidFill>
                </a:endParaRPr>
              </a:p>
              <a:p>
                <a:pPr algn="ctr"/>
                <a:r>
                  <a:rPr lang="en-US" altLang="en-US" sz="1100">
                    <a:solidFill>
                      <a:sysClr val="windowText" lastClr="000000"/>
                    </a:solidFill>
                  </a:rPr>
                  <a:t>system/app</a:t>
                </a:r>
                <a:endParaRPr lang="en-US" altLang="en-US" sz="1100">
                  <a:solidFill>
                    <a:sysClr val="windowText" lastClr="000000"/>
                  </a:solidFill>
                </a:endParaRPr>
              </a:p>
            </p:txBody>
          </p:sp>
          <p:sp>
            <p:nvSpPr>
              <p:cNvPr id="26" name="Rounded Rectangle 25"/>
              <p:cNvSpPr/>
              <p:nvPr/>
            </p:nvSpPr>
            <p:spPr>
              <a:xfrm>
                <a:off x="2415" y="17595"/>
                <a:ext cx="3433" cy="7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ctr" anchorCtr="0"/>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r>
                  <a:rPr lang="en-US" altLang="en-US" sz="1100">
                    <a:solidFill>
                      <a:sysClr val="windowText" lastClr="000000"/>
                    </a:solidFill>
                  </a:rPr>
                  <a:t>vendor/priv-app</a:t>
                </a:r>
                <a:endParaRPr lang="en-US" altLang="en-US" sz="1100">
                  <a:solidFill>
                    <a:sysClr val="windowText" lastClr="000000"/>
                  </a:solidFill>
                </a:endParaRPr>
              </a:p>
              <a:p>
                <a:pPr algn="ctr"/>
                <a:r>
                  <a:rPr lang="en-US" altLang="en-US">
                    <a:solidFill>
                      <a:sysClr val="windowText" lastClr="000000"/>
                    </a:solidFill>
                    <a:sym typeface="+mn-ea"/>
                  </a:rPr>
                  <a:t>vendor</a:t>
                </a:r>
                <a:r>
                  <a:rPr lang="en-US" altLang="en-US" sz="1100">
                    <a:solidFill>
                      <a:sysClr val="windowText" lastClr="000000"/>
                    </a:solidFill>
                  </a:rPr>
                  <a:t>/app</a:t>
                </a:r>
                <a:endParaRPr lang="en-US" altLang="en-US" sz="1100">
                  <a:solidFill>
                    <a:sysClr val="windowText" lastClr="000000"/>
                  </a:solidFill>
                </a:endParaRPr>
              </a:p>
            </p:txBody>
          </p:sp>
          <p:sp>
            <p:nvSpPr>
              <p:cNvPr id="27" name="Rounded Rectangle 26"/>
              <p:cNvSpPr/>
              <p:nvPr/>
            </p:nvSpPr>
            <p:spPr>
              <a:xfrm>
                <a:off x="2415" y="18480"/>
                <a:ext cx="3433" cy="7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ctr" anchorCtr="0"/>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r>
                  <a:rPr lang="en-US" altLang="en-US" sz="1100">
                    <a:solidFill>
                      <a:sysClr val="windowText" lastClr="000000"/>
                    </a:solidFill>
                  </a:rPr>
                  <a:t>odm/priv-app</a:t>
                </a:r>
                <a:endParaRPr lang="en-US" altLang="en-US" sz="1100">
                  <a:solidFill>
                    <a:sysClr val="windowText" lastClr="000000"/>
                  </a:solidFill>
                </a:endParaRPr>
              </a:p>
              <a:p>
                <a:pPr algn="ctr"/>
                <a:r>
                  <a:rPr lang="en-US" altLang="en-US">
                    <a:solidFill>
                      <a:sysClr val="windowText" lastClr="000000"/>
                    </a:solidFill>
                    <a:sym typeface="+mn-ea"/>
                  </a:rPr>
                  <a:t>odm</a:t>
                </a:r>
                <a:r>
                  <a:rPr lang="en-US" altLang="en-US" sz="1100">
                    <a:solidFill>
                      <a:sysClr val="windowText" lastClr="000000"/>
                    </a:solidFill>
                  </a:rPr>
                  <a:t>/app</a:t>
                </a:r>
                <a:endParaRPr lang="en-US" altLang="en-US" sz="1100">
                  <a:solidFill>
                    <a:sysClr val="windowText" lastClr="000000"/>
                  </a:solidFill>
                </a:endParaRPr>
              </a:p>
            </p:txBody>
          </p:sp>
          <p:sp>
            <p:nvSpPr>
              <p:cNvPr id="28" name="Rounded Rectangle 27"/>
              <p:cNvSpPr/>
              <p:nvPr/>
            </p:nvSpPr>
            <p:spPr>
              <a:xfrm>
                <a:off x="2430" y="19365"/>
                <a:ext cx="3419" cy="7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ctr" anchorCtr="0"/>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r>
                  <a:rPr lang="en-US" altLang="en-US" sz="1100">
                    <a:solidFill>
                      <a:sysClr val="windowText" lastClr="000000"/>
                    </a:solidFill>
                  </a:rPr>
                  <a:t>oem/priv-app</a:t>
                </a:r>
                <a:endParaRPr lang="en-US" altLang="en-US" sz="1100">
                  <a:solidFill>
                    <a:sysClr val="windowText" lastClr="000000"/>
                  </a:solidFill>
                </a:endParaRPr>
              </a:p>
              <a:p>
                <a:pPr algn="ctr"/>
                <a:r>
                  <a:rPr lang="en-US" altLang="en-US">
                    <a:solidFill>
                      <a:sysClr val="windowText" lastClr="000000"/>
                    </a:solidFill>
                    <a:sym typeface="+mn-ea"/>
                  </a:rPr>
                  <a:t>oem</a:t>
                </a:r>
                <a:r>
                  <a:rPr lang="en-US" altLang="en-US" sz="1100">
                    <a:solidFill>
                      <a:sysClr val="windowText" lastClr="000000"/>
                    </a:solidFill>
                  </a:rPr>
                  <a:t>/app</a:t>
                </a:r>
                <a:endParaRPr lang="en-US" altLang="en-US" sz="1100">
                  <a:solidFill>
                    <a:sysClr val="windowText" lastClr="000000"/>
                  </a:solidFill>
                </a:endParaRPr>
              </a:p>
            </p:txBody>
          </p:sp>
          <p:sp>
            <p:nvSpPr>
              <p:cNvPr id="29" name="Rounded Rectangle 28"/>
              <p:cNvSpPr/>
              <p:nvPr/>
            </p:nvSpPr>
            <p:spPr>
              <a:xfrm>
                <a:off x="2415" y="20235"/>
                <a:ext cx="3448" cy="7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ctr" anchorCtr="0"/>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r>
                  <a:rPr lang="en-US" altLang="en-US" sz="1100">
                    <a:solidFill>
                      <a:sysClr val="windowText" lastClr="000000"/>
                    </a:solidFill>
                  </a:rPr>
                  <a:t>product/priv-app</a:t>
                </a:r>
                <a:endParaRPr lang="en-US" altLang="en-US" sz="1100">
                  <a:solidFill>
                    <a:sysClr val="windowText" lastClr="000000"/>
                  </a:solidFill>
                </a:endParaRPr>
              </a:p>
              <a:p>
                <a:pPr algn="ctr"/>
                <a:r>
                  <a:rPr lang="en-US" altLang="en-US" sz="1100">
                    <a:solidFill>
                      <a:sysClr val="windowText" lastClr="000000"/>
                    </a:solidFill>
                  </a:rPr>
                  <a:t>product/app</a:t>
                </a:r>
                <a:endParaRPr lang="en-US" altLang="en-US" sz="1100">
                  <a:solidFill>
                    <a:sysClr val="windowText" lastClr="000000"/>
                  </a:solidFill>
                </a:endParaRPr>
              </a:p>
            </p:txBody>
          </p:sp>
          <p:sp>
            <p:nvSpPr>
              <p:cNvPr id="30" name="Rounded Rectangle 29"/>
              <p:cNvSpPr/>
              <p:nvPr/>
            </p:nvSpPr>
            <p:spPr>
              <a:xfrm>
                <a:off x="2415" y="21120"/>
                <a:ext cx="3451" cy="7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ctr" anchorCtr="0"/>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r>
                  <a:rPr lang="en-US" altLang="en-US" sz="1100">
                    <a:solidFill>
                      <a:sysClr val="windowText" lastClr="000000"/>
                    </a:solidFill>
                  </a:rPr>
                  <a:t>product_services/priv-app</a:t>
                </a:r>
                <a:endParaRPr lang="en-US" altLang="en-US" sz="1100">
                  <a:solidFill>
                    <a:sysClr val="windowText" lastClr="000000"/>
                  </a:solidFill>
                </a:endParaRPr>
              </a:p>
              <a:p>
                <a:pPr algn="ctr"/>
                <a:r>
                  <a:rPr lang="en-US" altLang="en-US" sz="1100">
                    <a:solidFill>
                      <a:sysClr val="windowText" lastClr="000000"/>
                    </a:solidFill>
                  </a:rPr>
                  <a:t>product_services/app</a:t>
                </a:r>
                <a:endParaRPr lang="en-US" altLang="en-US" sz="1100">
                  <a:solidFill>
                    <a:sysClr val="windowText" lastClr="000000"/>
                  </a:solidFill>
                </a:endParaRPr>
              </a:p>
            </p:txBody>
          </p:sp>
          <p:cxnSp>
            <p:nvCxnSpPr>
              <p:cNvPr id="45" name="Straight Arrow Connector 44"/>
              <p:cNvCxnSpPr/>
              <p:nvPr/>
            </p:nvCxnSpPr>
            <p:spPr>
              <a:xfrm flipH="1">
                <a:off x="6285" y="13800"/>
                <a:ext cx="15" cy="810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grpSp>
        <p:sp>
          <p:nvSpPr>
            <p:cNvPr id="48" name="Rounded Rectangle 47"/>
            <p:cNvSpPr/>
            <p:nvPr/>
          </p:nvSpPr>
          <p:spPr>
            <a:xfrm>
              <a:off x="11490" y="15015"/>
              <a:ext cx="3448" cy="167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ctr" anchorCtr="0"/>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r>
                <a:rPr lang="en-US" altLang="en-US" sz="1100">
                  <a:solidFill>
                    <a:sysClr val="windowText" lastClr="000000"/>
                  </a:solidFill>
                </a:rPr>
                <a:t>/vendor/overlay</a:t>
              </a:r>
              <a:endParaRPr lang="en-US" altLang="en-US" sz="1100">
                <a:solidFill>
                  <a:sysClr val="windowText" lastClr="000000"/>
                </a:solidFill>
              </a:endParaRPr>
            </a:p>
            <a:p>
              <a:pPr algn="ctr"/>
              <a:r>
                <a:rPr lang="en-US" altLang="en-US" sz="1100">
                  <a:solidFill>
                    <a:sysClr val="windowText" lastClr="000000"/>
                  </a:solidFill>
                </a:rPr>
                <a:t>/product/overlay</a:t>
              </a:r>
              <a:endParaRPr lang="en-US" altLang="en-US" sz="1100">
                <a:solidFill>
                  <a:sysClr val="windowText" lastClr="000000"/>
                </a:solidFill>
              </a:endParaRPr>
            </a:p>
            <a:p>
              <a:pPr algn="ctr"/>
              <a:r>
                <a:rPr lang="en-US" altLang="en-US" sz="1100">
                  <a:solidFill>
                    <a:sysClr val="windowText" lastClr="000000"/>
                  </a:solidFill>
                </a:rPr>
                <a:t>/product_services/overlay</a:t>
              </a:r>
              <a:endParaRPr lang="en-US" altLang="en-US" sz="1100">
                <a:solidFill>
                  <a:sysClr val="windowText" lastClr="000000"/>
                </a:solidFill>
              </a:endParaRPr>
            </a:p>
            <a:p>
              <a:pPr algn="ctr"/>
              <a:r>
                <a:rPr lang="en-US" altLang="en-US" sz="1100">
                  <a:solidFill>
                    <a:sysClr val="windowText" lastClr="000000"/>
                  </a:solidFill>
                </a:rPr>
                <a:t>/odm/overlay</a:t>
              </a:r>
              <a:endParaRPr lang="en-US" altLang="en-US" sz="1100">
                <a:solidFill>
                  <a:sysClr val="windowText" lastClr="000000"/>
                </a:solidFill>
              </a:endParaRPr>
            </a:p>
            <a:p>
              <a:pPr algn="ctr"/>
              <a:r>
                <a:rPr lang="en-US" altLang="en-US" sz="1100">
                  <a:solidFill>
                    <a:sysClr val="windowText" lastClr="000000"/>
                  </a:solidFill>
                </a:rPr>
                <a:t>/oem/overlay</a:t>
              </a:r>
              <a:endParaRPr lang="en-US" altLang="en-US" sz="1100">
                <a:solidFill>
                  <a:sysClr val="windowText" lastClr="000000"/>
                </a:solidFil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30480"/>
            <a:ext cx="10515600" cy="1325563"/>
          </a:xfrm>
        </p:spPr>
        <p:txBody>
          <a:bodyPr/>
          <a:lstStyle/>
          <a:p>
            <a:r>
              <a:rPr lang="en-US" altLang="en-US" sz="3200">
                <a:sym typeface="+mn-ea"/>
              </a:rPr>
              <a:t>PKMS</a:t>
            </a:r>
            <a:endParaRPr lang="en-US" altLang="en-US" sz="3200">
              <a:sym typeface="+mn-ea"/>
            </a:endParaRPr>
          </a:p>
        </p:txBody>
      </p:sp>
      <p:sp>
        <p:nvSpPr>
          <p:cNvPr id="7" name="Text Box 6"/>
          <p:cNvSpPr txBox="1"/>
          <p:nvPr/>
        </p:nvSpPr>
        <p:spPr>
          <a:xfrm>
            <a:off x="8186420" y="4338320"/>
            <a:ext cx="3639820" cy="1168400"/>
          </a:xfrm>
          <a:prstGeom prst="rect">
            <a:avLst/>
          </a:prstGeom>
          <a:noFill/>
        </p:spPr>
        <p:txBody>
          <a:bodyPr wrap="square" rtlCol="0" anchor="t">
            <a:spAutoFit/>
          </a:bodyPr>
          <a:lstStyle/>
          <a:p>
            <a:r>
              <a:rPr lang="en-US" sz="1400">
                <a:sym typeface="+mn-ea"/>
              </a:rPr>
              <a:t>scanDirLI(): one by one扫描指定目录下的apk文件，最终调用PackageParser.parseBaseApk来完成AndroidManifest.xml文件的解析</a:t>
            </a:r>
            <a:r>
              <a:rPr lang="en-US" altLang="en-US" sz="1400">
                <a:sym typeface="+mn-ea"/>
              </a:rPr>
              <a:t>。解析结果保存在PackageParser.Package里。</a:t>
            </a:r>
            <a:endParaRPr lang="en-US" altLang="en-US" sz="1400">
              <a:sym typeface="+mn-ea"/>
            </a:endParaRPr>
          </a:p>
        </p:txBody>
      </p:sp>
      <p:pic>
        <p:nvPicPr>
          <p:cNvPr id="8" name="Picture 7" descr="Screenshot from 2020-06-07 20-12-21"/>
          <p:cNvPicPr>
            <a:picLocks noChangeAspect="1"/>
          </p:cNvPicPr>
          <p:nvPr/>
        </p:nvPicPr>
        <p:blipFill>
          <a:blip r:embed="rId1"/>
          <a:stretch>
            <a:fillRect/>
          </a:stretch>
        </p:blipFill>
        <p:spPr>
          <a:xfrm>
            <a:off x="477520" y="1203325"/>
            <a:ext cx="7708900" cy="4707890"/>
          </a:xfrm>
          <a:prstGeom prst="rect">
            <a:avLst/>
          </a:prstGeom>
        </p:spPr>
      </p:pic>
      <p:sp>
        <p:nvSpPr>
          <p:cNvPr id="4" name="Text Box 3"/>
          <p:cNvSpPr txBox="1"/>
          <p:nvPr/>
        </p:nvSpPr>
        <p:spPr>
          <a:xfrm>
            <a:off x="548640" y="896620"/>
            <a:ext cx="1605280" cy="306705"/>
          </a:xfrm>
          <a:prstGeom prst="rect">
            <a:avLst/>
          </a:prstGeom>
          <a:noFill/>
        </p:spPr>
        <p:txBody>
          <a:bodyPr wrap="none" rtlCol="0" anchor="t">
            <a:spAutoFit/>
          </a:bodyPr>
          <a:lstStyle/>
          <a:p>
            <a:r>
              <a:rPr lang="en-US" altLang="en-US" sz="1400">
                <a:sym typeface="+mn-ea"/>
              </a:rPr>
              <a:t>扫描流程如下图：</a:t>
            </a:r>
            <a:endParaRPr lang="en-US" altLang="en-US" sz="1400">
              <a:sym typeface="+mn-ea"/>
            </a:endParaRPr>
          </a:p>
        </p:txBody>
      </p:sp>
      <p:sp>
        <p:nvSpPr>
          <p:cNvPr id="5" name="Text Box 4"/>
          <p:cNvSpPr txBox="1"/>
          <p:nvPr/>
        </p:nvSpPr>
        <p:spPr>
          <a:xfrm>
            <a:off x="8186420" y="1210945"/>
            <a:ext cx="3877945" cy="2861310"/>
          </a:xfrm>
          <a:prstGeom prst="rect">
            <a:avLst/>
          </a:prstGeom>
          <a:solidFill>
            <a:schemeClr val="bg1">
              <a:lumMod val="95000"/>
            </a:schemeClr>
          </a:solidFill>
        </p:spPr>
        <p:txBody>
          <a:bodyPr wrap="square" rtlCol="0" anchor="t">
            <a:spAutoFit/>
          </a:bodyPr>
          <a:lstStyle/>
          <a:p>
            <a:r>
              <a:rPr lang="en-US" sz="1200"/>
              <a:t>scanDirTracedLI(new File(VENDOR_OVERLAY_DIR),</a:t>
            </a:r>
            <a:endParaRPr lang="en-US" sz="1200"/>
          </a:p>
          <a:p>
            <a:r>
              <a:rPr lang="en-US" sz="1200"/>
              <a:t>        mDefParseFlags</a:t>
            </a:r>
            <a:endParaRPr lang="en-US" sz="1200"/>
          </a:p>
          <a:p>
            <a:r>
              <a:rPr lang="en-US" sz="1200"/>
              <a:t>        | PackageParser.PARSE_IS_SYSTEM_DIR,</a:t>
            </a:r>
            <a:endParaRPr lang="en-US" sz="1200"/>
          </a:p>
          <a:p>
            <a:r>
              <a:rPr lang="en-US" sz="1200"/>
              <a:t>        scanFlags</a:t>
            </a:r>
            <a:endParaRPr lang="en-US" sz="1200"/>
          </a:p>
          <a:p>
            <a:r>
              <a:rPr lang="en-US" sz="1200"/>
              <a:t>        | SCAN_AS_SYSTEM</a:t>
            </a:r>
            <a:endParaRPr lang="en-US" sz="1200"/>
          </a:p>
          <a:p>
            <a:r>
              <a:rPr lang="en-US" sz="1200"/>
              <a:t>        | SCAN_AS_VENDOR,</a:t>
            </a:r>
            <a:endParaRPr lang="en-US" sz="1200"/>
          </a:p>
          <a:p>
            <a:r>
              <a:rPr lang="en-US" sz="1200"/>
              <a:t>        0);</a:t>
            </a:r>
            <a:endParaRPr lang="en-US" sz="1200"/>
          </a:p>
          <a:p>
            <a:r>
              <a:rPr lang="en-US" sz="1200"/>
              <a:t>scanDirTracedLI(new File(PRODUCT_OVERLAY_DIR),</a:t>
            </a:r>
            <a:endParaRPr lang="en-US" sz="1200"/>
          </a:p>
          <a:p>
            <a:r>
              <a:rPr lang="en-US" sz="1200"/>
              <a:t>        mDefParseFlags</a:t>
            </a:r>
            <a:endParaRPr lang="en-US" sz="1200"/>
          </a:p>
          <a:p>
            <a:r>
              <a:rPr lang="en-US" sz="1200"/>
              <a:t>        | PackageParser.PARSE_IS_SYSTEM_DIR,</a:t>
            </a:r>
            <a:endParaRPr lang="en-US" sz="1200"/>
          </a:p>
          <a:p>
            <a:r>
              <a:rPr lang="en-US" sz="1200"/>
              <a:t>        scanFlags</a:t>
            </a:r>
            <a:endParaRPr lang="en-US" sz="1200"/>
          </a:p>
          <a:p>
            <a:r>
              <a:rPr lang="en-US" sz="1200"/>
              <a:t>        | SCAN_AS_SYSTEM</a:t>
            </a:r>
            <a:endParaRPr lang="en-US" sz="1200"/>
          </a:p>
          <a:p>
            <a:r>
              <a:rPr lang="en-US" sz="1200"/>
              <a:t>        | SCAN_AS_PRODUCT,</a:t>
            </a:r>
            <a:endParaRPr lang="en-US" sz="1200"/>
          </a:p>
          <a:p>
            <a:r>
              <a:rPr lang="en-US" sz="1200"/>
              <a:t>        0);</a:t>
            </a:r>
            <a:endParaRPr lang="en-US" sz="1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30480"/>
            <a:ext cx="10515600" cy="1325563"/>
          </a:xfrm>
        </p:spPr>
        <p:txBody>
          <a:bodyPr/>
          <a:lstStyle/>
          <a:p>
            <a:r>
              <a:rPr lang="en-US" altLang="en-US" sz="3200">
                <a:sym typeface="+mn-ea"/>
              </a:rPr>
              <a:t>PKMS</a:t>
            </a:r>
            <a:endParaRPr lang="en-US" altLang="en-US" sz="3200">
              <a:sym typeface="+mn-ea"/>
            </a:endParaRPr>
          </a:p>
        </p:txBody>
      </p:sp>
      <p:sp>
        <p:nvSpPr>
          <p:cNvPr id="5" name="Text Box 4"/>
          <p:cNvSpPr txBox="1"/>
          <p:nvPr/>
        </p:nvSpPr>
        <p:spPr>
          <a:xfrm>
            <a:off x="361315" y="1202055"/>
            <a:ext cx="5596890" cy="2707005"/>
          </a:xfrm>
          <a:prstGeom prst="rect">
            <a:avLst/>
          </a:prstGeom>
          <a:solidFill>
            <a:schemeClr val="bg1">
              <a:lumMod val="95000"/>
            </a:schemeClr>
          </a:solidFill>
        </p:spPr>
        <p:txBody>
          <a:bodyPr wrap="square" rtlCol="0" anchor="t">
            <a:spAutoFit/>
          </a:bodyPr>
          <a:lstStyle/>
          <a:p>
            <a:r>
              <a:rPr lang="en-US" sz="1000"/>
              <a:t>private Package parseBaseApk(File apkFile, AssetManager assets, int flags)</a:t>
            </a:r>
            <a:endParaRPr lang="en-US" sz="1000"/>
          </a:p>
          <a:p>
            <a:r>
              <a:rPr lang="en-US" sz="1000"/>
              <a:t>        throws PackageParserException {</a:t>
            </a:r>
            <a:endParaRPr lang="en-US" sz="1000"/>
          </a:p>
          <a:p>
            <a:r>
              <a:rPr lang="en-US" sz="1000"/>
              <a:t>    final String apkPath = apkFile.getAbsolutePath();</a:t>
            </a:r>
            <a:endParaRPr lang="en-US" sz="1000"/>
          </a:p>
          <a:p>
            <a:r>
              <a:rPr lang="en-US" altLang="en-US" sz="1000"/>
              <a:t>...</a:t>
            </a:r>
            <a:endParaRPr lang="en-US" sz="1000"/>
          </a:p>
          <a:p>
            <a:r>
              <a:rPr lang="en-US" sz="1000"/>
              <a:t>    mParseError = PackageManager.INSTALL_SUCCEEDED;</a:t>
            </a:r>
            <a:endParaRPr lang="en-US" sz="1000"/>
          </a:p>
          <a:p>
            <a:r>
              <a:rPr lang="en-US" sz="1000"/>
              <a:t>    mArchiveSourcePath = apkFile.getAbsolutePath();</a:t>
            </a:r>
            <a:endParaRPr lang="en-US" sz="1000"/>
          </a:p>
          <a:p>
            <a:endParaRPr lang="en-US" sz="1000"/>
          </a:p>
          <a:p>
            <a:r>
              <a:rPr lang="en-US" sz="1000"/>
              <a:t>    XmlResourceParser parser = null;</a:t>
            </a:r>
            <a:endParaRPr lang="en-US" sz="1000"/>
          </a:p>
          <a:p>
            <a:r>
              <a:rPr lang="en-US" sz="1000"/>
              <a:t>    try {</a:t>
            </a:r>
            <a:endParaRPr lang="en-US" sz="1000"/>
          </a:p>
          <a:p>
            <a:r>
              <a:rPr lang="en-US" sz="1000"/>
              <a:t>        final int cookie = assets.findCookieForPath(apkPath);</a:t>
            </a:r>
            <a:endParaRPr lang="en-US" sz="1000"/>
          </a:p>
          <a:p>
            <a:r>
              <a:rPr lang="en-US" sz="1000"/>
              <a:t>        parser = assets.openXmlResourceParser(cookie, </a:t>
            </a:r>
            <a:r>
              <a:rPr lang="en-US" sz="1000">
                <a:solidFill>
                  <a:srgbClr val="FF0000"/>
                </a:solidFill>
              </a:rPr>
              <a:t>ANDROID_MANIFEST_FILENAME</a:t>
            </a:r>
            <a:r>
              <a:rPr lang="en-US" sz="1000"/>
              <a:t>);</a:t>
            </a:r>
            <a:endParaRPr lang="en-US" sz="1000"/>
          </a:p>
          <a:p>
            <a:r>
              <a:rPr lang="en-US" sz="1000"/>
              <a:t>        final Resources res = new Resources(assets, mMetrics, null);</a:t>
            </a:r>
            <a:endParaRPr lang="en-US" sz="1000"/>
          </a:p>
          <a:p>
            <a:r>
              <a:rPr lang="en-US" sz="1000"/>
              <a:t>        final String[] outError = new String[1];</a:t>
            </a:r>
            <a:endParaRPr lang="en-US" sz="1000"/>
          </a:p>
          <a:p>
            <a:r>
              <a:rPr lang="en-US" sz="1000"/>
              <a:t>        final Package pkg = parseBaseApk(apkPath, res, parser, flags, outError);</a:t>
            </a:r>
            <a:endParaRPr lang="en-US" sz="1000"/>
          </a:p>
          <a:p>
            <a:r>
              <a:rPr lang="en-US" sz="1000"/>
              <a:t>        return pkg;</a:t>
            </a:r>
            <a:endParaRPr lang="en-US" sz="1000"/>
          </a:p>
          <a:p>
            <a:r>
              <a:rPr lang="en-US" sz="1000"/>
              <a:t>    }</a:t>
            </a:r>
            <a:endParaRPr lang="en-US" sz="1000"/>
          </a:p>
          <a:p>
            <a:r>
              <a:rPr lang="en-US" sz="1000"/>
              <a:t>}</a:t>
            </a:r>
            <a:endParaRPr lang="en-US" sz="1000"/>
          </a:p>
        </p:txBody>
      </p:sp>
      <p:sp>
        <p:nvSpPr>
          <p:cNvPr id="3" name="Text Box 2"/>
          <p:cNvSpPr txBox="1"/>
          <p:nvPr/>
        </p:nvSpPr>
        <p:spPr>
          <a:xfrm>
            <a:off x="6151880" y="894715"/>
            <a:ext cx="5220970" cy="398780"/>
          </a:xfrm>
          <a:prstGeom prst="rect">
            <a:avLst/>
          </a:prstGeom>
          <a:solidFill>
            <a:schemeClr val="bg1">
              <a:lumMod val="95000"/>
            </a:schemeClr>
          </a:solidFill>
        </p:spPr>
        <p:txBody>
          <a:bodyPr wrap="square" rtlCol="0" anchor="t">
            <a:spAutoFit/>
          </a:bodyPr>
          <a:lstStyle/>
          <a:p>
            <a:r>
              <a:rPr lang="en-US" sz="1000"/>
              <a:t>    /** File name in an APK for the Android manifest. */</a:t>
            </a:r>
            <a:endParaRPr lang="en-US" sz="1000"/>
          </a:p>
          <a:p>
            <a:r>
              <a:rPr lang="en-US" sz="1000"/>
              <a:t>    public static final String ANDROID_MANIFEST_FILENAME = "AndroidManifest.xml";</a:t>
            </a:r>
            <a:endParaRPr lang="en-US" sz="1000"/>
          </a:p>
        </p:txBody>
      </p:sp>
      <p:sp>
        <p:nvSpPr>
          <p:cNvPr id="6" name="Text Box 5"/>
          <p:cNvSpPr txBox="1"/>
          <p:nvPr/>
        </p:nvSpPr>
        <p:spPr>
          <a:xfrm>
            <a:off x="6151880" y="1356360"/>
            <a:ext cx="5918200" cy="5477510"/>
          </a:xfrm>
          <a:prstGeom prst="rect">
            <a:avLst/>
          </a:prstGeom>
          <a:solidFill>
            <a:schemeClr val="bg1">
              <a:lumMod val="95000"/>
            </a:schemeClr>
          </a:solidFill>
        </p:spPr>
        <p:txBody>
          <a:bodyPr wrap="square" rtlCol="0" anchor="t">
            <a:spAutoFit/>
          </a:bodyPr>
          <a:lstStyle/>
          <a:p>
            <a:r>
              <a:rPr lang="en-US" sz="1000"/>
              <a:t>private Package parseBaseApk(String apkPath, Resources res, XmlResourceParser parser, int flags,</a:t>
            </a:r>
            <a:endParaRPr lang="en-US" sz="1000"/>
          </a:p>
          <a:p>
            <a:r>
              <a:rPr lang="en-US" sz="1000"/>
              <a:t>        String[] outError) throws XmlPullParserException, IOException {</a:t>
            </a:r>
            <a:endParaRPr lang="en-US" sz="1000"/>
          </a:p>
          <a:p>
            <a:r>
              <a:rPr lang="en-US" sz="1000"/>
              <a:t>    final String splitName;</a:t>
            </a:r>
            <a:endParaRPr lang="en-US" sz="1000"/>
          </a:p>
          <a:p>
            <a:r>
              <a:rPr lang="en-US" sz="1000"/>
              <a:t>    final String pkgName;</a:t>
            </a:r>
            <a:endParaRPr lang="en-US" sz="1000"/>
          </a:p>
          <a:p>
            <a:r>
              <a:rPr lang="en-US" sz="1000"/>
              <a:t>...</a:t>
            </a:r>
            <a:endParaRPr lang="en-US" sz="1000"/>
          </a:p>
          <a:p>
            <a:r>
              <a:rPr lang="en-US" sz="1000"/>
              <a:t>    final Package pkg = new Package(pkgName);</a:t>
            </a:r>
            <a:endParaRPr lang="en-US" sz="1000"/>
          </a:p>
          <a:p>
            <a:r>
              <a:rPr lang="en-US" sz="1000"/>
              <a:t>    TypedArray sa = res.obtainAttributes(parser,</a:t>
            </a:r>
            <a:endParaRPr lang="en-US" sz="1000"/>
          </a:p>
          <a:p>
            <a:r>
              <a:rPr lang="en-US" sz="1000"/>
              <a:t>            com.android.internal.R.styleable.AndroidManifest);</a:t>
            </a:r>
            <a:endParaRPr lang="en-US" sz="1000"/>
          </a:p>
          <a:p>
            <a:r>
              <a:rPr lang="en-US" sz="1000"/>
              <a:t>    pkg.mVersionCode = sa.getInteger(</a:t>
            </a:r>
            <a:endParaRPr lang="en-US" sz="1000"/>
          </a:p>
          <a:p>
            <a:r>
              <a:rPr lang="en-US" sz="1000"/>
              <a:t>            com.android.internal.R.styleable.AndroidManifest_versionCode, 0);</a:t>
            </a:r>
            <a:endParaRPr lang="en-US" sz="1000"/>
          </a:p>
          <a:p>
            <a:r>
              <a:rPr lang="en-US" sz="1000"/>
              <a:t>    pkg.mVersionCodeMajor = sa.getInteger(</a:t>
            </a:r>
            <a:endParaRPr lang="en-US" sz="1000"/>
          </a:p>
          <a:p>
            <a:r>
              <a:rPr lang="en-US" sz="1000"/>
              <a:t>            com.android.internal.R.styleable.AndroidManifest_versionCodeMajor, 0);</a:t>
            </a:r>
            <a:endParaRPr lang="en-US" sz="1000"/>
          </a:p>
          <a:p>
            <a:r>
              <a:rPr lang="en-US" sz="1000"/>
              <a:t>    pkg.applicationInfo.setVersionCode(pkg.getLongVersionCode());</a:t>
            </a:r>
            <a:endParaRPr lang="en-US" sz="1000"/>
          </a:p>
          <a:p>
            <a:r>
              <a:rPr lang="en-US" sz="1000"/>
              <a:t>    pkg.baseRevisionCode = sa.getInteger(</a:t>
            </a:r>
            <a:endParaRPr lang="en-US" sz="1000"/>
          </a:p>
          <a:p>
            <a:r>
              <a:rPr lang="en-US" sz="1000"/>
              <a:t>            com.android.internal.R.styleable.AndroidManifest_revisionCode, 0);</a:t>
            </a:r>
            <a:endParaRPr lang="en-US" sz="1000"/>
          </a:p>
          <a:p>
            <a:r>
              <a:rPr lang="en-US" sz="1000"/>
              <a:t>    pkg.mVersionName = sa.getNonConfigurationString(</a:t>
            </a:r>
            <a:endParaRPr lang="en-US" sz="1000"/>
          </a:p>
          <a:p>
            <a:r>
              <a:rPr lang="en-US" sz="1000"/>
              <a:t>            com.android.internal.R.styleable.AndroidManifest_versionName, 0);</a:t>
            </a:r>
            <a:endParaRPr lang="en-US" sz="1000"/>
          </a:p>
          <a:p>
            <a:r>
              <a:rPr lang="en-US" sz="1000"/>
              <a:t>    if (pkg.mVersionName != null) {</a:t>
            </a:r>
            <a:endParaRPr lang="en-US" sz="1000"/>
          </a:p>
          <a:p>
            <a:r>
              <a:rPr lang="en-US" sz="1000"/>
              <a:t>        pkg.mVersionName = pkg.mVersionName.intern();</a:t>
            </a:r>
            <a:endParaRPr lang="en-US" sz="1000"/>
          </a:p>
          <a:p>
            <a:r>
              <a:rPr lang="en-US" sz="1000"/>
              <a:t>    }</a:t>
            </a:r>
            <a:endParaRPr lang="en-US" sz="1000"/>
          </a:p>
          <a:p>
            <a:endParaRPr lang="en-US" sz="1000"/>
          </a:p>
          <a:p>
            <a:r>
              <a:rPr lang="en-US" sz="1000"/>
              <a:t>    pkg.coreApp = parser.getAttributeBooleanValue(null, "coreApp", false);</a:t>
            </a:r>
            <a:endParaRPr lang="en-US" sz="1000"/>
          </a:p>
          <a:p>
            <a:endParaRPr lang="en-US" sz="1000"/>
          </a:p>
          <a:p>
            <a:r>
              <a:rPr lang="en-US" sz="1000"/>
              <a:t>    pkg.mCompileSdkVersion = sa.getInteger(</a:t>
            </a:r>
            <a:endParaRPr lang="en-US" sz="1000"/>
          </a:p>
          <a:p>
            <a:r>
              <a:rPr lang="en-US" sz="1000"/>
              <a:t>            com.android.internal.R.styleable.AndroidManifest_compileSdkVersion, 0);</a:t>
            </a:r>
            <a:endParaRPr lang="en-US" sz="1000"/>
          </a:p>
          <a:p>
            <a:r>
              <a:rPr lang="en-US" sz="1000"/>
              <a:t>    pkg.applicationInfo.compileSdkVersion = pkg.mCompileSdkVersion;</a:t>
            </a:r>
            <a:endParaRPr lang="en-US" sz="1000"/>
          </a:p>
          <a:p>
            <a:r>
              <a:rPr lang="en-US" sz="1000"/>
              <a:t>    pkg.mCompileSdkVersionCodename = sa.getNonConfigurationString(</a:t>
            </a:r>
            <a:endParaRPr lang="en-US" sz="1000"/>
          </a:p>
          <a:p>
            <a:r>
              <a:rPr lang="en-US" sz="1000"/>
              <a:t>            com.android.internal.R.styleable.AndroidManifest_compileSdkVersionCodename, 0);</a:t>
            </a:r>
            <a:endParaRPr lang="en-US" sz="1000"/>
          </a:p>
          <a:p>
            <a:r>
              <a:rPr lang="en-US" sz="1000"/>
              <a:t>    if (pkg.mCompileSdkVersionCodename != null) {</a:t>
            </a:r>
            <a:endParaRPr lang="en-US" sz="1000"/>
          </a:p>
          <a:p>
            <a:r>
              <a:rPr lang="en-US" sz="1000"/>
              <a:t>        pkg.mCompileSdkVersionCodename = pkg.mCompileSdkVersionCodename.intern();</a:t>
            </a:r>
            <a:endParaRPr lang="en-US" sz="1000"/>
          </a:p>
          <a:p>
            <a:r>
              <a:rPr lang="en-US" sz="1000"/>
              <a:t>    }</a:t>
            </a:r>
            <a:endParaRPr lang="en-US" sz="1000"/>
          </a:p>
          <a:p>
            <a:r>
              <a:rPr lang="en-US" sz="1000"/>
              <a:t>    pkg.applicationInfo.compileSdkVersionCodename = pkg.mCompileSdkVersionCodename;</a:t>
            </a:r>
            <a:endParaRPr lang="en-US" sz="1000"/>
          </a:p>
          <a:p>
            <a:r>
              <a:rPr lang="en-US" sz="1000"/>
              <a:t>    sa.recycle();</a:t>
            </a:r>
            <a:endParaRPr lang="en-US" sz="1000"/>
          </a:p>
          <a:p>
            <a:r>
              <a:rPr lang="en-US" sz="1000"/>
              <a:t>    return parseBaseApkCommon(pkg, null, res, parser, flags, outError);</a:t>
            </a:r>
            <a:endParaRPr lang="en-US" sz="1000"/>
          </a:p>
          <a:p>
            <a:r>
              <a:rPr lang="en-US" sz="1000"/>
              <a:t>}</a:t>
            </a:r>
            <a:endParaRPr lang="en-US" sz="1000"/>
          </a:p>
        </p:txBody>
      </p:sp>
      <p:sp>
        <p:nvSpPr>
          <p:cNvPr id="4" name="Text Box 3"/>
          <p:cNvSpPr txBox="1"/>
          <p:nvPr/>
        </p:nvSpPr>
        <p:spPr>
          <a:xfrm>
            <a:off x="361315" y="894715"/>
            <a:ext cx="2288540" cy="306705"/>
          </a:xfrm>
          <a:prstGeom prst="rect">
            <a:avLst/>
          </a:prstGeom>
          <a:noFill/>
        </p:spPr>
        <p:txBody>
          <a:bodyPr wrap="none" rtlCol="0" anchor="t">
            <a:spAutoFit/>
          </a:bodyPr>
          <a:lstStyle/>
          <a:p>
            <a:pPr algn="l"/>
            <a:r>
              <a:rPr lang="en-US" altLang="en-US" sz="1400">
                <a:sym typeface="+mn-ea"/>
              </a:rPr>
              <a:t>包解析器PackageParser：</a:t>
            </a:r>
            <a:endParaRPr lang="en-US" altLang="en-US" sz="1400">
              <a:sym typeface="+mn-ea"/>
            </a:endParaRPr>
          </a:p>
        </p:txBody>
      </p:sp>
      <p:pic>
        <p:nvPicPr>
          <p:cNvPr id="7" name="Picture 6"/>
          <p:cNvPicPr>
            <a:picLocks noChangeAspect="1"/>
          </p:cNvPicPr>
          <p:nvPr/>
        </p:nvPicPr>
        <p:blipFill>
          <a:blip r:embed="rId1"/>
          <a:stretch>
            <a:fillRect/>
          </a:stretch>
        </p:blipFill>
        <p:spPr>
          <a:xfrm>
            <a:off x="1930400" y="3579495"/>
            <a:ext cx="3445510" cy="305054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4445"/>
            <a:ext cx="10515600" cy="1325563"/>
          </a:xfrm>
        </p:spPr>
        <p:txBody>
          <a:bodyPr/>
          <a:lstStyle/>
          <a:p>
            <a:r>
              <a:rPr lang="en-US" altLang="en-US" sz="3200">
                <a:sym typeface="+mn-ea"/>
              </a:rPr>
              <a:t>PKMS</a:t>
            </a:r>
            <a:endParaRPr lang="en-US" altLang="en-US" sz="3200">
              <a:sym typeface="+mn-ea"/>
            </a:endParaRPr>
          </a:p>
        </p:txBody>
      </p:sp>
      <p:sp>
        <p:nvSpPr>
          <p:cNvPr id="11" name="Text Box 10"/>
          <p:cNvSpPr txBox="1"/>
          <p:nvPr/>
        </p:nvSpPr>
        <p:spPr>
          <a:xfrm>
            <a:off x="695325" y="881380"/>
            <a:ext cx="10935970" cy="1599565"/>
          </a:xfrm>
          <a:prstGeom prst="rect">
            <a:avLst/>
          </a:prstGeom>
          <a:noFill/>
        </p:spPr>
        <p:txBody>
          <a:bodyPr wrap="square" rtlCol="0" anchor="t">
            <a:spAutoFit/>
          </a:bodyPr>
          <a:lstStyle/>
          <a:p>
            <a:r>
              <a:rPr lang="en-US" altLang="en-US" sz="1400">
                <a:sym typeface="+mn-ea"/>
              </a:rPr>
              <a:t>PackageParser是解析APK文件中AndroidManifest.xml的工具类。包解析器PackageParser就将一个静态的AndroidManifest文件，转换成了内存中的数据结构Package，它包含了一个包的所有信息，如包名、包路径、权限、四大组件等。</a:t>
            </a:r>
            <a:endParaRPr lang="en-US" altLang="en-US" sz="1400">
              <a:sym typeface="+mn-ea"/>
            </a:endParaRPr>
          </a:p>
          <a:p>
            <a:r>
              <a:rPr lang="en-US" altLang="en-US" sz="1400">
                <a:sym typeface="+mn-ea"/>
              </a:rPr>
              <a:t>解析完成后，所有的Package都保存在一个</a:t>
            </a:r>
            <a:r>
              <a:rPr lang="en-US" altLang="en-US" sz="1400" i="1">
                <a:sym typeface="+mn-ea"/>
              </a:rPr>
              <a:t>ArrayMap</a:t>
            </a:r>
            <a:r>
              <a:rPr lang="en-US" altLang="en-US" sz="1400">
                <a:sym typeface="+mn-ea"/>
              </a:rPr>
              <a:t>里。</a:t>
            </a:r>
            <a:endParaRPr lang="en-US" altLang="en-US" sz="1400">
              <a:sym typeface="+mn-ea"/>
            </a:endParaRPr>
          </a:p>
          <a:p>
            <a:r>
              <a:rPr lang="en-US" altLang="en-US" sz="1400">
                <a:sym typeface="+mn-ea"/>
              </a:rPr>
              <a:t>    </a:t>
            </a:r>
            <a:r>
              <a:rPr lang="en-US" altLang="en-US" sz="1400" i="1">
                <a:sym typeface="+mn-ea"/>
              </a:rPr>
              <a:t>final ArrayMap&lt;String, PackageParser.Package&gt; mPackages = new ArrayMap&lt;&gt;();</a:t>
            </a:r>
            <a:endParaRPr lang="en-US" altLang="en-US" sz="1400" i="1">
              <a:sym typeface="+mn-ea"/>
            </a:endParaRPr>
          </a:p>
          <a:p>
            <a:r>
              <a:rPr lang="en-US" altLang="en-US" sz="1400">
                <a:sym typeface="+mn-ea"/>
              </a:rPr>
              <a:t>mPackages对象，保存的是包名到Package对象的映射，当一个APK顺利通过扫描过程之后，其Package对象便被添加到mPackages这个映射表中</a:t>
            </a:r>
            <a:endParaRPr lang="en-US" altLang="en-US" sz="1400" i="1">
              <a:sym typeface="+mn-ea"/>
            </a:endParaRPr>
          </a:p>
          <a:p>
            <a:r>
              <a:rPr lang="en-US" altLang="en-US" sz="1400">
                <a:sym typeface="+mn-ea"/>
              </a:rPr>
              <a:t>PackageParser.Package包含了一个apk的所有信息，下面摘取了其中的一部分。实现了Parcelable接口，便于进程间传递。</a:t>
            </a:r>
            <a:endParaRPr lang="en-US" altLang="en-US" sz="1400">
              <a:sym typeface="+mn-ea"/>
            </a:endParaRPr>
          </a:p>
        </p:txBody>
      </p:sp>
      <p:sp>
        <p:nvSpPr>
          <p:cNvPr id="5" name="Text Box 4"/>
          <p:cNvSpPr txBox="1"/>
          <p:nvPr/>
        </p:nvSpPr>
        <p:spPr>
          <a:xfrm>
            <a:off x="647700" y="2480945"/>
            <a:ext cx="10591800" cy="4246245"/>
          </a:xfrm>
          <a:prstGeom prst="rect">
            <a:avLst/>
          </a:prstGeom>
          <a:solidFill>
            <a:schemeClr val="bg1">
              <a:lumMod val="95000"/>
            </a:schemeClr>
          </a:solidFill>
        </p:spPr>
        <p:txBody>
          <a:bodyPr wrap="square" rtlCol="0" anchor="t">
            <a:spAutoFit/>
          </a:bodyPr>
          <a:lstStyle/>
          <a:p>
            <a:r>
              <a:rPr lang="en-US" sz="1000" i="1"/>
              <a:t>    /**</a:t>
            </a:r>
            <a:endParaRPr lang="en-US" sz="1000" i="1"/>
          </a:p>
          <a:p>
            <a:r>
              <a:rPr lang="en-US" sz="1000" i="1"/>
              <a:t>     * Representation of a full package parsed from APK files on disk. A package</a:t>
            </a:r>
            <a:endParaRPr lang="en-US" sz="1000" i="1"/>
          </a:p>
          <a:p>
            <a:r>
              <a:rPr lang="en-US" sz="1000" i="1"/>
              <a:t>     * consists of a single base APK, and zero or more split APKs.</a:t>
            </a:r>
            <a:endParaRPr lang="en-US" sz="1000" i="1"/>
          </a:p>
          <a:p>
            <a:r>
              <a:rPr lang="en-US" sz="1000" i="1"/>
              <a:t>     */</a:t>
            </a:r>
            <a:endParaRPr lang="en-US" sz="1000" i="1"/>
          </a:p>
          <a:p>
            <a:r>
              <a:rPr lang="en-US" sz="1000" i="1"/>
              <a:t>    public final static class Package implements Parcelable {</a:t>
            </a:r>
            <a:endParaRPr lang="en-US" sz="1000" i="1"/>
          </a:p>
          <a:p>
            <a:r>
              <a:rPr lang="en-US" sz="1000" i="1"/>
              <a:t>        public String packageName;</a:t>
            </a:r>
            <a:endParaRPr lang="en-US" sz="1000" i="1"/>
          </a:p>
          <a:p>
            <a:r>
              <a:rPr lang="en-US" sz="1000" i="1"/>
              <a:t>        public String[] splitNames;</a:t>
            </a:r>
            <a:endParaRPr lang="en-US" sz="1000" i="1"/>
          </a:p>
          <a:p>
            <a:r>
              <a:rPr lang="en-US" sz="1000" i="1"/>
              <a:t>        public String volumeUuid;</a:t>
            </a:r>
            <a:endParaRPr lang="en-US" sz="1000" i="1"/>
          </a:p>
          <a:p>
            <a:r>
              <a:rPr lang="en-US" sz="1000" i="1"/>
              <a:t>        public String codePath;</a:t>
            </a:r>
            <a:endParaRPr lang="en-US" sz="1000" i="1"/>
          </a:p>
          <a:p>
            <a:r>
              <a:rPr lang="en-US" sz="1000" i="1"/>
              <a:t>        public String baseCodePath;</a:t>
            </a:r>
            <a:endParaRPr lang="en-US" sz="1000" i="1"/>
          </a:p>
          <a:p>
            <a:endParaRPr lang="en-US" sz="1000" i="1"/>
          </a:p>
          <a:p>
            <a:r>
              <a:rPr lang="en-US" sz="1000" i="1"/>
              <a:t>        public ApplicationInfo applicationInfo = new ApplicationInfo();</a:t>
            </a:r>
            <a:endParaRPr lang="en-US" sz="1000" i="1"/>
          </a:p>
          <a:p>
            <a:r>
              <a:rPr lang="en-US" sz="1000" i="1"/>
              <a:t>        public final ArrayList&lt;Permission&gt; permissions = new ArrayList&lt;Permission&gt;(0);</a:t>
            </a:r>
            <a:endParaRPr lang="en-US" sz="1000" i="1"/>
          </a:p>
          <a:p>
            <a:r>
              <a:rPr lang="en-US" sz="1000" i="1"/>
              <a:t>        public final ArrayList&lt;PermissionGroup&gt; permissionGroups = new ArrayList&lt;PermissionGroup&gt;(0);</a:t>
            </a:r>
            <a:endParaRPr lang="en-US" sz="1000" i="1"/>
          </a:p>
          <a:p>
            <a:r>
              <a:rPr lang="en-US" sz="1000" i="1"/>
              <a:t>        public final ArrayList&lt;Activity&gt; activities = new ArrayList&lt;Activity&gt;(0);  </a:t>
            </a:r>
            <a:r>
              <a:rPr lang="en-US" altLang="en-US" sz="1000" i="1">
                <a:solidFill>
                  <a:srgbClr val="FF0000"/>
                </a:solidFill>
              </a:rPr>
              <a:t>// </a:t>
            </a:r>
            <a:r>
              <a:rPr lang="en-US" sz="1000" i="1">
                <a:solidFill>
                  <a:srgbClr val="FF0000"/>
                </a:solidFill>
              </a:rPr>
              <a:t>存储了类型为Activity的对象，需要注意的是这个Acticity并不是我们常用的那个Activity，而是PackageParser的静态内部类，Package中的其他列表也都是如此。</a:t>
            </a:r>
            <a:endParaRPr lang="en-US" sz="1000" i="1"/>
          </a:p>
          <a:p>
            <a:r>
              <a:rPr lang="en-US" sz="1000" i="1"/>
              <a:t>        public final ArrayList&lt;Activity&gt; receivers = new ArrayList&lt;Activity&gt;(0);</a:t>
            </a:r>
            <a:endParaRPr lang="en-US" sz="1000" i="1"/>
          </a:p>
          <a:p>
            <a:r>
              <a:rPr lang="en-US" sz="1000" i="1"/>
              <a:t>        public final ArrayList&lt;Provider&gt; providers = new ArrayList&lt;Provider&gt;(0);</a:t>
            </a:r>
            <a:endParaRPr lang="en-US" sz="1000" i="1"/>
          </a:p>
          <a:p>
            <a:r>
              <a:rPr lang="en-US" sz="1000" i="1"/>
              <a:t>        public final ArrayList&lt;Service&gt; services = new ArrayList&lt;Service&gt;(0);</a:t>
            </a:r>
            <a:endParaRPr lang="en-US" sz="1000" i="1"/>
          </a:p>
          <a:p>
            <a:r>
              <a:rPr lang="en-US" sz="1000" i="1"/>
              <a:t>        public final ArrayList&lt;Instrumentation&gt; instrumentation = new ArrayList&lt;Instrumentation&gt;(0);</a:t>
            </a:r>
            <a:endParaRPr lang="en-US" sz="1000" i="1"/>
          </a:p>
          <a:p>
            <a:r>
              <a:rPr lang="en-US" sz="1000" i="1"/>
              <a:t>        public final ArrayList&lt;String&gt; requestedPermissions = new ArrayList&lt;String&gt;();</a:t>
            </a:r>
            <a:endParaRPr lang="en-US" sz="1000" i="1"/>
          </a:p>
          <a:p>
            <a:r>
              <a:rPr lang="en-US" sz="1000" i="1"/>
              <a:t>        public final ArrayList&lt;String&gt; implicitPermissions = new ArrayList&lt;&gt;();</a:t>
            </a:r>
            <a:endParaRPr lang="en-US" sz="1000" i="1"/>
          </a:p>
          <a:p>
            <a:r>
              <a:rPr lang="en-US" sz="1000" i="1"/>
              <a:t>        public ArrayList&lt;String&gt; protectedBroadcasts;</a:t>
            </a:r>
            <a:endParaRPr lang="en-US" sz="1000" i="1"/>
          </a:p>
          <a:p>
            <a:r>
              <a:rPr lang="en-US" sz="1000" i="1"/>
              <a:t>        public ArrayList&lt;String&gt; libraryNames = null;</a:t>
            </a:r>
            <a:endParaRPr lang="en-US" sz="1000" i="1"/>
          </a:p>
          <a:p>
            <a:r>
              <a:rPr lang="en-US" sz="1000" i="1"/>
              <a:t>        public ArrayList&lt;String&gt; usesLibraries = null;</a:t>
            </a:r>
            <a:endParaRPr lang="en-US" sz="1000" i="1"/>
          </a:p>
          <a:p>
            <a:r>
              <a:rPr lang="en-US" sz="1000" i="1"/>
              <a:t>        public ArrayList&lt;String&gt; usesStaticLibraries = null;</a:t>
            </a:r>
            <a:endParaRPr lang="en-US" sz="1000" i="1"/>
          </a:p>
          <a:p>
            <a:r>
              <a:rPr lang="en-US" altLang="en-US" sz="1000" i="1"/>
              <a:t>    }</a:t>
            </a:r>
            <a:endParaRPr lang="en-US" altLang="en-US" sz="1000" i="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4445"/>
            <a:ext cx="10515600" cy="1325563"/>
          </a:xfrm>
        </p:spPr>
        <p:txBody>
          <a:bodyPr/>
          <a:lstStyle/>
          <a:p>
            <a:r>
              <a:rPr lang="en-US" altLang="en-US" sz="3200">
                <a:sym typeface="+mn-ea"/>
              </a:rPr>
              <a:t>PKMS</a:t>
            </a:r>
            <a:endParaRPr lang="en-US" altLang="en-US" sz="3200">
              <a:sym typeface="+mn-ea"/>
            </a:endParaRPr>
          </a:p>
        </p:txBody>
      </p:sp>
      <p:pic>
        <p:nvPicPr>
          <p:cNvPr id="6" name="Picture 5" descr="2-packagemanager-packageparser"/>
          <p:cNvPicPr>
            <a:picLocks noChangeAspect="1"/>
          </p:cNvPicPr>
          <p:nvPr/>
        </p:nvPicPr>
        <p:blipFill>
          <a:blip r:embed="rId1"/>
          <a:stretch>
            <a:fillRect/>
          </a:stretch>
        </p:blipFill>
        <p:spPr>
          <a:xfrm>
            <a:off x="867410" y="923290"/>
            <a:ext cx="10457180" cy="48952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shot from 2020-07-06 11-42-35"/>
          <p:cNvPicPr>
            <a:picLocks noChangeAspect="1"/>
          </p:cNvPicPr>
          <p:nvPr/>
        </p:nvPicPr>
        <p:blipFill>
          <a:blip r:embed="rId1"/>
          <a:stretch>
            <a:fillRect/>
          </a:stretch>
        </p:blipFill>
        <p:spPr>
          <a:xfrm>
            <a:off x="3877310" y="1077595"/>
            <a:ext cx="3971925" cy="470217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470" y="31115"/>
            <a:ext cx="10515600" cy="1325563"/>
          </a:xfrm>
        </p:spPr>
        <p:txBody>
          <a:bodyPr/>
          <a:lstStyle/>
          <a:p>
            <a:r>
              <a:rPr lang="en-US" altLang="en-US" sz="3200">
                <a:sym typeface="+mn-ea"/>
              </a:rPr>
              <a:t>PKMS</a:t>
            </a:r>
            <a:endParaRPr lang="en-US" altLang="en-US" sz="3200">
              <a:sym typeface="+mn-ea"/>
            </a:endParaRPr>
          </a:p>
        </p:txBody>
      </p:sp>
      <p:sp>
        <p:nvSpPr>
          <p:cNvPr id="5" name="Text Box 4"/>
          <p:cNvSpPr txBox="1"/>
          <p:nvPr/>
        </p:nvSpPr>
        <p:spPr>
          <a:xfrm>
            <a:off x="650875" y="988695"/>
            <a:ext cx="4669790" cy="306705"/>
          </a:xfrm>
          <a:prstGeom prst="rect">
            <a:avLst/>
          </a:prstGeom>
          <a:noFill/>
        </p:spPr>
        <p:txBody>
          <a:bodyPr wrap="none" rtlCol="0" anchor="t">
            <a:spAutoFit/>
          </a:bodyPr>
          <a:lstStyle/>
          <a:p>
            <a:r>
              <a:rPr lang="en-US" altLang="en-US" sz="1400">
                <a:sym typeface="+mn-ea"/>
              </a:rPr>
              <a:t>因此，APK或者AndroidManifest在内存中的结构如右图：</a:t>
            </a:r>
            <a:endParaRPr lang="en-US" altLang="en-US" sz="1400">
              <a:sym typeface="+mn-ea"/>
            </a:endParaRPr>
          </a:p>
        </p:txBody>
      </p:sp>
      <p:pic>
        <p:nvPicPr>
          <p:cNvPr id="10" name="Picture 9" descr="未命名文件 (3)"/>
          <p:cNvPicPr>
            <a:picLocks noChangeAspect="1"/>
          </p:cNvPicPr>
          <p:nvPr/>
        </p:nvPicPr>
        <p:blipFill>
          <a:blip r:embed="rId1"/>
          <a:stretch>
            <a:fillRect/>
          </a:stretch>
        </p:blipFill>
        <p:spPr>
          <a:xfrm>
            <a:off x="6402705" y="1200785"/>
            <a:ext cx="5668010" cy="5205730"/>
          </a:xfrm>
          <a:prstGeom prst="rect">
            <a:avLst/>
          </a:prstGeom>
        </p:spPr>
      </p:pic>
      <p:sp>
        <p:nvSpPr>
          <p:cNvPr id="3" name="Text Box 2"/>
          <p:cNvSpPr txBox="1"/>
          <p:nvPr/>
        </p:nvSpPr>
        <p:spPr>
          <a:xfrm>
            <a:off x="650875" y="1325880"/>
            <a:ext cx="5180330" cy="306705"/>
          </a:xfrm>
          <a:prstGeom prst="rect">
            <a:avLst/>
          </a:prstGeom>
          <a:noFill/>
        </p:spPr>
        <p:txBody>
          <a:bodyPr wrap="square" rtlCol="0" anchor="t">
            <a:spAutoFit/>
          </a:bodyPr>
          <a:lstStyle/>
          <a:p>
            <a:r>
              <a:rPr lang="en-US" sz="1400"/>
              <a:t>manifest标签解析与package对应关系</a:t>
            </a:r>
            <a:r>
              <a:rPr lang="en-US" altLang="en-US" sz="1400"/>
              <a:t>:</a:t>
            </a:r>
            <a:endParaRPr lang="en-US" altLang="en-US" sz="1400"/>
          </a:p>
        </p:txBody>
      </p:sp>
      <p:graphicFrame>
        <p:nvGraphicFramePr>
          <p:cNvPr id="4" name="Table 3"/>
          <p:cNvGraphicFramePr/>
          <p:nvPr/>
        </p:nvGraphicFramePr>
        <p:xfrm>
          <a:off x="736600" y="1632585"/>
          <a:ext cx="5513070" cy="1884680"/>
        </p:xfrm>
        <a:graphic>
          <a:graphicData uri="http://schemas.openxmlformats.org/drawingml/2006/table">
            <a:tbl>
              <a:tblPr firstRow="1" bandRow="1">
                <a:tableStyleId>{5C22544A-7EE6-4342-B048-85BDC9FD1C3A}</a:tableStyleId>
              </a:tblPr>
              <a:tblGrid>
                <a:gridCol w="2247265"/>
                <a:gridCol w="3265805"/>
              </a:tblGrid>
              <a:tr h="275590">
                <a:tc>
                  <a:txBody>
                    <a:bodyPr/>
                    <a:lstStyle/>
                    <a:p>
                      <a:pPr>
                        <a:buNone/>
                      </a:pPr>
                      <a:r>
                        <a:rPr lang="en-US" sz="1400">
                          <a:sym typeface="+mn-ea"/>
                        </a:rPr>
                        <a:t>manifest标签</a:t>
                      </a:r>
                      <a:endParaRPr lang="en-US" sz="1400">
                        <a:sym typeface="+mn-ea"/>
                      </a:endParaRPr>
                    </a:p>
                  </a:txBody>
                  <a:tcPr/>
                </a:tc>
                <a:tc>
                  <a:txBody>
                    <a:bodyPr/>
                    <a:lstStyle/>
                    <a:p>
                      <a:pPr>
                        <a:buNone/>
                      </a:pPr>
                      <a:r>
                        <a:rPr lang="en-US" altLang="en-US" sz="1400">
                          <a:sym typeface="+mn-ea"/>
                        </a:rPr>
                        <a:t>PackageParser.Package</a:t>
                      </a:r>
                      <a:endParaRPr lang="en-US" altLang="en-US" sz="1400">
                        <a:sym typeface="+mn-ea"/>
                      </a:endParaRPr>
                    </a:p>
                  </a:txBody>
                  <a:tcPr/>
                </a:tc>
              </a:tr>
              <a:tr h="304800">
                <a:tc>
                  <a:txBody>
                    <a:bodyPr/>
                    <a:lstStyle/>
                    <a:p>
                      <a:pPr>
                        <a:buNone/>
                      </a:pPr>
                      <a:r>
                        <a:rPr lang="en-US" sz="1400"/>
                        <a:t>package</a:t>
                      </a:r>
                      <a:endParaRPr lang="en-US" sz="1400"/>
                    </a:p>
                  </a:txBody>
                  <a:tcPr/>
                </a:tc>
                <a:tc>
                  <a:txBody>
                    <a:bodyPr/>
                    <a:lstStyle/>
                    <a:p>
                      <a:pPr>
                        <a:buNone/>
                      </a:pPr>
                      <a:r>
                        <a:rPr lang="en-US" sz="1400"/>
                        <a:t>packageName</a:t>
                      </a:r>
                      <a:r>
                        <a:rPr lang="en-US" altLang="en-US" sz="1400"/>
                        <a:t>:String</a:t>
                      </a:r>
                      <a:endParaRPr lang="en-US" altLang="en-US" sz="1400"/>
                    </a:p>
                  </a:txBody>
                  <a:tcPr/>
                </a:tc>
              </a:tr>
              <a:tr h="304800">
                <a:tc>
                  <a:txBody>
                    <a:bodyPr/>
                    <a:lstStyle/>
                    <a:p>
                      <a:pPr>
                        <a:buNone/>
                      </a:pPr>
                      <a:r>
                        <a:rPr lang="en-US" sz="1400"/>
                        <a:t>application</a:t>
                      </a:r>
                      <a:endParaRPr lang="en-US" sz="1400"/>
                    </a:p>
                  </a:txBody>
                  <a:tcPr/>
                </a:tc>
                <a:tc>
                  <a:txBody>
                    <a:bodyPr/>
                    <a:lstStyle/>
                    <a:p>
                      <a:pPr>
                        <a:buNone/>
                      </a:pPr>
                      <a:r>
                        <a:rPr lang="en-US" sz="1400"/>
                        <a:t>applicationInfo</a:t>
                      </a:r>
                      <a:r>
                        <a:rPr lang="en-US" altLang="en-US" sz="1400"/>
                        <a:t>:</a:t>
                      </a:r>
                      <a:r>
                        <a:rPr lang="en-US" sz="1400"/>
                        <a:t>ApplicationInfo</a:t>
                      </a:r>
                      <a:endParaRPr lang="en-US" sz="1400"/>
                    </a:p>
                  </a:txBody>
                  <a:tcPr/>
                </a:tc>
              </a:tr>
              <a:tr h="283845">
                <a:tc>
                  <a:txBody>
                    <a:bodyPr/>
                    <a:lstStyle/>
                    <a:p>
                      <a:pPr>
                        <a:buNone/>
                      </a:pPr>
                      <a:r>
                        <a:rPr lang="en-US" sz="1400"/>
                        <a:t>uses-feature</a:t>
                      </a:r>
                      <a:endParaRPr lang="en-US" sz="1400"/>
                    </a:p>
                  </a:txBody>
                  <a:tcPr/>
                </a:tc>
                <a:tc>
                  <a:txBody>
                    <a:bodyPr/>
                    <a:lstStyle/>
                    <a:p>
                      <a:pPr>
                        <a:buNone/>
                      </a:pPr>
                      <a:r>
                        <a:rPr lang="en-US" sz="1400"/>
                        <a:t>reqFeatures</a:t>
                      </a:r>
                      <a:r>
                        <a:rPr lang="en-US" altLang="en-US" sz="1400"/>
                        <a:t>:</a:t>
                      </a:r>
                      <a:r>
                        <a:rPr lang="en-US" sz="1400"/>
                        <a:t>ArrayList&lt;FeatureInfo&gt;</a:t>
                      </a:r>
                      <a:endParaRPr lang="en-US" sz="1400"/>
                    </a:p>
                  </a:txBody>
                  <a:tcPr/>
                </a:tc>
              </a:tr>
              <a:tr h="332740">
                <a:tc>
                  <a:txBody>
                    <a:bodyPr/>
                    <a:lstStyle/>
                    <a:p>
                      <a:pPr>
                        <a:buNone/>
                      </a:pPr>
                      <a:r>
                        <a:rPr lang="en-US" sz="1400"/>
                        <a:t>android:sharedUserId</a:t>
                      </a:r>
                      <a:endParaRPr lang="en-US" sz="1400"/>
                    </a:p>
                  </a:txBody>
                  <a:tcPr/>
                </a:tc>
                <a:tc>
                  <a:txBody>
                    <a:bodyPr/>
                    <a:lstStyle/>
                    <a:p>
                      <a:pPr>
                        <a:buNone/>
                      </a:pPr>
                      <a:r>
                        <a:rPr lang="en-US" sz="1400"/>
                        <a:t>mSharedUserId</a:t>
                      </a:r>
                      <a:r>
                        <a:rPr lang="en-US" altLang="en-US" sz="1400"/>
                        <a:t>:String</a:t>
                      </a:r>
                      <a:endParaRPr lang="en-US" altLang="en-US" sz="1400"/>
                    </a:p>
                  </a:txBody>
                  <a:tcPr/>
                </a:tc>
              </a:tr>
              <a:tr h="332740">
                <a:tc>
                  <a:txBody>
                    <a:bodyPr/>
                    <a:lstStyle/>
                    <a:p>
                      <a:pPr>
                        <a:buNone/>
                      </a:pPr>
                      <a:r>
                        <a:rPr lang="en-US" sz="1400"/>
                        <a:t>coreApp</a:t>
                      </a:r>
                      <a:endParaRPr lang="en-US" sz="1400"/>
                    </a:p>
                  </a:txBody>
                  <a:tcPr/>
                </a:tc>
                <a:tc>
                  <a:txBody>
                    <a:bodyPr/>
                    <a:lstStyle/>
                    <a:p>
                      <a:pPr>
                        <a:buNone/>
                      </a:pPr>
                      <a:r>
                        <a:rPr lang="en-US" altLang="en-US" sz="1400"/>
                        <a:t>coreApp</a:t>
                      </a:r>
                      <a:endParaRPr lang="en-US" altLang="en-US" sz="1400"/>
                    </a:p>
                  </a:txBody>
                  <a:tcPr/>
                </a:tc>
              </a:tr>
            </a:tbl>
          </a:graphicData>
        </a:graphic>
      </p:graphicFrame>
      <p:sp>
        <p:nvSpPr>
          <p:cNvPr id="6" name="Text Box 5"/>
          <p:cNvSpPr txBox="1"/>
          <p:nvPr/>
        </p:nvSpPr>
        <p:spPr>
          <a:xfrm>
            <a:off x="650875" y="3569970"/>
            <a:ext cx="5008880" cy="306705"/>
          </a:xfrm>
          <a:prstGeom prst="rect">
            <a:avLst/>
          </a:prstGeom>
          <a:noFill/>
        </p:spPr>
        <p:txBody>
          <a:bodyPr wrap="square" rtlCol="0" anchor="t">
            <a:spAutoFit/>
          </a:bodyPr>
          <a:lstStyle/>
          <a:p>
            <a:r>
              <a:rPr lang="en-US" sz="1400"/>
              <a:t>application标签与package对应关系</a:t>
            </a:r>
            <a:r>
              <a:rPr lang="en-US" altLang="en-US" sz="1400"/>
              <a:t>:</a:t>
            </a:r>
            <a:endParaRPr lang="en-US" altLang="en-US" sz="1400"/>
          </a:p>
        </p:txBody>
      </p:sp>
      <p:graphicFrame>
        <p:nvGraphicFramePr>
          <p:cNvPr id="7" name="Table 6"/>
          <p:cNvGraphicFramePr/>
          <p:nvPr/>
        </p:nvGraphicFramePr>
        <p:xfrm>
          <a:off x="736600" y="3876675"/>
          <a:ext cx="5513070" cy="2743200"/>
        </p:xfrm>
        <a:graphic>
          <a:graphicData uri="http://schemas.openxmlformats.org/drawingml/2006/table">
            <a:tbl>
              <a:tblPr firstRow="1" bandRow="1">
                <a:tableStyleId>{5C22544A-7EE6-4342-B048-85BDC9FD1C3A}</a:tableStyleId>
              </a:tblPr>
              <a:tblGrid>
                <a:gridCol w="2260600"/>
                <a:gridCol w="3252470"/>
              </a:tblGrid>
              <a:tr h="267970">
                <a:tc>
                  <a:txBody>
                    <a:bodyPr/>
                    <a:lstStyle/>
                    <a:p>
                      <a:pPr>
                        <a:buNone/>
                      </a:pPr>
                      <a:r>
                        <a:rPr lang="en-US" sz="1400">
                          <a:sym typeface="+mn-ea"/>
                        </a:rPr>
                        <a:t>application标签</a:t>
                      </a:r>
                      <a:endParaRPr lang="en-US" sz="1400"/>
                    </a:p>
                  </a:txBody>
                  <a:tcPr/>
                </a:tc>
                <a:tc>
                  <a:txBody>
                    <a:bodyPr/>
                    <a:lstStyle/>
                    <a:p>
                      <a:pPr>
                        <a:buNone/>
                      </a:pPr>
                      <a:r>
                        <a:rPr lang="en-US" altLang="en-US" sz="1400">
                          <a:sym typeface="+mn-ea"/>
                        </a:rPr>
                        <a:t>PackageParser.Package</a:t>
                      </a:r>
                      <a:endParaRPr lang="en-US" altLang="en-US" sz="1400">
                        <a:sym typeface="+mn-ea"/>
                      </a:endParaRPr>
                    </a:p>
                  </a:txBody>
                  <a:tcPr/>
                </a:tc>
              </a:tr>
              <a:tr h="303530">
                <a:tc>
                  <a:txBody>
                    <a:bodyPr/>
                    <a:lstStyle/>
                    <a:p>
                      <a:pPr>
                        <a:buNone/>
                      </a:pPr>
                      <a:r>
                        <a:rPr lang="en-US" sz="1400">
                          <a:sym typeface="+mn-ea"/>
                        </a:rPr>
                        <a:t>android:</a:t>
                      </a:r>
                      <a:r>
                        <a:rPr lang="en-US" altLang="en-US" sz="1400">
                          <a:sym typeface="+mn-ea"/>
                        </a:rPr>
                        <a:t>name</a:t>
                      </a:r>
                      <a:endParaRPr lang="en-US" altLang="en-US" sz="1400">
                        <a:sym typeface="+mn-ea"/>
                      </a:endParaRPr>
                    </a:p>
                  </a:txBody>
                  <a:tcPr/>
                </a:tc>
                <a:tc>
                  <a:txBody>
                    <a:bodyPr/>
                    <a:lstStyle/>
                    <a:p>
                      <a:pPr>
                        <a:buNone/>
                      </a:pPr>
                      <a:r>
                        <a:rPr lang="en-US" sz="1400"/>
                        <a:t>applicationInfo.className</a:t>
                      </a:r>
                      <a:r>
                        <a:rPr lang="en-US" altLang="en-US" sz="1400"/>
                        <a:t>:String</a:t>
                      </a:r>
                      <a:endParaRPr lang="en-US" altLang="en-US" sz="1400"/>
                    </a:p>
                  </a:txBody>
                  <a:tcPr/>
                </a:tc>
              </a:tr>
              <a:tr h="303530">
                <a:tc>
                  <a:txBody>
                    <a:bodyPr/>
                    <a:lstStyle/>
                    <a:p>
                      <a:pPr>
                        <a:buNone/>
                      </a:pPr>
                      <a:r>
                        <a:rPr lang="en-US" sz="1400"/>
                        <a:t>android:theme</a:t>
                      </a:r>
                      <a:endParaRPr lang="en-US" sz="1400"/>
                    </a:p>
                  </a:txBody>
                  <a:tcPr/>
                </a:tc>
                <a:tc>
                  <a:txBody>
                    <a:bodyPr/>
                    <a:lstStyle/>
                    <a:p>
                      <a:pPr>
                        <a:buNone/>
                      </a:pPr>
                      <a:r>
                        <a:rPr lang="en-US" sz="1400">
                          <a:sym typeface="+mn-ea"/>
                        </a:rPr>
                        <a:t>applicationInfo</a:t>
                      </a:r>
                      <a:r>
                        <a:rPr lang="en-US" sz="1400"/>
                        <a:t>.theme</a:t>
                      </a:r>
                      <a:r>
                        <a:rPr lang="en-US" altLang="en-US" sz="1400"/>
                        <a:t>:int</a:t>
                      </a:r>
                      <a:endParaRPr lang="en-US" altLang="en-US" sz="1400"/>
                    </a:p>
                  </a:txBody>
                  <a:tcPr/>
                </a:tc>
              </a:tr>
              <a:tr h="303530">
                <a:tc>
                  <a:txBody>
                    <a:bodyPr/>
                    <a:lstStyle/>
                    <a:p>
                      <a:pPr>
                        <a:buNone/>
                      </a:pPr>
                      <a:r>
                        <a:rPr lang="en-US" sz="1400"/>
                        <a:t>uiOptions</a:t>
                      </a:r>
                      <a:endParaRPr lang="en-US" sz="1400"/>
                    </a:p>
                  </a:txBody>
                  <a:tcPr/>
                </a:tc>
                <a:tc>
                  <a:txBody>
                    <a:bodyPr/>
                    <a:lstStyle/>
                    <a:p>
                      <a:pPr>
                        <a:buNone/>
                      </a:pPr>
                      <a:r>
                        <a:rPr lang="en-US" sz="1400">
                          <a:sym typeface="+mn-ea"/>
                        </a:rPr>
                        <a:t>applicationInfo</a:t>
                      </a:r>
                      <a:r>
                        <a:rPr lang="en-US" altLang="en-US" sz="1400"/>
                        <a:t>.uiOptions:int</a:t>
                      </a:r>
                      <a:endParaRPr lang="en-US" altLang="en-US" sz="1400"/>
                    </a:p>
                  </a:txBody>
                  <a:tcPr/>
                </a:tc>
              </a:tr>
              <a:tr h="264795">
                <a:tc>
                  <a:txBody>
                    <a:bodyPr/>
                    <a:lstStyle/>
                    <a:p>
                      <a:pPr>
                        <a:buNone/>
                      </a:pPr>
                      <a:r>
                        <a:rPr lang="en-US" altLang="en-US" sz="1400"/>
                        <a:t>activity</a:t>
                      </a:r>
                      <a:endParaRPr lang="en-US" altLang="en-US" sz="1400"/>
                    </a:p>
                  </a:txBody>
                  <a:tcPr/>
                </a:tc>
                <a:tc>
                  <a:txBody>
                    <a:bodyPr/>
                    <a:lstStyle/>
                    <a:p>
                      <a:pPr>
                        <a:buNone/>
                      </a:pPr>
                      <a:r>
                        <a:rPr lang="en-US" sz="1400"/>
                        <a:t>activities</a:t>
                      </a:r>
                      <a:r>
                        <a:rPr lang="en-US" altLang="en-US" sz="1400"/>
                        <a:t>:ArrayList&lt;Activity&gt;</a:t>
                      </a:r>
                      <a:endParaRPr lang="en-US" altLang="en-US" sz="1400"/>
                    </a:p>
                  </a:txBody>
                  <a:tcPr/>
                </a:tc>
              </a:tr>
              <a:tr h="294005">
                <a:tc>
                  <a:txBody>
                    <a:bodyPr/>
                    <a:lstStyle/>
                    <a:p>
                      <a:pPr>
                        <a:buNone/>
                      </a:pPr>
                      <a:r>
                        <a:rPr lang="en-US" sz="1400"/>
                        <a:t>service</a:t>
                      </a:r>
                      <a:endParaRPr lang="en-US" sz="1400"/>
                    </a:p>
                  </a:txBody>
                  <a:tcPr/>
                </a:tc>
                <a:tc>
                  <a:txBody>
                    <a:bodyPr/>
                    <a:lstStyle/>
                    <a:p>
                      <a:pPr>
                        <a:buNone/>
                      </a:pPr>
                      <a:r>
                        <a:rPr lang="en-US" sz="1400"/>
                        <a:t>services</a:t>
                      </a:r>
                      <a:r>
                        <a:rPr lang="en-US" altLang="en-US" sz="1400"/>
                        <a:t>:ArrayList&lt;Service&gt; services</a:t>
                      </a:r>
                      <a:endParaRPr lang="en-US" altLang="en-US" sz="1400"/>
                    </a:p>
                  </a:txBody>
                  <a:tcPr/>
                </a:tc>
              </a:tr>
              <a:tr h="294005">
                <a:tc>
                  <a:txBody>
                    <a:bodyPr/>
                    <a:lstStyle/>
                    <a:p>
                      <a:pPr>
                        <a:buNone/>
                      </a:pPr>
                      <a:r>
                        <a:rPr lang="en-US" altLang="en-US" sz="1400"/>
                        <a:t>p</a:t>
                      </a:r>
                      <a:r>
                        <a:rPr lang="en-US" sz="1400"/>
                        <a:t>rovider</a:t>
                      </a:r>
                      <a:endParaRPr lang="en-US" sz="1400"/>
                    </a:p>
                  </a:txBody>
                  <a:tcPr/>
                </a:tc>
                <a:tc>
                  <a:txBody>
                    <a:bodyPr/>
                    <a:lstStyle/>
                    <a:p>
                      <a:pPr>
                        <a:buNone/>
                      </a:pPr>
                      <a:r>
                        <a:rPr lang="en-US" altLang="en-US" sz="1400"/>
                        <a:t>providers:ArrayList&lt;Provider&gt;</a:t>
                      </a:r>
                      <a:endParaRPr lang="en-US" altLang="en-US" sz="1400"/>
                    </a:p>
                  </a:txBody>
                  <a:tcPr/>
                </a:tc>
              </a:tr>
              <a:tr h="294005">
                <a:tc>
                  <a:txBody>
                    <a:bodyPr/>
                    <a:lstStyle/>
                    <a:p>
                      <a:pPr>
                        <a:buNone/>
                      </a:pPr>
                      <a:r>
                        <a:rPr lang="en-US" sz="1400"/>
                        <a:t>receiver</a:t>
                      </a:r>
                      <a:endParaRPr lang="en-US" sz="1400"/>
                    </a:p>
                  </a:txBody>
                  <a:tcPr/>
                </a:tc>
                <a:tc>
                  <a:txBody>
                    <a:bodyPr/>
                    <a:lstStyle/>
                    <a:p>
                      <a:pPr>
                        <a:buNone/>
                      </a:pPr>
                      <a:r>
                        <a:rPr lang="en-US" altLang="en-US" sz="1400"/>
                        <a:t>receivers:ArrayList&lt;Activity&gt;</a:t>
                      </a:r>
                      <a:endParaRPr lang="en-US" altLang="en-US" sz="1400"/>
                    </a:p>
                  </a:txBody>
                  <a:tcPr/>
                </a:tc>
              </a:tr>
              <a:tr h="294005">
                <a:tc>
                  <a:txBody>
                    <a:bodyPr/>
                    <a:lstStyle/>
                    <a:p>
                      <a:pPr>
                        <a:buNone/>
                      </a:pPr>
                      <a:r>
                        <a:rPr lang="en-US" sz="1400"/>
                        <a:t>permission</a:t>
                      </a:r>
                      <a:endParaRPr lang="en-US" sz="1400"/>
                    </a:p>
                  </a:txBody>
                  <a:tcPr/>
                </a:tc>
                <a:tc>
                  <a:txBody>
                    <a:bodyPr/>
                    <a:lstStyle/>
                    <a:p>
                      <a:pPr>
                        <a:buNone/>
                      </a:pPr>
                      <a:r>
                        <a:rPr lang="en-US" altLang="en-US" sz="1400"/>
                        <a:t>permissions:ArrayList&lt;Permission&gt;</a:t>
                      </a:r>
                      <a:endParaRPr lang="en-US" altLang="en-US" sz="1400"/>
                    </a:p>
                  </a:txBody>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30480"/>
            <a:ext cx="10515600" cy="1325563"/>
          </a:xfrm>
        </p:spPr>
        <p:txBody>
          <a:bodyPr/>
          <a:lstStyle/>
          <a:p>
            <a:r>
              <a:rPr lang="en-US" altLang="en-US" sz="3200">
                <a:sym typeface="+mn-ea"/>
              </a:rPr>
              <a:t>PKMS</a:t>
            </a:r>
            <a:endParaRPr lang="en-US" altLang="en-US" sz="3200">
              <a:sym typeface="+mn-ea"/>
            </a:endParaRPr>
          </a:p>
        </p:txBody>
      </p:sp>
      <p:sp>
        <p:nvSpPr>
          <p:cNvPr id="10" name="Text Box 9"/>
          <p:cNvSpPr txBox="1"/>
          <p:nvPr/>
        </p:nvSpPr>
        <p:spPr>
          <a:xfrm>
            <a:off x="695325" y="1002665"/>
            <a:ext cx="10918190" cy="2676525"/>
          </a:xfrm>
          <a:prstGeom prst="rect">
            <a:avLst/>
          </a:prstGeom>
          <a:noFill/>
        </p:spPr>
        <p:txBody>
          <a:bodyPr wrap="square" rtlCol="0" anchor="t">
            <a:spAutoFit/>
          </a:bodyPr>
          <a:lstStyle/>
          <a:p>
            <a:r>
              <a:rPr lang="en-US" sz="1400">
                <a:sym typeface="+mn-ea"/>
              </a:rPr>
              <a:t>为了解决65536上限以及APK安装包越来越大等问题</a:t>
            </a:r>
            <a:r>
              <a:rPr lang="en-US" altLang="en-US" sz="1400">
                <a:sym typeface="+mn-ea"/>
              </a:rPr>
              <a:t>，</a:t>
            </a:r>
            <a:r>
              <a:rPr lang="en-US" sz="1400"/>
              <a:t>Android5.0引入了Split APK机制。Split APK机制可以将一个APK，拆分成多个独立APK。</a:t>
            </a:r>
            <a:endParaRPr lang="en-US" sz="1400"/>
          </a:p>
          <a:p>
            <a:r>
              <a:rPr lang="en-US" sz="1400"/>
              <a:t>在Android L(5.0)以前，APK文件都是直接位于app或priv-app目录下</a:t>
            </a:r>
            <a:r>
              <a:rPr lang="en-US" altLang="en-US" sz="1400"/>
              <a:t>，如/system/priv-app/Launcher.apk。Android L(5.0)之后，多了一级目录结构，</a:t>
            </a:r>
            <a:r>
              <a:rPr lang="en-US" altLang="en-US" sz="1400">
                <a:sym typeface="+mn-ea"/>
              </a:rPr>
              <a:t>如/system/priv-app/Launcher/Launcher.apk。</a:t>
            </a:r>
            <a:endParaRPr lang="en-US" sz="1400"/>
          </a:p>
          <a:p>
            <a:endParaRPr lang="en-US" sz="1400"/>
          </a:p>
          <a:p>
            <a:r>
              <a:rPr lang="en-US" sz="1400"/>
              <a:t>在引入了Split APK机制后，APK有两种分类：</a:t>
            </a:r>
            <a:endParaRPr lang="en-US" sz="1400"/>
          </a:p>
          <a:p>
            <a:pPr marL="171450" indent="-171450">
              <a:buFont typeface="Arial" panose="02080604020202020204" pitchFamily="34" charset="0"/>
              <a:buChar char="•"/>
            </a:pPr>
            <a:r>
              <a:rPr lang="en-US" sz="1400"/>
              <a:t>Single APK：安装文件为一个完整的APK，即base APK。Android称其为Monolithic。</a:t>
            </a:r>
            <a:endParaRPr lang="en-US" sz="1400"/>
          </a:p>
          <a:p>
            <a:pPr indent="0">
              <a:buFont typeface="Arial" panose="02080604020202020204" pitchFamily="34" charset="0"/>
              <a:buNone/>
            </a:pPr>
            <a:endParaRPr lang="en-US" sz="1400"/>
          </a:p>
          <a:p>
            <a:pPr marL="171450" indent="-171450">
              <a:buFont typeface="Arial" panose="02080604020202020204" pitchFamily="34" charset="0"/>
              <a:buChar char="•"/>
            </a:pPr>
            <a:r>
              <a:rPr lang="en-US" sz="1400"/>
              <a:t>Mutiple APK：安装文件在一个文件目录中，其内部有多个被拆分的APK，这些APK由一个 base APK和一个或多个split APK组成。Android称其为Cluster。会通过parseApkLite方法解析每个Mutiple APK，得到每个Mutiple APK对应的ApkLite（轻量级APK信息），然后再将这些ApkLite封装为一个PackageLite（轻量级包信息）并返回。轻量级解析是因为解析APK是一个复杂耗时的操作，这里的逻辑并不需要APK所有的信息。</a:t>
            </a:r>
            <a:endParaRPr lang="en-US" sz="1400"/>
          </a:p>
        </p:txBody>
      </p:sp>
      <p:sp>
        <p:nvSpPr>
          <p:cNvPr id="4" name="Text Box 3"/>
          <p:cNvSpPr txBox="1"/>
          <p:nvPr/>
        </p:nvSpPr>
        <p:spPr>
          <a:xfrm>
            <a:off x="695325" y="5674995"/>
            <a:ext cx="3206750" cy="306705"/>
          </a:xfrm>
          <a:prstGeom prst="rect">
            <a:avLst/>
          </a:prstGeom>
          <a:noFill/>
        </p:spPr>
        <p:txBody>
          <a:bodyPr wrap="none" rtlCol="0" anchor="t">
            <a:spAutoFit/>
          </a:bodyPr>
          <a:lstStyle/>
          <a:p>
            <a:pPr algn="l"/>
            <a:r>
              <a:rPr lang="en-US" altLang="en-US" sz="1400">
                <a:sym typeface="+mn-ea"/>
              </a:rPr>
              <a:t>后文描述的是</a:t>
            </a:r>
            <a:r>
              <a:rPr lang="en-US" sz="1400">
                <a:sym typeface="+mn-ea"/>
              </a:rPr>
              <a:t>Single APK</a:t>
            </a:r>
            <a:r>
              <a:rPr lang="en-US" altLang="en-US" sz="1400">
                <a:sym typeface="+mn-ea"/>
              </a:rPr>
              <a:t>的安装流程。</a:t>
            </a:r>
            <a:endParaRPr lang="en-US" altLang="en-US" sz="1400">
              <a:sym typeface="+mn-ea"/>
            </a:endParaRPr>
          </a:p>
        </p:txBody>
      </p:sp>
      <p:grpSp>
        <p:nvGrpSpPr>
          <p:cNvPr id="117" name="Group 116"/>
          <p:cNvGrpSpPr/>
          <p:nvPr/>
        </p:nvGrpSpPr>
        <p:grpSpPr>
          <a:xfrm>
            <a:off x="2820670" y="3728720"/>
            <a:ext cx="5671820" cy="1423670"/>
            <a:chOff x="5610" y="34155"/>
            <a:chExt cx="8932" cy="2242"/>
          </a:xfrm>
        </p:grpSpPr>
        <p:grpSp>
          <p:nvGrpSpPr>
            <p:cNvPr id="112" name="Group 111"/>
            <p:cNvGrpSpPr/>
            <p:nvPr/>
          </p:nvGrpSpPr>
          <p:grpSpPr>
            <a:xfrm>
              <a:off x="5610" y="34155"/>
              <a:ext cx="8933" cy="2242"/>
              <a:chOff x="5580" y="34140"/>
              <a:chExt cx="8933" cy="2242"/>
            </a:xfrm>
          </p:grpSpPr>
          <p:grpSp>
            <p:nvGrpSpPr>
              <p:cNvPr id="111" name="Group 110"/>
              <p:cNvGrpSpPr/>
              <p:nvPr/>
            </p:nvGrpSpPr>
            <p:grpSpPr>
              <a:xfrm>
                <a:off x="5580" y="34140"/>
                <a:ext cx="8933" cy="2242"/>
                <a:chOff x="5580" y="34140"/>
                <a:chExt cx="8933" cy="2242"/>
              </a:xfrm>
            </p:grpSpPr>
            <p:sp>
              <p:nvSpPr>
                <p:cNvPr id="100" name="Rectangle 99"/>
                <p:cNvSpPr/>
                <p:nvPr/>
              </p:nvSpPr>
              <p:spPr>
                <a:xfrm>
                  <a:off x="9390" y="34188"/>
                  <a:ext cx="1853" cy="2163"/>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ctr" anchorCtr="0"/>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r>
                    <a:rPr lang="en-US" altLang="en-US" sz="1100">
                      <a:solidFill>
                        <a:sysClr val="windowText" lastClr="000000"/>
                      </a:solidFill>
                    </a:rPr>
                    <a:t>PackageParser</a:t>
                  </a:r>
                  <a:endParaRPr lang="en-US" altLang="en-US" sz="1100">
                    <a:solidFill>
                      <a:sysClr val="windowText" lastClr="000000"/>
                    </a:solidFill>
                  </a:endParaRPr>
                </a:p>
              </p:txBody>
            </p:sp>
            <p:sp>
              <p:nvSpPr>
                <p:cNvPr id="101" name="Rectangle 100"/>
                <p:cNvSpPr/>
                <p:nvPr/>
              </p:nvSpPr>
              <p:spPr>
                <a:xfrm>
                  <a:off x="5595" y="34140"/>
                  <a:ext cx="1928" cy="830"/>
                </a:xfrm>
                <a:prstGeom prst="rect">
                  <a:avLst/>
                </a:prstGeom>
                <a:solidFill>
                  <a:schemeClr val="accent6">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ctr" anchorCtr="0"/>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r>
                    <a:rPr lang="en-US" altLang="en-US" sz="1100">
                      <a:solidFill>
                        <a:sysClr val="windowText" lastClr="000000"/>
                      </a:solidFill>
                    </a:rPr>
                    <a:t>foo.apk</a:t>
                  </a:r>
                  <a:endParaRPr lang="en-US" altLang="en-US" sz="1100">
                    <a:solidFill>
                      <a:sysClr val="windowText" lastClr="000000"/>
                    </a:solidFill>
                  </a:endParaRPr>
                </a:p>
              </p:txBody>
            </p:sp>
            <p:sp>
              <p:nvSpPr>
                <p:cNvPr id="102" name="Rectangle 101"/>
                <p:cNvSpPr/>
                <p:nvPr/>
              </p:nvSpPr>
              <p:spPr>
                <a:xfrm>
                  <a:off x="5580" y="35355"/>
                  <a:ext cx="1928" cy="472"/>
                </a:xfrm>
                <a:prstGeom prst="rect">
                  <a:avLst/>
                </a:prstGeom>
                <a:solidFill>
                  <a:schemeClr val="accent6">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ctr" anchorCtr="0"/>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r>
                    <a:rPr lang="en-US" altLang="en-US" sz="1100">
                      <a:solidFill>
                        <a:sysClr val="windowText" lastClr="000000"/>
                      </a:solidFill>
                    </a:rPr>
                    <a:t>foo-base.apk</a:t>
                  </a:r>
                  <a:endParaRPr lang="en-US" altLang="en-US" sz="1100">
                    <a:solidFill>
                      <a:sysClr val="windowText" lastClr="000000"/>
                    </a:solidFill>
                  </a:endParaRPr>
                </a:p>
              </p:txBody>
            </p:sp>
            <p:sp>
              <p:nvSpPr>
                <p:cNvPr id="103" name="Rectangle 102"/>
                <p:cNvSpPr/>
                <p:nvPr/>
              </p:nvSpPr>
              <p:spPr>
                <a:xfrm>
                  <a:off x="5580" y="35909"/>
                  <a:ext cx="1928" cy="473"/>
                </a:xfrm>
                <a:prstGeom prst="rect">
                  <a:avLst/>
                </a:prstGeom>
                <a:solidFill>
                  <a:schemeClr val="accent6">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ctr" anchorCtr="0"/>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r>
                    <a:rPr lang="en-US" altLang="en-US" sz="1100">
                      <a:solidFill>
                        <a:sysClr val="windowText" lastClr="000000"/>
                      </a:solidFill>
                    </a:rPr>
                    <a:t>foo-split.apk</a:t>
                  </a:r>
                  <a:endParaRPr lang="en-US" altLang="en-US" sz="1100">
                    <a:solidFill>
                      <a:sysClr val="windowText" lastClr="000000"/>
                    </a:solidFill>
                  </a:endParaRPr>
                </a:p>
              </p:txBody>
            </p:sp>
            <p:sp>
              <p:nvSpPr>
                <p:cNvPr id="104" name="Rectangle 103"/>
                <p:cNvSpPr/>
                <p:nvPr/>
              </p:nvSpPr>
              <p:spPr>
                <a:xfrm>
                  <a:off x="12224" y="34171"/>
                  <a:ext cx="2274" cy="843"/>
                </a:xfrm>
                <a:prstGeom prst="rect">
                  <a:avLst/>
                </a:prstGeom>
                <a:solidFill>
                  <a:schemeClr val="accent2">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ctr" anchorCtr="0"/>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r>
                    <a:rPr lang="en-US" altLang="en-US" sz="1100">
                      <a:solidFill>
                        <a:sysClr val="windowText" lastClr="000000"/>
                      </a:solidFill>
                    </a:rPr>
                    <a:t>Package</a:t>
                  </a:r>
                  <a:endParaRPr lang="en-US" altLang="en-US" sz="1100">
                    <a:solidFill>
                      <a:sysClr val="windowText" lastClr="000000"/>
                    </a:solidFill>
                  </a:endParaRPr>
                </a:p>
              </p:txBody>
            </p:sp>
            <p:sp>
              <p:nvSpPr>
                <p:cNvPr id="105" name="Rectangle 104"/>
                <p:cNvSpPr/>
                <p:nvPr/>
              </p:nvSpPr>
              <p:spPr>
                <a:xfrm>
                  <a:off x="12239" y="35341"/>
                  <a:ext cx="2274" cy="1040"/>
                </a:xfrm>
                <a:prstGeom prst="rect">
                  <a:avLst/>
                </a:prstGeom>
                <a:solidFill>
                  <a:schemeClr val="accent2">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ctr" anchorCtr="0"/>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r>
                    <a:rPr lang="en-US" altLang="en-US">
                      <a:solidFill>
                        <a:sysClr val="windowText" lastClr="000000"/>
                      </a:solidFill>
                      <a:sym typeface="+mn-ea"/>
                    </a:rPr>
                    <a:t>Package</a:t>
                  </a:r>
                  <a:endParaRPr lang="en-US" altLang="en-US">
                    <a:solidFill>
                      <a:sysClr val="windowText" lastClr="000000"/>
                    </a:solidFill>
                    <a:sym typeface="+mn-ea"/>
                  </a:endParaRPr>
                </a:p>
                <a:p>
                  <a:pPr algn="ctr"/>
                  <a:r>
                    <a:rPr lang="en-US" altLang="en-US" sz="1100">
                      <a:solidFill>
                        <a:sysClr val="windowText" lastClr="000000"/>
                      </a:solidFill>
                    </a:rPr>
                    <a:t>splitName[]</a:t>
                  </a:r>
                  <a:endParaRPr lang="en-US" altLang="en-US" sz="1100">
                    <a:solidFill>
                      <a:sysClr val="windowText" lastClr="000000"/>
                    </a:solidFill>
                  </a:endParaRPr>
                </a:p>
                <a:p>
                  <a:pPr algn="ctr"/>
                  <a:r>
                    <a:rPr lang="en-US" altLang="en-US" sz="1100">
                      <a:solidFill>
                        <a:sysClr val="windowText" lastClr="000000"/>
                      </a:solidFill>
                    </a:rPr>
                    <a:t>{foo-base, foo-split}</a:t>
                  </a:r>
                  <a:endParaRPr lang="en-US" altLang="en-US" sz="1100">
                    <a:solidFill>
                      <a:sysClr val="windowText" lastClr="000000"/>
                    </a:solidFill>
                  </a:endParaRPr>
                </a:p>
              </p:txBody>
            </p:sp>
          </p:grpSp>
          <p:sp>
            <p:nvSpPr>
              <p:cNvPr id="107" name="Right Arrow 106"/>
              <p:cNvSpPr/>
              <p:nvPr/>
            </p:nvSpPr>
            <p:spPr>
              <a:xfrm>
                <a:off x="7666" y="34485"/>
                <a:ext cx="1634" cy="240"/>
              </a:xfrm>
              <a:prstGeom prst="rightArrow">
                <a:avLst>
                  <a:gd name="adj1" fmla="val 33968"/>
                  <a:gd name="adj2"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t"/>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endParaRPr lang="en-US" sz="1100"/>
              </a:p>
            </p:txBody>
          </p:sp>
          <p:sp>
            <p:nvSpPr>
              <p:cNvPr id="108" name="Right Arrow 107"/>
              <p:cNvSpPr/>
              <p:nvPr/>
            </p:nvSpPr>
            <p:spPr>
              <a:xfrm>
                <a:off x="7620" y="35760"/>
                <a:ext cx="1695" cy="270"/>
              </a:xfrm>
              <a:prstGeom prst="rightArrow">
                <a:avLst>
                  <a:gd name="adj1" fmla="val 34736"/>
                  <a:gd name="adj2"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t"/>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endParaRPr lang="en-US" sz="1100"/>
              </a:p>
            </p:txBody>
          </p:sp>
          <p:sp>
            <p:nvSpPr>
              <p:cNvPr id="109" name="Right Arrow 108"/>
              <p:cNvSpPr/>
              <p:nvPr/>
            </p:nvSpPr>
            <p:spPr>
              <a:xfrm>
                <a:off x="11385" y="34410"/>
                <a:ext cx="735" cy="315"/>
              </a:xfrm>
              <a:prstGeom prst="rightArrow">
                <a:avLst>
                  <a:gd name="adj1" fmla="val 24369"/>
                  <a:gd name="adj2"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t"/>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endParaRPr lang="en-US" sz="1100"/>
              </a:p>
            </p:txBody>
          </p:sp>
          <p:sp>
            <p:nvSpPr>
              <p:cNvPr id="110" name="Right Arrow 109"/>
              <p:cNvSpPr/>
              <p:nvPr/>
            </p:nvSpPr>
            <p:spPr>
              <a:xfrm>
                <a:off x="11385" y="35775"/>
                <a:ext cx="735" cy="315"/>
              </a:xfrm>
              <a:prstGeom prst="rightArrow">
                <a:avLst>
                  <a:gd name="adj1" fmla="val 24369"/>
                  <a:gd name="adj2"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t"/>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endParaRPr lang="en-US" sz="1100"/>
              </a:p>
            </p:txBody>
          </p:sp>
        </p:grpSp>
        <p:sp>
          <p:nvSpPr>
            <p:cNvPr id="113" name="Text Box 112"/>
            <p:cNvSpPr txBox="1"/>
            <p:nvPr/>
          </p:nvSpPr>
          <p:spPr>
            <a:xfrm>
              <a:off x="7395" y="34170"/>
              <a:ext cx="2428" cy="389"/>
            </a:xfrm>
            <a:prstGeom prst="rect">
              <a:avLst/>
            </a:prstGeom>
          </p:spPr>
          <p:style>
            <a:lnRef idx="0">
              <a:scrgbClr r="0" g="0" b="0"/>
            </a:lnRef>
            <a:fillRef idx="0">
              <a:scrgbClr r="0" g="0" b="0"/>
            </a:fillRef>
            <a:effectRef idx="0">
              <a:scrgbClr r="0" g="0" b="0"/>
            </a:effectRef>
            <a:fontRef idx="minor">
              <a:schemeClr val="tx1"/>
            </a:fontRef>
          </p:style>
          <p:txBody>
            <a:bodyPr vertOverflow="clip" horzOverflow="clip" wrap="none" rtlCol="0" anchor="t">
              <a:spAutoFit/>
            </a:bodyPr>
            <a:lstStyle>
              <a:defPPr>
                <a:defRPr lang="en-US">
                  <a:solidFill>
                    <a:schemeClr val="tx1"/>
                  </a:solidFill>
                </a:defRPr>
              </a:defPPr>
              <a:lvl1pPr marL="0" algn="l" defTabSz="914400" rtl="0" eaLnBrk="1" latinLnBrk="0" hangingPunct="1">
                <a:defRPr sz="1100">
                  <a:solidFill>
                    <a:schemeClr val="tx1"/>
                  </a:solidFill>
                  <a:latin typeface="+mn-lt"/>
                  <a:ea typeface="+mn-ea"/>
                  <a:cs typeface="+mn-cs"/>
                </a:defRPr>
              </a:lvl1pPr>
              <a:lvl2pPr marL="457200" algn="l" defTabSz="914400" rtl="0" eaLnBrk="1" latinLnBrk="0" hangingPunct="1">
                <a:defRPr sz="1100">
                  <a:solidFill>
                    <a:schemeClr val="tx1"/>
                  </a:solidFill>
                  <a:latin typeface="+mn-lt"/>
                  <a:ea typeface="+mn-ea"/>
                  <a:cs typeface="+mn-cs"/>
                </a:defRPr>
              </a:lvl2pPr>
              <a:lvl3pPr marL="914400" algn="l" defTabSz="914400" rtl="0" eaLnBrk="1" latinLnBrk="0" hangingPunct="1">
                <a:defRPr sz="1100">
                  <a:solidFill>
                    <a:schemeClr val="tx1"/>
                  </a:solidFill>
                  <a:latin typeface="+mn-lt"/>
                  <a:ea typeface="+mn-ea"/>
                  <a:cs typeface="+mn-cs"/>
                </a:defRPr>
              </a:lvl3pPr>
              <a:lvl4pPr marL="1371600" algn="l" defTabSz="914400" rtl="0" eaLnBrk="1" latinLnBrk="0" hangingPunct="1">
                <a:defRPr sz="1100">
                  <a:solidFill>
                    <a:schemeClr val="tx1"/>
                  </a:solidFill>
                  <a:latin typeface="+mn-lt"/>
                  <a:ea typeface="+mn-ea"/>
                  <a:cs typeface="+mn-cs"/>
                </a:defRPr>
              </a:lvl4pPr>
              <a:lvl5pPr marL="1828800" algn="l" defTabSz="914400" rtl="0" eaLnBrk="1" latinLnBrk="0" hangingPunct="1">
                <a:defRPr sz="1100">
                  <a:solidFill>
                    <a:schemeClr val="tx1"/>
                  </a:solidFill>
                  <a:latin typeface="+mn-lt"/>
                  <a:ea typeface="+mn-ea"/>
                  <a:cs typeface="+mn-cs"/>
                </a:defRPr>
              </a:lvl5pPr>
              <a:lvl6pPr marL="2286000" algn="l" defTabSz="914400" rtl="0" eaLnBrk="1" latinLnBrk="0" hangingPunct="1">
                <a:defRPr sz="1100">
                  <a:solidFill>
                    <a:schemeClr val="tx1"/>
                  </a:solidFill>
                  <a:latin typeface="+mn-lt"/>
                  <a:ea typeface="+mn-ea"/>
                  <a:cs typeface="+mn-cs"/>
                </a:defRPr>
              </a:lvl6pPr>
              <a:lvl7pPr marL="2743200" algn="l" defTabSz="914400" rtl="0" eaLnBrk="1" latinLnBrk="0" hangingPunct="1">
                <a:defRPr sz="1100">
                  <a:solidFill>
                    <a:schemeClr val="tx1"/>
                  </a:solidFill>
                  <a:latin typeface="+mn-lt"/>
                  <a:ea typeface="+mn-ea"/>
                  <a:cs typeface="+mn-cs"/>
                </a:defRPr>
              </a:lvl7pPr>
              <a:lvl8pPr marL="3200400" algn="l" defTabSz="914400" rtl="0" eaLnBrk="1" latinLnBrk="0" hangingPunct="1">
                <a:defRPr sz="1100">
                  <a:solidFill>
                    <a:schemeClr val="tx1"/>
                  </a:solidFill>
                  <a:latin typeface="+mn-lt"/>
                  <a:ea typeface="+mn-ea"/>
                  <a:cs typeface="+mn-cs"/>
                </a:defRPr>
              </a:lvl8pPr>
              <a:lvl9pPr marL="3657600" algn="l" defTabSz="914400" rtl="0" eaLnBrk="1" latinLnBrk="0" hangingPunct="1">
                <a:defRPr sz="1100">
                  <a:solidFill>
                    <a:schemeClr val="tx1"/>
                  </a:solidFill>
                  <a:latin typeface="+mn-lt"/>
                  <a:ea typeface="+mn-ea"/>
                  <a:cs typeface="+mn-cs"/>
                </a:defRPr>
              </a:lvl9pPr>
            </a:lstStyle>
            <a:p>
              <a:pPr algn="l"/>
              <a:r>
                <a:rPr lang="en-US" sz="1000">
                  <a:sym typeface="+mn-ea"/>
                </a:rPr>
                <a:t>parseMonolithicPackage</a:t>
              </a:r>
              <a:endParaRPr lang="en-US" sz="1000"/>
            </a:p>
          </p:txBody>
        </p:sp>
        <p:sp>
          <p:nvSpPr>
            <p:cNvPr id="114" name="Text Box 113"/>
            <p:cNvSpPr txBox="1"/>
            <p:nvPr/>
          </p:nvSpPr>
          <p:spPr>
            <a:xfrm>
              <a:off x="7440" y="35460"/>
              <a:ext cx="2138" cy="389"/>
            </a:xfrm>
            <a:prstGeom prst="rect">
              <a:avLst/>
            </a:prstGeom>
          </p:spPr>
          <p:style>
            <a:lnRef idx="0">
              <a:scrgbClr r="0" g="0" b="0"/>
            </a:lnRef>
            <a:fillRef idx="0">
              <a:scrgbClr r="0" g="0" b="0"/>
            </a:fillRef>
            <a:effectRef idx="0">
              <a:scrgbClr r="0" g="0" b="0"/>
            </a:effectRef>
            <a:fontRef idx="minor">
              <a:schemeClr val="tx1"/>
            </a:fontRef>
          </p:style>
          <p:txBody>
            <a:bodyPr vertOverflow="clip" horzOverflow="clip" wrap="none" rtlCol="0" anchor="t">
              <a:spAutoFit/>
            </a:bodyPr>
            <a:lstStyle>
              <a:defPPr>
                <a:defRPr lang="en-US">
                  <a:solidFill>
                    <a:schemeClr val="tx1"/>
                  </a:solidFill>
                </a:defRPr>
              </a:defPPr>
              <a:lvl1pPr marL="0" algn="l" defTabSz="914400" rtl="0" eaLnBrk="1" latinLnBrk="0" hangingPunct="1">
                <a:defRPr sz="1100">
                  <a:solidFill>
                    <a:schemeClr val="tx1"/>
                  </a:solidFill>
                  <a:latin typeface="+mn-lt"/>
                  <a:ea typeface="+mn-ea"/>
                  <a:cs typeface="+mn-cs"/>
                </a:defRPr>
              </a:lvl1pPr>
              <a:lvl2pPr marL="457200" algn="l" defTabSz="914400" rtl="0" eaLnBrk="1" latinLnBrk="0" hangingPunct="1">
                <a:defRPr sz="1100">
                  <a:solidFill>
                    <a:schemeClr val="tx1"/>
                  </a:solidFill>
                  <a:latin typeface="+mn-lt"/>
                  <a:ea typeface="+mn-ea"/>
                  <a:cs typeface="+mn-cs"/>
                </a:defRPr>
              </a:lvl2pPr>
              <a:lvl3pPr marL="914400" algn="l" defTabSz="914400" rtl="0" eaLnBrk="1" latinLnBrk="0" hangingPunct="1">
                <a:defRPr sz="1100">
                  <a:solidFill>
                    <a:schemeClr val="tx1"/>
                  </a:solidFill>
                  <a:latin typeface="+mn-lt"/>
                  <a:ea typeface="+mn-ea"/>
                  <a:cs typeface="+mn-cs"/>
                </a:defRPr>
              </a:lvl3pPr>
              <a:lvl4pPr marL="1371600" algn="l" defTabSz="914400" rtl="0" eaLnBrk="1" latinLnBrk="0" hangingPunct="1">
                <a:defRPr sz="1100">
                  <a:solidFill>
                    <a:schemeClr val="tx1"/>
                  </a:solidFill>
                  <a:latin typeface="+mn-lt"/>
                  <a:ea typeface="+mn-ea"/>
                  <a:cs typeface="+mn-cs"/>
                </a:defRPr>
              </a:lvl4pPr>
              <a:lvl5pPr marL="1828800" algn="l" defTabSz="914400" rtl="0" eaLnBrk="1" latinLnBrk="0" hangingPunct="1">
                <a:defRPr sz="1100">
                  <a:solidFill>
                    <a:schemeClr val="tx1"/>
                  </a:solidFill>
                  <a:latin typeface="+mn-lt"/>
                  <a:ea typeface="+mn-ea"/>
                  <a:cs typeface="+mn-cs"/>
                </a:defRPr>
              </a:lvl5pPr>
              <a:lvl6pPr marL="2286000" algn="l" defTabSz="914400" rtl="0" eaLnBrk="1" latinLnBrk="0" hangingPunct="1">
                <a:defRPr sz="1100">
                  <a:solidFill>
                    <a:schemeClr val="tx1"/>
                  </a:solidFill>
                  <a:latin typeface="+mn-lt"/>
                  <a:ea typeface="+mn-ea"/>
                  <a:cs typeface="+mn-cs"/>
                </a:defRPr>
              </a:lvl6pPr>
              <a:lvl7pPr marL="2743200" algn="l" defTabSz="914400" rtl="0" eaLnBrk="1" latinLnBrk="0" hangingPunct="1">
                <a:defRPr sz="1100">
                  <a:solidFill>
                    <a:schemeClr val="tx1"/>
                  </a:solidFill>
                  <a:latin typeface="+mn-lt"/>
                  <a:ea typeface="+mn-ea"/>
                  <a:cs typeface="+mn-cs"/>
                </a:defRPr>
              </a:lvl7pPr>
              <a:lvl8pPr marL="3200400" algn="l" defTabSz="914400" rtl="0" eaLnBrk="1" latinLnBrk="0" hangingPunct="1">
                <a:defRPr sz="1100">
                  <a:solidFill>
                    <a:schemeClr val="tx1"/>
                  </a:solidFill>
                  <a:latin typeface="+mn-lt"/>
                  <a:ea typeface="+mn-ea"/>
                  <a:cs typeface="+mn-cs"/>
                </a:defRPr>
              </a:lvl8pPr>
              <a:lvl9pPr marL="3657600" algn="l" defTabSz="914400" rtl="0" eaLnBrk="1" latinLnBrk="0" hangingPunct="1">
                <a:defRPr sz="1100">
                  <a:solidFill>
                    <a:schemeClr val="tx1"/>
                  </a:solidFill>
                  <a:latin typeface="+mn-lt"/>
                  <a:ea typeface="+mn-ea"/>
                  <a:cs typeface="+mn-cs"/>
                </a:defRPr>
              </a:lvl9pPr>
            </a:lstStyle>
            <a:p>
              <a:pPr algn="l"/>
              <a:r>
                <a:rPr lang="en-US" sz="1000"/>
                <a:t>parseClusterPackage</a:t>
              </a:r>
              <a:endParaRPr lang="en-US" sz="1000"/>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57150"/>
            <a:ext cx="10515600" cy="1325563"/>
          </a:xfrm>
        </p:spPr>
        <p:txBody>
          <a:bodyPr/>
          <a:lstStyle/>
          <a:p>
            <a:r>
              <a:rPr lang="en-US" altLang="en-US" sz="3200">
                <a:sym typeface="+mn-ea"/>
              </a:rPr>
              <a:t>PKMS</a:t>
            </a:r>
            <a:endParaRPr lang="en-US" altLang="en-US" sz="3200">
              <a:sym typeface="+mn-ea"/>
            </a:endParaRPr>
          </a:p>
        </p:txBody>
      </p:sp>
      <p:sp>
        <p:nvSpPr>
          <p:cNvPr id="4" name="Text Box 3"/>
          <p:cNvSpPr txBox="1"/>
          <p:nvPr/>
        </p:nvSpPr>
        <p:spPr>
          <a:xfrm>
            <a:off x="647700" y="967740"/>
            <a:ext cx="10990580" cy="1383665"/>
          </a:xfrm>
          <a:prstGeom prst="rect">
            <a:avLst/>
          </a:prstGeom>
          <a:noFill/>
        </p:spPr>
        <p:txBody>
          <a:bodyPr wrap="square" rtlCol="0" anchor="t">
            <a:spAutoFit/>
          </a:bodyPr>
          <a:lstStyle/>
          <a:p>
            <a:r>
              <a:rPr lang="en-US" altLang="en-US" sz="1400"/>
              <a:t>3. </a:t>
            </a:r>
            <a:r>
              <a:rPr lang="en-US" sz="1400"/>
              <a:t>对扫描到的</a:t>
            </a:r>
            <a:r>
              <a:rPr lang="en-US" altLang="en-US" sz="1400"/>
              <a:t>packages</a:t>
            </a:r>
            <a:r>
              <a:rPr lang="en-US" sz="1400"/>
              <a:t>做后续处理。</a:t>
            </a:r>
            <a:endParaRPr lang="en-US" sz="1400"/>
          </a:p>
          <a:p>
            <a:endParaRPr lang="en-US" sz="1400"/>
          </a:p>
          <a:p>
            <a:pPr marL="285750" indent="-285750">
              <a:buFont typeface="Arial" panose="02080604020202020204" pitchFamily="34" charset="0"/>
              <a:buChar char="•"/>
            </a:pPr>
            <a:r>
              <a:rPr lang="en-US" sz="1400">
                <a:sym typeface="+mn-ea"/>
              </a:rPr>
              <a:t>删除系统不存在的包 removePackageLI</a:t>
            </a:r>
            <a:endParaRPr lang="en-US" sz="1400"/>
          </a:p>
          <a:p>
            <a:pPr marL="285750" indent="-285750">
              <a:buFont typeface="Arial" panose="02080604020202020204" pitchFamily="34" charset="0"/>
              <a:buChar char="•"/>
            </a:pPr>
            <a:r>
              <a:rPr lang="en-US" sz="1400">
                <a:sym typeface="+mn-ea"/>
              </a:rPr>
              <a:t>清理安装失败的包 cleanupInstallFailedPackage</a:t>
            </a:r>
            <a:endParaRPr lang="en-US" sz="1400"/>
          </a:p>
          <a:p>
            <a:pPr marL="285750" indent="-285750">
              <a:buFont typeface="Arial" panose="02080604020202020204" pitchFamily="34" charset="0"/>
              <a:buChar char="•"/>
            </a:pPr>
            <a:r>
              <a:rPr lang="en-US" sz="1400">
                <a:sym typeface="+mn-ea"/>
              </a:rPr>
              <a:t>删除临时文件 deleteTempPackageFiles</a:t>
            </a:r>
            <a:r>
              <a:rPr lang="en-US" altLang="en-US" sz="1400">
                <a:sym typeface="+mn-ea"/>
              </a:rPr>
              <a:t>，临时文件“vmdl”开头和.tmp结尾</a:t>
            </a:r>
            <a:endParaRPr lang="en-US" altLang="en-US" sz="1400">
              <a:sym typeface="+mn-ea"/>
            </a:endParaRPr>
          </a:p>
          <a:p>
            <a:pPr marL="285750" indent="-285750">
              <a:buFont typeface="Arial" panose="02080604020202020204" pitchFamily="34" charset="0"/>
              <a:buChar char="•"/>
            </a:pPr>
            <a:r>
              <a:rPr lang="en-US" sz="1400">
                <a:sym typeface="+mn-ea"/>
              </a:rPr>
              <a:t>移除不相干包中的所有共享userID</a:t>
            </a:r>
            <a:endParaRPr lang="en-US" sz="1400"/>
          </a:p>
        </p:txBody>
      </p:sp>
      <p:sp>
        <p:nvSpPr>
          <p:cNvPr id="8" name="Text Box 7"/>
          <p:cNvSpPr txBox="1"/>
          <p:nvPr/>
        </p:nvSpPr>
        <p:spPr>
          <a:xfrm>
            <a:off x="699770" y="2566035"/>
            <a:ext cx="10885805" cy="953135"/>
          </a:xfrm>
          <a:prstGeom prst="rect">
            <a:avLst/>
          </a:prstGeom>
          <a:noFill/>
        </p:spPr>
        <p:txBody>
          <a:bodyPr wrap="square" rtlCol="0" anchor="t">
            <a:spAutoFit/>
          </a:bodyPr>
          <a:lstStyle/>
          <a:p>
            <a:r>
              <a:rPr lang="en-US" sz="1400"/>
              <a:t>PKMS 构造函数第二阶段的工作就是扫描系统中的 APK 了。由于需要逐个扫描文件，</a:t>
            </a:r>
            <a:r>
              <a:rPr lang="en-US" altLang="en-US" sz="1400"/>
              <a:t>且有锁。</a:t>
            </a:r>
            <a:r>
              <a:rPr lang="en-US" sz="1400"/>
              <a:t>它是一个耗时耗内存的操作</a:t>
            </a:r>
            <a:r>
              <a:rPr lang="en-US" altLang="en-US" sz="1400"/>
              <a:t>。</a:t>
            </a:r>
            <a:r>
              <a:rPr lang="en-US" sz="1400"/>
              <a:t>因此手机上装的程序越多，PKMS 的工作量越大，系统启动速度也就越慢。</a:t>
            </a:r>
            <a:endParaRPr lang="en-US" sz="1400"/>
          </a:p>
          <a:p>
            <a:endParaRPr lang="en-US" sz="1400"/>
          </a:p>
          <a:p>
            <a:r>
              <a:rPr lang="en-US" altLang="en-US" sz="1400"/>
              <a:t>开机时，如下日志能看出</a:t>
            </a:r>
            <a:r>
              <a:rPr lang="en-US" sz="1400">
                <a:sym typeface="+mn-ea"/>
              </a:rPr>
              <a:t>PMS_SYSTEM_SCAN_START</a:t>
            </a:r>
            <a:r>
              <a:rPr lang="en-US" altLang="en-US" sz="1400">
                <a:sym typeface="+mn-ea"/>
              </a:rPr>
              <a:t>阶段的耗时：</a:t>
            </a:r>
            <a:endParaRPr lang="en-US" sz="1200">
              <a:sym typeface="+mn-ea"/>
            </a:endParaRPr>
          </a:p>
        </p:txBody>
      </p:sp>
      <p:sp>
        <p:nvSpPr>
          <p:cNvPr id="3" name="Text Box 2"/>
          <p:cNvSpPr txBox="1"/>
          <p:nvPr/>
        </p:nvSpPr>
        <p:spPr>
          <a:xfrm>
            <a:off x="699770" y="3519170"/>
            <a:ext cx="10647680" cy="275590"/>
          </a:xfrm>
          <a:prstGeom prst="rect">
            <a:avLst/>
          </a:prstGeom>
          <a:solidFill>
            <a:schemeClr val="accent5">
              <a:lumMod val="20000"/>
              <a:lumOff val="80000"/>
            </a:schemeClr>
          </a:solidFill>
        </p:spPr>
        <p:txBody>
          <a:bodyPr wrap="none" rtlCol="0" anchor="t">
            <a:spAutoFit/>
          </a:bodyPr>
          <a:lstStyle/>
          <a:p>
            <a:r>
              <a:rPr lang="en-US" sz="1200">
                <a:sym typeface="+mn-ea"/>
              </a:rPr>
              <a:t>01-03 05:24:50.230  1237  1237 I PackageManager: Finished scanning </a:t>
            </a:r>
            <a:r>
              <a:rPr lang="en-US" sz="1200">
                <a:solidFill>
                  <a:srgbClr val="FF0000"/>
                </a:solidFill>
                <a:sym typeface="+mn-ea"/>
              </a:rPr>
              <a:t>system</a:t>
            </a:r>
            <a:r>
              <a:rPr lang="en-US" sz="1200">
                <a:sym typeface="+mn-ea"/>
              </a:rPr>
              <a:t> apps. Time: 5546 ms, packageCount: 209 , timePerPackage: 26 , cached: 0</a:t>
            </a:r>
            <a:endParaRPr lang="en-US" sz="1200">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920" y="30480"/>
            <a:ext cx="10515600" cy="1325563"/>
          </a:xfrm>
        </p:spPr>
        <p:txBody>
          <a:bodyPr/>
          <a:lstStyle/>
          <a:p>
            <a:r>
              <a:rPr lang="en-US" altLang="en-US" sz="3200">
                <a:sym typeface="+mn-ea"/>
              </a:rPr>
              <a:t>PKMS</a:t>
            </a:r>
            <a:endParaRPr lang="en-US" altLang="en-US" sz="3200">
              <a:sym typeface="+mn-ea"/>
            </a:endParaRPr>
          </a:p>
        </p:txBody>
      </p:sp>
      <p:sp>
        <p:nvSpPr>
          <p:cNvPr id="5" name="Text Box 4"/>
          <p:cNvSpPr txBox="1"/>
          <p:nvPr/>
        </p:nvSpPr>
        <p:spPr>
          <a:xfrm>
            <a:off x="735965" y="960755"/>
            <a:ext cx="9960610" cy="337185"/>
          </a:xfrm>
          <a:prstGeom prst="rect">
            <a:avLst/>
          </a:prstGeom>
          <a:noFill/>
        </p:spPr>
        <p:txBody>
          <a:bodyPr wrap="square" rtlCol="0" anchor="t">
            <a:spAutoFit/>
          </a:bodyPr>
          <a:lstStyle/>
          <a:p>
            <a:pPr algn="l"/>
            <a:r>
              <a:rPr lang="en-US" sz="1600">
                <a:sym typeface="+mn-ea"/>
              </a:rPr>
              <a:t>BOOT_PROGRESS_PMS_DATA_SCAN_START（扫描Data分区阶段）主要工作</a:t>
            </a:r>
            <a:r>
              <a:rPr lang="en-US" altLang="en-US" sz="1600">
                <a:sym typeface="+mn-ea"/>
              </a:rPr>
              <a:t>：</a:t>
            </a:r>
            <a:endParaRPr lang="en-US" altLang="en-US" sz="1600">
              <a:sym typeface="+mn-ea"/>
            </a:endParaRPr>
          </a:p>
        </p:txBody>
      </p:sp>
      <p:graphicFrame>
        <p:nvGraphicFramePr>
          <p:cNvPr id="9" name="Table 8"/>
          <p:cNvGraphicFramePr/>
          <p:nvPr/>
        </p:nvGraphicFramePr>
        <p:xfrm>
          <a:off x="838200" y="1297940"/>
          <a:ext cx="8697595" cy="543560"/>
        </p:xfrm>
        <a:graphic>
          <a:graphicData uri="http://schemas.openxmlformats.org/drawingml/2006/table">
            <a:tbl>
              <a:tblPr firstRow="1" bandRow="1">
                <a:tableStyleId>{5C22544A-7EE6-4342-B048-85BDC9FD1C3A}</a:tableStyleId>
              </a:tblPr>
              <a:tblGrid>
                <a:gridCol w="2506980"/>
                <a:gridCol w="1845945"/>
                <a:gridCol w="2613025"/>
                <a:gridCol w="1731645"/>
              </a:tblGrid>
              <a:tr h="271780">
                <a:tc>
                  <a:txBody>
                    <a:bodyPr/>
                    <a:lstStyle/>
                    <a:p>
                      <a:pPr indent="0">
                        <a:buNone/>
                      </a:pPr>
                      <a:r>
                        <a:rPr lang="zh-CN" sz="1400" b="1">
                          <a:solidFill>
                            <a:srgbClr val="000000"/>
                          </a:solidFill>
                          <a:latin typeface="Arial" panose="02080604020202020204" pitchFamily="34" charset="0"/>
                          <a:ea typeface="Calibri" charset="-122"/>
                        </a:rPr>
                        <a:t>packages类型</a:t>
                      </a:r>
                      <a:endParaRPr lang="zh-CN" sz="1400" b="1">
                        <a:solidFill>
                          <a:srgbClr val="000000"/>
                        </a:solidFill>
                        <a:latin typeface="Arial" panose="02080604020202020204" pitchFamily="34" charset="0"/>
                        <a:ea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400" b="1">
                          <a:solidFill>
                            <a:srgbClr val="000000"/>
                          </a:solidFill>
                          <a:latin typeface="Arial" panose="02080604020202020204" pitchFamily="34" charset="0"/>
                          <a:ea typeface="Calibri" charset="-122"/>
                        </a:rPr>
                        <a:t>目录</a:t>
                      </a:r>
                      <a:endParaRPr lang="zh-CN" sz="1400" b="1">
                        <a:solidFill>
                          <a:srgbClr val="000000"/>
                        </a:solidFill>
                        <a:latin typeface="Arial" panose="02080604020202020204" pitchFamily="34" charset="0"/>
                        <a:ea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1400" b="1">
                          <a:solidFill>
                            <a:srgbClr val="000000"/>
                          </a:solidFill>
                          <a:latin typeface="Calibri" charset="-122"/>
                        </a:rPr>
                        <a:t>阶段</a:t>
                      </a:r>
                      <a:endParaRPr lang="en-US" altLang="en-US" sz="1400" b="1">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400" b="1">
                          <a:solidFill>
                            <a:srgbClr val="000000"/>
                          </a:solidFill>
                          <a:latin typeface="Arial" panose="02080604020202020204" pitchFamily="34" charset="0"/>
                          <a:ea typeface="Calibri" charset="-122"/>
                        </a:rPr>
                        <a:t>说明</a:t>
                      </a:r>
                      <a:endParaRPr lang="zh-CN" sz="1400" b="1">
                        <a:solidFill>
                          <a:srgbClr val="000000"/>
                        </a:solidFill>
                        <a:latin typeface="Arial" panose="02080604020202020204" pitchFamily="34" charset="0"/>
                        <a:ea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indent="0">
                        <a:buNone/>
                      </a:pPr>
                      <a:r>
                        <a:rPr lang="en-US" altLang="en-US" sz="1400" b="0">
                          <a:solidFill>
                            <a:srgbClr val="000000"/>
                          </a:solidFill>
                          <a:latin typeface="Calibri" charset="-122"/>
                        </a:rPr>
                        <a:t>installed applications</a:t>
                      </a:r>
                      <a:endParaRPr lang="en-US" altLang="en-US" sz="14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1400" b="0">
                          <a:solidFill>
                            <a:srgbClr val="000000"/>
                          </a:solidFill>
                          <a:latin typeface="Calibri" charset="-122"/>
                        </a:rPr>
                        <a:t>/data/app</a:t>
                      </a:r>
                      <a:endParaRPr lang="en-US" altLang="en-US" sz="14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400">
                          <a:sym typeface="+mn-ea"/>
                        </a:rPr>
                        <a:t>PMS_DATA_SCAN_START</a:t>
                      </a:r>
                      <a:endParaRPr lang="en-US" sz="1400" b="0">
                        <a:solidFill>
                          <a:srgbClr val="000000"/>
                        </a:solidFill>
                        <a:latin typeface="Calibri" charset="-122"/>
                        <a:sym typeface="+mn-ea"/>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400">
                          <a:solidFill>
                            <a:srgbClr val="000000"/>
                          </a:solidFill>
                          <a:latin typeface="Arial" panose="02080604020202020204" pitchFamily="34" charset="0"/>
                          <a:ea typeface="Calibri" charset="-122"/>
                          <a:sym typeface="+mn-ea"/>
                        </a:rPr>
                        <a:t>普通app</a:t>
                      </a:r>
                      <a:endParaRPr lang="zh-CN" sz="1400" b="0">
                        <a:solidFill>
                          <a:srgbClr val="000000"/>
                        </a:solidFill>
                        <a:latin typeface="Arial" panose="02080604020202020204" pitchFamily="34" charset="0"/>
                        <a:ea typeface="Calibri" charset="-122"/>
                        <a:sym typeface="+mn-ea"/>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3" name="Text Box 2"/>
          <p:cNvSpPr txBox="1"/>
          <p:nvPr/>
        </p:nvSpPr>
        <p:spPr>
          <a:xfrm>
            <a:off x="735965" y="2091055"/>
            <a:ext cx="4716145" cy="1814830"/>
          </a:xfrm>
          <a:prstGeom prst="rect">
            <a:avLst/>
          </a:prstGeom>
          <a:noFill/>
        </p:spPr>
        <p:txBody>
          <a:bodyPr wrap="square" rtlCol="0" anchor="t">
            <a:spAutoFit/>
          </a:bodyPr>
          <a:lstStyle/>
          <a:p>
            <a:pPr marL="285750" indent="-285750" algn="l">
              <a:buFont typeface="Arial" panose="02080604020202020204" pitchFamily="34" charset="0"/>
              <a:buChar char="•"/>
            </a:pPr>
            <a:r>
              <a:rPr lang="en-US" altLang="en-US" sz="1400">
                <a:sym typeface="+mn-ea"/>
              </a:rPr>
              <a:t>扫描/data/app目录。只有mOnlyCore为false，才会扫描。</a:t>
            </a:r>
            <a:endParaRPr lang="en-US" altLang="en-US" sz="1400">
              <a:sym typeface="+mn-ea"/>
            </a:endParaRPr>
          </a:p>
          <a:p>
            <a:pPr marL="285750" indent="-285750" algn="l">
              <a:buFont typeface="Arial" panose="02080604020202020204" pitchFamily="34" charset="0"/>
              <a:buChar char="•"/>
            </a:pPr>
            <a:r>
              <a:rPr lang="en-US" altLang="en-US" sz="1400">
                <a:sym typeface="+mn-ea"/>
              </a:rPr>
              <a:t>善后处理。处理删除/更新的应用，并更新标识。</a:t>
            </a:r>
            <a:endParaRPr lang="en-US" altLang="en-US" sz="1400">
              <a:sym typeface="+mn-ea"/>
            </a:endParaRPr>
          </a:p>
          <a:p>
            <a:pPr marL="285750" indent="-285750" algn="l">
              <a:buFont typeface="Arial" panose="02080604020202020204" pitchFamily="34" charset="0"/>
              <a:buChar char="•"/>
            </a:pPr>
            <a:r>
              <a:rPr lang="en-US" altLang="en-US" sz="1400">
                <a:sym typeface="+mn-ea"/>
              </a:rPr>
              <a:t>处理SharedLib。SystemConfig中定义了公共库，在APK的AndroidManifest.xml文件中，会通过&lt;use-library&gt;标签标记该APK动态依赖的公共库，需要将APK与SystemConfig中的公共库关联起来。</a:t>
            </a:r>
            <a:endParaRPr lang="en-US" altLang="en-US" sz="1400">
              <a:sym typeface="+mn-ea"/>
            </a:endParaRPr>
          </a:p>
          <a:p>
            <a:pPr marL="285750" indent="-285750" algn="l">
              <a:buFont typeface="Arial" panose="02080604020202020204" pitchFamily="34" charset="0"/>
              <a:buChar char="•"/>
            </a:pPr>
            <a:r>
              <a:rPr lang="en-US" altLang="en-US" sz="1400">
                <a:sym typeface="+mn-ea"/>
              </a:rPr>
              <a:t>安装所有扫描到的应用。</a:t>
            </a:r>
            <a:endParaRPr lang="en-US" altLang="en-US" sz="1400">
              <a:sym typeface="+mn-ea"/>
            </a:endParaRPr>
          </a:p>
        </p:txBody>
      </p:sp>
      <p:sp>
        <p:nvSpPr>
          <p:cNvPr id="4" name="Text Box 3"/>
          <p:cNvSpPr txBox="1"/>
          <p:nvPr/>
        </p:nvSpPr>
        <p:spPr>
          <a:xfrm>
            <a:off x="735965" y="4177665"/>
            <a:ext cx="4715510" cy="645160"/>
          </a:xfrm>
          <a:prstGeom prst="rect">
            <a:avLst/>
          </a:prstGeom>
          <a:solidFill>
            <a:schemeClr val="accent5">
              <a:lumMod val="20000"/>
              <a:lumOff val="80000"/>
            </a:schemeClr>
          </a:solidFill>
        </p:spPr>
        <p:txBody>
          <a:bodyPr wrap="square" rtlCol="0" anchor="t">
            <a:spAutoFit/>
          </a:bodyPr>
          <a:lstStyle/>
          <a:p>
            <a:r>
              <a:rPr lang="en-US" sz="1200">
                <a:sym typeface="+mn-ea"/>
              </a:rPr>
              <a:t>01-03 05:24:51.033  1237  1237 I PackageManager: Finished scanning </a:t>
            </a:r>
            <a:r>
              <a:rPr lang="en-US" sz="1200">
                <a:solidFill>
                  <a:srgbClr val="FF0000"/>
                </a:solidFill>
                <a:sym typeface="+mn-ea"/>
              </a:rPr>
              <a:t>non-system</a:t>
            </a:r>
            <a:r>
              <a:rPr lang="en-US" sz="1200">
                <a:sym typeface="+mn-ea"/>
              </a:rPr>
              <a:t> apps. Time: 803 ms, packageCount: 26 , timePerPackage: 30 , cached: 0</a:t>
            </a:r>
            <a:endParaRPr lang="en-US" sz="1200">
              <a:sym typeface="+mn-ea"/>
            </a:endParaRPr>
          </a:p>
        </p:txBody>
      </p:sp>
      <p:sp>
        <p:nvSpPr>
          <p:cNvPr id="6" name="Text Box 5"/>
          <p:cNvSpPr txBox="1"/>
          <p:nvPr/>
        </p:nvSpPr>
        <p:spPr>
          <a:xfrm>
            <a:off x="5559425" y="1950085"/>
            <a:ext cx="6071235" cy="4892675"/>
          </a:xfrm>
          <a:prstGeom prst="rect">
            <a:avLst/>
          </a:prstGeom>
          <a:solidFill>
            <a:schemeClr val="bg1">
              <a:lumMod val="95000"/>
            </a:schemeClr>
          </a:solidFill>
        </p:spPr>
        <p:txBody>
          <a:bodyPr wrap="square" rtlCol="0" anchor="t">
            <a:spAutoFit/>
          </a:bodyPr>
          <a:lstStyle/>
          <a:p>
            <a:r>
              <a:rPr lang="en-US" sz="1200"/>
              <a:t>if (!mOnlyCore) {</a:t>
            </a:r>
            <a:endParaRPr lang="en-US" sz="1200"/>
          </a:p>
          <a:p>
            <a:r>
              <a:rPr lang="en-US" sz="1200"/>
              <a:t>    scanDirTracedLI(sAppInstallDir, 0, scanFlags | SCAN_REQUIRE_KNOWN, 0);</a:t>
            </a:r>
            <a:endParaRPr lang="en-US" sz="1200"/>
          </a:p>
          <a:p>
            <a:r>
              <a:rPr lang="en-US" sz="1200"/>
              <a:t>    for (int i = possiblyDeletedUpdatedSystemApps.size() - 1; i &gt;= 0; --i) {</a:t>
            </a:r>
            <a:endParaRPr lang="en-US" sz="1200"/>
          </a:p>
          <a:p>
            <a:r>
              <a:rPr lang="en-US" sz="1200"/>
              <a:t>        final String packageName = possiblyDeletedUpdatedSystemApps.get(i);</a:t>
            </a:r>
            <a:endParaRPr lang="en-US" sz="1200"/>
          </a:p>
          <a:p>
            <a:r>
              <a:rPr lang="en-US" sz="1200"/>
              <a:t>        final PackageParser.Package pkg = mPackages.get(packageName);</a:t>
            </a:r>
            <a:endParaRPr lang="en-US" sz="1200"/>
          </a:p>
          <a:p>
            <a:endParaRPr lang="en-US" sz="1200"/>
          </a:p>
          <a:p>
            <a:r>
              <a:rPr lang="en-US" sz="1200"/>
              <a:t>        // remove from the disabled system list; do this first so any future</a:t>
            </a:r>
            <a:endParaRPr lang="en-US" sz="1200"/>
          </a:p>
          <a:p>
            <a:r>
              <a:rPr lang="en-US" sz="1200"/>
              <a:t>        // scans of this package are performed without this state</a:t>
            </a:r>
            <a:endParaRPr lang="en-US" sz="1200"/>
          </a:p>
          <a:p>
            <a:r>
              <a:rPr lang="en-US" sz="1200"/>
              <a:t>        mSettings.removeDisabledSystemPackageLPw(packageName);</a:t>
            </a:r>
            <a:endParaRPr lang="en-US" sz="1200"/>
          </a:p>
          <a:p>
            <a:r>
              <a:rPr lang="en-US" sz="1200"/>
              <a:t>        final PackageSetting ps = mSettings.mPackages.get(packageName);</a:t>
            </a:r>
            <a:endParaRPr lang="en-US" sz="1200"/>
          </a:p>
          <a:p>
            <a:r>
              <a:rPr lang="en-US" sz="1200"/>
              <a:t>        if (ps != null &amp;&amp; mPackages.get(packageName) == null) {</a:t>
            </a:r>
            <a:endParaRPr lang="en-US" sz="1200"/>
          </a:p>
          <a:p>
            <a:r>
              <a:rPr lang="en-US" sz="1200"/>
              <a:t>            removePackageDataLIF(ps, null, null, 0, false);</a:t>
            </a:r>
            <a:endParaRPr lang="en-US" sz="1200"/>
          </a:p>
          <a:p>
            <a:endParaRPr lang="en-US" sz="1200"/>
          </a:p>
          <a:p>
            <a:r>
              <a:rPr lang="en-US" sz="1200"/>
              <a:t>        }</a:t>
            </a:r>
            <a:endParaRPr lang="en-US" sz="1200"/>
          </a:p>
          <a:p>
            <a:r>
              <a:rPr lang="en-US" sz="1200"/>
              <a:t>    }</a:t>
            </a:r>
            <a:endParaRPr lang="en-US" sz="1200"/>
          </a:p>
          <a:p>
            <a:r>
              <a:rPr lang="en-US" sz="1200"/>
              <a:t>...</a:t>
            </a:r>
            <a:endParaRPr lang="en-US" sz="1200"/>
          </a:p>
          <a:p>
            <a:r>
              <a:rPr lang="en-US" sz="1200"/>
              <a:t>    installSystemStubPackages(stubSystemApps, scanFlags);</a:t>
            </a:r>
            <a:endParaRPr lang="en-US" sz="1200"/>
          </a:p>
          <a:p>
            <a:r>
              <a:rPr lang="en-US" sz="1200"/>
              <a:t>}</a:t>
            </a:r>
            <a:endParaRPr lang="en-US" sz="1200"/>
          </a:p>
          <a:p>
            <a:r>
              <a:rPr lang="en-US" sz="1200"/>
              <a:t>updateAllSharedLibrariesLocked(null, Collections.unmodifiableMap(mPackages));</a:t>
            </a:r>
            <a:endParaRPr lang="en-US" sz="1200"/>
          </a:p>
          <a:p>
            <a:r>
              <a:rPr lang="en-US" sz="1200"/>
              <a:t>for (SharedUserSetting setting : mSettings.getAllSharedUsersLPw()) {</a:t>
            </a:r>
            <a:endParaRPr lang="en-US" sz="1200"/>
          </a:p>
          <a:p>
            <a:r>
              <a:rPr lang="en-US" sz="1200"/>
              <a:t>    // NOTE: We ignore potential failures here during a system scan (like</a:t>
            </a:r>
            <a:endParaRPr lang="en-US" sz="1200"/>
          </a:p>
          <a:p>
            <a:r>
              <a:rPr lang="en-US" sz="1200"/>
              <a:t>    // the rest of the commands above) because there's precious little we</a:t>
            </a:r>
            <a:endParaRPr lang="en-US" sz="1200"/>
          </a:p>
          <a:p>
            <a:r>
              <a:rPr lang="en-US" sz="1200"/>
              <a:t>    // can do about it. A settings error is reported, though.</a:t>
            </a:r>
            <a:endParaRPr lang="en-US" sz="1200"/>
          </a:p>
          <a:p>
            <a:r>
              <a:rPr lang="en-US" sz="1200"/>
              <a:t>    final List&lt;String&gt; changedAbiCodePath =</a:t>
            </a:r>
            <a:endParaRPr lang="en-US" sz="1200"/>
          </a:p>
          <a:p>
            <a:r>
              <a:rPr lang="en-US" sz="1200"/>
              <a:t>            adjustCpuAbisForSharedUserLPw(setting.packages, null /*scannedPackage*/);</a:t>
            </a:r>
            <a:endParaRPr lang="en-US" sz="1200"/>
          </a:p>
          <a:p>
            <a:r>
              <a:rPr lang="en-US" sz="1200"/>
              <a:t>}</a:t>
            </a:r>
            <a:endParaRPr lang="en-US" sz="12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920" y="30480"/>
            <a:ext cx="10515600" cy="1325563"/>
          </a:xfrm>
        </p:spPr>
        <p:txBody>
          <a:bodyPr/>
          <a:lstStyle/>
          <a:p>
            <a:r>
              <a:rPr lang="en-US" altLang="en-US" sz="3200">
                <a:sym typeface="+mn-ea"/>
              </a:rPr>
              <a:t>PKMS</a:t>
            </a:r>
            <a:endParaRPr lang="en-US" altLang="en-US" sz="3200">
              <a:sym typeface="+mn-ea"/>
            </a:endParaRPr>
          </a:p>
        </p:txBody>
      </p:sp>
      <p:sp>
        <p:nvSpPr>
          <p:cNvPr id="5" name="Text Box 4"/>
          <p:cNvSpPr txBox="1"/>
          <p:nvPr/>
        </p:nvSpPr>
        <p:spPr>
          <a:xfrm>
            <a:off x="735965" y="960755"/>
            <a:ext cx="10781030" cy="1414780"/>
          </a:xfrm>
          <a:prstGeom prst="rect">
            <a:avLst/>
          </a:prstGeom>
          <a:noFill/>
        </p:spPr>
        <p:txBody>
          <a:bodyPr wrap="square" rtlCol="0" anchor="t">
            <a:spAutoFit/>
          </a:bodyPr>
          <a:lstStyle/>
          <a:p>
            <a:pPr algn="l"/>
            <a:r>
              <a:rPr lang="en-US" sz="1600">
                <a:sym typeface="+mn-ea"/>
              </a:rPr>
              <a:t>BOOT_PROGRESS_PMS_SCAN_END（扫描结束阶段）主要工作</a:t>
            </a:r>
            <a:endParaRPr lang="en-US" altLang="en-US" sz="1400">
              <a:sym typeface="+mn-ea"/>
            </a:endParaRPr>
          </a:p>
          <a:p>
            <a:pPr marL="285750" indent="-285750" algn="l">
              <a:buFont typeface="Arial" panose="02080604020202020204" pitchFamily="34" charset="0"/>
              <a:buChar char="•"/>
            </a:pPr>
            <a:r>
              <a:rPr lang="en-US" altLang="en-US" sz="1400">
                <a:sym typeface="+mn-ea"/>
              </a:rPr>
              <a:t>授权。如果当前平台SDK版本和上次启动时的SDK版本不同，重新更新APK的授权。</a:t>
            </a:r>
            <a:endParaRPr lang="en-US" altLang="en-US" sz="1400">
              <a:sym typeface="+mn-ea"/>
            </a:endParaRPr>
          </a:p>
          <a:p>
            <a:pPr marL="285750" indent="-285750" algn="l">
              <a:buFont typeface="Arial" panose="02080604020202020204" pitchFamily="34" charset="0"/>
              <a:buChar char="•"/>
            </a:pPr>
            <a:r>
              <a:rPr lang="en-US" altLang="en-US" sz="1400">
                <a:sym typeface="+mn-ea"/>
              </a:rPr>
              <a:t>版本兼容处理。如果是第一次启动或者是Android M升级后的第一次启动，需要更新每个APK关联到的userid，初始化所有用户定义的默认首选App。</a:t>
            </a:r>
            <a:endParaRPr lang="en-US" altLang="en-US" sz="1400">
              <a:sym typeface="+mn-ea"/>
            </a:endParaRPr>
          </a:p>
          <a:p>
            <a:pPr marL="285750" indent="-285750" algn="l">
              <a:buFont typeface="Arial" panose="02080604020202020204" pitchFamily="34" charset="0"/>
              <a:buChar char="•"/>
            </a:pPr>
            <a:r>
              <a:rPr lang="en-US" altLang="en-US" sz="1400">
                <a:sym typeface="+mn-ea"/>
              </a:rPr>
              <a:t>将PKMS的Settings信息写入/system/packages.xml文件中，Settings是PMS中所有包信息的汇总的数据结构，PKMS对包的管理极其依赖于这个数据结构。</a:t>
            </a:r>
            <a:endParaRPr lang="en-US" sz="1400">
              <a:sym typeface="+mn-ea"/>
            </a:endParaRPr>
          </a:p>
        </p:txBody>
      </p:sp>
      <p:sp>
        <p:nvSpPr>
          <p:cNvPr id="3" name="Text Box 2"/>
          <p:cNvSpPr txBox="1"/>
          <p:nvPr/>
        </p:nvSpPr>
        <p:spPr>
          <a:xfrm>
            <a:off x="3167380" y="2142490"/>
            <a:ext cx="8195310" cy="4892675"/>
          </a:xfrm>
          <a:prstGeom prst="rect">
            <a:avLst/>
          </a:prstGeom>
          <a:solidFill>
            <a:schemeClr val="bg1">
              <a:lumMod val="95000"/>
            </a:schemeClr>
          </a:solidFill>
        </p:spPr>
        <p:txBody>
          <a:bodyPr wrap="square" rtlCol="0" anchor="t">
            <a:spAutoFit/>
          </a:bodyPr>
          <a:lstStyle/>
          <a:p>
            <a:r>
              <a:rPr lang="en-US" sz="1200"/>
              <a:t>    mPermissionManager.updateAllPermissions(</a:t>
            </a:r>
            <a:endParaRPr lang="en-US" sz="1200"/>
          </a:p>
          <a:p>
            <a:r>
              <a:rPr lang="en-US" sz="1200"/>
              <a:t>            StorageManager.UUID_PRIVATE_INTERNAL, sdkUpdated, mPackages.values(),</a:t>
            </a:r>
            <a:endParaRPr lang="en-US" sz="1200"/>
          </a:p>
          <a:p>
            <a:r>
              <a:rPr lang="en-US" sz="1200"/>
              <a:t>            mPermissionCallback);</a:t>
            </a:r>
            <a:endParaRPr lang="en-US" sz="1200"/>
          </a:p>
          <a:p>
            <a:r>
              <a:rPr lang="en-US" sz="1200"/>
              <a:t>    ...</a:t>
            </a:r>
            <a:endParaRPr lang="en-US" sz="1200"/>
          </a:p>
          <a:p>
            <a:r>
              <a:rPr lang="en-US" sz="1200"/>
              <a:t>    // If this is the first boot or an update from pre-M, and it is a normal</a:t>
            </a:r>
            <a:endParaRPr lang="en-US" sz="1200"/>
          </a:p>
          <a:p>
            <a:r>
              <a:rPr lang="en-US" sz="1200"/>
              <a:t>    // boot, then we need to initialize the default preferred apps across</a:t>
            </a:r>
            <a:endParaRPr lang="en-US" sz="1200"/>
          </a:p>
          <a:p>
            <a:r>
              <a:rPr lang="en-US" sz="1200"/>
              <a:t>    // all defined users.</a:t>
            </a:r>
            <a:endParaRPr lang="en-US" sz="1200"/>
          </a:p>
          <a:p>
            <a:r>
              <a:rPr lang="en-US" sz="1200"/>
              <a:t>    if (!onlyCore &amp;&amp; (mPromoteSystemApps || mFirstBoot)) {</a:t>
            </a:r>
            <a:endParaRPr lang="en-US" sz="1200"/>
          </a:p>
          <a:p>
            <a:r>
              <a:rPr lang="en-US" sz="1200"/>
              <a:t>        for (UserInfo user : sUserManager.getUsers(true)) {</a:t>
            </a:r>
            <a:endParaRPr lang="en-US" sz="1200"/>
          </a:p>
          <a:p>
            <a:r>
              <a:rPr lang="en-US" sz="1200"/>
              <a:t>            mSettings.applyDefaultPreferredAppsLPw(user.id);</a:t>
            </a:r>
            <a:endParaRPr lang="en-US" sz="1200"/>
          </a:p>
          <a:p>
            <a:r>
              <a:rPr lang="en-US" sz="1200"/>
              <a:t>            primeDomainVerificationsLPw(user.id);</a:t>
            </a:r>
            <a:endParaRPr lang="en-US" sz="1200"/>
          </a:p>
          <a:p>
            <a:r>
              <a:rPr lang="en-US" sz="1200"/>
              <a:t>        }</a:t>
            </a:r>
            <a:endParaRPr lang="en-US" sz="1200"/>
          </a:p>
          <a:p>
            <a:r>
              <a:rPr lang="en-US" sz="1200"/>
              <a:t>    }</a:t>
            </a:r>
            <a:endParaRPr lang="en-US" sz="1200"/>
          </a:p>
          <a:p>
            <a:r>
              <a:rPr lang="en-US" sz="1200"/>
              <a:t>    // Prepare storage for system user really early during boot,</a:t>
            </a:r>
            <a:endParaRPr lang="en-US" sz="1200"/>
          </a:p>
          <a:p>
            <a:r>
              <a:rPr lang="en-US" sz="1200"/>
              <a:t>    // since core system apps like SettingsProvider and SystemUI can't wait for user to start</a:t>
            </a:r>
            <a:endParaRPr lang="en-US" sz="1200"/>
          </a:p>
          <a:p>
            <a:r>
              <a:rPr lang="en-US" sz="1200"/>
              <a:t>    final int storageFlags;</a:t>
            </a:r>
            <a:endParaRPr lang="en-US" sz="1200"/>
          </a:p>
          <a:p>
            <a:r>
              <a:rPr lang="en-US" sz="1200"/>
              <a:t>    if (StorageManager.isFileEncryptedNativeOrEmulated()) {</a:t>
            </a:r>
            <a:endParaRPr lang="en-US" sz="1200"/>
          </a:p>
          <a:p>
            <a:r>
              <a:rPr lang="en-US" sz="1200"/>
              <a:t>        storageFlags = StorageManager.FLAG_STORAGE_DE;</a:t>
            </a:r>
            <a:endParaRPr lang="en-US" sz="1200"/>
          </a:p>
          <a:p>
            <a:r>
              <a:rPr lang="en-US" sz="1200"/>
              <a:t>    } else {</a:t>
            </a:r>
            <a:endParaRPr lang="en-US" sz="1200"/>
          </a:p>
          <a:p>
            <a:r>
              <a:rPr lang="en-US" sz="1200"/>
              <a:t>        storageFlags = StorageManager.FLAG_STORAGE_DE | StorageManager.FLAG_STORAGE_CE;</a:t>
            </a:r>
            <a:endParaRPr lang="en-US" sz="1200"/>
          </a:p>
          <a:p>
            <a:r>
              <a:rPr lang="en-US" sz="1200"/>
              <a:t>    }</a:t>
            </a:r>
            <a:endParaRPr lang="en-US" sz="1200"/>
          </a:p>
          <a:p>
            <a:r>
              <a:rPr lang="en-US" sz="1200"/>
              <a:t>    List&lt;String&gt; deferPackages = reconcileAppsDataLI(StorageManager.UUID_PRIVATE_INTERNAL,</a:t>
            </a:r>
            <a:endParaRPr lang="en-US" sz="1200"/>
          </a:p>
          <a:p>
            <a:r>
              <a:rPr lang="en-US" sz="1200"/>
              <a:t>            UserHandle.USER_SYSTEM, storageFlags, true /* migrateAppData */,</a:t>
            </a:r>
            <a:endParaRPr lang="en-US" sz="1200"/>
          </a:p>
          <a:p>
            <a:r>
              <a:rPr lang="en-US" sz="1200"/>
              <a:t>            true /* onlyCoreApps */);</a:t>
            </a:r>
            <a:endParaRPr lang="en-US" sz="1200"/>
          </a:p>
          <a:p>
            <a:r>
              <a:rPr lang="en-US" sz="1200"/>
              <a:t>    ...</a:t>
            </a:r>
            <a:endParaRPr lang="en-US" sz="1200"/>
          </a:p>
          <a:p>
            <a:r>
              <a:rPr lang="en-US" sz="1200"/>
              <a:t>    mSettings.writeLPr();</a:t>
            </a:r>
            <a:endParaRPr lang="en-US" sz="12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920" y="30480"/>
            <a:ext cx="10515600" cy="1325563"/>
          </a:xfrm>
        </p:spPr>
        <p:txBody>
          <a:bodyPr/>
          <a:lstStyle/>
          <a:p>
            <a:r>
              <a:rPr lang="en-US" altLang="en-US" sz="3200">
                <a:sym typeface="+mn-ea"/>
              </a:rPr>
              <a:t>PKMS</a:t>
            </a:r>
            <a:endParaRPr lang="en-US" altLang="en-US" sz="3200">
              <a:sym typeface="+mn-ea"/>
            </a:endParaRPr>
          </a:p>
        </p:txBody>
      </p:sp>
      <p:sp>
        <p:nvSpPr>
          <p:cNvPr id="5" name="Text Box 4"/>
          <p:cNvSpPr txBox="1"/>
          <p:nvPr/>
        </p:nvSpPr>
        <p:spPr>
          <a:xfrm>
            <a:off x="735965" y="960755"/>
            <a:ext cx="10781030" cy="983615"/>
          </a:xfrm>
          <a:prstGeom prst="rect">
            <a:avLst/>
          </a:prstGeom>
          <a:noFill/>
        </p:spPr>
        <p:txBody>
          <a:bodyPr wrap="square" rtlCol="0" anchor="t">
            <a:spAutoFit/>
          </a:bodyPr>
          <a:lstStyle/>
          <a:p>
            <a:pPr algn="l"/>
            <a:r>
              <a:rPr lang="en-US" sz="1600">
                <a:sym typeface="+mn-ea"/>
              </a:rPr>
              <a:t>BOOT_PROGRESS_PMS_SCAN_END（扫描结束阶段）主要工作</a:t>
            </a:r>
            <a:endParaRPr lang="en-US" altLang="en-US" sz="1400">
              <a:sym typeface="+mn-ea"/>
            </a:endParaRPr>
          </a:p>
          <a:p>
            <a:pPr marL="285750" indent="-285750" algn="l">
              <a:buFont typeface="Arial" panose="02080604020202020204" pitchFamily="34" charset="0"/>
              <a:buChar char="•"/>
            </a:pPr>
            <a:r>
              <a:rPr lang="en-US" altLang="en-US" sz="1400">
                <a:sym typeface="+mn-ea"/>
              </a:rPr>
              <a:t>应用授权。</a:t>
            </a:r>
            <a:endParaRPr lang="en-US" altLang="en-US" sz="1400">
              <a:sym typeface="+mn-ea"/>
            </a:endParaRPr>
          </a:p>
          <a:p>
            <a:pPr indent="0" algn="l">
              <a:buFont typeface="Arial" panose="02080604020202020204" pitchFamily="34" charset="0"/>
              <a:buNone/>
            </a:pPr>
            <a:r>
              <a:rPr lang="en-US" sz="1400">
                <a:sym typeface="+mn-ea"/>
              </a:rPr>
              <a:t>包解析过后，PMS的Settings这个数据结构中聚合了所有包的信息以及所有权限信息，此时，需要对所有应用授权。整个授权机制的原理如下图所示：</a:t>
            </a:r>
            <a:endParaRPr lang="en-US" sz="1400">
              <a:sym typeface="+mn-ea"/>
            </a:endParaRPr>
          </a:p>
        </p:txBody>
      </p:sp>
      <p:pic>
        <p:nvPicPr>
          <p:cNvPr id="4" name="Picture 3" descr="授权"/>
          <p:cNvPicPr>
            <a:picLocks noChangeAspect="1"/>
          </p:cNvPicPr>
          <p:nvPr/>
        </p:nvPicPr>
        <p:blipFill>
          <a:blip r:embed="rId1"/>
          <a:stretch>
            <a:fillRect/>
          </a:stretch>
        </p:blipFill>
        <p:spPr>
          <a:xfrm>
            <a:off x="2105025" y="2051685"/>
            <a:ext cx="7731760" cy="1255395"/>
          </a:xfrm>
          <a:prstGeom prst="rect">
            <a:avLst/>
          </a:prstGeom>
        </p:spPr>
      </p:pic>
      <p:sp>
        <p:nvSpPr>
          <p:cNvPr id="7" name="Text Box 6"/>
          <p:cNvSpPr txBox="1"/>
          <p:nvPr/>
        </p:nvSpPr>
        <p:spPr>
          <a:xfrm>
            <a:off x="775335" y="3602355"/>
            <a:ext cx="10641330" cy="306705"/>
          </a:xfrm>
          <a:prstGeom prst="rect">
            <a:avLst/>
          </a:prstGeom>
          <a:noFill/>
        </p:spPr>
        <p:txBody>
          <a:bodyPr wrap="square" rtlCol="0" anchor="t">
            <a:spAutoFit/>
          </a:bodyPr>
          <a:lstStyle/>
          <a:p>
            <a:r>
              <a:rPr lang="en-US" sz="1400"/>
              <a:t>所有包的信息都写入了PMS的Settings中，每一个包都有一个PermissionsState对象</a:t>
            </a:r>
            <a:r>
              <a:rPr lang="en-US" altLang="en-US" sz="1400"/>
              <a:t>，用于记录授权状态。</a:t>
            </a:r>
            <a:endParaRPr lang="en-US" altLang="en-US" sz="1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920" y="30480"/>
            <a:ext cx="10515600" cy="1325563"/>
          </a:xfrm>
        </p:spPr>
        <p:txBody>
          <a:bodyPr/>
          <a:lstStyle/>
          <a:p>
            <a:r>
              <a:rPr lang="en-US" altLang="en-US" sz="3200">
                <a:sym typeface="+mn-ea"/>
              </a:rPr>
              <a:t>PKMS</a:t>
            </a:r>
            <a:endParaRPr lang="en-US" altLang="en-US" sz="3200">
              <a:sym typeface="+mn-ea"/>
            </a:endParaRPr>
          </a:p>
        </p:txBody>
      </p:sp>
      <p:sp>
        <p:nvSpPr>
          <p:cNvPr id="5" name="Text Box 4"/>
          <p:cNvSpPr txBox="1"/>
          <p:nvPr/>
        </p:nvSpPr>
        <p:spPr>
          <a:xfrm>
            <a:off x="735965" y="960755"/>
            <a:ext cx="9960610" cy="1198880"/>
          </a:xfrm>
          <a:prstGeom prst="rect">
            <a:avLst/>
          </a:prstGeom>
          <a:noFill/>
        </p:spPr>
        <p:txBody>
          <a:bodyPr wrap="square" rtlCol="0" anchor="t">
            <a:spAutoFit/>
          </a:bodyPr>
          <a:lstStyle/>
          <a:p>
            <a:pPr algn="l"/>
            <a:r>
              <a:rPr lang="en-US" sz="1600">
                <a:sym typeface="+mn-ea"/>
              </a:rPr>
              <a:t>BOOT_PROGRESS_PMS_READY（准备阶段）主要工作</a:t>
            </a:r>
            <a:endParaRPr lang="en-US" altLang="en-US" sz="1400">
              <a:sym typeface="+mn-ea"/>
            </a:endParaRPr>
          </a:p>
          <a:p>
            <a:pPr algn="l"/>
            <a:r>
              <a:rPr lang="en-US" altLang="en-US" sz="1400">
                <a:sym typeface="+mn-ea"/>
              </a:rPr>
              <a:t>1. 初始化包安装服务PackageInstallerService。PackageInstallerService是用于管理安装会话的服务，它会为每次安装过程分配一个SessionId。</a:t>
            </a:r>
            <a:endParaRPr lang="en-US" altLang="en-US" sz="1400">
              <a:sym typeface="+mn-ea"/>
            </a:endParaRPr>
          </a:p>
          <a:p>
            <a:pPr algn="l"/>
            <a:r>
              <a:rPr lang="en-US" altLang="en-US" sz="1400">
                <a:sym typeface="+mn-ea"/>
              </a:rPr>
              <a:t>2. 将PackageManagerInternalImpl（PackageManager的本地服务）添加到LocalServices中，LocalServices用于存储运行在当前的进程中的本地服务。</a:t>
            </a:r>
            <a:endParaRPr lang="en-US" altLang="en-US" sz="1400">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from 2020-07-06 11-44-22"/>
          <p:cNvPicPr>
            <a:picLocks noChangeAspect="1"/>
          </p:cNvPicPr>
          <p:nvPr/>
        </p:nvPicPr>
        <p:blipFill>
          <a:blip r:embed="rId1"/>
          <a:stretch>
            <a:fillRect/>
          </a:stretch>
        </p:blipFill>
        <p:spPr>
          <a:xfrm>
            <a:off x="4053205" y="978535"/>
            <a:ext cx="4084955" cy="490029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21590"/>
            <a:ext cx="10515600" cy="1325563"/>
          </a:xfrm>
        </p:spPr>
        <p:txBody>
          <a:bodyPr/>
          <a:lstStyle/>
          <a:p>
            <a:r>
              <a:rPr lang="en-US" altLang="en-US" sz="3200">
                <a:sym typeface="+mn-ea"/>
              </a:rPr>
              <a:t>Installer</a:t>
            </a:r>
            <a:endParaRPr lang="en-US" altLang="en-US" sz="3200">
              <a:sym typeface="+mn-ea"/>
            </a:endParaRPr>
          </a:p>
        </p:txBody>
      </p:sp>
      <p:sp>
        <p:nvSpPr>
          <p:cNvPr id="4" name="Text Box 3"/>
          <p:cNvSpPr txBox="1"/>
          <p:nvPr/>
        </p:nvSpPr>
        <p:spPr>
          <a:xfrm>
            <a:off x="647700" y="1022985"/>
            <a:ext cx="10734040" cy="2245360"/>
          </a:xfrm>
          <a:prstGeom prst="rect">
            <a:avLst/>
          </a:prstGeom>
          <a:noFill/>
        </p:spPr>
        <p:txBody>
          <a:bodyPr wrap="square" rtlCol="0" anchor="t">
            <a:spAutoFit/>
          </a:bodyPr>
          <a:lstStyle/>
          <a:p>
            <a:pPr marL="0" indent="0">
              <a:buNone/>
            </a:pPr>
            <a:r>
              <a:rPr lang="en-US" altLang="en-US" sz="1400">
                <a:sym typeface="+mn-ea"/>
              </a:rPr>
              <a:t>APK的安装方式主要有以下2种：</a:t>
            </a:r>
            <a:endParaRPr lang="en-US" altLang="en-US" sz="1400"/>
          </a:p>
          <a:p>
            <a:pPr marL="285750" indent="-285750">
              <a:buFont typeface="Arial" panose="02080604020202020204" pitchFamily="34" charset="0"/>
              <a:buChar char="•"/>
            </a:pPr>
            <a:r>
              <a:rPr lang="en-US" altLang="en-US" sz="1400">
                <a:sym typeface="+mn-ea"/>
              </a:rPr>
              <a:t>通过adb命令安装：adb push和adb install</a:t>
            </a:r>
            <a:endParaRPr lang="en-US" altLang="en-US" sz="1400"/>
          </a:p>
          <a:p>
            <a:pPr marL="285750" indent="-285750">
              <a:buFont typeface="Arial" panose="02080604020202020204" pitchFamily="34" charset="0"/>
              <a:buChar char="•"/>
            </a:pPr>
            <a:r>
              <a:rPr lang="en-US" altLang="en-US" sz="1400">
                <a:sym typeface="+mn-ea"/>
              </a:rPr>
              <a:t>通过PackageInstaller进行安装：PackageInstaller是系统内置的应用程序，用于安装和卸载应用程序。</a:t>
            </a:r>
            <a:endParaRPr lang="en-US" altLang="en-US" sz="1400"/>
          </a:p>
          <a:p>
            <a:endParaRPr lang="en-US" altLang="en-US" sz="1400"/>
          </a:p>
          <a:p>
            <a:pPr marL="0" indent="0">
              <a:buNone/>
            </a:pPr>
            <a:r>
              <a:rPr lang="en-US" altLang="en-US" sz="1400">
                <a:sym typeface="+mn-ea"/>
              </a:rPr>
              <a:t>这两种方式最终都会调用PMS的方法来解析包，在此之前的调用链是不同的，本文介绍第二种方式，这是最常用的安装方式，也是调用链最长的安装方式。</a:t>
            </a:r>
            <a:endParaRPr lang="en-US" altLang="en-US" sz="1400">
              <a:sym typeface="+mn-ea"/>
            </a:endParaRPr>
          </a:p>
          <a:p>
            <a:pPr marL="0" indent="0">
              <a:buNone/>
            </a:pPr>
            <a:endParaRPr lang="en-US" altLang="en-US" sz="1400">
              <a:sym typeface="+mn-ea"/>
            </a:endParaRPr>
          </a:p>
          <a:p>
            <a:pPr marL="0" indent="0">
              <a:buNone/>
            </a:pPr>
            <a:r>
              <a:rPr lang="en-US" altLang="en-US" sz="1400">
                <a:sym typeface="+mn-ea"/>
              </a:rPr>
              <a:t>分为两个部分：</a:t>
            </a:r>
            <a:endParaRPr lang="en-US" altLang="en-US" sz="1400">
              <a:sym typeface="+mn-ea"/>
            </a:endParaRPr>
          </a:p>
          <a:p>
            <a:pPr marL="342900" indent="-342900">
              <a:buAutoNum type="arabicPeriod"/>
            </a:pPr>
            <a:r>
              <a:rPr lang="en-US" altLang="en-US" sz="1400">
                <a:sym typeface="+mn-ea"/>
              </a:rPr>
              <a:t>PackageInstaller安装apk的过程；</a:t>
            </a:r>
            <a:endParaRPr lang="en-US" altLang="en-US" sz="1400">
              <a:sym typeface="+mn-ea"/>
            </a:endParaRPr>
          </a:p>
          <a:p>
            <a:pPr marL="342900" indent="-342900">
              <a:buAutoNum type="arabicPeriod"/>
            </a:pPr>
            <a:r>
              <a:rPr lang="en-US" altLang="en-US" sz="1400">
                <a:sym typeface="+mn-ea"/>
              </a:rPr>
              <a:t>PKMS安装apk的过程；</a:t>
            </a:r>
            <a:endParaRPr lang="en-US" altLang="en-US" sz="1400">
              <a:sym typeface="+mn-ea"/>
            </a:endParaRPr>
          </a:p>
        </p:txBody>
      </p:sp>
      <p:grpSp>
        <p:nvGrpSpPr>
          <p:cNvPr id="99" name="Group 98"/>
          <p:cNvGrpSpPr/>
          <p:nvPr/>
        </p:nvGrpSpPr>
        <p:grpSpPr>
          <a:xfrm>
            <a:off x="4054475" y="3428365"/>
            <a:ext cx="3389630" cy="2680361"/>
            <a:chOff x="2780" y="27184"/>
            <a:chExt cx="5334" cy="4055"/>
          </a:xfrm>
        </p:grpSpPr>
        <p:grpSp>
          <p:nvGrpSpPr>
            <p:cNvPr id="96" name="Group 95"/>
            <p:cNvGrpSpPr/>
            <p:nvPr/>
          </p:nvGrpSpPr>
          <p:grpSpPr>
            <a:xfrm>
              <a:off x="2780" y="27184"/>
              <a:ext cx="5334" cy="4055"/>
              <a:chOff x="9177" y="27680"/>
              <a:chExt cx="5342" cy="4100"/>
            </a:xfrm>
          </p:grpSpPr>
          <p:grpSp>
            <p:nvGrpSpPr>
              <p:cNvPr id="93" name="Group 92"/>
              <p:cNvGrpSpPr/>
              <p:nvPr/>
            </p:nvGrpSpPr>
            <p:grpSpPr>
              <a:xfrm>
                <a:off x="9417" y="27680"/>
                <a:ext cx="5102" cy="4100"/>
                <a:chOff x="3557" y="27439"/>
                <a:chExt cx="5102" cy="4108"/>
              </a:xfrm>
            </p:grpSpPr>
            <p:grpSp>
              <p:nvGrpSpPr>
                <p:cNvPr id="79" name="Group 78"/>
                <p:cNvGrpSpPr/>
                <p:nvPr/>
              </p:nvGrpSpPr>
              <p:grpSpPr>
                <a:xfrm>
                  <a:off x="3557" y="27439"/>
                  <a:ext cx="3955" cy="4108"/>
                  <a:chOff x="3554" y="27142"/>
                  <a:chExt cx="3946" cy="4066"/>
                </a:xfrm>
              </p:grpSpPr>
              <p:sp>
                <p:nvSpPr>
                  <p:cNvPr id="52" name="Rectangle 51"/>
                  <p:cNvSpPr/>
                  <p:nvPr/>
                </p:nvSpPr>
                <p:spPr>
                  <a:xfrm>
                    <a:off x="3554" y="27142"/>
                    <a:ext cx="3947" cy="406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t"/>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endParaRPr lang="en-US" altLang="en-US" sz="1100">
                      <a:solidFill>
                        <a:sysClr val="windowText" lastClr="000000"/>
                      </a:solidFill>
                    </a:endParaRPr>
                  </a:p>
                </p:txBody>
              </p:sp>
              <p:sp>
                <p:nvSpPr>
                  <p:cNvPr id="54" name="Rounded Rectangle 53"/>
                  <p:cNvSpPr/>
                  <p:nvPr/>
                </p:nvSpPr>
                <p:spPr>
                  <a:xfrm>
                    <a:off x="3978" y="27371"/>
                    <a:ext cx="3075" cy="58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ctr" anchorCtr="0"/>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r>
                      <a:rPr lang="en-US" altLang="en-US" sz="1100">
                        <a:solidFill>
                          <a:sysClr val="windowText" lastClr="000000"/>
                        </a:solidFill>
                      </a:rPr>
                      <a:t>PackageInstaller</a:t>
                    </a:r>
                    <a:endParaRPr lang="en-US" altLang="en-US" sz="1100">
                      <a:solidFill>
                        <a:sysClr val="windowText" lastClr="000000"/>
                      </a:solidFill>
                    </a:endParaRPr>
                  </a:p>
                </p:txBody>
              </p:sp>
              <p:sp>
                <p:nvSpPr>
                  <p:cNvPr id="55" name="Rounded Rectangle 54"/>
                  <p:cNvSpPr/>
                  <p:nvPr/>
                </p:nvSpPr>
                <p:spPr>
                  <a:xfrm>
                    <a:off x="3979" y="28407"/>
                    <a:ext cx="3107" cy="59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ctr" anchorCtr="0"/>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r>
                      <a:rPr lang="en-US" altLang="en-US" sz="1100">
                        <a:solidFill>
                          <a:sysClr val="windowText" lastClr="000000"/>
                        </a:solidFill>
                      </a:rPr>
                      <a:t>PKMS</a:t>
                    </a:r>
                    <a:endParaRPr lang="en-US" altLang="en-US" sz="1100">
                      <a:solidFill>
                        <a:sysClr val="windowText" lastClr="000000"/>
                      </a:solidFill>
                    </a:endParaRPr>
                  </a:p>
                </p:txBody>
              </p:sp>
              <p:sp>
                <p:nvSpPr>
                  <p:cNvPr id="56" name="Rounded Rectangle 55"/>
                  <p:cNvSpPr/>
                  <p:nvPr/>
                </p:nvSpPr>
                <p:spPr>
                  <a:xfrm>
                    <a:off x="3967" y="29218"/>
                    <a:ext cx="3107" cy="59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ctr" anchorCtr="0"/>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r>
                      <a:rPr lang="en-US" altLang="en-US" sz="1100">
                        <a:solidFill>
                          <a:sysClr val="windowText" lastClr="000000"/>
                        </a:solidFill>
                      </a:rPr>
                      <a:t>Installer</a:t>
                    </a:r>
                    <a:endParaRPr lang="en-US" altLang="en-US" sz="1100">
                      <a:solidFill>
                        <a:sysClr val="windowText" lastClr="000000"/>
                      </a:solidFill>
                    </a:endParaRPr>
                  </a:p>
                </p:txBody>
              </p:sp>
              <p:sp>
                <p:nvSpPr>
                  <p:cNvPr id="59" name="Rounded Rectangle 58"/>
                  <p:cNvSpPr/>
                  <p:nvPr/>
                </p:nvSpPr>
                <p:spPr>
                  <a:xfrm>
                    <a:off x="3981" y="30337"/>
                    <a:ext cx="3107" cy="59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ctr" anchorCtr="0"/>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r>
                      <a:rPr lang="en-US" altLang="en-US" sz="1100">
                        <a:solidFill>
                          <a:sysClr val="windowText" lastClr="000000"/>
                        </a:solidFill>
                      </a:rPr>
                      <a:t>Installd</a:t>
                    </a:r>
                    <a:endParaRPr lang="en-US" altLang="en-US" sz="1100">
                      <a:solidFill>
                        <a:sysClr val="windowText" lastClr="000000"/>
                      </a:solidFill>
                    </a:endParaRPr>
                  </a:p>
                </p:txBody>
              </p:sp>
            </p:grpSp>
            <p:sp>
              <p:nvSpPr>
                <p:cNvPr id="67" name="Text Box 66"/>
                <p:cNvSpPr txBox="1"/>
                <p:nvPr/>
              </p:nvSpPr>
              <p:spPr>
                <a:xfrm>
                  <a:off x="7736" y="29373"/>
                  <a:ext cx="590" cy="411"/>
                </a:xfrm>
                <a:prstGeom prst="rect">
                  <a:avLst/>
                </a:prstGeom>
              </p:spPr>
              <p:style>
                <a:lnRef idx="0">
                  <a:scrgbClr r="0" g="0" b="0"/>
                </a:lnRef>
                <a:fillRef idx="0">
                  <a:scrgbClr r="0" g="0" b="0"/>
                </a:fillRef>
                <a:effectRef idx="0">
                  <a:scrgbClr r="0" g="0" b="0"/>
                </a:effectRef>
                <a:fontRef idx="minor">
                  <a:schemeClr val="tx1"/>
                </a:fontRef>
              </p:style>
              <p:txBody>
                <a:bodyPr vertOverflow="clip" horzOverflow="clip" wrap="none" rtlCol="0" anchor="t">
                  <a:spAutoFit/>
                </a:bodyPr>
                <a:lstStyle>
                  <a:defPPr>
                    <a:defRPr lang="en-US">
                      <a:solidFill>
                        <a:schemeClr val="tx1"/>
                      </a:solidFill>
                    </a:defRPr>
                  </a:defPPr>
                  <a:lvl1pPr marL="0" algn="l" defTabSz="914400" rtl="0" eaLnBrk="1" latinLnBrk="0" hangingPunct="1">
                    <a:defRPr sz="1100">
                      <a:solidFill>
                        <a:schemeClr val="tx1"/>
                      </a:solidFill>
                      <a:latin typeface="+mn-lt"/>
                      <a:ea typeface="+mn-ea"/>
                      <a:cs typeface="+mn-cs"/>
                    </a:defRPr>
                  </a:lvl1pPr>
                  <a:lvl2pPr marL="457200" algn="l" defTabSz="914400" rtl="0" eaLnBrk="1" latinLnBrk="0" hangingPunct="1">
                    <a:defRPr sz="1100">
                      <a:solidFill>
                        <a:schemeClr val="tx1"/>
                      </a:solidFill>
                      <a:latin typeface="+mn-lt"/>
                      <a:ea typeface="+mn-ea"/>
                      <a:cs typeface="+mn-cs"/>
                    </a:defRPr>
                  </a:lvl2pPr>
                  <a:lvl3pPr marL="914400" algn="l" defTabSz="914400" rtl="0" eaLnBrk="1" latinLnBrk="0" hangingPunct="1">
                    <a:defRPr sz="1100">
                      <a:solidFill>
                        <a:schemeClr val="tx1"/>
                      </a:solidFill>
                      <a:latin typeface="+mn-lt"/>
                      <a:ea typeface="+mn-ea"/>
                      <a:cs typeface="+mn-cs"/>
                    </a:defRPr>
                  </a:lvl3pPr>
                  <a:lvl4pPr marL="1371600" algn="l" defTabSz="914400" rtl="0" eaLnBrk="1" latinLnBrk="0" hangingPunct="1">
                    <a:defRPr sz="1100">
                      <a:solidFill>
                        <a:schemeClr val="tx1"/>
                      </a:solidFill>
                      <a:latin typeface="+mn-lt"/>
                      <a:ea typeface="+mn-ea"/>
                      <a:cs typeface="+mn-cs"/>
                    </a:defRPr>
                  </a:lvl4pPr>
                  <a:lvl5pPr marL="1828800" algn="l" defTabSz="914400" rtl="0" eaLnBrk="1" latinLnBrk="0" hangingPunct="1">
                    <a:defRPr sz="1100">
                      <a:solidFill>
                        <a:schemeClr val="tx1"/>
                      </a:solidFill>
                      <a:latin typeface="+mn-lt"/>
                      <a:ea typeface="+mn-ea"/>
                      <a:cs typeface="+mn-cs"/>
                    </a:defRPr>
                  </a:lvl5pPr>
                  <a:lvl6pPr marL="2286000" algn="l" defTabSz="914400" rtl="0" eaLnBrk="1" latinLnBrk="0" hangingPunct="1">
                    <a:defRPr sz="1100">
                      <a:solidFill>
                        <a:schemeClr val="tx1"/>
                      </a:solidFill>
                      <a:latin typeface="+mn-lt"/>
                      <a:ea typeface="+mn-ea"/>
                      <a:cs typeface="+mn-cs"/>
                    </a:defRPr>
                  </a:lvl6pPr>
                  <a:lvl7pPr marL="2743200" algn="l" defTabSz="914400" rtl="0" eaLnBrk="1" latinLnBrk="0" hangingPunct="1">
                    <a:defRPr sz="1100">
                      <a:solidFill>
                        <a:schemeClr val="tx1"/>
                      </a:solidFill>
                      <a:latin typeface="+mn-lt"/>
                      <a:ea typeface="+mn-ea"/>
                      <a:cs typeface="+mn-cs"/>
                    </a:defRPr>
                  </a:lvl7pPr>
                  <a:lvl8pPr marL="3200400" algn="l" defTabSz="914400" rtl="0" eaLnBrk="1" latinLnBrk="0" hangingPunct="1">
                    <a:defRPr sz="1100">
                      <a:solidFill>
                        <a:schemeClr val="tx1"/>
                      </a:solidFill>
                      <a:latin typeface="+mn-lt"/>
                      <a:ea typeface="+mn-ea"/>
                      <a:cs typeface="+mn-cs"/>
                    </a:defRPr>
                  </a:lvl8pPr>
                  <a:lvl9pPr marL="3657600" algn="l" defTabSz="914400" rtl="0" eaLnBrk="1" latinLnBrk="0" hangingPunct="1">
                    <a:defRPr sz="1100">
                      <a:solidFill>
                        <a:schemeClr val="tx1"/>
                      </a:solidFill>
                      <a:latin typeface="+mn-lt"/>
                      <a:ea typeface="+mn-ea"/>
                      <a:cs typeface="+mn-cs"/>
                    </a:defRPr>
                  </a:lvl9pPr>
                </a:lstStyle>
                <a:p>
                  <a:pPr algn="l"/>
                  <a:r>
                    <a:rPr lang="en-US" altLang="en-US" sz="1100"/>
                    <a:t>FW</a:t>
                  </a:r>
                  <a:endParaRPr lang="en-US" altLang="en-US" sz="1100"/>
                </a:p>
              </p:txBody>
            </p:sp>
            <p:sp>
              <p:nvSpPr>
                <p:cNvPr id="68" name="Text Box 67"/>
                <p:cNvSpPr txBox="1"/>
                <p:nvPr/>
              </p:nvSpPr>
              <p:spPr>
                <a:xfrm>
                  <a:off x="7737" y="30723"/>
                  <a:ext cx="922" cy="408"/>
                </a:xfrm>
                <a:prstGeom prst="rect">
                  <a:avLst/>
                </a:prstGeom>
              </p:spPr>
              <p:style>
                <a:lnRef idx="0">
                  <a:scrgbClr r="0" g="0" b="0"/>
                </a:lnRef>
                <a:fillRef idx="0">
                  <a:scrgbClr r="0" g="0" b="0"/>
                </a:fillRef>
                <a:effectRef idx="0">
                  <a:scrgbClr r="0" g="0" b="0"/>
                </a:effectRef>
                <a:fontRef idx="minor">
                  <a:schemeClr val="tx1"/>
                </a:fontRef>
              </p:style>
              <p:txBody>
                <a:bodyPr vertOverflow="clip" horzOverflow="clip" wrap="none" rtlCol="0" anchor="t">
                  <a:spAutoFit/>
                </a:bodyPr>
                <a:lstStyle>
                  <a:defPPr>
                    <a:defRPr lang="en-US">
                      <a:solidFill>
                        <a:schemeClr val="tx1"/>
                      </a:solidFill>
                    </a:defRPr>
                  </a:defPPr>
                  <a:lvl1pPr marL="0" algn="l" defTabSz="914400" rtl="0" eaLnBrk="1" latinLnBrk="0" hangingPunct="1">
                    <a:defRPr sz="1100">
                      <a:solidFill>
                        <a:schemeClr val="tx1"/>
                      </a:solidFill>
                      <a:latin typeface="+mn-lt"/>
                      <a:ea typeface="+mn-ea"/>
                      <a:cs typeface="+mn-cs"/>
                    </a:defRPr>
                  </a:lvl1pPr>
                  <a:lvl2pPr marL="457200" algn="l" defTabSz="914400" rtl="0" eaLnBrk="1" latinLnBrk="0" hangingPunct="1">
                    <a:defRPr sz="1100">
                      <a:solidFill>
                        <a:schemeClr val="tx1"/>
                      </a:solidFill>
                      <a:latin typeface="+mn-lt"/>
                      <a:ea typeface="+mn-ea"/>
                      <a:cs typeface="+mn-cs"/>
                    </a:defRPr>
                  </a:lvl2pPr>
                  <a:lvl3pPr marL="914400" algn="l" defTabSz="914400" rtl="0" eaLnBrk="1" latinLnBrk="0" hangingPunct="1">
                    <a:defRPr sz="1100">
                      <a:solidFill>
                        <a:schemeClr val="tx1"/>
                      </a:solidFill>
                      <a:latin typeface="+mn-lt"/>
                      <a:ea typeface="+mn-ea"/>
                      <a:cs typeface="+mn-cs"/>
                    </a:defRPr>
                  </a:lvl3pPr>
                  <a:lvl4pPr marL="1371600" algn="l" defTabSz="914400" rtl="0" eaLnBrk="1" latinLnBrk="0" hangingPunct="1">
                    <a:defRPr sz="1100">
                      <a:solidFill>
                        <a:schemeClr val="tx1"/>
                      </a:solidFill>
                      <a:latin typeface="+mn-lt"/>
                      <a:ea typeface="+mn-ea"/>
                      <a:cs typeface="+mn-cs"/>
                    </a:defRPr>
                  </a:lvl4pPr>
                  <a:lvl5pPr marL="1828800" algn="l" defTabSz="914400" rtl="0" eaLnBrk="1" latinLnBrk="0" hangingPunct="1">
                    <a:defRPr sz="1100">
                      <a:solidFill>
                        <a:schemeClr val="tx1"/>
                      </a:solidFill>
                      <a:latin typeface="+mn-lt"/>
                      <a:ea typeface="+mn-ea"/>
                      <a:cs typeface="+mn-cs"/>
                    </a:defRPr>
                  </a:lvl5pPr>
                  <a:lvl6pPr marL="2286000" algn="l" defTabSz="914400" rtl="0" eaLnBrk="1" latinLnBrk="0" hangingPunct="1">
                    <a:defRPr sz="1100">
                      <a:solidFill>
                        <a:schemeClr val="tx1"/>
                      </a:solidFill>
                      <a:latin typeface="+mn-lt"/>
                      <a:ea typeface="+mn-ea"/>
                      <a:cs typeface="+mn-cs"/>
                    </a:defRPr>
                  </a:lvl6pPr>
                  <a:lvl7pPr marL="2743200" algn="l" defTabSz="914400" rtl="0" eaLnBrk="1" latinLnBrk="0" hangingPunct="1">
                    <a:defRPr sz="1100">
                      <a:solidFill>
                        <a:schemeClr val="tx1"/>
                      </a:solidFill>
                      <a:latin typeface="+mn-lt"/>
                      <a:ea typeface="+mn-ea"/>
                      <a:cs typeface="+mn-cs"/>
                    </a:defRPr>
                  </a:lvl7pPr>
                  <a:lvl8pPr marL="3200400" algn="l" defTabSz="914400" rtl="0" eaLnBrk="1" latinLnBrk="0" hangingPunct="1">
                    <a:defRPr sz="1100">
                      <a:solidFill>
                        <a:schemeClr val="tx1"/>
                      </a:solidFill>
                      <a:latin typeface="+mn-lt"/>
                      <a:ea typeface="+mn-ea"/>
                      <a:cs typeface="+mn-cs"/>
                    </a:defRPr>
                  </a:lvl8pPr>
                  <a:lvl9pPr marL="3657600" algn="l" defTabSz="914400" rtl="0" eaLnBrk="1" latinLnBrk="0" hangingPunct="1">
                    <a:defRPr sz="1100">
                      <a:solidFill>
                        <a:schemeClr val="tx1"/>
                      </a:solidFill>
                      <a:latin typeface="+mn-lt"/>
                      <a:ea typeface="+mn-ea"/>
                      <a:cs typeface="+mn-cs"/>
                    </a:defRPr>
                  </a:lvl9pPr>
                </a:lstStyle>
                <a:p>
                  <a:pPr algn="l"/>
                  <a:r>
                    <a:rPr lang="en-US" altLang="en-US" sz="1100"/>
                    <a:t>Native</a:t>
                  </a:r>
                  <a:endParaRPr lang="en-US" altLang="en-US" sz="1100"/>
                </a:p>
              </p:txBody>
            </p:sp>
            <p:sp>
              <p:nvSpPr>
                <p:cNvPr id="69" name="Down Arrow 68"/>
                <p:cNvSpPr/>
                <p:nvPr/>
              </p:nvSpPr>
              <p:spPr>
                <a:xfrm>
                  <a:off x="5454" y="28348"/>
                  <a:ext cx="119" cy="29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t"/>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endParaRPr lang="en-US" sz="1100"/>
                </a:p>
              </p:txBody>
            </p:sp>
            <p:sp>
              <p:nvSpPr>
                <p:cNvPr id="70" name="Down Arrow 69"/>
                <p:cNvSpPr/>
                <p:nvPr/>
              </p:nvSpPr>
              <p:spPr>
                <a:xfrm>
                  <a:off x="5473" y="30298"/>
                  <a:ext cx="119" cy="29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t"/>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endParaRPr lang="en-US" sz="1100"/>
                </a:p>
              </p:txBody>
            </p:sp>
            <p:sp>
              <p:nvSpPr>
                <p:cNvPr id="91" name="Text Box 90"/>
                <p:cNvSpPr txBox="1"/>
                <p:nvPr/>
              </p:nvSpPr>
              <p:spPr>
                <a:xfrm>
                  <a:off x="7760" y="27793"/>
                  <a:ext cx="664" cy="414"/>
                </a:xfrm>
                <a:prstGeom prst="rect">
                  <a:avLst/>
                </a:prstGeom>
              </p:spPr>
              <p:style>
                <a:lnRef idx="0">
                  <a:scrgbClr r="0" g="0" b="0"/>
                </a:lnRef>
                <a:fillRef idx="0">
                  <a:scrgbClr r="0" g="0" b="0"/>
                </a:fillRef>
                <a:effectRef idx="0">
                  <a:scrgbClr r="0" g="0" b="0"/>
                </a:effectRef>
                <a:fontRef idx="minor">
                  <a:schemeClr val="tx1"/>
                </a:fontRef>
              </p:style>
              <p:txBody>
                <a:bodyPr vertOverflow="clip" horzOverflow="clip" wrap="none" rtlCol="0" anchor="t">
                  <a:spAutoFit/>
                </a:bodyPr>
                <a:lstStyle>
                  <a:defPPr>
                    <a:defRPr lang="en-US">
                      <a:solidFill>
                        <a:schemeClr val="tx1"/>
                      </a:solidFill>
                    </a:defRPr>
                  </a:defPPr>
                  <a:lvl1pPr marL="0" algn="l" defTabSz="914400" rtl="0" eaLnBrk="1" latinLnBrk="0" hangingPunct="1">
                    <a:defRPr sz="1100">
                      <a:solidFill>
                        <a:schemeClr val="tx1"/>
                      </a:solidFill>
                      <a:latin typeface="+mn-lt"/>
                      <a:ea typeface="+mn-ea"/>
                      <a:cs typeface="+mn-cs"/>
                    </a:defRPr>
                  </a:lvl1pPr>
                  <a:lvl2pPr marL="457200" algn="l" defTabSz="914400" rtl="0" eaLnBrk="1" latinLnBrk="0" hangingPunct="1">
                    <a:defRPr sz="1100">
                      <a:solidFill>
                        <a:schemeClr val="tx1"/>
                      </a:solidFill>
                      <a:latin typeface="+mn-lt"/>
                      <a:ea typeface="+mn-ea"/>
                      <a:cs typeface="+mn-cs"/>
                    </a:defRPr>
                  </a:lvl2pPr>
                  <a:lvl3pPr marL="914400" algn="l" defTabSz="914400" rtl="0" eaLnBrk="1" latinLnBrk="0" hangingPunct="1">
                    <a:defRPr sz="1100">
                      <a:solidFill>
                        <a:schemeClr val="tx1"/>
                      </a:solidFill>
                      <a:latin typeface="+mn-lt"/>
                      <a:ea typeface="+mn-ea"/>
                      <a:cs typeface="+mn-cs"/>
                    </a:defRPr>
                  </a:lvl3pPr>
                  <a:lvl4pPr marL="1371600" algn="l" defTabSz="914400" rtl="0" eaLnBrk="1" latinLnBrk="0" hangingPunct="1">
                    <a:defRPr sz="1100">
                      <a:solidFill>
                        <a:schemeClr val="tx1"/>
                      </a:solidFill>
                      <a:latin typeface="+mn-lt"/>
                      <a:ea typeface="+mn-ea"/>
                      <a:cs typeface="+mn-cs"/>
                    </a:defRPr>
                  </a:lvl4pPr>
                  <a:lvl5pPr marL="1828800" algn="l" defTabSz="914400" rtl="0" eaLnBrk="1" latinLnBrk="0" hangingPunct="1">
                    <a:defRPr sz="1100">
                      <a:solidFill>
                        <a:schemeClr val="tx1"/>
                      </a:solidFill>
                      <a:latin typeface="+mn-lt"/>
                      <a:ea typeface="+mn-ea"/>
                      <a:cs typeface="+mn-cs"/>
                    </a:defRPr>
                  </a:lvl5pPr>
                  <a:lvl6pPr marL="2286000" algn="l" defTabSz="914400" rtl="0" eaLnBrk="1" latinLnBrk="0" hangingPunct="1">
                    <a:defRPr sz="1100">
                      <a:solidFill>
                        <a:schemeClr val="tx1"/>
                      </a:solidFill>
                      <a:latin typeface="+mn-lt"/>
                      <a:ea typeface="+mn-ea"/>
                      <a:cs typeface="+mn-cs"/>
                    </a:defRPr>
                  </a:lvl6pPr>
                  <a:lvl7pPr marL="2743200" algn="l" defTabSz="914400" rtl="0" eaLnBrk="1" latinLnBrk="0" hangingPunct="1">
                    <a:defRPr sz="1100">
                      <a:solidFill>
                        <a:schemeClr val="tx1"/>
                      </a:solidFill>
                      <a:latin typeface="+mn-lt"/>
                      <a:ea typeface="+mn-ea"/>
                      <a:cs typeface="+mn-cs"/>
                    </a:defRPr>
                  </a:lvl7pPr>
                  <a:lvl8pPr marL="3200400" algn="l" defTabSz="914400" rtl="0" eaLnBrk="1" latinLnBrk="0" hangingPunct="1">
                    <a:defRPr sz="1100">
                      <a:solidFill>
                        <a:schemeClr val="tx1"/>
                      </a:solidFill>
                      <a:latin typeface="+mn-lt"/>
                      <a:ea typeface="+mn-ea"/>
                      <a:cs typeface="+mn-cs"/>
                    </a:defRPr>
                  </a:lvl8pPr>
                  <a:lvl9pPr marL="3657600" algn="l" defTabSz="914400" rtl="0" eaLnBrk="1" latinLnBrk="0" hangingPunct="1">
                    <a:defRPr sz="1100">
                      <a:solidFill>
                        <a:schemeClr val="tx1"/>
                      </a:solidFill>
                      <a:latin typeface="+mn-lt"/>
                      <a:ea typeface="+mn-ea"/>
                      <a:cs typeface="+mn-cs"/>
                    </a:defRPr>
                  </a:lvl9pPr>
                </a:lstStyle>
                <a:p>
                  <a:pPr algn="l"/>
                  <a:r>
                    <a:rPr lang="en-US" altLang="en-US" sz="1100"/>
                    <a:t>APP</a:t>
                  </a:r>
                  <a:endParaRPr lang="en-US" altLang="en-US" sz="1100"/>
                </a:p>
              </p:txBody>
            </p:sp>
          </p:grpSp>
          <p:cxnSp>
            <p:nvCxnSpPr>
              <p:cNvPr id="94" name="Straight Connector 93"/>
              <p:cNvCxnSpPr/>
              <p:nvPr/>
            </p:nvCxnSpPr>
            <p:spPr>
              <a:xfrm>
                <a:off x="9188" y="28711"/>
                <a:ext cx="4693" cy="13"/>
              </a:xfrm>
              <a:prstGeom prst="line">
                <a:avLst/>
              </a:prstGeom>
              <a:ln>
                <a:solidFill>
                  <a:schemeClr val="tx1">
                    <a:alpha val="99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9177" y="30663"/>
                <a:ext cx="4693" cy="13"/>
              </a:xfrm>
              <a:prstGeom prst="line">
                <a:avLst/>
              </a:prstGeom>
              <a:ln>
                <a:solidFill>
                  <a:schemeClr val="tx1">
                    <a:alpha val="99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97" name="Text Box 96"/>
            <p:cNvSpPr txBox="1"/>
            <p:nvPr/>
          </p:nvSpPr>
          <p:spPr>
            <a:xfrm>
              <a:off x="5011" y="28019"/>
              <a:ext cx="863" cy="389"/>
            </a:xfrm>
            <a:prstGeom prst="rect">
              <a:avLst/>
            </a:prstGeom>
          </p:spPr>
          <p:style>
            <a:lnRef idx="0">
              <a:scrgbClr r="0" g="0" b="0"/>
            </a:lnRef>
            <a:fillRef idx="0">
              <a:scrgbClr r="0" g="0" b="0"/>
            </a:fillRef>
            <a:effectRef idx="0">
              <a:scrgbClr r="0" g="0" b="0"/>
            </a:effectRef>
            <a:fontRef idx="minor">
              <a:schemeClr val="tx1"/>
            </a:fontRef>
          </p:style>
          <p:txBody>
            <a:bodyPr vertOverflow="clip" horzOverflow="clip" wrap="none" rtlCol="0" anchor="t">
              <a:spAutoFit/>
            </a:bodyPr>
            <a:lstStyle>
              <a:defPPr>
                <a:defRPr lang="en-US">
                  <a:solidFill>
                    <a:schemeClr val="tx1"/>
                  </a:solidFill>
                </a:defRPr>
              </a:defPPr>
              <a:lvl1pPr marL="0" algn="l" defTabSz="914400" rtl="0" eaLnBrk="1" latinLnBrk="0" hangingPunct="1">
                <a:defRPr sz="1100">
                  <a:solidFill>
                    <a:schemeClr val="tx1"/>
                  </a:solidFill>
                  <a:latin typeface="+mn-lt"/>
                  <a:ea typeface="+mn-ea"/>
                  <a:cs typeface="+mn-cs"/>
                </a:defRPr>
              </a:lvl1pPr>
              <a:lvl2pPr marL="457200" algn="l" defTabSz="914400" rtl="0" eaLnBrk="1" latinLnBrk="0" hangingPunct="1">
                <a:defRPr sz="1100">
                  <a:solidFill>
                    <a:schemeClr val="tx1"/>
                  </a:solidFill>
                  <a:latin typeface="+mn-lt"/>
                  <a:ea typeface="+mn-ea"/>
                  <a:cs typeface="+mn-cs"/>
                </a:defRPr>
              </a:lvl2pPr>
              <a:lvl3pPr marL="914400" algn="l" defTabSz="914400" rtl="0" eaLnBrk="1" latinLnBrk="0" hangingPunct="1">
                <a:defRPr sz="1100">
                  <a:solidFill>
                    <a:schemeClr val="tx1"/>
                  </a:solidFill>
                  <a:latin typeface="+mn-lt"/>
                  <a:ea typeface="+mn-ea"/>
                  <a:cs typeface="+mn-cs"/>
                </a:defRPr>
              </a:lvl3pPr>
              <a:lvl4pPr marL="1371600" algn="l" defTabSz="914400" rtl="0" eaLnBrk="1" latinLnBrk="0" hangingPunct="1">
                <a:defRPr sz="1100">
                  <a:solidFill>
                    <a:schemeClr val="tx1"/>
                  </a:solidFill>
                  <a:latin typeface="+mn-lt"/>
                  <a:ea typeface="+mn-ea"/>
                  <a:cs typeface="+mn-cs"/>
                </a:defRPr>
              </a:lvl4pPr>
              <a:lvl5pPr marL="1828800" algn="l" defTabSz="914400" rtl="0" eaLnBrk="1" latinLnBrk="0" hangingPunct="1">
                <a:defRPr sz="1100">
                  <a:solidFill>
                    <a:schemeClr val="tx1"/>
                  </a:solidFill>
                  <a:latin typeface="+mn-lt"/>
                  <a:ea typeface="+mn-ea"/>
                  <a:cs typeface="+mn-cs"/>
                </a:defRPr>
              </a:lvl5pPr>
              <a:lvl6pPr marL="2286000" algn="l" defTabSz="914400" rtl="0" eaLnBrk="1" latinLnBrk="0" hangingPunct="1">
                <a:defRPr sz="1100">
                  <a:solidFill>
                    <a:schemeClr val="tx1"/>
                  </a:solidFill>
                  <a:latin typeface="+mn-lt"/>
                  <a:ea typeface="+mn-ea"/>
                  <a:cs typeface="+mn-cs"/>
                </a:defRPr>
              </a:lvl6pPr>
              <a:lvl7pPr marL="2743200" algn="l" defTabSz="914400" rtl="0" eaLnBrk="1" latinLnBrk="0" hangingPunct="1">
                <a:defRPr sz="1100">
                  <a:solidFill>
                    <a:schemeClr val="tx1"/>
                  </a:solidFill>
                  <a:latin typeface="+mn-lt"/>
                  <a:ea typeface="+mn-ea"/>
                  <a:cs typeface="+mn-cs"/>
                </a:defRPr>
              </a:lvl7pPr>
              <a:lvl8pPr marL="3200400" algn="l" defTabSz="914400" rtl="0" eaLnBrk="1" latinLnBrk="0" hangingPunct="1">
                <a:defRPr sz="1100">
                  <a:solidFill>
                    <a:schemeClr val="tx1"/>
                  </a:solidFill>
                  <a:latin typeface="+mn-lt"/>
                  <a:ea typeface="+mn-ea"/>
                  <a:cs typeface="+mn-cs"/>
                </a:defRPr>
              </a:lvl8pPr>
              <a:lvl9pPr marL="3657600" algn="l" defTabSz="914400" rtl="0" eaLnBrk="1" latinLnBrk="0" hangingPunct="1">
                <a:defRPr sz="1100">
                  <a:solidFill>
                    <a:schemeClr val="tx1"/>
                  </a:solidFill>
                  <a:latin typeface="+mn-lt"/>
                  <a:ea typeface="+mn-ea"/>
                  <a:cs typeface="+mn-cs"/>
                </a:defRPr>
              </a:lvl9pPr>
            </a:lstStyle>
            <a:p>
              <a:pPr algn="l"/>
              <a:r>
                <a:rPr lang="en-US" altLang="en-US" sz="1000"/>
                <a:t>binder</a:t>
              </a:r>
              <a:endParaRPr lang="en-US" altLang="en-US" sz="1000"/>
            </a:p>
          </p:txBody>
        </p:sp>
        <p:sp>
          <p:nvSpPr>
            <p:cNvPr id="98" name="Text Box 97"/>
            <p:cNvSpPr txBox="1"/>
            <p:nvPr/>
          </p:nvSpPr>
          <p:spPr>
            <a:xfrm>
              <a:off x="5011" y="29946"/>
              <a:ext cx="863" cy="388"/>
            </a:xfrm>
            <a:prstGeom prst="rect">
              <a:avLst/>
            </a:prstGeom>
          </p:spPr>
          <p:style>
            <a:lnRef idx="0">
              <a:scrgbClr r="0" g="0" b="0"/>
            </a:lnRef>
            <a:fillRef idx="0">
              <a:scrgbClr r="0" g="0" b="0"/>
            </a:fillRef>
            <a:effectRef idx="0">
              <a:scrgbClr r="0" g="0" b="0"/>
            </a:effectRef>
            <a:fontRef idx="minor">
              <a:schemeClr val="tx1"/>
            </a:fontRef>
          </p:style>
          <p:txBody>
            <a:bodyPr vertOverflow="clip" horzOverflow="clip" wrap="none" rtlCol="0" anchor="t">
              <a:spAutoFit/>
            </a:bodyPr>
            <a:lstStyle>
              <a:defPPr>
                <a:defRPr lang="en-US">
                  <a:solidFill>
                    <a:schemeClr val="tx1"/>
                  </a:solidFill>
                </a:defRPr>
              </a:defPPr>
              <a:lvl1pPr marL="0" algn="l" defTabSz="914400" rtl="0" eaLnBrk="1" latinLnBrk="0" hangingPunct="1">
                <a:defRPr sz="1100">
                  <a:solidFill>
                    <a:schemeClr val="tx1"/>
                  </a:solidFill>
                  <a:latin typeface="+mn-lt"/>
                  <a:ea typeface="+mn-ea"/>
                  <a:cs typeface="+mn-cs"/>
                </a:defRPr>
              </a:lvl1pPr>
              <a:lvl2pPr marL="457200" algn="l" defTabSz="914400" rtl="0" eaLnBrk="1" latinLnBrk="0" hangingPunct="1">
                <a:defRPr sz="1100">
                  <a:solidFill>
                    <a:schemeClr val="tx1"/>
                  </a:solidFill>
                  <a:latin typeface="+mn-lt"/>
                  <a:ea typeface="+mn-ea"/>
                  <a:cs typeface="+mn-cs"/>
                </a:defRPr>
              </a:lvl2pPr>
              <a:lvl3pPr marL="914400" algn="l" defTabSz="914400" rtl="0" eaLnBrk="1" latinLnBrk="0" hangingPunct="1">
                <a:defRPr sz="1100">
                  <a:solidFill>
                    <a:schemeClr val="tx1"/>
                  </a:solidFill>
                  <a:latin typeface="+mn-lt"/>
                  <a:ea typeface="+mn-ea"/>
                  <a:cs typeface="+mn-cs"/>
                </a:defRPr>
              </a:lvl3pPr>
              <a:lvl4pPr marL="1371600" algn="l" defTabSz="914400" rtl="0" eaLnBrk="1" latinLnBrk="0" hangingPunct="1">
                <a:defRPr sz="1100">
                  <a:solidFill>
                    <a:schemeClr val="tx1"/>
                  </a:solidFill>
                  <a:latin typeface="+mn-lt"/>
                  <a:ea typeface="+mn-ea"/>
                  <a:cs typeface="+mn-cs"/>
                </a:defRPr>
              </a:lvl4pPr>
              <a:lvl5pPr marL="1828800" algn="l" defTabSz="914400" rtl="0" eaLnBrk="1" latinLnBrk="0" hangingPunct="1">
                <a:defRPr sz="1100">
                  <a:solidFill>
                    <a:schemeClr val="tx1"/>
                  </a:solidFill>
                  <a:latin typeface="+mn-lt"/>
                  <a:ea typeface="+mn-ea"/>
                  <a:cs typeface="+mn-cs"/>
                </a:defRPr>
              </a:lvl5pPr>
              <a:lvl6pPr marL="2286000" algn="l" defTabSz="914400" rtl="0" eaLnBrk="1" latinLnBrk="0" hangingPunct="1">
                <a:defRPr sz="1100">
                  <a:solidFill>
                    <a:schemeClr val="tx1"/>
                  </a:solidFill>
                  <a:latin typeface="+mn-lt"/>
                  <a:ea typeface="+mn-ea"/>
                  <a:cs typeface="+mn-cs"/>
                </a:defRPr>
              </a:lvl6pPr>
              <a:lvl7pPr marL="2743200" algn="l" defTabSz="914400" rtl="0" eaLnBrk="1" latinLnBrk="0" hangingPunct="1">
                <a:defRPr sz="1100">
                  <a:solidFill>
                    <a:schemeClr val="tx1"/>
                  </a:solidFill>
                  <a:latin typeface="+mn-lt"/>
                  <a:ea typeface="+mn-ea"/>
                  <a:cs typeface="+mn-cs"/>
                </a:defRPr>
              </a:lvl7pPr>
              <a:lvl8pPr marL="3200400" algn="l" defTabSz="914400" rtl="0" eaLnBrk="1" latinLnBrk="0" hangingPunct="1">
                <a:defRPr sz="1100">
                  <a:solidFill>
                    <a:schemeClr val="tx1"/>
                  </a:solidFill>
                  <a:latin typeface="+mn-lt"/>
                  <a:ea typeface="+mn-ea"/>
                  <a:cs typeface="+mn-cs"/>
                </a:defRPr>
              </a:lvl8pPr>
              <a:lvl9pPr marL="3657600" algn="l" defTabSz="914400" rtl="0" eaLnBrk="1" latinLnBrk="0" hangingPunct="1">
                <a:defRPr sz="1100">
                  <a:solidFill>
                    <a:schemeClr val="tx1"/>
                  </a:solidFill>
                  <a:latin typeface="+mn-lt"/>
                  <a:ea typeface="+mn-ea"/>
                  <a:cs typeface="+mn-cs"/>
                </a:defRPr>
              </a:lvl9pPr>
            </a:lstStyle>
            <a:p>
              <a:pPr algn="l"/>
              <a:r>
                <a:rPr lang="en-US" altLang="en-US" sz="1000"/>
                <a:t>binder</a:t>
              </a:r>
              <a:endParaRPr lang="en-US" altLang="en-US" sz="1000"/>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21590"/>
            <a:ext cx="10515600" cy="1325563"/>
          </a:xfrm>
        </p:spPr>
        <p:txBody>
          <a:bodyPr/>
          <a:lstStyle/>
          <a:p>
            <a:r>
              <a:rPr lang="en-US" altLang="en-US" sz="3200">
                <a:sym typeface="+mn-ea"/>
              </a:rPr>
              <a:t>Installer</a:t>
            </a:r>
            <a:endParaRPr lang="en-US" altLang="en-US" sz="3200">
              <a:sym typeface="+mn-ea"/>
            </a:endParaRPr>
          </a:p>
        </p:txBody>
      </p:sp>
      <p:sp>
        <p:nvSpPr>
          <p:cNvPr id="5" name="Text Box 4"/>
          <p:cNvSpPr txBox="1"/>
          <p:nvPr/>
        </p:nvSpPr>
        <p:spPr>
          <a:xfrm>
            <a:off x="647700" y="2307590"/>
            <a:ext cx="5882640" cy="4338320"/>
          </a:xfrm>
          <a:prstGeom prst="rect">
            <a:avLst/>
          </a:prstGeom>
          <a:solidFill>
            <a:schemeClr val="bg1">
              <a:lumMod val="95000"/>
            </a:schemeClr>
          </a:solidFill>
        </p:spPr>
        <p:txBody>
          <a:bodyPr wrap="square" rtlCol="0" anchor="t">
            <a:spAutoFit/>
          </a:bodyPr>
          <a:lstStyle/>
          <a:p>
            <a:pPr marL="0" indent="0">
              <a:buNone/>
            </a:pPr>
            <a:r>
              <a:rPr lang="en-US" altLang="en-US" sz="1200">
                <a:sym typeface="+mn-ea"/>
              </a:rPr>
              <a:t>packages/apps/PackageInstaller/AndroidManifest.xml</a:t>
            </a:r>
            <a:endParaRPr lang="en-US" altLang="en-US" sz="1200">
              <a:sym typeface="+mn-ea"/>
            </a:endParaRPr>
          </a:p>
          <a:p>
            <a:pPr marL="0" indent="0">
              <a:buNone/>
            </a:pPr>
            <a:r>
              <a:rPr lang="en-US" altLang="en-US" sz="1200">
                <a:sym typeface="+mn-ea"/>
              </a:rPr>
              <a:t>    &lt;</a:t>
            </a:r>
            <a:r>
              <a:rPr lang="en-US" altLang="en-US" sz="1200">
                <a:solidFill>
                  <a:srgbClr val="FF0000"/>
                </a:solidFill>
                <a:sym typeface="+mn-ea"/>
              </a:rPr>
              <a:t>activity </a:t>
            </a:r>
            <a:r>
              <a:rPr lang="en-US" altLang="en-US" sz="1200">
                <a:sym typeface="+mn-ea"/>
              </a:rPr>
              <a:t>android:name=".InstallStart"</a:t>
            </a:r>
            <a:endParaRPr lang="en-US" altLang="en-US" sz="1200">
              <a:sym typeface="+mn-ea"/>
            </a:endParaRPr>
          </a:p>
          <a:p>
            <a:pPr marL="0" indent="0">
              <a:buNone/>
            </a:pPr>
            <a:r>
              <a:rPr lang="en-US" altLang="en-US" sz="1200">
                <a:sym typeface="+mn-ea"/>
              </a:rPr>
              <a:t>            android:theme="@android:style/Theme.Translucent.NoTitleBar"</a:t>
            </a:r>
            <a:endParaRPr lang="en-US" altLang="en-US" sz="1200">
              <a:sym typeface="+mn-ea"/>
            </a:endParaRPr>
          </a:p>
          <a:p>
            <a:pPr marL="0" indent="0">
              <a:buNone/>
            </a:pPr>
            <a:r>
              <a:rPr lang="en-US" altLang="en-US" sz="1200">
                <a:sym typeface="+mn-ea"/>
              </a:rPr>
              <a:t>            android:exported="true"</a:t>
            </a:r>
            <a:endParaRPr lang="en-US" altLang="en-US" sz="1200">
              <a:sym typeface="+mn-ea"/>
            </a:endParaRPr>
          </a:p>
          <a:p>
            <a:pPr marL="0" indent="0">
              <a:buNone/>
            </a:pPr>
            <a:r>
              <a:rPr lang="en-US" altLang="en-US" sz="1200">
                <a:sym typeface="+mn-ea"/>
              </a:rPr>
              <a:t>            android:excludeFromRecents="true"&gt;</a:t>
            </a:r>
            <a:endParaRPr lang="en-US" altLang="en-US" sz="1200">
              <a:sym typeface="+mn-ea"/>
            </a:endParaRPr>
          </a:p>
          <a:p>
            <a:pPr marL="0" indent="0">
              <a:buNone/>
            </a:pPr>
            <a:r>
              <a:rPr lang="en-US" altLang="en-US" sz="1200">
                <a:sym typeface="+mn-ea"/>
              </a:rPr>
              <a:t>        &lt;intent-filter android:priority="1"&gt;</a:t>
            </a:r>
            <a:endParaRPr lang="en-US" altLang="en-US" sz="1200">
              <a:sym typeface="+mn-ea"/>
            </a:endParaRPr>
          </a:p>
          <a:p>
            <a:pPr marL="0" indent="0">
              <a:buNone/>
            </a:pPr>
            <a:r>
              <a:rPr lang="en-US" altLang="en-US" sz="1200">
                <a:sym typeface="+mn-ea"/>
              </a:rPr>
              <a:t>            &lt;action android:name=</a:t>
            </a:r>
            <a:r>
              <a:rPr lang="en-US" altLang="en-US" sz="1200">
                <a:solidFill>
                  <a:srgbClr val="FF0000"/>
                </a:solidFill>
                <a:sym typeface="+mn-ea"/>
              </a:rPr>
              <a:t>"android.intent.action.VIEW"</a:t>
            </a:r>
            <a:r>
              <a:rPr lang="en-US" altLang="en-US" sz="1200">
                <a:sym typeface="+mn-ea"/>
              </a:rPr>
              <a:t> /&gt;</a:t>
            </a:r>
            <a:endParaRPr lang="en-US" altLang="en-US" sz="1200">
              <a:sym typeface="+mn-ea"/>
            </a:endParaRPr>
          </a:p>
          <a:p>
            <a:pPr marL="0" indent="0">
              <a:buNone/>
            </a:pPr>
            <a:r>
              <a:rPr lang="en-US" altLang="en-US" sz="1200">
                <a:sym typeface="+mn-ea"/>
              </a:rPr>
              <a:t>            &lt;action android:name="android.intent.action.INSTALL_PACKAGE" /&gt;</a:t>
            </a:r>
            <a:endParaRPr lang="en-US" altLang="en-US" sz="1200">
              <a:sym typeface="+mn-ea"/>
            </a:endParaRPr>
          </a:p>
          <a:p>
            <a:pPr marL="0" indent="0">
              <a:buNone/>
            </a:pPr>
            <a:r>
              <a:rPr lang="en-US" altLang="en-US" sz="1200">
                <a:sym typeface="+mn-ea"/>
              </a:rPr>
              <a:t>            &lt;category android:name="android.intent.category.DEFAULT" /&gt;</a:t>
            </a:r>
            <a:endParaRPr lang="en-US" altLang="en-US" sz="1200">
              <a:sym typeface="+mn-ea"/>
            </a:endParaRPr>
          </a:p>
          <a:p>
            <a:pPr marL="0" indent="0">
              <a:buNone/>
            </a:pPr>
            <a:r>
              <a:rPr lang="en-US" altLang="en-US" sz="1200">
                <a:sym typeface="+mn-ea"/>
              </a:rPr>
              <a:t>            &lt;data android:scheme="content" /&gt;</a:t>
            </a:r>
            <a:endParaRPr lang="en-US" altLang="en-US" sz="1200">
              <a:sym typeface="+mn-ea"/>
            </a:endParaRPr>
          </a:p>
          <a:p>
            <a:pPr marL="0" indent="0">
              <a:buNone/>
            </a:pPr>
            <a:r>
              <a:rPr lang="en-US" altLang="en-US" sz="1200">
                <a:sym typeface="+mn-ea"/>
              </a:rPr>
              <a:t>            &lt;data android:mimeType=</a:t>
            </a:r>
            <a:r>
              <a:rPr lang="en-US" altLang="en-US" sz="1200">
                <a:solidFill>
                  <a:srgbClr val="FF0000"/>
                </a:solidFill>
                <a:sym typeface="+mn-ea"/>
              </a:rPr>
              <a:t>"application/vnd.android.package-archive"</a:t>
            </a:r>
            <a:r>
              <a:rPr lang="en-US" altLang="en-US" sz="1200">
                <a:sym typeface="+mn-ea"/>
              </a:rPr>
              <a:t> /&gt;</a:t>
            </a:r>
            <a:endParaRPr lang="en-US" altLang="en-US" sz="1200">
              <a:sym typeface="+mn-ea"/>
            </a:endParaRPr>
          </a:p>
          <a:p>
            <a:pPr marL="0" indent="0">
              <a:buNone/>
            </a:pPr>
            <a:r>
              <a:rPr lang="en-US" altLang="en-US" sz="1200">
                <a:sym typeface="+mn-ea"/>
              </a:rPr>
              <a:t>        &lt;/intent-filter&gt;</a:t>
            </a:r>
            <a:endParaRPr lang="en-US" altLang="en-US" sz="1200">
              <a:sym typeface="+mn-ea"/>
            </a:endParaRPr>
          </a:p>
          <a:p>
            <a:pPr marL="0" indent="0">
              <a:buNone/>
            </a:pPr>
            <a:r>
              <a:rPr lang="en-US" altLang="en-US" sz="1200">
                <a:sym typeface="+mn-ea"/>
              </a:rPr>
              <a:t>        &lt;intent-filter android:priority="1"&gt;</a:t>
            </a:r>
            <a:endParaRPr lang="en-US" altLang="en-US" sz="1200">
              <a:sym typeface="+mn-ea"/>
            </a:endParaRPr>
          </a:p>
          <a:p>
            <a:pPr marL="0" indent="0">
              <a:buNone/>
            </a:pPr>
            <a:r>
              <a:rPr lang="en-US" altLang="en-US" sz="1200">
                <a:sym typeface="+mn-ea"/>
              </a:rPr>
              <a:t>            &lt;action android:name="android.intent.action.INSTALL_PACKAGE" /&gt;</a:t>
            </a:r>
            <a:endParaRPr lang="en-US" altLang="en-US" sz="1200">
              <a:sym typeface="+mn-ea"/>
            </a:endParaRPr>
          </a:p>
          <a:p>
            <a:pPr marL="0" indent="0">
              <a:buNone/>
            </a:pPr>
            <a:r>
              <a:rPr lang="en-US" altLang="en-US" sz="1200">
                <a:sym typeface="+mn-ea"/>
              </a:rPr>
              <a:t>            &lt;category android:name="android.intent.category.DEFAULT" /&gt;</a:t>
            </a:r>
            <a:endParaRPr lang="en-US" altLang="en-US" sz="1200">
              <a:sym typeface="+mn-ea"/>
            </a:endParaRPr>
          </a:p>
          <a:p>
            <a:pPr marL="0" indent="0">
              <a:buNone/>
            </a:pPr>
            <a:r>
              <a:rPr lang="en-US" altLang="en-US" sz="1200">
                <a:sym typeface="+mn-ea"/>
              </a:rPr>
              <a:t>            &lt;data android:scheme="package" /&gt;</a:t>
            </a:r>
            <a:endParaRPr lang="en-US" altLang="en-US" sz="1200">
              <a:sym typeface="+mn-ea"/>
            </a:endParaRPr>
          </a:p>
          <a:p>
            <a:pPr marL="0" indent="0">
              <a:buNone/>
            </a:pPr>
            <a:r>
              <a:rPr lang="en-US" altLang="en-US" sz="1200">
                <a:sym typeface="+mn-ea"/>
              </a:rPr>
              <a:t>            &lt;data android:scheme="content" /&gt;</a:t>
            </a:r>
            <a:endParaRPr lang="en-US" altLang="en-US" sz="1200">
              <a:sym typeface="+mn-ea"/>
            </a:endParaRPr>
          </a:p>
          <a:p>
            <a:pPr marL="0" indent="0">
              <a:buNone/>
            </a:pPr>
            <a:r>
              <a:rPr lang="en-US" altLang="en-US" sz="1200">
                <a:sym typeface="+mn-ea"/>
              </a:rPr>
              <a:t>        &lt;/intent-filter&gt;</a:t>
            </a:r>
            <a:endParaRPr lang="en-US" altLang="en-US" sz="1200">
              <a:sym typeface="+mn-ea"/>
            </a:endParaRPr>
          </a:p>
          <a:p>
            <a:pPr marL="0" indent="0">
              <a:buNone/>
            </a:pPr>
            <a:r>
              <a:rPr lang="en-US" altLang="en-US" sz="1200">
                <a:sym typeface="+mn-ea"/>
              </a:rPr>
              <a:t>        &lt;intent-filter android:priority="1"&gt;</a:t>
            </a:r>
            <a:endParaRPr lang="en-US" altLang="en-US" sz="1200">
              <a:sym typeface="+mn-ea"/>
            </a:endParaRPr>
          </a:p>
          <a:p>
            <a:pPr marL="0" indent="0">
              <a:buNone/>
            </a:pPr>
            <a:r>
              <a:rPr lang="en-US" altLang="en-US" sz="1200">
                <a:sym typeface="+mn-ea"/>
              </a:rPr>
              <a:t>            &lt;action android:name="android.content.pm.action.CONFIRM_INSTALL" /&gt;</a:t>
            </a:r>
            <a:endParaRPr lang="en-US" altLang="en-US" sz="1200">
              <a:sym typeface="+mn-ea"/>
            </a:endParaRPr>
          </a:p>
          <a:p>
            <a:pPr marL="0" indent="0">
              <a:buNone/>
            </a:pPr>
            <a:r>
              <a:rPr lang="en-US" altLang="en-US" sz="1200">
                <a:sym typeface="+mn-ea"/>
              </a:rPr>
              <a:t>            &lt;category android:name="android.intent.category.DEFAULT" /&gt;</a:t>
            </a:r>
            <a:endParaRPr lang="en-US" altLang="en-US" sz="1200">
              <a:sym typeface="+mn-ea"/>
            </a:endParaRPr>
          </a:p>
          <a:p>
            <a:pPr marL="0" indent="0">
              <a:buNone/>
            </a:pPr>
            <a:r>
              <a:rPr lang="en-US" altLang="en-US" sz="1200">
                <a:sym typeface="+mn-ea"/>
              </a:rPr>
              <a:t>        &lt;/intent-filter&gt;</a:t>
            </a:r>
            <a:endParaRPr lang="en-US" altLang="en-US" sz="1200">
              <a:sym typeface="+mn-ea"/>
            </a:endParaRPr>
          </a:p>
          <a:p>
            <a:pPr marL="0" indent="0">
              <a:buNone/>
            </a:pPr>
            <a:r>
              <a:rPr lang="en-US" altLang="en-US" sz="1200">
                <a:sym typeface="+mn-ea"/>
              </a:rPr>
              <a:t>    &lt;/activity&gt;</a:t>
            </a:r>
            <a:endParaRPr lang="en-US" altLang="en-US" sz="1200">
              <a:sym typeface="+mn-ea"/>
            </a:endParaRPr>
          </a:p>
        </p:txBody>
      </p:sp>
      <p:sp>
        <p:nvSpPr>
          <p:cNvPr id="3" name="Text Box 2"/>
          <p:cNvSpPr txBox="1"/>
          <p:nvPr/>
        </p:nvSpPr>
        <p:spPr>
          <a:xfrm>
            <a:off x="576580" y="828040"/>
            <a:ext cx="2520950" cy="337185"/>
          </a:xfrm>
          <a:prstGeom prst="rect">
            <a:avLst/>
          </a:prstGeom>
          <a:noFill/>
        </p:spPr>
        <p:txBody>
          <a:bodyPr wrap="none" rtlCol="0" anchor="t">
            <a:spAutoFit/>
          </a:bodyPr>
          <a:lstStyle/>
          <a:p>
            <a:r>
              <a:rPr lang="en-US" altLang="en-US" sz="1600">
                <a:sym typeface="+mn-ea"/>
              </a:rPr>
              <a:t>1. PackageInstaller初始化</a:t>
            </a:r>
            <a:endParaRPr lang="en-US" altLang="en-US" sz="1600">
              <a:sym typeface="+mn-ea"/>
            </a:endParaRPr>
          </a:p>
        </p:txBody>
      </p:sp>
      <p:sp>
        <p:nvSpPr>
          <p:cNvPr id="4" name="Text Box 3"/>
          <p:cNvSpPr txBox="1"/>
          <p:nvPr/>
        </p:nvSpPr>
        <p:spPr>
          <a:xfrm>
            <a:off x="647700" y="1196340"/>
            <a:ext cx="9815195" cy="460375"/>
          </a:xfrm>
          <a:prstGeom prst="rect">
            <a:avLst/>
          </a:prstGeom>
          <a:solidFill>
            <a:schemeClr val="bg1">
              <a:lumMod val="95000"/>
            </a:schemeClr>
          </a:solidFill>
        </p:spPr>
        <p:txBody>
          <a:bodyPr wrap="square" rtlCol="0" anchor="t">
            <a:spAutoFit/>
          </a:bodyPr>
          <a:lstStyle/>
          <a:p>
            <a:pPr marL="0" indent="0">
              <a:buNone/>
            </a:pPr>
            <a:r>
              <a:rPr lang="en-US" altLang="en-US" sz="1200">
                <a:sym typeface="+mn-ea"/>
              </a:rPr>
              <a:t>Intent intent = new Intent(Intent.ACTION_VIEW);</a:t>
            </a:r>
            <a:endParaRPr lang="en-US" altLang="en-US" sz="1200"/>
          </a:p>
          <a:p>
            <a:pPr marL="0" indent="0">
              <a:buNone/>
            </a:pPr>
            <a:r>
              <a:rPr lang="en-US" altLang="en-US" sz="1200">
                <a:sym typeface="+mn-ea"/>
              </a:rPr>
              <a:t>intent.setDataAndType(xxxxx, "application/vnd.android.package-archive");</a:t>
            </a:r>
            <a:endParaRPr lang="en-US" altLang="en-US" sz="1200">
              <a:sym typeface="+mn-ea"/>
            </a:endParaRPr>
          </a:p>
        </p:txBody>
      </p:sp>
      <p:sp>
        <p:nvSpPr>
          <p:cNvPr id="6" name="Text Box 5"/>
          <p:cNvSpPr txBox="1"/>
          <p:nvPr/>
        </p:nvSpPr>
        <p:spPr>
          <a:xfrm>
            <a:off x="576580" y="1718310"/>
            <a:ext cx="10828655" cy="521970"/>
          </a:xfrm>
          <a:prstGeom prst="rect">
            <a:avLst/>
          </a:prstGeom>
          <a:noFill/>
        </p:spPr>
        <p:txBody>
          <a:bodyPr wrap="square" rtlCol="0" anchor="t">
            <a:spAutoFit/>
          </a:bodyPr>
          <a:lstStyle/>
          <a:p>
            <a:pPr marL="0" indent="0">
              <a:buNone/>
            </a:pPr>
            <a:r>
              <a:rPr lang="en-US" altLang="en-US" sz="1400">
                <a:sym typeface="+mn-ea"/>
              </a:rPr>
              <a:t>Intent的Action属性为ACTION_VIEW，Type属性指定Intent的数据类型为application/vnd.android.package-archive。</a:t>
            </a:r>
            <a:endParaRPr lang="en-US" altLang="en-US" sz="1400"/>
          </a:p>
          <a:p>
            <a:pPr marL="0" indent="0">
              <a:buNone/>
            </a:pPr>
            <a:r>
              <a:rPr lang="en-US" altLang="en-US" sz="1400">
                <a:sym typeface="+mn-ea"/>
              </a:rPr>
              <a:t>能隐式匹配的Activity为InstallStart，需要注意的是，这里分析的源码基于Android8.0，7.0和之前的版本会匹配到PackageInstallerActivity。</a:t>
            </a:r>
            <a:endParaRPr lang="en-US" altLang="en-US" sz="1400">
              <a:sym typeface="+mn-ea"/>
            </a:endParaRPr>
          </a:p>
        </p:txBody>
      </p:sp>
      <p:sp>
        <p:nvSpPr>
          <p:cNvPr id="7" name="Text Box 6"/>
          <p:cNvSpPr txBox="1"/>
          <p:nvPr/>
        </p:nvSpPr>
        <p:spPr>
          <a:xfrm>
            <a:off x="6635115" y="3912235"/>
            <a:ext cx="5464175" cy="953135"/>
          </a:xfrm>
          <a:prstGeom prst="rect">
            <a:avLst/>
          </a:prstGeom>
          <a:noFill/>
        </p:spPr>
        <p:txBody>
          <a:bodyPr wrap="square" rtlCol="0" anchor="t">
            <a:spAutoFit/>
          </a:bodyPr>
          <a:lstStyle/>
          <a:p>
            <a:r>
              <a:rPr lang="en-US" altLang="en-US" sz="1400">
                <a:sym typeface="+mn-ea"/>
              </a:rPr>
              <a:t>注：</a:t>
            </a:r>
            <a:r>
              <a:rPr lang="en-US" sz="1400">
                <a:sym typeface="+mn-ea"/>
              </a:rPr>
              <a:t>com.google.android.packageinstaller</a:t>
            </a:r>
            <a:r>
              <a:rPr lang="en-US" altLang="en-US" sz="1400">
                <a:sym typeface="+mn-ea"/>
              </a:rPr>
              <a:t>, 这是搭载了mainline的</a:t>
            </a:r>
            <a:r>
              <a:rPr lang="en-US" sz="1400">
                <a:sym typeface="+mn-ea"/>
              </a:rPr>
              <a:t>packageinstaller</a:t>
            </a:r>
            <a:r>
              <a:rPr lang="en-US" altLang="en-US" sz="1400">
                <a:sym typeface="+mn-ea"/>
              </a:rPr>
              <a:t>。我们直接看com.android.packageinstaller。</a:t>
            </a:r>
            <a:endParaRPr lang="en-US" altLang="en-US" sz="1400">
              <a:sym typeface="+mn-ea"/>
            </a:endParaRPr>
          </a:p>
          <a:p>
            <a:endParaRPr lang="en-US" sz="1400"/>
          </a:p>
          <a:p>
            <a:r>
              <a:rPr lang="en-US" sz="1400"/>
              <a:t>InstallStart是PackageInstaller中的入口Activity</a:t>
            </a:r>
            <a:r>
              <a:rPr lang="en-US" altLang="en-US" sz="1400"/>
              <a:t>。</a:t>
            </a:r>
            <a:endParaRPr lang="en-US" altLang="en-US" sz="1400"/>
          </a:p>
        </p:txBody>
      </p:sp>
      <p:sp>
        <p:nvSpPr>
          <p:cNvPr id="8" name="Text Box 7"/>
          <p:cNvSpPr txBox="1"/>
          <p:nvPr/>
        </p:nvSpPr>
        <p:spPr>
          <a:xfrm>
            <a:off x="6635115" y="2307590"/>
            <a:ext cx="5254625" cy="1383665"/>
          </a:xfrm>
          <a:prstGeom prst="rect">
            <a:avLst/>
          </a:prstGeom>
          <a:solidFill>
            <a:schemeClr val="accent5">
              <a:lumMod val="20000"/>
              <a:lumOff val="80000"/>
            </a:schemeClr>
          </a:solidFill>
        </p:spPr>
        <p:txBody>
          <a:bodyPr wrap="square" rtlCol="0" anchor="t">
            <a:spAutoFit/>
          </a:bodyPr>
          <a:lstStyle/>
          <a:p>
            <a:r>
              <a:rPr lang="en-US" sz="1200">
                <a:sym typeface="+mn-ea"/>
              </a:rPr>
              <a:t>06-12 10:52:21.329  1206  6593 I ActivityTaskManager: START u0 {act=</a:t>
            </a:r>
            <a:r>
              <a:rPr lang="en-US" sz="1200">
                <a:solidFill>
                  <a:srgbClr val="FF0000"/>
                </a:solidFill>
                <a:sym typeface="+mn-ea"/>
              </a:rPr>
              <a:t>android.intent.action.VIEW </a:t>
            </a:r>
            <a:r>
              <a:rPr lang="en-US" sz="1200">
                <a:sym typeface="+mn-ea"/>
              </a:rPr>
              <a:t>dat=content://com.android.externalstorage.documents/document/primary:0dbfb4fea0cc02a68a7a2389bd8f07eb.apk typ=</a:t>
            </a:r>
            <a:r>
              <a:rPr lang="en-US" sz="1200">
                <a:solidFill>
                  <a:srgbClr val="FF0000"/>
                </a:solidFill>
                <a:sym typeface="+mn-ea"/>
              </a:rPr>
              <a:t>application/vnd.android.package-archive </a:t>
            </a:r>
            <a:r>
              <a:rPr lang="en-US" sz="1200">
                <a:sym typeface="+mn-ea"/>
              </a:rPr>
              <a:t>flg=0x3 cmp=com.google.android.packageinstaller/com.android.packageinstaller.InstallStart} from uid 10057</a:t>
            </a:r>
            <a:endParaRPr lang="en-US" sz="120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21590"/>
            <a:ext cx="10515600" cy="1325563"/>
          </a:xfrm>
        </p:spPr>
        <p:txBody>
          <a:bodyPr/>
          <a:lstStyle/>
          <a:p>
            <a:r>
              <a:rPr lang="en-US" altLang="en-US" sz="3200">
                <a:solidFill>
                  <a:schemeClr val="tx1"/>
                </a:solidFill>
                <a:sym typeface="+mn-ea"/>
              </a:rPr>
              <a:t>APK</a:t>
            </a:r>
            <a:endParaRPr lang="en-US" altLang="en-US" sz="3200">
              <a:solidFill>
                <a:schemeClr val="tx1"/>
              </a:solidFill>
              <a:sym typeface="+mn-ea"/>
            </a:endParaRPr>
          </a:p>
        </p:txBody>
      </p:sp>
      <p:sp>
        <p:nvSpPr>
          <p:cNvPr id="3" name="Content Placeholder 2"/>
          <p:cNvSpPr>
            <a:spLocks noGrp="1"/>
          </p:cNvSpPr>
          <p:nvPr>
            <p:ph idx="1"/>
          </p:nvPr>
        </p:nvSpPr>
        <p:spPr>
          <a:xfrm>
            <a:off x="647700" y="963295"/>
            <a:ext cx="10418445" cy="446405"/>
          </a:xfrm>
        </p:spPr>
        <p:txBody>
          <a:bodyPr/>
          <a:lstStyle/>
          <a:p>
            <a:r>
              <a:rPr lang="en-US" altLang="en-US">
                <a:solidFill>
                  <a:schemeClr val="tx1"/>
                </a:solidFill>
              </a:rPr>
              <a:t>APK文件结构</a:t>
            </a:r>
            <a:endParaRPr lang="en-US" altLang="en-US">
              <a:solidFill>
                <a:schemeClr val="tx1"/>
              </a:solidFill>
            </a:endParaRPr>
          </a:p>
        </p:txBody>
      </p:sp>
      <p:graphicFrame>
        <p:nvGraphicFramePr>
          <p:cNvPr id="12" name="Table 11"/>
          <p:cNvGraphicFramePr/>
          <p:nvPr/>
        </p:nvGraphicFramePr>
        <p:xfrm>
          <a:off x="940753" y="3120390"/>
          <a:ext cx="10431780" cy="3434080"/>
        </p:xfrm>
        <a:graphic>
          <a:graphicData uri="http://schemas.openxmlformats.org/drawingml/2006/table">
            <a:tbl>
              <a:tblPr firstRow="1" bandRow="1">
                <a:tableStyleId>{5C22544A-7EE6-4342-B048-85BDC9FD1C3A}</a:tableStyleId>
              </a:tblPr>
              <a:tblGrid>
                <a:gridCol w="1498600"/>
                <a:gridCol w="1778000"/>
                <a:gridCol w="7155180"/>
              </a:tblGrid>
              <a:tr h="241300">
                <a:tc>
                  <a:txBody>
                    <a:bodyPr/>
                    <a:lstStyle/>
                    <a:p>
                      <a:pPr indent="0">
                        <a:buNone/>
                      </a:pPr>
                      <a:r>
                        <a:rPr lang="zh-CN" sz="1200" b="1">
                          <a:solidFill>
                            <a:srgbClr val="000000"/>
                          </a:solidFill>
                          <a:latin typeface="Arial" panose="02080604020202020204" pitchFamily="34" charset="0"/>
                          <a:ea typeface="Calibri" charset="-122"/>
                        </a:rPr>
                        <a:t>名称</a:t>
                      </a:r>
                      <a:endParaRPr lang="zh-CN" sz="1200" b="1">
                        <a:solidFill>
                          <a:srgbClr val="000000"/>
                        </a:solidFill>
                        <a:latin typeface="Arial" panose="02080604020202020204" pitchFamily="34" charset="0"/>
                        <a:ea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200" b="1">
                          <a:solidFill>
                            <a:srgbClr val="000000"/>
                          </a:solidFill>
                          <a:latin typeface="Arial" panose="02080604020202020204" pitchFamily="34" charset="0"/>
                          <a:ea typeface="Calibri" charset="-122"/>
                        </a:rPr>
                        <a:t>内容</a:t>
                      </a:r>
                      <a:endParaRPr lang="zh-CN" sz="1200" b="1">
                        <a:solidFill>
                          <a:srgbClr val="000000"/>
                        </a:solidFill>
                        <a:latin typeface="Arial" panose="02080604020202020204" pitchFamily="34" charset="0"/>
                        <a:ea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1200" b="1">
                          <a:solidFill>
                            <a:srgbClr val="000000"/>
                          </a:solidFill>
                          <a:latin typeface="Calibri" charset="-122"/>
                        </a:rPr>
                        <a:t>说明</a:t>
                      </a:r>
                      <a:endParaRPr lang="en-US" altLang="en-US" sz="1200" b="1">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lstStyle/>
                    <a:p>
                      <a:pPr algn="l">
                        <a:buClrTx/>
                        <a:buSzTx/>
                        <a:buFontTx/>
                        <a:buNone/>
                      </a:pPr>
                      <a:r>
                        <a:rPr lang="en-US" sz="1100">
                          <a:solidFill>
                            <a:srgbClr val="000000"/>
                          </a:solidFill>
                          <a:latin typeface="Calibri" charset="-122"/>
                        </a:rPr>
                        <a:t>a</a:t>
                      </a:r>
                      <a:r>
                        <a:rPr lang="en-US" altLang="en-US" sz="1100">
                          <a:solidFill>
                            <a:srgbClr val="000000"/>
                          </a:solidFill>
                          <a:latin typeface="Calibri" charset="-122"/>
                        </a:rPr>
                        <a:t>s</a:t>
                      </a:r>
                      <a:r>
                        <a:rPr lang="en-US" sz="1100">
                          <a:solidFill>
                            <a:srgbClr val="000000"/>
                          </a:solidFill>
                          <a:latin typeface="Calibri" charset="-122"/>
                        </a:rPr>
                        <a:t>set</a:t>
                      </a:r>
                      <a:r>
                        <a:rPr lang="en-US" altLang="en-US" sz="1100">
                          <a:solidFill>
                            <a:srgbClr val="000000"/>
                          </a:solidFill>
                          <a:latin typeface="Calibri" charset="-122"/>
                        </a:rPr>
                        <a:t>s</a:t>
                      </a:r>
                      <a:endParaRPr lang="en-US" altLang="en-US" sz="110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a:buClrTx/>
                        <a:buSzTx/>
                        <a:buFontTx/>
                        <a:buNone/>
                      </a:pPr>
                      <a:r>
                        <a:rPr lang="en-US" sz="1100">
                          <a:solidFill>
                            <a:srgbClr val="000000"/>
                          </a:solidFill>
                          <a:latin typeface="Calibri" charset="-122"/>
                        </a:rPr>
                        <a:t>存放资源文件</a:t>
                      </a:r>
                      <a:endParaRPr lang="en-US" sz="110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l">
                        <a:buClrTx/>
                        <a:buSzTx/>
                        <a:buFontTx/>
                        <a:buNone/>
                      </a:pPr>
                      <a:r>
                        <a:rPr lang="en-US" altLang="en-US" sz="1100">
                          <a:sym typeface="+mn-ea"/>
                        </a:rPr>
                        <a:t>存放配置文件，也可以是资源，这里的xml文件不会经过编译，如果代码中没有assets也不会有该目录。</a:t>
                      </a:r>
                      <a:endParaRPr lang="en-US" sz="1100">
                        <a:solidFill>
                          <a:srgbClr val="000000"/>
                        </a:solidFill>
                        <a:latin typeface="Calibri" charset="-122"/>
                      </a:endParaRPr>
                    </a:p>
                    <a:p>
                      <a:pPr algn="l">
                        <a:buClrTx/>
                        <a:buSzTx/>
                        <a:buFontTx/>
                        <a:buNone/>
                      </a:pPr>
                      <a:r>
                        <a:rPr lang="en-US" sz="1100">
                          <a:solidFill>
                            <a:srgbClr val="000000"/>
                          </a:solidFill>
                          <a:latin typeface="Calibri" charset="-122"/>
                        </a:rPr>
                        <a:t>通过AssertManager类访问</a:t>
                      </a:r>
                      <a:r>
                        <a:rPr lang="en-US" altLang="en-US" sz="1100">
                          <a:solidFill>
                            <a:srgbClr val="000000"/>
                          </a:solidFill>
                          <a:latin typeface="Calibri" charset="-122"/>
                        </a:rPr>
                        <a:t>。</a:t>
                      </a:r>
                      <a:endParaRPr lang="en-US" altLang="en-US" sz="110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1460">
                <a:tc>
                  <a:txBody>
                    <a:bodyPr/>
                    <a:lstStyle/>
                    <a:p>
                      <a:pPr indent="0">
                        <a:buNone/>
                      </a:pPr>
                      <a:r>
                        <a:rPr lang="en-US" sz="1100" b="0">
                          <a:solidFill>
                            <a:srgbClr val="000000"/>
                          </a:solidFill>
                          <a:latin typeface="Calibri" charset="-122"/>
                        </a:rPr>
                        <a:t>lib</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100" b="0">
                          <a:solidFill>
                            <a:srgbClr val="000000"/>
                          </a:solidFill>
                          <a:latin typeface="Arial" panose="02080604020202020204" pitchFamily="34" charset="0"/>
                          <a:ea typeface="Calibri" charset="-122"/>
                        </a:rPr>
                        <a:t>存放动态链接库(.so)</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1100">
                          <a:sym typeface="+mn-ea"/>
                        </a:rPr>
                        <a:t>存放so文件，可以没有。</a:t>
                      </a:r>
                      <a:endParaRPr lang="en-US" altLang="zh-CN" sz="1100" b="0">
                        <a:solidFill>
                          <a:srgbClr val="000000"/>
                        </a:solidFill>
                        <a:latin typeface="Arial" panose="02080604020202020204" pitchFamily="34" charset="0"/>
                        <a:ea typeface="Calibri" charset="-122"/>
                      </a:endParaRPr>
                    </a:p>
                    <a:p>
                      <a:pPr indent="0">
                        <a:buNone/>
                      </a:pPr>
                      <a:r>
                        <a:rPr lang="en-US" altLang="zh-CN" sz="1100" b="0">
                          <a:solidFill>
                            <a:srgbClr val="000000"/>
                          </a:solidFill>
                          <a:latin typeface="Arial" panose="02080604020202020204" pitchFamily="34" charset="0"/>
                          <a:ea typeface="Calibri" charset="-122"/>
                        </a:rPr>
                        <a:t>armabi、</a:t>
                      </a:r>
                      <a:r>
                        <a:rPr lang="en-US" altLang="zh-CN" sz="1100">
                          <a:solidFill>
                            <a:srgbClr val="000000"/>
                          </a:solidFill>
                          <a:latin typeface="Arial" panose="02080604020202020204" pitchFamily="34" charset="0"/>
                          <a:ea typeface="Calibri" charset="-122"/>
                          <a:sym typeface="+mn-ea"/>
                        </a:rPr>
                        <a:t>armabi</a:t>
                      </a:r>
                      <a:r>
                        <a:rPr lang="en-US" altLang="en-US" sz="1100">
                          <a:solidFill>
                            <a:srgbClr val="000000"/>
                          </a:solidFill>
                          <a:latin typeface="Arial" panose="02080604020202020204" pitchFamily="34" charset="0"/>
                          <a:ea typeface="Calibri" charset="-122"/>
                          <a:sym typeface="+mn-ea"/>
                        </a:rPr>
                        <a:t>-v7a、arm64-v8a、x86、x86_64</a:t>
                      </a:r>
                      <a:endParaRPr lang="en-US" altLang="en-US" sz="1100" b="0">
                        <a:solidFill>
                          <a:srgbClr val="000000"/>
                        </a:solidFill>
                        <a:latin typeface="Arial" panose="02080604020202020204" pitchFamily="34" charset="0"/>
                        <a:ea typeface="Calibri" charset="-122"/>
                        <a:sym typeface="+mn-ea"/>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711200">
                <a:tc>
                  <a:txBody>
                    <a:bodyPr/>
                    <a:lstStyle/>
                    <a:p>
                      <a:pPr indent="0">
                        <a:buNone/>
                      </a:pPr>
                      <a:r>
                        <a:rPr lang="en-US" sz="1100" b="0">
                          <a:solidFill>
                            <a:srgbClr val="000000"/>
                          </a:solidFill>
                          <a:latin typeface="Calibri" charset="-122"/>
                        </a:rPr>
                        <a:t>META-INF</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100" b="0">
                          <a:solidFill>
                            <a:srgbClr val="000000"/>
                          </a:solidFill>
                          <a:latin typeface="Arial" panose="02080604020202020204" pitchFamily="34" charset="0"/>
                          <a:ea typeface="Calibri" charset="-122"/>
                        </a:rPr>
                        <a:t>签名文件夹</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zh-CN" sz="1100" b="0">
                          <a:solidFill>
                            <a:srgbClr val="000000"/>
                          </a:solidFill>
                          <a:latin typeface="Arial" panose="02080604020202020204" pitchFamily="34" charset="0"/>
                          <a:ea typeface="Calibri" charset="-122"/>
                        </a:rPr>
                        <a:t>保存应用的签名信息，签名信息可以验证APK的完整性。</a:t>
                      </a:r>
                      <a:r>
                        <a:rPr lang="en-US" altLang="en-US" sz="1100">
                          <a:sym typeface="+mn-ea"/>
                        </a:rPr>
                        <a:t>打包时会对所有要打包的文件做一个校验计算，并把计算结果放在META-INF目录下。</a:t>
                      </a:r>
                      <a:endParaRPr lang="zh-CN" sz="1100" b="0">
                        <a:solidFill>
                          <a:srgbClr val="000000"/>
                        </a:solidFill>
                        <a:latin typeface="Arial" panose="02080604020202020204" pitchFamily="34" charset="0"/>
                        <a:ea typeface="Calibri" charset="-122"/>
                      </a:endParaRPr>
                    </a:p>
                    <a:p>
                      <a:pPr indent="0">
                        <a:buNone/>
                      </a:pPr>
                      <a:r>
                        <a:rPr lang="zh-CN" sz="1100" b="0">
                          <a:solidFill>
                            <a:srgbClr val="000000"/>
                          </a:solidFill>
                          <a:latin typeface="Arial" panose="02080604020202020204" pitchFamily="34" charset="0"/>
                          <a:ea typeface="Calibri" charset="-122"/>
                        </a:rPr>
                        <a:t>三个签名证书（MANIFEST.MF、CERT.SF、CERT.RSA）。MANIFEST.MF文件是对每个文件的SHA-256-Digest；CERT.SF是对每个文件的头3行进行SHA-256-Digest；CERT.RSA这个文件保存了签名和公钥证书。</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indent="0">
                        <a:buNone/>
                      </a:pPr>
                      <a:r>
                        <a:rPr lang="en-US" sz="1100" b="0">
                          <a:solidFill>
                            <a:srgbClr val="000000"/>
                          </a:solidFill>
                          <a:latin typeface="Calibri" charset="-122"/>
                        </a:rPr>
                        <a:t>classes.dex</a:t>
                      </a:r>
                      <a:endParaRPr lang="en-US" sz="1100" b="0">
                        <a:solidFill>
                          <a:srgbClr val="000000"/>
                        </a:solidFill>
                        <a:latin typeface="Calibri" charset="-122"/>
                      </a:endParaRPr>
                    </a:p>
                    <a:p>
                      <a:pPr indent="0">
                        <a:buNone/>
                      </a:pPr>
                      <a:r>
                        <a:rPr lang="en-US" altLang="en-US" sz="1100" b="0">
                          <a:solidFill>
                            <a:srgbClr val="000000"/>
                          </a:solidFill>
                          <a:latin typeface="Calibri" charset="-122"/>
                        </a:rPr>
                        <a:t>classes2.dex</a:t>
                      </a:r>
                      <a:endParaRPr lang="en-US" alt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100" b="0">
                          <a:solidFill>
                            <a:srgbClr val="000000"/>
                          </a:solidFill>
                          <a:latin typeface="Arial" panose="02080604020202020204" pitchFamily="34" charset="0"/>
                          <a:ea typeface="Calibri" charset="-122"/>
                        </a:rPr>
                        <a:t>执行文件</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100" b="0">
                          <a:solidFill>
                            <a:srgbClr val="000000"/>
                          </a:solidFill>
                          <a:latin typeface="Arial" panose="02080604020202020204" pitchFamily="34" charset="0"/>
                          <a:ea typeface="Calibri" charset="-122"/>
                        </a:rPr>
                        <a:t>java</a:t>
                      </a:r>
                      <a:r>
                        <a:rPr lang="en-US" altLang="zh-CN" sz="1100" b="0">
                          <a:solidFill>
                            <a:srgbClr val="000000"/>
                          </a:solidFill>
                          <a:latin typeface="Arial" panose="02080604020202020204" pitchFamily="34" charset="0"/>
                          <a:ea typeface="Calibri" charset="-122"/>
                        </a:rPr>
                        <a:t>源码</a:t>
                      </a:r>
                      <a:r>
                        <a:rPr lang="zh-CN" sz="1100" b="0">
                          <a:solidFill>
                            <a:srgbClr val="000000"/>
                          </a:solidFill>
                          <a:latin typeface="Arial" panose="02080604020202020204" pitchFamily="34" charset="0"/>
                          <a:ea typeface="Calibri" charset="-122"/>
                        </a:rPr>
                        <a:t>编译后的Android可执行的dex文件</a:t>
                      </a:r>
                      <a:r>
                        <a:rPr lang="en-US" altLang="zh-CN" sz="1100" b="0">
                          <a:solidFill>
                            <a:srgbClr val="000000"/>
                          </a:solidFill>
                          <a:latin typeface="Arial" panose="02080604020202020204" pitchFamily="34" charset="0"/>
                          <a:ea typeface="Calibri" charset="-122"/>
                        </a:rPr>
                        <a:t>。</a:t>
                      </a:r>
                      <a:endParaRPr lang="en-US" altLang="zh-CN" sz="1100" b="0">
                        <a:solidFill>
                          <a:srgbClr val="000000"/>
                        </a:solidFill>
                        <a:latin typeface="Arial" panose="02080604020202020204" pitchFamily="34" charset="0"/>
                        <a:ea typeface="Calibri" charset="-122"/>
                      </a:endParaRPr>
                    </a:p>
                    <a:p>
                      <a:pPr indent="0">
                        <a:buNone/>
                      </a:pPr>
                      <a:r>
                        <a:rPr lang="en-US" altLang="en-US" sz="1100">
                          <a:sym typeface="+mn-ea"/>
                        </a:rPr>
                        <a:t>classes.dex是java源码编译后生成的j字节码文件。安卓的虚拟机解析的是dex文件而不是class。dex文件中各个类能够共享数据，在一定程度上降低了冗余，也使得文件结构更加经凑，节省体积。</a:t>
                      </a:r>
                      <a:endParaRPr lang="en-US" altLang="zh-CN" sz="1100" b="0">
                        <a:solidFill>
                          <a:srgbClr val="000000"/>
                        </a:solidFill>
                        <a:latin typeface="Arial" panose="02080604020202020204" pitchFamily="34" charset="0"/>
                        <a:ea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indent="0">
                        <a:buNone/>
                      </a:pPr>
                      <a:r>
                        <a:rPr lang="en-US" sz="1100" b="0">
                          <a:solidFill>
                            <a:srgbClr val="000000"/>
                          </a:solidFill>
                          <a:latin typeface="Calibri" charset="-122"/>
                        </a:rPr>
                        <a:t>AndroidManifest.xml</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100" b="0">
                          <a:solidFill>
                            <a:srgbClr val="000000"/>
                          </a:solidFill>
                          <a:latin typeface="Arial" panose="02080604020202020204" pitchFamily="34" charset="0"/>
                          <a:ea typeface="Calibri" charset="-122"/>
                        </a:rPr>
                        <a:t>声明文件</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1100">
                          <a:sym typeface="+mn-ea"/>
                        </a:rPr>
                        <a:t>每个应用都必须包含。</a:t>
                      </a:r>
                      <a:r>
                        <a:rPr lang="en-US" altLang="zh-CN" sz="1100" b="0">
                          <a:solidFill>
                            <a:srgbClr val="000000"/>
                          </a:solidFill>
                          <a:latin typeface="Arial" panose="02080604020202020204" pitchFamily="34" charset="0"/>
                          <a:ea typeface="Calibri" charset="-122"/>
                        </a:rPr>
                        <a:t>声明</a:t>
                      </a:r>
                      <a:r>
                        <a:rPr lang="zh-CN" sz="1100" b="0">
                          <a:solidFill>
                            <a:srgbClr val="000000"/>
                          </a:solidFill>
                          <a:latin typeface="Arial" panose="02080604020202020204" pitchFamily="34" charset="0"/>
                          <a:ea typeface="Calibri" charset="-122"/>
                        </a:rPr>
                        <a:t>应用的名字、版本、权限、引用的库文件等信息</a:t>
                      </a:r>
                      <a:r>
                        <a:rPr lang="en-US" altLang="zh-CN" sz="1100" b="0">
                          <a:solidFill>
                            <a:srgbClr val="000000"/>
                          </a:solidFill>
                          <a:latin typeface="Arial" panose="02080604020202020204" pitchFamily="34" charset="0"/>
                          <a:ea typeface="Calibri" charset="-122"/>
                        </a:rPr>
                        <a:t>。</a:t>
                      </a:r>
                      <a:endParaRPr lang="en-US" altLang="zh-CN" sz="1100" b="0">
                        <a:solidFill>
                          <a:srgbClr val="000000"/>
                        </a:solidFill>
                        <a:latin typeface="Arial" panose="02080604020202020204" pitchFamily="34" charset="0"/>
                        <a:ea typeface="Calibri" charset="-122"/>
                      </a:endParaRPr>
                    </a:p>
                    <a:p>
                      <a:pPr indent="0">
                        <a:buNone/>
                      </a:pPr>
                      <a:r>
                        <a:rPr lang="en-US" altLang="zh-CN" sz="1100" b="0">
                          <a:solidFill>
                            <a:srgbClr val="000000"/>
                          </a:solidFill>
                          <a:latin typeface="Arial" panose="02080604020202020204" pitchFamily="34" charset="0"/>
                          <a:ea typeface="Calibri" charset="-122"/>
                        </a:rPr>
                        <a:t>APK中的</a:t>
                      </a:r>
                      <a:r>
                        <a:rPr lang="en-US" sz="1100">
                          <a:solidFill>
                            <a:srgbClr val="000000"/>
                          </a:solidFill>
                          <a:latin typeface="Calibri" charset="-122"/>
                          <a:sym typeface="+mn-ea"/>
                        </a:rPr>
                        <a:t>AndroidManifest.xml</a:t>
                      </a:r>
                      <a:r>
                        <a:rPr lang="en-US" altLang="en-US" sz="1100">
                          <a:solidFill>
                            <a:srgbClr val="000000"/>
                          </a:solidFill>
                          <a:latin typeface="Calibri" charset="-122"/>
                          <a:sym typeface="+mn-ea"/>
                        </a:rPr>
                        <a:t>经过压缩，可以通过AXMLPrinter2工具解析。</a:t>
                      </a:r>
                      <a:endParaRPr lang="en-US" altLang="en-US" sz="1100" b="0">
                        <a:solidFill>
                          <a:srgbClr val="000000"/>
                        </a:solidFill>
                        <a:latin typeface="Calibri" charset="-122"/>
                        <a:ea typeface="Calibri" charset="-122"/>
                        <a:sym typeface="+mn-ea"/>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93700">
                <a:tc>
                  <a:txBody>
                    <a:bodyPr/>
                    <a:lstStyle/>
                    <a:p>
                      <a:pPr indent="0">
                        <a:buNone/>
                      </a:pPr>
                      <a:r>
                        <a:rPr lang="en-US" sz="1100" b="0">
                          <a:solidFill>
                            <a:srgbClr val="000000"/>
                          </a:solidFill>
                          <a:latin typeface="Calibri" charset="-122"/>
                        </a:rPr>
                        <a:t>res</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100" b="0">
                          <a:solidFill>
                            <a:srgbClr val="000000"/>
                          </a:solidFill>
                          <a:latin typeface="Arial" panose="02080604020202020204" pitchFamily="34" charset="0"/>
                          <a:ea typeface="Calibri" charset="-122"/>
                        </a:rPr>
                        <a:t>资源文件</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100" b="0">
                          <a:solidFill>
                            <a:srgbClr val="000000"/>
                          </a:solidFill>
                          <a:latin typeface="Arial" panose="02080604020202020204" pitchFamily="34" charset="0"/>
                          <a:ea typeface="Calibri" charset="-122"/>
                        </a:rPr>
                        <a:t>存放animator，anim，color，drawable，layout，menu，raw，string</a:t>
                      </a:r>
                      <a:r>
                        <a:rPr lang="en-US" altLang="zh-CN" sz="1100" b="0">
                          <a:solidFill>
                            <a:srgbClr val="000000"/>
                          </a:solidFill>
                          <a:latin typeface="Arial" panose="02080604020202020204" pitchFamily="34" charset="0"/>
                          <a:ea typeface="Calibri" charset="-122"/>
                        </a:rPr>
                        <a:t>，xml</a:t>
                      </a:r>
                      <a:r>
                        <a:rPr lang="zh-CN" sz="1100" b="0">
                          <a:solidFill>
                            <a:srgbClr val="000000"/>
                          </a:solidFill>
                          <a:latin typeface="Arial" panose="02080604020202020204" pitchFamily="34" charset="0"/>
                          <a:ea typeface="Calibri" charset="-122"/>
                        </a:rPr>
                        <a:t>等资源</a:t>
                      </a:r>
                      <a:r>
                        <a:rPr lang="en-US" altLang="zh-CN" sz="1100" b="0">
                          <a:solidFill>
                            <a:srgbClr val="000000"/>
                          </a:solidFill>
                          <a:latin typeface="Arial" panose="02080604020202020204" pitchFamily="34" charset="0"/>
                          <a:ea typeface="Calibri" charset="-122"/>
                        </a:rPr>
                        <a:t>。</a:t>
                      </a:r>
                      <a:endParaRPr lang="en-US" altLang="zh-CN" sz="1100" b="0">
                        <a:solidFill>
                          <a:srgbClr val="000000"/>
                        </a:solidFill>
                        <a:latin typeface="Arial" panose="02080604020202020204" pitchFamily="34" charset="0"/>
                        <a:ea typeface="Calibri" charset="-122"/>
                      </a:endParaRPr>
                    </a:p>
                    <a:p>
                      <a:pPr indent="0">
                        <a:buNone/>
                      </a:pPr>
                      <a:r>
                        <a:rPr lang="en-US" altLang="zh-CN" sz="1100" b="0">
                          <a:solidFill>
                            <a:srgbClr val="000000"/>
                          </a:solidFill>
                          <a:latin typeface="Arial" panose="02080604020202020204" pitchFamily="34" charset="0"/>
                          <a:ea typeface="Calibri" charset="-122"/>
                        </a:rPr>
                        <a:t>除了raw目录，其他目录都参与编译，这些目录中的资源通过编译出来的R类进行访问。</a:t>
                      </a:r>
                      <a:endParaRPr lang="en-US" altLang="zh-CN" sz="1100" b="0">
                        <a:solidFill>
                          <a:srgbClr val="000000"/>
                        </a:solidFill>
                        <a:latin typeface="Arial" panose="02080604020202020204" pitchFamily="34" charset="0"/>
                        <a:ea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80060">
                <a:tc>
                  <a:txBody>
                    <a:bodyPr/>
                    <a:lstStyle/>
                    <a:p>
                      <a:pPr indent="0">
                        <a:buNone/>
                      </a:pPr>
                      <a:r>
                        <a:rPr lang="en-US" sz="1100" b="0">
                          <a:solidFill>
                            <a:srgbClr val="000000"/>
                          </a:solidFill>
                          <a:latin typeface="Calibri" charset="-122"/>
                        </a:rPr>
                        <a:t>resources.arsc</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100" b="0">
                          <a:solidFill>
                            <a:srgbClr val="000000"/>
                          </a:solidFill>
                          <a:latin typeface="Arial" panose="02080604020202020204" pitchFamily="34" charset="0"/>
                          <a:ea typeface="Calibri" charset="-122"/>
                        </a:rPr>
                        <a:t>资源索引表</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1100">
                          <a:sym typeface="+mn-ea"/>
                        </a:rPr>
                        <a:t>资源索引表，记录了资源文件和资源ID之间的映射关系，用来根据资源ID寻找资源。它是一个映射表，通过R文件中的id就可以找到对应的资源。</a:t>
                      </a:r>
                      <a:endParaRPr lang="en-US" sz="1100" b="0">
                        <a:solidFill>
                          <a:srgbClr val="000000"/>
                        </a:solidFill>
                        <a:latin typeface="Calibri"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5" name="Text Box 14"/>
          <p:cNvSpPr txBox="1"/>
          <p:nvPr/>
        </p:nvSpPr>
        <p:spPr>
          <a:xfrm>
            <a:off x="941070" y="1347470"/>
            <a:ext cx="7396480" cy="306705"/>
          </a:xfrm>
          <a:prstGeom prst="rect">
            <a:avLst/>
          </a:prstGeom>
          <a:noFill/>
        </p:spPr>
        <p:txBody>
          <a:bodyPr wrap="none" rtlCol="0" anchor="t">
            <a:spAutoFit/>
          </a:bodyPr>
          <a:lstStyle/>
          <a:p>
            <a:pPr algn="l"/>
            <a:r>
              <a:rPr lang="en-US" altLang="en-US" sz="1400">
                <a:solidFill>
                  <a:schemeClr val="tx1"/>
                </a:solidFill>
                <a:sym typeface="+mn-ea"/>
              </a:rPr>
              <a:t>APK(</a:t>
            </a:r>
            <a:r>
              <a:rPr lang="en-US" altLang="en-US" sz="1400">
                <a:sym typeface="+mn-ea"/>
              </a:rPr>
              <a:t>Android Package</a:t>
            </a:r>
            <a:r>
              <a:rPr lang="en-US" altLang="en-US" sz="1400">
                <a:solidFill>
                  <a:schemeClr val="tx1"/>
                </a:solidFill>
                <a:sym typeface="+mn-ea"/>
              </a:rPr>
              <a:t>)是zip格式的压缩文件。一般情况下，解压后的文件结构如下表所示。</a:t>
            </a:r>
            <a:endParaRPr lang="en-US" altLang="en-US" sz="1400">
              <a:solidFill>
                <a:schemeClr val="tx1"/>
              </a:solidFill>
              <a:sym typeface="+mn-ea"/>
            </a:endParaRPr>
          </a:p>
        </p:txBody>
      </p:sp>
      <p:pic>
        <p:nvPicPr>
          <p:cNvPr id="4" name="Picture 3" descr="Screenshot from 2020-07-05 14-11-33"/>
          <p:cNvPicPr>
            <a:picLocks noChangeAspect="1"/>
          </p:cNvPicPr>
          <p:nvPr/>
        </p:nvPicPr>
        <p:blipFill>
          <a:blip r:embed="rId1"/>
          <a:stretch>
            <a:fillRect/>
          </a:stretch>
        </p:blipFill>
        <p:spPr>
          <a:xfrm>
            <a:off x="941070" y="1663065"/>
            <a:ext cx="5865495" cy="137795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21590"/>
            <a:ext cx="10515600" cy="1325563"/>
          </a:xfrm>
        </p:spPr>
        <p:txBody>
          <a:bodyPr/>
          <a:lstStyle/>
          <a:p>
            <a:r>
              <a:rPr lang="en-US" altLang="en-US" sz="3200">
                <a:sym typeface="+mn-ea"/>
              </a:rPr>
              <a:t>Installer</a:t>
            </a:r>
            <a:endParaRPr lang="en-US" altLang="en-US" sz="3200">
              <a:sym typeface="+mn-ea"/>
            </a:endParaRPr>
          </a:p>
        </p:txBody>
      </p:sp>
      <p:sp>
        <p:nvSpPr>
          <p:cNvPr id="5" name="Text Box 4"/>
          <p:cNvSpPr txBox="1"/>
          <p:nvPr/>
        </p:nvSpPr>
        <p:spPr>
          <a:xfrm>
            <a:off x="610870" y="5147945"/>
            <a:ext cx="10969625" cy="1599565"/>
          </a:xfrm>
          <a:prstGeom prst="rect">
            <a:avLst/>
          </a:prstGeom>
          <a:noFill/>
        </p:spPr>
        <p:txBody>
          <a:bodyPr wrap="square" rtlCol="0" anchor="t">
            <a:spAutoFit/>
          </a:bodyPr>
          <a:lstStyle/>
          <a:p>
            <a:r>
              <a:rPr lang="en-US" sz="1400"/>
              <a:t>绕了一圈回到了PackageInstallerActivity，可以看出InstallStaging主要起了转换的作用，将content协议的Uri转换为File协议，然后跳转到PackageInstallerActivity</a:t>
            </a:r>
            <a:r>
              <a:rPr lang="en-US" altLang="en-US" sz="1400"/>
              <a:t>。</a:t>
            </a:r>
            <a:endParaRPr lang="en-US" altLang="en-US" sz="1400"/>
          </a:p>
          <a:p>
            <a:endParaRPr lang="en-US" altLang="en-US" sz="1400"/>
          </a:p>
          <a:p>
            <a:r>
              <a:rPr lang="en-US" altLang="en-US" sz="1400"/>
              <a:t>原因：</a:t>
            </a:r>
            <a:endParaRPr lang="en-US" altLang="en-US" sz="1400"/>
          </a:p>
          <a:p>
            <a:r>
              <a:rPr lang="en-US" altLang="en-US" sz="1400"/>
              <a:t>Android7.0或更高版本不能使用file://xxx，否则会报FileUriExposedException异常。因为StrictMode API政策禁止应用程序将file:// Uri暴露给另一个应用程序，如果包含file:// Uri的 intent 离开你的应用，就会报FileUriExposedException 异常。为了解决这个问题，谷歌提供了FileProvider，FileProvider继承自ContentProvider ，使用它可以将file://Uri替换为content://Uri</a:t>
            </a:r>
            <a:endParaRPr lang="en-US" altLang="en-US" sz="1400"/>
          </a:p>
        </p:txBody>
      </p:sp>
      <p:pic>
        <p:nvPicPr>
          <p:cNvPr id="9" name="Picture 8" descr="Screenshot from 2020-06-21 13-35-13"/>
          <p:cNvPicPr>
            <a:picLocks noChangeAspect="1"/>
          </p:cNvPicPr>
          <p:nvPr/>
        </p:nvPicPr>
        <p:blipFill>
          <a:blip r:embed="rId1"/>
          <a:stretch>
            <a:fillRect/>
          </a:stretch>
        </p:blipFill>
        <p:spPr>
          <a:xfrm>
            <a:off x="1233805" y="874395"/>
            <a:ext cx="7913370" cy="433514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21590"/>
            <a:ext cx="10515600" cy="1325563"/>
          </a:xfrm>
        </p:spPr>
        <p:txBody>
          <a:bodyPr/>
          <a:lstStyle/>
          <a:p>
            <a:r>
              <a:rPr lang="en-US" altLang="en-US" sz="3200">
                <a:sym typeface="+mn-ea"/>
              </a:rPr>
              <a:t>Installer</a:t>
            </a:r>
            <a:endParaRPr lang="en-US" altLang="en-US" sz="3200">
              <a:sym typeface="+mn-ea"/>
            </a:endParaRPr>
          </a:p>
        </p:txBody>
      </p:sp>
      <p:sp>
        <p:nvSpPr>
          <p:cNvPr id="3" name="Text Box 2"/>
          <p:cNvSpPr txBox="1"/>
          <p:nvPr/>
        </p:nvSpPr>
        <p:spPr>
          <a:xfrm>
            <a:off x="647700" y="890905"/>
            <a:ext cx="10657840" cy="306705"/>
          </a:xfrm>
          <a:prstGeom prst="rect">
            <a:avLst/>
          </a:prstGeom>
          <a:noFill/>
        </p:spPr>
        <p:txBody>
          <a:bodyPr wrap="square" rtlCol="0" anchor="t">
            <a:spAutoFit/>
          </a:bodyPr>
          <a:lstStyle/>
          <a:p>
            <a:r>
              <a:rPr lang="en-US" sz="1400"/>
              <a:t>从功能上来说，PackageInstallerActivity才是应用安装器PackageInstaller真正的入口Activity</a:t>
            </a:r>
            <a:r>
              <a:rPr lang="en-US" altLang="en-US" sz="1400"/>
              <a:t>。</a:t>
            </a:r>
            <a:endParaRPr lang="en-US" altLang="en-US" sz="1400"/>
          </a:p>
        </p:txBody>
      </p:sp>
      <p:sp>
        <p:nvSpPr>
          <p:cNvPr id="4" name="Text Box 3"/>
          <p:cNvSpPr txBox="1"/>
          <p:nvPr/>
        </p:nvSpPr>
        <p:spPr>
          <a:xfrm>
            <a:off x="647700" y="1197610"/>
            <a:ext cx="7687310" cy="306705"/>
          </a:xfrm>
          <a:prstGeom prst="rect">
            <a:avLst/>
          </a:prstGeom>
          <a:noFill/>
        </p:spPr>
        <p:txBody>
          <a:bodyPr wrap="none" rtlCol="0" anchor="t">
            <a:spAutoFit/>
          </a:bodyPr>
          <a:lstStyle/>
          <a:p>
            <a:pPr algn="l"/>
            <a:r>
              <a:rPr lang="en-US" sz="1400">
                <a:sym typeface="+mn-ea"/>
              </a:rPr>
              <a:t>packages/apps/PackageInstaller/src/com/android/packageinstaller/PackageInstallerActivity.java</a:t>
            </a:r>
            <a:endParaRPr lang="en-US" sz="1400">
              <a:sym typeface="+mn-ea"/>
            </a:endParaRPr>
          </a:p>
        </p:txBody>
      </p:sp>
      <p:sp>
        <p:nvSpPr>
          <p:cNvPr id="5" name="Text Box 4"/>
          <p:cNvSpPr txBox="1"/>
          <p:nvPr/>
        </p:nvSpPr>
        <p:spPr>
          <a:xfrm>
            <a:off x="517525" y="1443355"/>
            <a:ext cx="6721475" cy="5446395"/>
          </a:xfrm>
          <a:prstGeom prst="rect">
            <a:avLst/>
          </a:prstGeom>
          <a:solidFill>
            <a:schemeClr val="bg1">
              <a:lumMod val="95000"/>
            </a:schemeClr>
          </a:solidFill>
        </p:spPr>
        <p:txBody>
          <a:bodyPr wrap="square" rtlCol="0" anchor="t">
            <a:spAutoFit/>
          </a:bodyPr>
          <a:lstStyle/>
          <a:p>
            <a:r>
              <a:rPr lang="en-US" sz="1200"/>
              <a:t>    protected void onCreate(Bundle icicle) {</a:t>
            </a:r>
            <a:endParaRPr lang="en-US" sz="1200"/>
          </a:p>
          <a:p>
            <a:r>
              <a:rPr lang="en-US" sz="1200"/>
              <a:t>        super.onCreate(null);</a:t>
            </a:r>
            <a:endParaRPr lang="en-US" sz="1200"/>
          </a:p>
          <a:p>
            <a:r>
              <a:rPr lang="en-US" sz="1200"/>
              <a:t>        if (icicle != null) {</a:t>
            </a:r>
            <a:endParaRPr lang="en-US" sz="1200"/>
          </a:p>
          <a:p>
            <a:r>
              <a:rPr lang="en-US" sz="1200"/>
              <a:t>            mAllowUnknownSources = icicle.getBoolean(ALLOW_UNKNOWN_SOURCES_KEY);</a:t>
            </a:r>
            <a:endParaRPr lang="en-US" sz="1200"/>
          </a:p>
          <a:p>
            <a:r>
              <a:rPr lang="en-US" sz="1200"/>
              <a:t>        }</a:t>
            </a:r>
            <a:endParaRPr lang="en-US" sz="1200"/>
          </a:p>
          <a:p>
            <a:endParaRPr lang="en-US" sz="1200"/>
          </a:p>
          <a:p>
            <a:r>
              <a:rPr lang="en-US" sz="1200"/>
              <a:t>        </a:t>
            </a:r>
            <a:r>
              <a:rPr lang="en-US" altLang="en-US" sz="1200"/>
              <a:t>// 初始化相关对象</a:t>
            </a:r>
            <a:endParaRPr lang="en-US" sz="1200"/>
          </a:p>
          <a:p>
            <a:r>
              <a:rPr lang="en-US" sz="1200"/>
              <a:t>        mPm = getPackageManager();</a:t>
            </a:r>
            <a:endParaRPr lang="en-US" sz="1200"/>
          </a:p>
          <a:p>
            <a:r>
              <a:rPr lang="en-US" sz="1200"/>
              <a:t>        mIpm = AppGlobals.getPackageManager();</a:t>
            </a:r>
            <a:endParaRPr lang="en-US" sz="1200"/>
          </a:p>
          <a:p>
            <a:r>
              <a:rPr lang="en-US" sz="1200"/>
              <a:t>        mAppOpsManager = (AppOpsManager) getSystemService(Context.APP_OPS_SERVICE);</a:t>
            </a:r>
            <a:endParaRPr lang="en-US" sz="1200"/>
          </a:p>
          <a:p>
            <a:r>
              <a:rPr lang="en-US" sz="1200"/>
              <a:t>        mInstaller = mPm.getPackageInstaller();</a:t>
            </a:r>
            <a:endParaRPr lang="en-US" sz="1200"/>
          </a:p>
          <a:p>
            <a:r>
              <a:rPr lang="en-US" sz="1200"/>
              <a:t>        mUserManager = (UserManager) getSystemService(Context.USER_SERVICE);</a:t>
            </a:r>
            <a:endParaRPr lang="en-US" sz="1200"/>
          </a:p>
          <a:p>
            <a:endParaRPr lang="en-US" sz="1200"/>
          </a:p>
          <a:p>
            <a:r>
              <a:rPr lang="en-US" sz="1200"/>
              <a:t>        ...</a:t>
            </a:r>
            <a:endParaRPr lang="en-US" sz="1200"/>
          </a:p>
          <a:p>
            <a:r>
              <a:rPr lang="en-US" sz="1200"/>
              <a:t>        if (PackageInstaller.ACTION_CONFIRM_INSTALL.equals(intent.getAction())) {</a:t>
            </a:r>
            <a:endParaRPr lang="en-US" sz="1200"/>
          </a:p>
          <a:p>
            <a:r>
              <a:rPr lang="en-US" sz="1200"/>
              <a:t>            </a:t>
            </a:r>
            <a:r>
              <a:rPr lang="en-US" sz="1200">
                <a:solidFill>
                  <a:schemeClr val="tx1"/>
                </a:solidFill>
              </a:rPr>
              <a:t>packageUri = Uri.fromFile(new File(info.resolvedBaseCodePath));</a:t>
            </a:r>
            <a:endParaRPr lang="en-US" sz="1200"/>
          </a:p>
          <a:p>
            <a:r>
              <a:rPr lang="en-US" sz="1200"/>
              <a:t>        } else {</a:t>
            </a:r>
            <a:endParaRPr lang="en-US" sz="1200"/>
          </a:p>
          <a:p>
            <a:r>
              <a:rPr lang="en-US" sz="1200"/>
              <a:t>            packageUri = intent.getData();</a:t>
            </a:r>
            <a:endParaRPr lang="en-US" sz="1200"/>
          </a:p>
          <a:p>
            <a:r>
              <a:rPr lang="en-US" sz="1200"/>
              <a:t>        }</a:t>
            </a:r>
            <a:endParaRPr lang="en-US" sz="1200"/>
          </a:p>
          <a:p>
            <a:r>
              <a:rPr lang="en-US" sz="1200"/>
              <a:t>        boolean wasSetUp = </a:t>
            </a:r>
            <a:r>
              <a:rPr lang="en-US" sz="1200">
                <a:solidFill>
                  <a:srgbClr val="FF0000"/>
                </a:solidFill>
              </a:rPr>
              <a:t>processPackageUri(packageUri)</a:t>
            </a:r>
            <a:r>
              <a:rPr lang="en-US" sz="1200"/>
              <a:t>;</a:t>
            </a:r>
            <a:endParaRPr lang="en-US" sz="1200"/>
          </a:p>
          <a:p>
            <a:r>
              <a:rPr lang="en-US" sz="1200"/>
              <a:t>        if (!wasSetUp) {</a:t>
            </a:r>
            <a:endParaRPr lang="en-US" sz="1200"/>
          </a:p>
          <a:p>
            <a:r>
              <a:rPr lang="en-US" sz="1200"/>
              <a:t>            return;</a:t>
            </a:r>
            <a:endParaRPr lang="en-US" sz="1200"/>
          </a:p>
          <a:p>
            <a:r>
              <a:rPr lang="en-US" sz="1200"/>
              <a:t>        }</a:t>
            </a:r>
            <a:endParaRPr lang="en-US" sz="1200"/>
          </a:p>
          <a:p>
            <a:endParaRPr lang="en-US" sz="1200"/>
          </a:p>
          <a:p>
            <a:r>
              <a:rPr lang="en-US" sz="1200"/>
              <a:t>        </a:t>
            </a:r>
            <a:r>
              <a:rPr lang="en-US" altLang="en-US" sz="1200"/>
              <a:t>// </a:t>
            </a:r>
            <a:r>
              <a:rPr lang="en-US" altLang="en-US" sz="1200">
                <a:sym typeface="+mn-ea"/>
              </a:rPr>
              <a:t>界面会有一个OK的button，点击Button开始安装。</a:t>
            </a:r>
            <a:endParaRPr lang="en-US" sz="1200"/>
          </a:p>
          <a:p>
            <a:r>
              <a:rPr lang="en-US" sz="1200"/>
              <a:t>        </a:t>
            </a:r>
            <a:r>
              <a:rPr lang="en-US" sz="1200">
                <a:solidFill>
                  <a:srgbClr val="FF0000"/>
                </a:solidFill>
              </a:rPr>
              <a:t>bindUi();</a:t>
            </a:r>
            <a:endParaRPr lang="en-US" sz="1200">
              <a:solidFill>
                <a:srgbClr val="FF0000"/>
              </a:solidFill>
            </a:endParaRPr>
          </a:p>
          <a:p>
            <a:r>
              <a:rPr lang="en-US" sz="1200"/>
              <a:t>        </a:t>
            </a:r>
            <a:r>
              <a:rPr lang="en-US" altLang="en-US" sz="1200"/>
              <a:t>// /判断是否是未知来源的应用，如果开启允许安装未知来源选项则直接初始化安装</a:t>
            </a:r>
            <a:endParaRPr lang="en-US" altLang="en-US" sz="1200"/>
          </a:p>
          <a:p>
            <a:r>
              <a:rPr lang="en-US" sz="1200"/>
              <a:t>        checkIfAllowedAndInitiateInstall();</a:t>
            </a:r>
            <a:endParaRPr lang="en-US" sz="1200"/>
          </a:p>
          <a:p>
            <a:r>
              <a:rPr lang="en-US" sz="1200"/>
              <a:t>    }</a:t>
            </a:r>
            <a:endParaRPr lang="en-US" sz="1200"/>
          </a:p>
        </p:txBody>
      </p:sp>
      <p:graphicFrame>
        <p:nvGraphicFramePr>
          <p:cNvPr id="6" name="Table 5"/>
          <p:cNvGraphicFramePr/>
          <p:nvPr/>
        </p:nvGraphicFramePr>
        <p:xfrm>
          <a:off x="7424420" y="2312670"/>
          <a:ext cx="4518660" cy="2839720"/>
        </p:xfrm>
        <a:graphic>
          <a:graphicData uri="http://schemas.openxmlformats.org/drawingml/2006/table">
            <a:tbl>
              <a:tblPr firstRow="1" bandRow="1">
                <a:tableStyleId>{5C22544A-7EE6-4342-B048-85BDC9FD1C3A}</a:tableStyleId>
              </a:tblPr>
              <a:tblGrid>
                <a:gridCol w="2676525"/>
                <a:gridCol w="1842135"/>
              </a:tblGrid>
              <a:tr h="414020">
                <a:tc>
                  <a:txBody>
                    <a:bodyPr/>
                    <a:lstStyle/>
                    <a:p>
                      <a:pPr algn="l">
                        <a:buNone/>
                      </a:pPr>
                      <a:r>
                        <a:rPr lang="en-US" altLang="en-US" sz="1400"/>
                        <a:t>对象</a:t>
                      </a:r>
                      <a:r>
                        <a:rPr lang="en-US" sz="1400"/>
                        <a:t>名</a:t>
                      </a:r>
                      <a:endParaRPr lang="en-US" sz="1400"/>
                    </a:p>
                  </a:txBody>
                  <a:tcPr/>
                </a:tc>
                <a:tc>
                  <a:txBody>
                    <a:bodyPr/>
                    <a:lstStyle/>
                    <a:p>
                      <a:pPr algn="l">
                        <a:buNone/>
                      </a:pPr>
                      <a:r>
                        <a:rPr lang="en-US" altLang="en-US" sz="1400"/>
                        <a:t>说明</a:t>
                      </a:r>
                      <a:endParaRPr lang="en-US" altLang="en-US" sz="1400"/>
                    </a:p>
                  </a:txBody>
                  <a:tcPr/>
                </a:tc>
              </a:tr>
              <a:tr h="495935">
                <a:tc>
                  <a:txBody>
                    <a:bodyPr/>
                    <a:lstStyle/>
                    <a:p>
                      <a:pPr>
                        <a:buNone/>
                      </a:pPr>
                      <a:r>
                        <a:rPr lang="en-US" sz="1200"/>
                        <a:t>PackageManager mPm</a:t>
                      </a:r>
                      <a:endParaRPr lang="en-US" sz="1200"/>
                    </a:p>
                  </a:txBody>
                  <a:tcPr/>
                </a:tc>
                <a:tc>
                  <a:txBody>
                    <a:bodyPr/>
                    <a:lstStyle/>
                    <a:p>
                      <a:pPr>
                        <a:buNone/>
                      </a:pPr>
                      <a:r>
                        <a:rPr lang="en-US" altLang="en-US" sz="1200"/>
                        <a:t>向应用程序进程提供一些接口，功能是由PKMS来实现的</a:t>
                      </a:r>
                      <a:endParaRPr lang="en-US" altLang="en-US" sz="1200"/>
                    </a:p>
                  </a:txBody>
                  <a:tcPr/>
                </a:tc>
              </a:tr>
              <a:tr h="457200">
                <a:tc>
                  <a:txBody>
                    <a:bodyPr/>
                    <a:lstStyle/>
                    <a:p>
                      <a:pPr>
                        <a:buNone/>
                      </a:pPr>
                      <a:r>
                        <a:rPr lang="en-US" sz="1200"/>
                        <a:t>IPackageManager mIpm</a:t>
                      </a:r>
                      <a:endParaRPr lang="en-US" sz="1200"/>
                    </a:p>
                  </a:txBody>
                  <a:tcPr/>
                </a:tc>
                <a:tc>
                  <a:txBody>
                    <a:bodyPr/>
                    <a:lstStyle/>
                    <a:p>
                      <a:pPr>
                        <a:buNone/>
                      </a:pPr>
                      <a:r>
                        <a:rPr lang="en-US" altLang="en-US" sz="1200"/>
                        <a:t>AIDL的接口，和PKMS进行进程间通信</a:t>
                      </a:r>
                      <a:endParaRPr lang="en-US" altLang="en-US" sz="1200"/>
                    </a:p>
                  </a:txBody>
                  <a:tcPr/>
                </a:tc>
              </a:tr>
              <a:tr h="457200">
                <a:tc>
                  <a:txBody>
                    <a:bodyPr/>
                    <a:lstStyle/>
                    <a:p>
                      <a:pPr>
                        <a:buNone/>
                      </a:pPr>
                      <a:r>
                        <a:rPr lang="en-US" sz="1200"/>
                        <a:t>AppOpsManager mAppOpsManager</a:t>
                      </a:r>
                      <a:endParaRPr lang="en-US" sz="1200"/>
                    </a:p>
                  </a:txBody>
                  <a:tcPr/>
                </a:tc>
                <a:tc>
                  <a:txBody>
                    <a:bodyPr/>
                    <a:lstStyle/>
                    <a:p>
                      <a:pPr>
                        <a:buNone/>
                      </a:pPr>
                      <a:r>
                        <a:rPr lang="en-US" altLang="en-US" sz="1200"/>
                        <a:t>权限动态检测</a:t>
                      </a:r>
                      <a:endParaRPr lang="en-US" altLang="en-US" sz="1200"/>
                    </a:p>
                  </a:txBody>
                  <a:tcPr/>
                </a:tc>
              </a:tr>
              <a:tr h="457200">
                <a:tc>
                  <a:txBody>
                    <a:bodyPr/>
                    <a:lstStyle/>
                    <a:p>
                      <a:pPr>
                        <a:buNone/>
                      </a:pPr>
                      <a:r>
                        <a:rPr lang="en-US" sz="1200"/>
                        <a:t>PackageInstaller mInstaller</a:t>
                      </a:r>
                      <a:endParaRPr lang="en-US" sz="1200"/>
                    </a:p>
                  </a:txBody>
                  <a:tcPr/>
                </a:tc>
                <a:tc>
                  <a:txBody>
                    <a:bodyPr/>
                    <a:lstStyle/>
                    <a:p>
                      <a:pPr>
                        <a:buNone/>
                      </a:pPr>
                      <a:r>
                        <a:rPr lang="en-US" altLang="en-US" sz="1200"/>
                        <a:t>提供安装、升级和删除应用程序功能</a:t>
                      </a:r>
                      <a:endParaRPr lang="en-US" altLang="en-US" sz="1200"/>
                    </a:p>
                  </a:txBody>
                  <a:tcPr/>
                </a:tc>
              </a:tr>
              <a:tr h="414020">
                <a:tc>
                  <a:txBody>
                    <a:bodyPr/>
                    <a:lstStyle/>
                    <a:p>
                      <a:pPr>
                        <a:buNone/>
                      </a:pPr>
                      <a:r>
                        <a:rPr lang="en-US" sz="1200"/>
                        <a:t>UserManager mUserManager</a:t>
                      </a:r>
                      <a:endParaRPr lang="en-US" sz="1200"/>
                    </a:p>
                  </a:txBody>
                  <a:tcPr/>
                </a:tc>
                <a:tc>
                  <a:txBody>
                    <a:bodyPr/>
                    <a:lstStyle/>
                    <a:p>
                      <a:pPr>
                        <a:buNone/>
                      </a:pPr>
                      <a:r>
                        <a:rPr lang="en-US" altLang="en-US" sz="1200"/>
                        <a:t>多用户管理</a:t>
                      </a:r>
                      <a:endParaRPr lang="en-US" altLang="en-US" sz="1200"/>
                    </a:p>
                  </a:txBody>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21590"/>
            <a:ext cx="10515600" cy="1325563"/>
          </a:xfrm>
        </p:spPr>
        <p:txBody>
          <a:bodyPr/>
          <a:lstStyle/>
          <a:p>
            <a:r>
              <a:rPr lang="en-US" altLang="en-US" sz="3200">
                <a:sym typeface="+mn-ea"/>
              </a:rPr>
              <a:t>Installer</a:t>
            </a:r>
            <a:endParaRPr lang="en-US" altLang="en-US" sz="3200">
              <a:sym typeface="+mn-ea"/>
            </a:endParaRPr>
          </a:p>
        </p:txBody>
      </p:sp>
      <p:sp>
        <p:nvSpPr>
          <p:cNvPr id="3" name="Text Box 2"/>
          <p:cNvSpPr txBox="1"/>
          <p:nvPr/>
        </p:nvSpPr>
        <p:spPr>
          <a:xfrm>
            <a:off x="647700" y="822960"/>
            <a:ext cx="7687310" cy="306705"/>
          </a:xfrm>
          <a:prstGeom prst="rect">
            <a:avLst/>
          </a:prstGeom>
          <a:noFill/>
        </p:spPr>
        <p:txBody>
          <a:bodyPr wrap="none" rtlCol="0" anchor="t">
            <a:spAutoFit/>
          </a:bodyPr>
          <a:lstStyle/>
          <a:p>
            <a:pPr algn="l"/>
            <a:r>
              <a:rPr lang="en-US" sz="1400">
                <a:sym typeface="+mn-ea"/>
              </a:rPr>
              <a:t>packages/apps/PackageInstaller/src/com/android/packageinstaller/PackageInstallerActivity.java</a:t>
            </a:r>
            <a:endParaRPr lang="en-US" sz="1400">
              <a:sym typeface="+mn-ea"/>
            </a:endParaRPr>
          </a:p>
        </p:txBody>
      </p:sp>
      <p:sp>
        <p:nvSpPr>
          <p:cNvPr id="4" name="Text Box 3"/>
          <p:cNvSpPr txBox="1"/>
          <p:nvPr/>
        </p:nvSpPr>
        <p:spPr>
          <a:xfrm>
            <a:off x="475615" y="1191260"/>
            <a:ext cx="6830060" cy="5631180"/>
          </a:xfrm>
          <a:prstGeom prst="rect">
            <a:avLst/>
          </a:prstGeom>
          <a:solidFill>
            <a:schemeClr val="bg1">
              <a:lumMod val="95000"/>
            </a:schemeClr>
          </a:solidFill>
        </p:spPr>
        <p:txBody>
          <a:bodyPr wrap="square" rtlCol="0" anchor="t">
            <a:spAutoFit/>
          </a:bodyPr>
          <a:lstStyle/>
          <a:p>
            <a:r>
              <a:rPr lang="en-US" altLang="en-US" sz="1200"/>
              <a:t>    </a:t>
            </a:r>
            <a:r>
              <a:rPr lang="en-US" sz="1200"/>
              <a:t>PackageInfo mPkgInfo</a:t>
            </a:r>
            <a:r>
              <a:rPr lang="en-US" altLang="en-US" sz="1200"/>
              <a:t>;</a:t>
            </a:r>
            <a:endParaRPr lang="en-US" sz="1200"/>
          </a:p>
          <a:p>
            <a:r>
              <a:rPr lang="en-US" sz="1200"/>
              <a:t>    private boolean processPackageUri(final Uri packageUri) {</a:t>
            </a:r>
            <a:endParaRPr lang="en-US" sz="1200"/>
          </a:p>
          <a:p>
            <a:r>
              <a:rPr lang="en-US" sz="1200"/>
              <a:t>        final String scheme = packageUri.getScheme();</a:t>
            </a:r>
            <a:endParaRPr lang="en-US" sz="1200"/>
          </a:p>
          <a:p>
            <a:r>
              <a:rPr lang="en-US" sz="1200"/>
              <a:t>        switch (scheme) {   </a:t>
            </a:r>
            <a:r>
              <a:rPr lang="en-US" altLang="en-US" sz="1200">
                <a:solidFill>
                  <a:srgbClr val="FF0000"/>
                </a:solidFill>
              </a:rPr>
              <a:t>①</a:t>
            </a:r>
            <a:endParaRPr lang="en-US" sz="1200"/>
          </a:p>
          <a:p>
            <a:r>
              <a:rPr lang="en-US" sz="1200"/>
              <a:t>            case SCHEME_PACKAGE: {</a:t>
            </a:r>
            <a:endParaRPr lang="en-US" sz="1200"/>
          </a:p>
          <a:p>
            <a:r>
              <a:rPr lang="en-US" sz="1200"/>
              <a:t>            ...</a:t>
            </a:r>
            <a:endParaRPr lang="en-US" sz="1200"/>
          </a:p>
          <a:p>
            <a:r>
              <a:rPr lang="en-US" sz="1200"/>
              <a:t>            } break;</a:t>
            </a:r>
            <a:endParaRPr lang="en-US" sz="1200"/>
          </a:p>
          <a:p>
            <a:endParaRPr lang="en-US" sz="1200"/>
          </a:p>
          <a:p>
            <a:r>
              <a:rPr lang="en-US" sz="1200"/>
              <a:t>            case ContentResolver.SCHEME_FILE: {</a:t>
            </a:r>
            <a:endParaRPr lang="en-US" sz="1200"/>
          </a:p>
          <a:p>
            <a:r>
              <a:rPr lang="en-US" sz="1200"/>
              <a:t>                File sourceFile = new File(packageUri.getPath());    </a:t>
            </a:r>
            <a:r>
              <a:rPr lang="en-US" altLang="en-US" sz="1200">
                <a:solidFill>
                  <a:srgbClr val="FF0000"/>
                </a:solidFill>
              </a:rPr>
              <a:t>②</a:t>
            </a:r>
            <a:endParaRPr lang="en-US" sz="1200"/>
          </a:p>
          <a:p>
            <a:r>
              <a:rPr lang="en-US" sz="1200"/>
              <a:t>                PackageParser.Package parsed = PackageUtil.getPackageInfo(this, sourceFile);  </a:t>
            </a:r>
            <a:r>
              <a:rPr lang="en-US" altLang="en-US" sz="1200">
                <a:solidFill>
                  <a:srgbClr val="FF0000"/>
                </a:solidFill>
              </a:rPr>
              <a:t>③</a:t>
            </a:r>
            <a:endParaRPr lang="en-US" sz="1200"/>
          </a:p>
          <a:p>
            <a:endParaRPr lang="en-US" sz="1200"/>
          </a:p>
          <a:p>
            <a:r>
              <a:rPr lang="en-US" sz="1200"/>
              <a:t>                if (parsed == null) {</a:t>
            </a:r>
            <a:endParaRPr lang="en-US" sz="1200"/>
          </a:p>
          <a:p>
            <a:r>
              <a:rPr lang="en-US" sz="1200"/>
              <a:t>                    Log.w(TAG, "Parse error when parsing manifest. Discontinuing installation");</a:t>
            </a:r>
            <a:endParaRPr lang="en-US" sz="1200"/>
          </a:p>
          <a:p>
            <a:r>
              <a:rPr lang="en-US" sz="1200"/>
              <a:t>                    showDialogInner(DLG_PACKAGE_ERROR);</a:t>
            </a:r>
            <a:endParaRPr lang="en-US" sz="1200"/>
          </a:p>
          <a:p>
            <a:r>
              <a:rPr lang="en-US" sz="1200"/>
              <a:t>                    setPmResult(PackageManager.INSTALL_FAILED_INVALID_APK);</a:t>
            </a:r>
            <a:endParaRPr lang="en-US" sz="1200"/>
          </a:p>
          <a:p>
            <a:r>
              <a:rPr lang="en-US" sz="1200"/>
              <a:t>                    return false;</a:t>
            </a:r>
            <a:endParaRPr lang="en-US" sz="1200"/>
          </a:p>
          <a:p>
            <a:r>
              <a:rPr lang="en-US" sz="1200"/>
              <a:t>                }</a:t>
            </a:r>
            <a:endParaRPr lang="en-US" sz="1200"/>
          </a:p>
          <a:p>
            <a:r>
              <a:rPr lang="en-US" sz="1200"/>
              <a:t>                mPkgInfo = PackageParser.generatePackageInfo(parsed, null,            </a:t>
            </a:r>
            <a:r>
              <a:rPr lang="en-US" altLang="en-US" sz="1200">
                <a:solidFill>
                  <a:srgbClr val="FF0000"/>
                </a:solidFill>
                <a:sym typeface="+mn-ea"/>
              </a:rPr>
              <a:t>④</a:t>
            </a:r>
            <a:endParaRPr lang="en-US" sz="1200"/>
          </a:p>
          <a:p>
            <a:r>
              <a:rPr lang="en-US" sz="1200"/>
              <a:t>                        PackageManager.GET_PERMISSIONS, 0, 0, null,</a:t>
            </a:r>
            <a:endParaRPr lang="en-US" sz="1200"/>
          </a:p>
          <a:p>
            <a:r>
              <a:rPr lang="en-US" sz="1200"/>
              <a:t>                        new PackageUserState());</a:t>
            </a:r>
            <a:endParaRPr lang="en-US" sz="1200"/>
          </a:p>
          <a:p>
            <a:r>
              <a:rPr lang="en-US" sz="1200"/>
              <a:t>                mAppSnippet = PackageUtil.getAppSnippet(this, mPkgInfo.applicationInfo, sourceFile);</a:t>
            </a:r>
            <a:endParaRPr lang="en-US" sz="1200"/>
          </a:p>
          <a:p>
            <a:r>
              <a:rPr lang="en-US" sz="1200"/>
              <a:t>            } break;</a:t>
            </a:r>
            <a:endParaRPr lang="en-US" sz="1200"/>
          </a:p>
          <a:p>
            <a:endParaRPr lang="en-US" sz="1200"/>
          </a:p>
          <a:p>
            <a:r>
              <a:rPr lang="en-US" sz="1200"/>
              <a:t>            default: {</a:t>
            </a:r>
            <a:endParaRPr lang="en-US" sz="1200"/>
          </a:p>
          <a:p>
            <a:r>
              <a:rPr lang="en-US" sz="1200"/>
              <a:t>                throw new IllegalArgumentException("Unexpected URI scheme " + packageUri);</a:t>
            </a:r>
            <a:endParaRPr lang="en-US" sz="1200"/>
          </a:p>
          <a:p>
            <a:r>
              <a:rPr lang="en-US" sz="1200"/>
              <a:t>            }</a:t>
            </a:r>
            <a:endParaRPr lang="en-US" sz="1200"/>
          </a:p>
          <a:p>
            <a:r>
              <a:rPr lang="en-US" sz="1200"/>
              <a:t>        }</a:t>
            </a:r>
            <a:endParaRPr lang="en-US" sz="1200"/>
          </a:p>
          <a:p>
            <a:r>
              <a:rPr lang="en-US" sz="1200"/>
              <a:t>        return true;</a:t>
            </a:r>
            <a:endParaRPr lang="en-US" sz="1200"/>
          </a:p>
          <a:p>
            <a:r>
              <a:rPr lang="en-US" sz="1200"/>
              <a:t>    }</a:t>
            </a:r>
            <a:endParaRPr lang="en-US" sz="1200"/>
          </a:p>
        </p:txBody>
      </p:sp>
      <p:sp>
        <p:nvSpPr>
          <p:cNvPr id="5" name="Text Box 4"/>
          <p:cNvSpPr txBox="1"/>
          <p:nvPr/>
        </p:nvSpPr>
        <p:spPr>
          <a:xfrm>
            <a:off x="7457440" y="1280160"/>
            <a:ext cx="4278630" cy="2461260"/>
          </a:xfrm>
          <a:prstGeom prst="rect">
            <a:avLst/>
          </a:prstGeom>
          <a:noFill/>
        </p:spPr>
        <p:txBody>
          <a:bodyPr wrap="square" rtlCol="0" anchor="t">
            <a:spAutoFit/>
          </a:bodyPr>
          <a:lstStyle/>
          <a:p>
            <a:r>
              <a:rPr lang="en-US" altLang="en-US" sz="1400"/>
              <a:t>①</a:t>
            </a:r>
            <a:r>
              <a:rPr lang="en-US" sz="1400"/>
              <a:t>根据Scheme协议分别对package协议和file协议进行处理，如果不是这两个协议就会关闭PackageInstallerActivity并return false。</a:t>
            </a:r>
            <a:endParaRPr lang="en-US" sz="1400"/>
          </a:p>
          <a:p>
            <a:endParaRPr lang="en-US" sz="1400"/>
          </a:p>
          <a:p>
            <a:r>
              <a:rPr lang="en-US" altLang="en-US" sz="1400"/>
              <a:t>②根据packageUri创建一个新的File。</a:t>
            </a:r>
            <a:endParaRPr lang="en-US" altLang="en-US" sz="1400"/>
          </a:p>
          <a:p>
            <a:endParaRPr lang="en-US" altLang="en-US" sz="1400"/>
          </a:p>
          <a:p>
            <a:r>
              <a:rPr lang="en-US" altLang="en-US" sz="1400"/>
              <a:t>③parse package</a:t>
            </a:r>
            <a:endParaRPr lang="en-US" altLang="en-US" sz="1400"/>
          </a:p>
          <a:p>
            <a:endParaRPr lang="en-US" altLang="en-US" sz="1400"/>
          </a:p>
          <a:p>
            <a:r>
              <a:rPr lang="en-US" altLang="en-US" sz="1400"/>
              <a:t>④将Package根据uid、用户状态信息和PackageManager的配置等变量对包信息Package做进一步处理得到PackageInfo</a:t>
            </a:r>
            <a:endParaRPr lang="en-US" altLang="en-US" sz="1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21590"/>
            <a:ext cx="10515600" cy="1325563"/>
          </a:xfrm>
        </p:spPr>
        <p:txBody>
          <a:bodyPr/>
          <a:lstStyle/>
          <a:p>
            <a:r>
              <a:rPr lang="en-US" altLang="en-US" sz="3200">
                <a:sym typeface="+mn-ea"/>
              </a:rPr>
              <a:t>Installer</a:t>
            </a:r>
            <a:endParaRPr lang="en-US" altLang="en-US" sz="3200">
              <a:sym typeface="+mn-ea"/>
            </a:endParaRPr>
          </a:p>
        </p:txBody>
      </p:sp>
      <p:sp>
        <p:nvSpPr>
          <p:cNvPr id="3" name="Text Box 2"/>
          <p:cNvSpPr txBox="1"/>
          <p:nvPr/>
        </p:nvSpPr>
        <p:spPr>
          <a:xfrm>
            <a:off x="647700" y="822960"/>
            <a:ext cx="7687310" cy="306705"/>
          </a:xfrm>
          <a:prstGeom prst="rect">
            <a:avLst/>
          </a:prstGeom>
          <a:noFill/>
        </p:spPr>
        <p:txBody>
          <a:bodyPr wrap="none" rtlCol="0" anchor="t">
            <a:spAutoFit/>
          </a:bodyPr>
          <a:lstStyle/>
          <a:p>
            <a:pPr algn="l"/>
            <a:r>
              <a:rPr lang="en-US" sz="1400">
                <a:sym typeface="+mn-ea"/>
              </a:rPr>
              <a:t>packages/apps/PackageInstaller/src/com/android/packageinstaller/PackageInstallerActivity.java</a:t>
            </a:r>
            <a:endParaRPr lang="en-US" sz="1400">
              <a:sym typeface="+mn-ea"/>
            </a:endParaRPr>
          </a:p>
        </p:txBody>
      </p:sp>
      <p:sp>
        <p:nvSpPr>
          <p:cNvPr id="4" name="Text Box 3"/>
          <p:cNvSpPr txBox="1"/>
          <p:nvPr/>
        </p:nvSpPr>
        <p:spPr>
          <a:xfrm>
            <a:off x="475615" y="1191260"/>
            <a:ext cx="7302500" cy="4707890"/>
          </a:xfrm>
          <a:prstGeom prst="rect">
            <a:avLst/>
          </a:prstGeom>
          <a:solidFill>
            <a:schemeClr val="bg1">
              <a:lumMod val="95000"/>
            </a:schemeClr>
          </a:solidFill>
        </p:spPr>
        <p:txBody>
          <a:bodyPr wrap="square" rtlCol="0" anchor="t">
            <a:spAutoFit/>
          </a:bodyPr>
          <a:lstStyle/>
          <a:p>
            <a:r>
              <a:rPr lang="en-US" sz="1200"/>
              <a:t>    private void checkIfAllowedAndInitiateInstall() {</a:t>
            </a:r>
            <a:endParaRPr lang="en-US" sz="1200"/>
          </a:p>
          <a:p>
            <a:r>
              <a:rPr lang="en-US" sz="1200"/>
              <a:t>        if (mAllowUnknownSources || !isInstallRequestFromUnknownSource(getIntent())) {</a:t>
            </a:r>
            <a:endParaRPr lang="en-US" sz="1200"/>
          </a:p>
          <a:p>
            <a:r>
              <a:rPr lang="en-US" sz="1200"/>
              <a:t>            initiateInstall();    </a:t>
            </a:r>
            <a:r>
              <a:rPr lang="en-US" altLang="en-US" sz="1200">
                <a:solidFill>
                  <a:srgbClr val="FF0000"/>
                </a:solidFill>
                <a:sym typeface="+mn-ea"/>
              </a:rPr>
              <a:t>①</a:t>
            </a:r>
            <a:endParaRPr lang="en-US" sz="1200"/>
          </a:p>
          <a:p>
            <a:r>
              <a:rPr lang="en-US" sz="1200"/>
              <a:t>        } else {       </a:t>
            </a:r>
            <a:r>
              <a:rPr lang="en-US" altLang="en-US" sz="1200">
                <a:solidFill>
                  <a:srgbClr val="FF0000"/>
                </a:solidFill>
                <a:sym typeface="+mn-ea"/>
              </a:rPr>
              <a:t>②</a:t>
            </a:r>
            <a:endParaRPr lang="en-US" sz="1200"/>
          </a:p>
          <a:p>
            <a:r>
              <a:rPr lang="en-US" sz="1200"/>
              <a:t>            // Check for unknown sources restrictions.</a:t>
            </a:r>
            <a:endParaRPr lang="en-US" sz="1200"/>
          </a:p>
          <a:p>
            <a:r>
              <a:rPr lang="en-US" sz="1200"/>
              <a:t>            final int unknownSourcesRestrictionSource = mUserManager.getUserRestrictionSource(</a:t>
            </a:r>
            <a:endParaRPr lang="en-US" sz="1200"/>
          </a:p>
          <a:p>
            <a:r>
              <a:rPr lang="en-US" sz="1200"/>
              <a:t>                    UserManager.DISALLOW_INSTALL_UNKNOWN_SOURCES, Process.myUserHandle());</a:t>
            </a:r>
            <a:endParaRPr lang="en-US" sz="1200"/>
          </a:p>
          <a:p>
            <a:r>
              <a:rPr lang="en-US" sz="1200"/>
              <a:t>            final int unknownSourcesGlobalRestrictionSource = mUserManager.getUserRestrictionSource(</a:t>
            </a:r>
            <a:endParaRPr lang="en-US" sz="1200"/>
          </a:p>
          <a:p>
            <a:r>
              <a:rPr lang="en-US" sz="1200"/>
              <a:t>                    UserManager.DISALLOW_INSTALL_UNKNOWN_SOURCES_GLOBALLY, Process.myUserHandle());</a:t>
            </a:r>
            <a:endParaRPr lang="en-US" sz="1200"/>
          </a:p>
          <a:p>
            <a:r>
              <a:rPr lang="en-US" sz="1200"/>
              <a:t>            final int systemRestriction = UserManager.RESTRICTION_SOURCE_SYSTEM</a:t>
            </a:r>
            <a:endParaRPr lang="en-US" sz="1200"/>
          </a:p>
          <a:p>
            <a:r>
              <a:rPr lang="en-US" sz="1200"/>
              <a:t>                    &amp; (unknownSourcesRestrictionSource | unknownSourcesGlobalRestrictionSource);</a:t>
            </a:r>
            <a:endParaRPr lang="en-US" sz="1200"/>
          </a:p>
          <a:p>
            <a:r>
              <a:rPr lang="en-US" sz="1200"/>
              <a:t>            if (systemRestriction != 0) {</a:t>
            </a:r>
            <a:endParaRPr lang="en-US" sz="1200"/>
          </a:p>
          <a:p>
            <a:r>
              <a:rPr lang="en-US" sz="1200"/>
              <a:t>                showDialogInner(DLG_UNKNOWN_SOURCES_RESTRICTED_FOR_USER);</a:t>
            </a:r>
            <a:endParaRPr lang="en-US" sz="1200"/>
          </a:p>
          <a:p>
            <a:r>
              <a:rPr lang="en-US" sz="1200"/>
              <a:t>            } else if (unknownSourcesRestrictionSource != UserManager.RESTRICTION_NOT_SET) {</a:t>
            </a:r>
            <a:endParaRPr lang="en-US" sz="1200"/>
          </a:p>
          <a:p>
            <a:r>
              <a:rPr lang="en-US" sz="1200"/>
              <a:t>                startAdminSupportDetailsActivity(UserManager.DISALLOW_INSTALL_UNKNOWN_SOURCES);</a:t>
            </a:r>
            <a:endParaRPr lang="en-US" sz="1200"/>
          </a:p>
          <a:p>
            <a:r>
              <a:rPr lang="en-US" sz="1200"/>
              <a:t>            } else if (unknownSourcesGlobalRestrictionSource != UserManager.RESTRICTION_NOT_SET) {</a:t>
            </a:r>
            <a:endParaRPr lang="en-US" sz="1200"/>
          </a:p>
          <a:p>
            <a:r>
              <a:rPr lang="en-US" sz="1200"/>
              <a:t>                startAdminSupportDetailsActivity(</a:t>
            </a:r>
            <a:endParaRPr lang="en-US" sz="1200"/>
          </a:p>
          <a:p>
            <a:r>
              <a:rPr lang="en-US" sz="1200"/>
              <a:t>                        UserManager.DISALLOW_INSTALL_UNKNOWN_SOURCES_GLOBALLY);</a:t>
            </a:r>
            <a:endParaRPr lang="en-US" sz="1200"/>
          </a:p>
          <a:p>
            <a:r>
              <a:rPr lang="en-US" sz="1200"/>
              <a:t>            } else {</a:t>
            </a:r>
            <a:endParaRPr lang="en-US" sz="1200"/>
          </a:p>
          <a:p>
            <a:r>
              <a:rPr lang="en-US" sz="1200"/>
              <a:t>                handleUnknownSources();</a:t>
            </a:r>
            <a:endParaRPr lang="en-US" sz="1200"/>
          </a:p>
          <a:p>
            <a:r>
              <a:rPr lang="en-US" sz="1200"/>
              <a:t>            }</a:t>
            </a:r>
            <a:endParaRPr lang="en-US" sz="1200"/>
          </a:p>
          <a:p>
            <a:r>
              <a:rPr lang="en-US" sz="1200"/>
              <a:t>        }</a:t>
            </a:r>
            <a:endParaRPr lang="en-US" sz="1200"/>
          </a:p>
          <a:p>
            <a:r>
              <a:rPr lang="en-US" sz="1200"/>
              <a:t>    }</a:t>
            </a:r>
            <a:endParaRPr lang="en-US" sz="1200"/>
          </a:p>
        </p:txBody>
      </p:sp>
      <p:sp>
        <p:nvSpPr>
          <p:cNvPr id="5" name="Text Box 4"/>
          <p:cNvSpPr txBox="1"/>
          <p:nvPr/>
        </p:nvSpPr>
        <p:spPr>
          <a:xfrm>
            <a:off x="7697470" y="1626235"/>
            <a:ext cx="4278630" cy="1168400"/>
          </a:xfrm>
          <a:prstGeom prst="rect">
            <a:avLst/>
          </a:prstGeom>
          <a:noFill/>
        </p:spPr>
        <p:txBody>
          <a:bodyPr wrap="square" rtlCol="0" anchor="t">
            <a:spAutoFit/>
          </a:bodyPr>
          <a:lstStyle/>
          <a:p>
            <a:r>
              <a:rPr lang="en-US" altLang="en-US" sz="1400"/>
              <a:t>①</a:t>
            </a:r>
            <a:r>
              <a:rPr lang="en-US" sz="1400"/>
              <a:t>允许安装未知来源或者根据Intent判断得出该APK不是未知来源</a:t>
            </a:r>
            <a:r>
              <a:rPr lang="en-US" altLang="en-US" sz="1400"/>
              <a:t>。初始化安装。</a:t>
            </a:r>
            <a:endParaRPr lang="en-US" altLang="en-US" sz="1400"/>
          </a:p>
          <a:p>
            <a:endParaRPr lang="en-US" sz="1400"/>
          </a:p>
          <a:p>
            <a:r>
              <a:rPr lang="en-US" altLang="en-US" sz="1400"/>
              <a:t>②如果限制来自未知源的安装, 就弹出提示Dialog或者跳转到设置界面</a:t>
            </a:r>
            <a:endParaRPr lang="en-US" altLang="en-US" sz="1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21590"/>
            <a:ext cx="10515600" cy="1325563"/>
          </a:xfrm>
        </p:spPr>
        <p:txBody>
          <a:bodyPr/>
          <a:lstStyle/>
          <a:p>
            <a:r>
              <a:rPr lang="en-US" altLang="en-US" sz="3200">
                <a:sym typeface="+mn-ea"/>
              </a:rPr>
              <a:t>Installer</a:t>
            </a:r>
            <a:endParaRPr lang="en-US" altLang="en-US" sz="3200">
              <a:sym typeface="+mn-ea"/>
            </a:endParaRPr>
          </a:p>
        </p:txBody>
      </p:sp>
      <p:sp>
        <p:nvSpPr>
          <p:cNvPr id="3" name="Text Box 2"/>
          <p:cNvSpPr txBox="1"/>
          <p:nvPr/>
        </p:nvSpPr>
        <p:spPr>
          <a:xfrm>
            <a:off x="647700" y="822960"/>
            <a:ext cx="7687310" cy="306705"/>
          </a:xfrm>
          <a:prstGeom prst="rect">
            <a:avLst/>
          </a:prstGeom>
          <a:noFill/>
        </p:spPr>
        <p:txBody>
          <a:bodyPr wrap="none" rtlCol="0" anchor="t">
            <a:spAutoFit/>
          </a:bodyPr>
          <a:lstStyle/>
          <a:p>
            <a:pPr algn="l"/>
            <a:r>
              <a:rPr lang="en-US" sz="1400">
                <a:sym typeface="+mn-ea"/>
              </a:rPr>
              <a:t>packages/apps/PackageInstaller/src/com/android/packageinstaller/PackageInstallerActivity.java</a:t>
            </a:r>
            <a:endParaRPr lang="en-US" sz="1400">
              <a:sym typeface="+mn-ea"/>
            </a:endParaRPr>
          </a:p>
        </p:txBody>
      </p:sp>
      <p:sp>
        <p:nvSpPr>
          <p:cNvPr id="6" name="Text Box 5"/>
          <p:cNvSpPr txBox="1"/>
          <p:nvPr/>
        </p:nvSpPr>
        <p:spPr>
          <a:xfrm>
            <a:off x="737870" y="1191260"/>
            <a:ext cx="7293610" cy="5262245"/>
          </a:xfrm>
          <a:prstGeom prst="rect">
            <a:avLst/>
          </a:prstGeom>
          <a:solidFill>
            <a:schemeClr val="bg1">
              <a:lumMod val="95000"/>
            </a:schemeClr>
          </a:solidFill>
        </p:spPr>
        <p:txBody>
          <a:bodyPr wrap="square" rtlCol="0" anchor="t">
            <a:spAutoFit/>
          </a:bodyPr>
          <a:lstStyle/>
          <a:p>
            <a:r>
              <a:rPr lang="en-US" sz="1200"/>
              <a:t>    private void startInstall() {</a:t>
            </a:r>
            <a:endParaRPr lang="en-US" sz="1200"/>
          </a:p>
          <a:p>
            <a:r>
              <a:rPr lang="en-US" sz="1200"/>
              <a:t>        // Start subactivity to actually install the application</a:t>
            </a:r>
            <a:endParaRPr lang="en-US" sz="1200"/>
          </a:p>
          <a:p>
            <a:r>
              <a:rPr lang="en-US" sz="1200"/>
              <a:t>        Intent newIntent = new Intent();</a:t>
            </a:r>
            <a:endParaRPr lang="en-US" sz="1200"/>
          </a:p>
          <a:p>
            <a:r>
              <a:rPr lang="en-US" sz="1200"/>
              <a:t>        newIntent.putExtra(PackageUtil.INTENT_ATTR_APPLICATION_INFO, mPkgInfo.applicationInfo);</a:t>
            </a:r>
            <a:endParaRPr lang="en-US" sz="1200"/>
          </a:p>
          <a:p>
            <a:r>
              <a:rPr lang="en-US" sz="1200"/>
              <a:t>        newIntent.setData(mPackageURI);</a:t>
            </a:r>
            <a:endParaRPr lang="en-US" sz="1200"/>
          </a:p>
          <a:p>
            <a:r>
              <a:rPr lang="en-US" sz="1200"/>
              <a:t>        newIntent.setClass(this, </a:t>
            </a:r>
            <a:r>
              <a:rPr lang="en-US" sz="1200">
                <a:solidFill>
                  <a:srgbClr val="FF0000"/>
                </a:solidFill>
              </a:rPr>
              <a:t>InstallInstalling</a:t>
            </a:r>
            <a:r>
              <a:rPr lang="en-US" sz="1200"/>
              <a:t>.class);   </a:t>
            </a:r>
            <a:r>
              <a:rPr lang="en-US" altLang="en-US" sz="1200"/>
              <a:t>// </a:t>
            </a:r>
            <a:r>
              <a:rPr lang="en-US" altLang="en-US" sz="1200">
                <a:sym typeface="+mn-ea"/>
              </a:rPr>
              <a:t>启动</a:t>
            </a:r>
            <a:r>
              <a:rPr lang="en-US" sz="1200">
                <a:sym typeface="+mn-ea"/>
              </a:rPr>
              <a:t>InstallInstalling</a:t>
            </a:r>
            <a:endParaRPr lang="en-US" sz="1200"/>
          </a:p>
          <a:p>
            <a:r>
              <a:rPr lang="en-US" sz="1200"/>
              <a:t>        String installerPackageName = getIntent().getStringExtra(</a:t>
            </a:r>
            <a:endParaRPr lang="en-US" sz="1200"/>
          </a:p>
          <a:p>
            <a:r>
              <a:rPr lang="en-US" sz="1200"/>
              <a:t>                Intent.EXTRA_INSTALLER_PACKAGE_NAME);</a:t>
            </a:r>
            <a:endParaRPr lang="en-US" sz="1200"/>
          </a:p>
          <a:p>
            <a:r>
              <a:rPr lang="en-US" sz="1200"/>
              <a:t>        if (mOriginatingURI != null) {</a:t>
            </a:r>
            <a:endParaRPr lang="en-US" sz="1200"/>
          </a:p>
          <a:p>
            <a:r>
              <a:rPr lang="en-US" sz="1200"/>
              <a:t>            newIntent.putExtra(Intent.EXTRA_ORIGINATING_URI, mOriginatingURI);</a:t>
            </a:r>
            <a:endParaRPr lang="en-US" sz="1200"/>
          </a:p>
          <a:p>
            <a:r>
              <a:rPr lang="en-US" sz="1200"/>
              <a:t>        }</a:t>
            </a:r>
            <a:endParaRPr lang="en-US" sz="1200"/>
          </a:p>
          <a:p>
            <a:r>
              <a:rPr lang="en-US" sz="1200"/>
              <a:t>        if (mReferrerURI != null) {</a:t>
            </a:r>
            <a:endParaRPr lang="en-US" sz="1200"/>
          </a:p>
          <a:p>
            <a:r>
              <a:rPr lang="en-US" sz="1200"/>
              <a:t>            newIntent.putExtra(Intent.EXTRA_REFERRER, mReferrerURI);</a:t>
            </a:r>
            <a:endParaRPr lang="en-US" sz="1200"/>
          </a:p>
          <a:p>
            <a:r>
              <a:rPr lang="en-US" sz="1200"/>
              <a:t>        }</a:t>
            </a:r>
            <a:endParaRPr lang="en-US" sz="1200"/>
          </a:p>
          <a:p>
            <a:r>
              <a:rPr lang="en-US" sz="1200"/>
              <a:t>        if (mOriginatingUid != PackageInstaller.SessionParams.UID_UNKNOWN) {</a:t>
            </a:r>
            <a:endParaRPr lang="en-US" sz="1200"/>
          </a:p>
          <a:p>
            <a:r>
              <a:rPr lang="en-US" sz="1200"/>
              <a:t>            newIntent.putExtra(Intent.EXTRA_ORIGINATING_UID, mOriginatingUid);</a:t>
            </a:r>
            <a:endParaRPr lang="en-US" sz="1200"/>
          </a:p>
          <a:p>
            <a:r>
              <a:rPr lang="en-US" sz="1200"/>
              <a:t>        }</a:t>
            </a:r>
            <a:endParaRPr lang="en-US" sz="1200"/>
          </a:p>
          <a:p>
            <a:r>
              <a:rPr lang="en-US" sz="1200"/>
              <a:t>        if (installerPackageName != null) {</a:t>
            </a:r>
            <a:endParaRPr lang="en-US" sz="1200"/>
          </a:p>
          <a:p>
            <a:r>
              <a:rPr lang="en-US" sz="1200"/>
              <a:t>            newIntent.putExtra(Intent.EXTRA_INSTALLER_PACKAGE_NAME,</a:t>
            </a:r>
            <a:endParaRPr lang="en-US" sz="1200"/>
          </a:p>
          <a:p>
            <a:r>
              <a:rPr lang="en-US" sz="1200"/>
              <a:t>                    installerPackageName);</a:t>
            </a:r>
            <a:endParaRPr lang="en-US" sz="1200"/>
          </a:p>
          <a:p>
            <a:r>
              <a:rPr lang="en-US" sz="1200"/>
              <a:t>        }</a:t>
            </a:r>
            <a:endParaRPr lang="en-US" sz="1200"/>
          </a:p>
          <a:p>
            <a:r>
              <a:rPr lang="en-US" sz="1200"/>
              <a:t>        if (getIntent().getBooleanExtra(Intent.EXTRA_RETURN_RESULT, false)) {</a:t>
            </a:r>
            <a:endParaRPr lang="en-US" sz="1200"/>
          </a:p>
          <a:p>
            <a:r>
              <a:rPr lang="en-US" sz="1200"/>
              <a:t>            newIntent.putExtra(Intent.EXTRA_RETURN_RESULT, true);</a:t>
            </a:r>
            <a:endParaRPr lang="en-US" sz="1200"/>
          </a:p>
          <a:p>
            <a:r>
              <a:rPr lang="en-US" sz="1200"/>
              <a:t>        }</a:t>
            </a:r>
            <a:endParaRPr lang="en-US" sz="1200"/>
          </a:p>
          <a:p>
            <a:r>
              <a:rPr lang="en-US" sz="1200"/>
              <a:t>        newIntent.addFlags(Intent.FLAG_ACTIVITY_FORWARD_RESULT);</a:t>
            </a:r>
            <a:endParaRPr lang="en-US" sz="1200"/>
          </a:p>
          <a:p>
            <a:r>
              <a:rPr lang="en-US" sz="1200"/>
              <a:t>        startActivity(newIntent);</a:t>
            </a:r>
            <a:endParaRPr lang="en-US" sz="1200"/>
          </a:p>
          <a:p>
            <a:r>
              <a:rPr lang="en-US" sz="1200"/>
              <a:t>        finish();</a:t>
            </a:r>
            <a:endParaRPr lang="en-US" sz="1200"/>
          </a:p>
          <a:p>
            <a:r>
              <a:rPr lang="en-US" sz="1200"/>
              <a:t>    }</a:t>
            </a:r>
            <a:endParaRPr lang="en-US" sz="12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21590"/>
            <a:ext cx="10515600" cy="1325563"/>
          </a:xfrm>
        </p:spPr>
        <p:txBody>
          <a:bodyPr/>
          <a:lstStyle/>
          <a:p>
            <a:r>
              <a:rPr lang="en-US" altLang="en-US" sz="3200">
                <a:sym typeface="+mn-ea"/>
              </a:rPr>
              <a:t>Installer</a:t>
            </a:r>
            <a:endParaRPr lang="en-US" altLang="en-US" sz="3200">
              <a:sym typeface="+mn-ea"/>
            </a:endParaRPr>
          </a:p>
        </p:txBody>
      </p:sp>
      <p:sp>
        <p:nvSpPr>
          <p:cNvPr id="3" name="Text Box 2"/>
          <p:cNvSpPr txBox="1"/>
          <p:nvPr/>
        </p:nvSpPr>
        <p:spPr>
          <a:xfrm>
            <a:off x="748665" y="1061720"/>
            <a:ext cx="10800715" cy="2030095"/>
          </a:xfrm>
          <a:prstGeom prst="rect">
            <a:avLst/>
          </a:prstGeom>
          <a:noFill/>
        </p:spPr>
        <p:txBody>
          <a:bodyPr wrap="square" rtlCol="0" anchor="t">
            <a:spAutoFit/>
          </a:bodyPr>
          <a:lstStyle/>
          <a:p>
            <a:r>
              <a:rPr lang="en-US" sz="1400"/>
              <a:t>现在来总结下PackageInstaller初始化的过程：</a:t>
            </a:r>
            <a:endParaRPr lang="en-US" sz="1400"/>
          </a:p>
          <a:p>
            <a:endParaRPr lang="en-US" sz="1400"/>
          </a:p>
          <a:p>
            <a:r>
              <a:rPr lang="en-US" sz="1400"/>
              <a:t>根据Uri的Scheme协议不同，跳转到不同的界面，content协议跳转到InstallStart，其他的跳转到PackageInstallerActivity。本文应用场景中，如果是Android7.0以及更高版本会跳转到InstallStart。</a:t>
            </a:r>
            <a:endParaRPr lang="en-US" sz="1400"/>
          </a:p>
          <a:p>
            <a:r>
              <a:rPr lang="en-US" sz="1400"/>
              <a:t>InstallStart将content协议的Uri转换为File协议，然后跳转到PackageInstallerActivity。</a:t>
            </a:r>
            <a:endParaRPr lang="en-US" sz="1400"/>
          </a:p>
          <a:p>
            <a:r>
              <a:rPr lang="en-US" sz="1400"/>
              <a:t>PackageInstallerActivity会分别对package协议和file协议的Uri进行处理，如果是file协议会解析APK文件得到包信息PackageInfo。</a:t>
            </a:r>
            <a:endParaRPr lang="en-US" sz="1400"/>
          </a:p>
          <a:p>
            <a:endParaRPr lang="en-US" sz="1400"/>
          </a:p>
          <a:p>
            <a:r>
              <a:rPr lang="en-US" sz="1400"/>
              <a:t>PackageInstallerActivity中会对未知来源进行处理，如果允许安装未知来源或者根据Intent判断得出该APK不是未知来源，就会初始化安装确认界面，如果管理员限制来自未知源的安装, 就弹出提示Dialog或者跳转到设置界面。</a:t>
            </a:r>
            <a:endParaRPr lang="en-US" sz="1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21590"/>
            <a:ext cx="10515600" cy="1325563"/>
          </a:xfrm>
        </p:spPr>
        <p:txBody>
          <a:bodyPr/>
          <a:lstStyle/>
          <a:p>
            <a:r>
              <a:rPr lang="en-US" altLang="en-US" sz="3200">
                <a:sym typeface="+mn-ea"/>
              </a:rPr>
              <a:t>Installer</a:t>
            </a:r>
            <a:endParaRPr lang="en-US" altLang="en-US" sz="3200">
              <a:sym typeface="+mn-ea"/>
            </a:endParaRPr>
          </a:p>
        </p:txBody>
      </p:sp>
      <p:sp>
        <p:nvSpPr>
          <p:cNvPr id="4" name="Text Box 3"/>
          <p:cNvSpPr txBox="1"/>
          <p:nvPr/>
        </p:nvSpPr>
        <p:spPr>
          <a:xfrm>
            <a:off x="647700" y="899160"/>
            <a:ext cx="2264410" cy="645160"/>
          </a:xfrm>
          <a:prstGeom prst="rect">
            <a:avLst/>
          </a:prstGeom>
          <a:noFill/>
        </p:spPr>
        <p:txBody>
          <a:bodyPr wrap="square" rtlCol="0" anchor="t">
            <a:spAutoFit/>
          </a:bodyPr>
          <a:lstStyle/>
          <a:p>
            <a:pPr algn="l"/>
            <a:r>
              <a:rPr lang="en-US" altLang="en-US">
                <a:sym typeface="+mn-ea"/>
              </a:rPr>
              <a:t>2. PackageInstaller安装APK</a:t>
            </a:r>
            <a:endParaRPr lang="en-US" altLang="en-US">
              <a:sym typeface="+mn-ea"/>
            </a:endParaRPr>
          </a:p>
        </p:txBody>
      </p:sp>
      <p:pic>
        <p:nvPicPr>
          <p:cNvPr id="3" name="Picture 2" descr="Screenshot from 2020-06-29 12-52-07"/>
          <p:cNvPicPr>
            <a:picLocks noChangeAspect="1"/>
          </p:cNvPicPr>
          <p:nvPr/>
        </p:nvPicPr>
        <p:blipFill>
          <a:blip r:embed="rId1"/>
          <a:stretch>
            <a:fillRect/>
          </a:stretch>
        </p:blipFill>
        <p:spPr>
          <a:xfrm>
            <a:off x="2977515" y="281305"/>
            <a:ext cx="8895715" cy="649605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21590"/>
            <a:ext cx="10515600" cy="1325563"/>
          </a:xfrm>
        </p:spPr>
        <p:txBody>
          <a:bodyPr/>
          <a:lstStyle/>
          <a:p>
            <a:r>
              <a:rPr lang="en-US" altLang="en-US" sz="3200">
                <a:sym typeface="+mn-ea"/>
              </a:rPr>
              <a:t>Installer</a:t>
            </a:r>
            <a:endParaRPr lang="en-US" altLang="en-US" sz="3200">
              <a:sym typeface="+mn-ea"/>
            </a:endParaRPr>
          </a:p>
        </p:txBody>
      </p:sp>
      <p:sp>
        <p:nvSpPr>
          <p:cNvPr id="4" name="Text Box 3"/>
          <p:cNvSpPr txBox="1"/>
          <p:nvPr/>
        </p:nvSpPr>
        <p:spPr>
          <a:xfrm>
            <a:off x="647700" y="899160"/>
            <a:ext cx="3040380" cy="368300"/>
          </a:xfrm>
          <a:prstGeom prst="rect">
            <a:avLst/>
          </a:prstGeom>
          <a:noFill/>
        </p:spPr>
        <p:txBody>
          <a:bodyPr wrap="none" rtlCol="0" anchor="t">
            <a:spAutoFit/>
          </a:bodyPr>
          <a:lstStyle/>
          <a:p>
            <a:pPr algn="l"/>
            <a:r>
              <a:rPr lang="en-US" altLang="en-US">
                <a:sym typeface="+mn-ea"/>
              </a:rPr>
              <a:t>2. PackageInstaller安装APK</a:t>
            </a:r>
            <a:endParaRPr lang="en-US" altLang="en-US">
              <a:sym typeface="+mn-ea"/>
            </a:endParaRPr>
          </a:p>
        </p:txBody>
      </p:sp>
      <p:sp>
        <p:nvSpPr>
          <p:cNvPr id="5" name="Text Box 4"/>
          <p:cNvSpPr txBox="1"/>
          <p:nvPr/>
        </p:nvSpPr>
        <p:spPr>
          <a:xfrm>
            <a:off x="647700" y="1267460"/>
            <a:ext cx="9752330" cy="737235"/>
          </a:xfrm>
          <a:prstGeom prst="rect">
            <a:avLst/>
          </a:prstGeom>
          <a:noFill/>
        </p:spPr>
        <p:txBody>
          <a:bodyPr wrap="square" rtlCol="0" anchor="t">
            <a:spAutoFit/>
          </a:bodyPr>
          <a:lstStyle/>
          <a:p>
            <a:r>
              <a:rPr lang="en-US" altLang="en-US" sz="1400"/>
              <a:t>总结一下，这个阶段做了下面两件事情：</a:t>
            </a:r>
            <a:endParaRPr lang="en-US" sz="1400"/>
          </a:p>
          <a:p>
            <a:pPr marL="285750" indent="-285750">
              <a:buFont typeface="Arial" panose="02080604020202020204" pitchFamily="34" charset="0"/>
              <a:buChar char="•"/>
            </a:pPr>
            <a:r>
              <a:rPr lang="en-US" sz="1400"/>
              <a:t>将APK的信息通过IO流的形式写入到PackageInstaller.Session中。</a:t>
            </a:r>
            <a:endParaRPr lang="en-US" sz="1400"/>
          </a:p>
          <a:p>
            <a:pPr marL="285750" indent="-285750">
              <a:buFont typeface="Arial" panose="02080604020202020204" pitchFamily="34" charset="0"/>
              <a:buChar char="•"/>
            </a:pPr>
            <a:r>
              <a:rPr lang="en-US" sz="1400"/>
              <a:t>调用PackageInstaller.Session的commit方法，将APK的信息交由P</a:t>
            </a:r>
            <a:r>
              <a:rPr lang="en-US" altLang="en-US" sz="1400"/>
              <a:t>K</a:t>
            </a:r>
            <a:r>
              <a:rPr lang="en-US" sz="1400"/>
              <a:t>MS处理。</a:t>
            </a:r>
            <a:endParaRPr lang="en-US" sz="1400"/>
          </a:p>
        </p:txBody>
      </p:sp>
      <p:grpSp>
        <p:nvGrpSpPr>
          <p:cNvPr id="76" name="Group 75"/>
          <p:cNvGrpSpPr/>
          <p:nvPr/>
        </p:nvGrpSpPr>
        <p:grpSpPr>
          <a:xfrm>
            <a:off x="1149985" y="2516505"/>
            <a:ext cx="5842000" cy="2268220"/>
            <a:chOff x="2535" y="23595"/>
            <a:chExt cx="9200" cy="3572"/>
          </a:xfrm>
        </p:grpSpPr>
        <p:grpSp>
          <p:nvGrpSpPr>
            <p:cNvPr id="57" name="Group 56"/>
            <p:cNvGrpSpPr/>
            <p:nvPr/>
          </p:nvGrpSpPr>
          <p:grpSpPr>
            <a:xfrm>
              <a:off x="2535" y="23595"/>
              <a:ext cx="9201" cy="3573"/>
              <a:chOff x="7362" y="9024"/>
              <a:chExt cx="9194" cy="3480"/>
            </a:xfrm>
          </p:grpSpPr>
          <p:sp>
            <p:nvSpPr>
              <p:cNvPr id="58" name="Rectangle 57"/>
              <p:cNvSpPr/>
              <p:nvPr/>
            </p:nvSpPr>
            <p:spPr>
              <a:xfrm>
                <a:off x="12792" y="9041"/>
                <a:ext cx="3764" cy="345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t"/>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r>
                  <a:rPr lang="en-US" altLang="en-US" sz="1100">
                    <a:solidFill>
                      <a:sysClr val="windowText" lastClr="000000"/>
                    </a:solidFill>
                  </a:rPr>
                  <a:t>systemserver进程</a:t>
                </a:r>
                <a:endParaRPr lang="en-US" altLang="en-US" sz="1100">
                  <a:solidFill>
                    <a:sysClr val="windowText" lastClr="000000"/>
                  </a:solidFill>
                </a:endParaRPr>
              </a:p>
            </p:txBody>
          </p:sp>
          <p:sp>
            <p:nvSpPr>
              <p:cNvPr id="60" name="Rounded Rectangle 59"/>
              <p:cNvSpPr/>
              <p:nvPr/>
            </p:nvSpPr>
            <p:spPr>
              <a:xfrm>
                <a:off x="13171" y="10601"/>
                <a:ext cx="3109" cy="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ctr" anchorCtr="0"/>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r>
                  <a:rPr lang="en-US" altLang="en-US" sz="1100">
                    <a:solidFill>
                      <a:sysClr val="windowText" lastClr="000000"/>
                    </a:solidFill>
                  </a:rPr>
                  <a:t>PackageInstallerSession</a:t>
                </a:r>
                <a:endParaRPr lang="en-US" altLang="en-US" sz="1100">
                  <a:solidFill>
                    <a:sysClr val="windowText" lastClr="000000"/>
                  </a:solidFill>
                </a:endParaRPr>
              </a:p>
            </p:txBody>
          </p:sp>
          <p:sp>
            <p:nvSpPr>
              <p:cNvPr id="61" name="Rectangle 60"/>
              <p:cNvSpPr/>
              <p:nvPr/>
            </p:nvSpPr>
            <p:spPr>
              <a:xfrm>
                <a:off x="7362" y="9024"/>
                <a:ext cx="2655" cy="34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t"/>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r>
                  <a:rPr lang="en-US" altLang="en-US" sz="1100">
                    <a:solidFill>
                      <a:sysClr val="windowText" lastClr="000000"/>
                    </a:solidFill>
                  </a:rPr>
                  <a:t>packageinstaller进程</a:t>
                </a:r>
                <a:endParaRPr lang="en-US" altLang="en-US" sz="1100">
                  <a:solidFill>
                    <a:sysClr val="windowText" lastClr="000000"/>
                  </a:solidFill>
                </a:endParaRPr>
              </a:p>
            </p:txBody>
          </p:sp>
          <p:sp>
            <p:nvSpPr>
              <p:cNvPr id="62" name="Rounded Rectangle 61"/>
              <p:cNvSpPr/>
              <p:nvPr/>
            </p:nvSpPr>
            <p:spPr>
              <a:xfrm>
                <a:off x="7708" y="10616"/>
                <a:ext cx="2039" cy="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ctr" anchorCtr="0"/>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r>
                  <a:rPr lang="en-US" altLang="en-US" sz="1100">
                    <a:solidFill>
                      <a:sysClr val="windowText" lastClr="000000"/>
                    </a:solidFill>
                  </a:rPr>
                  <a:t>Session</a:t>
                </a:r>
                <a:endParaRPr lang="en-US" altLang="en-US" sz="1100">
                  <a:solidFill>
                    <a:sysClr val="windowText" lastClr="000000"/>
                  </a:solidFill>
                </a:endParaRPr>
              </a:p>
            </p:txBody>
          </p:sp>
        </p:grpSp>
        <p:sp>
          <p:nvSpPr>
            <p:cNvPr id="71" name="Left-Right Arrow 70"/>
            <p:cNvSpPr/>
            <p:nvPr/>
          </p:nvSpPr>
          <p:spPr>
            <a:xfrm>
              <a:off x="5205" y="25335"/>
              <a:ext cx="2759" cy="435"/>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ctr" anchorCtr="0"/>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r>
                <a:rPr lang="en-US" altLang="en-US" sz="1000">
                  <a:solidFill>
                    <a:sysClr val="windowText" lastClr="000000"/>
                  </a:solidFill>
                </a:rPr>
                <a:t>IPackageInstallerSession</a:t>
              </a:r>
              <a:endParaRPr lang="en-US" altLang="en-US" sz="1000">
                <a:solidFill>
                  <a:sysClr val="windowText" lastClr="000000"/>
                </a:solidFill>
              </a:endParaRPr>
            </a:p>
          </p:txBody>
        </p:sp>
        <p:sp>
          <p:nvSpPr>
            <p:cNvPr id="72" name="Rounded Rectangle 71"/>
            <p:cNvSpPr/>
            <p:nvPr/>
          </p:nvSpPr>
          <p:spPr>
            <a:xfrm>
              <a:off x="8339" y="26189"/>
              <a:ext cx="3140" cy="61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ctr" anchorCtr="0"/>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r>
                <a:rPr lang="en-US" altLang="en-US" sz="1100">
                  <a:solidFill>
                    <a:sysClr val="windowText" lastClr="000000"/>
                  </a:solidFill>
                </a:rPr>
                <a:t>PackageManagerService</a:t>
              </a:r>
              <a:endParaRPr lang="en-US" altLang="en-US" sz="1100">
                <a:solidFill>
                  <a:sysClr val="windowText" lastClr="000000"/>
                </a:solidFill>
              </a:endParaRPr>
            </a:p>
          </p:txBody>
        </p:sp>
        <p:sp>
          <p:nvSpPr>
            <p:cNvPr id="73" name="Rounded Rectangle 72"/>
            <p:cNvSpPr/>
            <p:nvPr/>
          </p:nvSpPr>
          <p:spPr>
            <a:xfrm>
              <a:off x="2880" y="24195"/>
              <a:ext cx="2040" cy="61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ctr" anchorCtr="0"/>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r>
                <a:rPr lang="en-US" altLang="en-US" sz="1100">
                  <a:solidFill>
                    <a:sysClr val="windowText" lastClr="000000"/>
                  </a:solidFill>
                </a:rPr>
                <a:t>PackageInstaller</a:t>
              </a:r>
              <a:endParaRPr lang="en-US" altLang="en-US" sz="1100">
                <a:solidFill>
                  <a:sysClr val="windowText" lastClr="000000"/>
                </a:solidFill>
              </a:endParaRPr>
            </a:p>
          </p:txBody>
        </p:sp>
        <p:sp>
          <p:nvSpPr>
            <p:cNvPr id="74" name="Rounded Rectangle 73"/>
            <p:cNvSpPr/>
            <p:nvPr/>
          </p:nvSpPr>
          <p:spPr>
            <a:xfrm>
              <a:off x="8339" y="24120"/>
              <a:ext cx="3079" cy="61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ctr" anchorCtr="0"/>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r>
                <a:rPr lang="en-US" altLang="en-US" sz="1100">
                  <a:solidFill>
                    <a:sysClr val="windowText" lastClr="000000"/>
                  </a:solidFill>
                </a:rPr>
                <a:t>PackageInstallerService</a:t>
              </a:r>
              <a:endParaRPr lang="en-US" altLang="en-US" sz="1100">
                <a:solidFill>
                  <a:sysClr val="windowText" lastClr="000000"/>
                </a:solidFill>
              </a:endParaRPr>
            </a:p>
          </p:txBody>
        </p:sp>
        <p:sp>
          <p:nvSpPr>
            <p:cNvPr id="75" name="Left-Right Arrow 74"/>
            <p:cNvSpPr/>
            <p:nvPr/>
          </p:nvSpPr>
          <p:spPr>
            <a:xfrm>
              <a:off x="5250" y="24327"/>
              <a:ext cx="2700" cy="423"/>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vertOverflow="clip" horzOverflow="clip" wrap="square" rtlCol="0" anchor="ctr" anchorCtr="0"/>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ctr"/>
              <a:r>
                <a:rPr lang="en-US" altLang="en-US" sz="1000">
                  <a:solidFill>
                    <a:sysClr val="windowText" lastClr="000000"/>
                  </a:solidFill>
                </a:rPr>
                <a:t>IPackageInstaller</a:t>
              </a:r>
              <a:endParaRPr lang="en-US" altLang="en-US" sz="1000">
                <a:solidFill>
                  <a:sysClr val="windowText" lastClr="000000"/>
                </a:solidFill>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21590"/>
            <a:ext cx="10515600" cy="1325563"/>
          </a:xfrm>
        </p:spPr>
        <p:txBody>
          <a:bodyPr/>
          <a:lstStyle/>
          <a:p>
            <a:r>
              <a:rPr lang="en-US" altLang="en-US" sz="3200">
                <a:sym typeface="+mn-ea"/>
              </a:rPr>
              <a:t>Installer</a:t>
            </a:r>
            <a:endParaRPr lang="en-US" altLang="en-US" sz="3200">
              <a:sym typeface="+mn-ea"/>
            </a:endParaRPr>
          </a:p>
        </p:txBody>
      </p:sp>
      <p:sp>
        <p:nvSpPr>
          <p:cNvPr id="4" name="Text Box 3"/>
          <p:cNvSpPr txBox="1"/>
          <p:nvPr/>
        </p:nvSpPr>
        <p:spPr>
          <a:xfrm>
            <a:off x="647700" y="899160"/>
            <a:ext cx="3040380" cy="368300"/>
          </a:xfrm>
          <a:prstGeom prst="rect">
            <a:avLst/>
          </a:prstGeom>
          <a:noFill/>
        </p:spPr>
        <p:txBody>
          <a:bodyPr wrap="none" rtlCol="0" anchor="t">
            <a:spAutoFit/>
          </a:bodyPr>
          <a:lstStyle/>
          <a:p>
            <a:pPr algn="l"/>
            <a:r>
              <a:rPr lang="en-US" altLang="en-US">
                <a:sym typeface="+mn-ea"/>
              </a:rPr>
              <a:t>2. PackageInstaller安装APK</a:t>
            </a:r>
            <a:endParaRPr lang="en-US" altLang="en-US">
              <a:sym typeface="+mn-ea"/>
            </a:endParaRPr>
          </a:p>
        </p:txBody>
      </p:sp>
      <p:sp>
        <p:nvSpPr>
          <p:cNvPr id="5" name="Text Box 4"/>
          <p:cNvSpPr txBox="1"/>
          <p:nvPr/>
        </p:nvSpPr>
        <p:spPr>
          <a:xfrm>
            <a:off x="647700" y="1205230"/>
            <a:ext cx="9752330" cy="306705"/>
          </a:xfrm>
          <a:prstGeom prst="rect">
            <a:avLst/>
          </a:prstGeom>
          <a:noFill/>
        </p:spPr>
        <p:txBody>
          <a:bodyPr wrap="square" rtlCol="0" anchor="t">
            <a:spAutoFit/>
          </a:bodyPr>
          <a:lstStyle/>
          <a:p>
            <a:r>
              <a:rPr lang="en-US" sz="1400"/>
              <a:t>InstallInstalling主要用于向包管理器发送包的信息并处理包管理的回调。</a:t>
            </a:r>
            <a:endParaRPr lang="en-US" sz="1400"/>
          </a:p>
        </p:txBody>
      </p:sp>
      <p:sp>
        <p:nvSpPr>
          <p:cNvPr id="6" name="Text Box 5"/>
          <p:cNvSpPr txBox="1"/>
          <p:nvPr/>
        </p:nvSpPr>
        <p:spPr>
          <a:xfrm>
            <a:off x="647700" y="1477645"/>
            <a:ext cx="8017510" cy="5446395"/>
          </a:xfrm>
          <a:prstGeom prst="rect">
            <a:avLst/>
          </a:prstGeom>
          <a:solidFill>
            <a:schemeClr val="bg1">
              <a:lumMod val="95000"/>
            </a:schemeClr>
          </a:solidFill>
        </p:spPr>
        <p:txBody>
          <a:bodyPr wrap="square" rtlCol="0" anchor="t">
            <a:spAutoFit/>
          </a:bodyPr>
          <a:lstStyle/>
          <a:p>
            <a:r>
              <a:rPr lang="en-US" sz="1200"/>
              <a:t>LINUX/android/frameworks/base/packages/PackageInstaller/src/com/android/packageinstaller/InstallInstalling.java</a:t>
            </a:r>
            <a:endParaRPr lang="en-US" sz="1200"/>
          </a:p>
          <a:p>
            <a:r>
              <a:rPr lang="en-US" sz="1200"/>
              <a:t>    protected void onCreate(@Nullable Bundle savedInstanceState) {</a:t>
            </a:r>
            <a:endParaRPr lang="en-US" sz="1200"/>
          </a:p>
          <a:p>
            <a:r>
              <a:rPr lang="en-US" sz="1200"/>
              <a:t>                PackageInstaller.SessionParams params = new PackageInstaller.SessionParams(</a:t>
            </a:r>
            <a:endParaRPr lang="en-US" sz="1200"/>
          </a:p>
          <a:p>
            <a:r>
              <a:rPr lang="en-US" sz="1200"/>
              <a:t>                        PackageInstaller.SessionParams.MODE_FULL_INSTALL);</a:t>
            </a:r>
            <a:endParaRPr lang="en-US" sz="1200"/>
          </a:p>
          <a:p>
            <a:r>
              <a:rPr lang="en-US" sz="1200"/>
              <a:t>                params.setInstallAsInstantApp(false);</a:t>
            </a:r>
            <a:endParaRPr lang="en-US" sz="1200"/>
          </a:p>
          <a:p>
            <a:r>
              <a:rPr lang="en-US" sz="1200"/>
              <a:t>                params.setReferrerUri(getIntent().getParcelableExtra(Intent.EXTRA_REFERRER));</a:t>
            </a:r>
            <a:endParaRPr lang="en-US" sz="1200"/>
          </a:p>
          <a:p>
            <a:r>
              <a:rPr lang="en-US" sz="1200"/>
              <a:t>                params.setOriginatingUri(getIntent()</a:t>
            </a:r>
            <a:endParaRPr lang="en-US" sz="1200"/>
          </a:p>
          <a:p>
            <a:r>
              <a:rPr lang="en-US" sz="1200"/>
              <a:t>                        .getParcelableExtra(Intent.EXTRA_ORIGINATING_URI));</a:t>
            </a:r>
            <a:endParaRPr lang="en-US" sz="1200"/>
          </a:p>
          <a:p>
            <a:r>
              <a:rPr lang="en-US" sz="1200"/>
              <a:t>                params.setOriginatingUid(getIntent().getIntExtra(Intent.EXTRA_ORIGINATING_UID,</a:t>
            </a:r>
            <a:endParaRPr lang="en-US" sz="1200"/>
          </a:p>
          <a:p>
            <a:r>
              <a:rPr lang="en-US" sz="1200"/>
              <a:t>                        UID_UNKNOWN));</a:t>
            </a:r>
            <a:endParaRPr lang="en-US" sz="1200"/>
          </a:p>
          <a:p>
            <a:r>
              <a:rPr lang="en-US" sz="1200"/>
              <a:t>                params.setInstallerPackageName(getIntent().getStringExtra(</a:t>
            </a:r>
            <a:endParaRPr lang="en-US" sz="1200"/>
          </a:p>
          <a:p>
            <a:r>
              <a:rPr lang="en-US" sz="1200"/>
              <a:t>                        Intent.EXTRA_INSTALLER_PACKAGE_NAME));</a:t>
            </a:r>
            <a:endParaRPr lang="en-US" sz="1200"/>
          </a:p>
          <a:p>
            <a:r>
              <a:rPr lang="en-US" sz="1200"/>
              <a:t>                params.setInstallReason(PackageManager.INSTALL_REASON_USER);</a:t>
            </a:r>
            <a:endParaRPr lang="en-US" sz="1200"/>
          </a:p>
          <a:p>
            <a:endParaRPr lang="en-US" sz="1200"/>
          </a:p>
          <a:p>
            <a:r>
              <a:rPr lang="en-US" sz="1200"/>
              <a:t>                File file = new File(mPackageURI.getPath());   </a:t>
            </a:r>
            <a:r>
              <a:rPr lang="en-US" altLang="en-US" sz="1200">
                <a:solidFill>
                  <a:srgbClr val="FF0000"/>
                </a:solidFill>
              </a:rPr>
              <a:t>①</a:t>
            </a:r>
            <a:endParaRPr lang="en-US" sz="1200"/>
          </a:p>
          <a:p>
            <a:r>
              <a:rPr lang="en-US" sz="1200"/>
              <a:t>                try {</a:t>
            </a:r>
            <a:endParaRPr lang="en-US" sz="1200"/>
          </a:p>
          <a:p>
            <a:r>
              <a:rPr lang="en-US" sz="1200"/>
              <a:t>                    PackageParser.PackageLite pkg = PackageParser.parsePackageLite(file, 0);   </a:t>
            </a:r>
            <a:r>
              <a:rPr lang="en-US" altLang="en-US" sz="1200">
                <a:solidFill>
                  <a:srgbClr val="FF0000"/>
                </a:solidFill>
              </a:rPr>
              <a:t>②</a:t>
            </a:r>
            <a:endParaRPr lang="en-US" sz="1200"/>
          </a:p>
          <a:p>
            <a:r>
              <a:rPr lang="en-US" sz="1200"/>
              <a:t>                    params.setAppPackageName(pkg.packageName);</a:t>
            </a:r>
            <a:endParaRPr lang="en-US" sz="1200"/>
          </a:p>
          <a:p>
            <a:r>
              <a:rPr lang="en-US" sz="1200"/>
              <a:t>                    params.setInstallLocation(pkg.installLocation);</a:t>
            </a:r>
            <a:endParaRPr lang="en-US" sz="1200"/>
          </a:p>
          <a:p>
            <a:r>
              <a:rPr lang="en-US" sz="1200"/>
              <a:t>                    params.setSize(PackageHelper.calculateInstalledSize(pkg, false, params.abiOverride));</a:t>
            </a:r>
            <a:endParaRPr lang="en-US" sz="1200"/>
          </a:p>
          <a:p>
            <a:r>
              <a:rPr lang="en-US" sz="1200"/>
              <a:t>                }</a:t>
            </a:r>
            <a:endParaRPr lang="en-US" sz="1200"/>
          </a:p>
          <a:p>
            <a:r>
              <a:rPr lang="en-US" sz="1200"/>
              <a:t>                try {</a:t>
            </a:r>
            <a:endParaRPr lang="en-US" sz="1200"/>
          </a:p>
          <a:p>
            <a:r>
              <a:rPr lang="en-US" sz="1200"/>
              <a:t>                    mInstallId = InstallEventReceiver.addObserver(this, EventResultPersister.GENERATE_NEW_ID,</a:t>
            </a:r>
            <a:endParaRPr lang="en-US" sz="1200"/>
          </a:p>
          <a:p>
            <a:r>
              <a:rPr lang="en-US" sz="1200"/>
              <a:t>                                    this::launchFinishBasedOnResult);        </a:t>
            </a:r>
            <a:r>
              <a:rPr lang="en-US" altLang="en-US" sz="1200">
                <a:solidFill>
                  <a:srgbClr val="FF0000"/>
                </a:solidFill>
              </a:rPr>
              <a:t>③</a:t>
            </a:r>
            <a:endParaRPr lang="en-US" sz="1200">
              <a:solidFill>
                <a:srgbClr val="FF0000"/>
              </a:solidFill>
            </a:endParaRPr>
          </a:p>
          <a:p>
            <a:r>
              <a:rPr lang="en-US" sz="1200"/>
              <a:t>                }</a:t>
            </a:r>
            <a:endParaRPr lang="en-US" sz="1200"/>
          </a:p>
          <a:p>
            <a:r>
              <a:rPr lang="en-US" sz="1200"/>
              <a:t>                try {</a:t>
            </a:r>
            <a:endParaRPr lang="en-US" sz="1200"/>
          </a:p>
          <a:p>
            <a:r>
              <a:rPr lang="en-US" sz="1200"/>
              <a:t>                    mSessionId = getPackageManager().getPackageInstaller().createSession(params);    </a:t>
            </a:r>
            <a:r>
              <a:rPr lang="en-US" altLang="en-US" sz="1200">
                <a:solidFill>
                  <a:srgbClr val="FF0000"/>
                </a:solidFill>
              </a:rPr>
              <a:t>④</a:t>
            </a:r>
            <a:endParaRPr lang="en-US" sz="1200"/>
          </a:p>
          <a:p>
            <a:r>
              <a:rPr lang="en-US" sz="1200"/>
              <a:t>                }</a:t>
            </a:r>
            <a:endParaRPr lang="en-US" sz="1200"/>
          </a:p>
          <a:p>
            <a:r>
              <a:rPr lang="en-US" altLang="en-US" sz="1200"/>
              <a:t>    }</a:t>
            </a:r>
            <a:endParaRPr lang="en-US" altLang="en-US" sz="1200"/>
          </a:p>
        </p:txBody>
      </p:sp>
      <p:sp>
        <p:nvSpPr>
          <p:cNvPr id="7" name="Text Box 6"/>
          <p:cNvSpPr txBox="1"/>
          <p:nvPr/>
        </p:nvSpPr>
        <p:spPr>
          <a:xfrm>
            <a:off x="8132445" y="3575685"/>
            <a:ext cx="3800475" cy="3230245"/>
          </a:xfrm>
          <a:prstGeom prst="rect">
            <a:avLst/>
          </a:prstGeom>
          <a:noFill/>
        </p:spPr>
        <p:txBody>
          <a:bodyPr wrap="square" rtlCol="0" anchor="t">
            <a:spAutoFit/>
          </a:bodyPr>
          <a:lstStyle/>
          <a:p>
            <a:r>
              <a:rPr lang="en-US" altLang="en-US" sz="1200"/>
              <a:t>①、②</a:t>
            </a:r>
            <a:r>
              <a:rPr lang="en-US" sz="1200"/>
              <a:t>根据mPackageUri对包（APK）进行轻量级的解析，并将解析的参数赋值给SessionParams。</a:t>
            </a:r>
            <a:endParaRPr lang="en-US" sz="1200"/>
          </a:p>
          <a:p>
            <a:endParaRPr lang="en-US" sz="1200"/>
          </a:p>
          <a:p>
            <a:r>
              <a:rPr lang="en-US" altLang="en-US" sz="1200"/>
              <a:t>③向InstallEventReceiver注册一个观察者返回一个新的mInstallId。InstallEventReceiver继承自BroadcastReceiver，是一个观察者。launchFinishBasedOnResult会接收到安装事件的回调(com.android.packageinstaller.ACTION_INSTALL_COMMIT广播)，无论安装成功或者失败都会关闭当前的Activity(InstallInstalling)，并打开InstallSuccess或者InstallFailed activity显示结果。</a:t>
            </a:r>
            <a:endParaRPr lang="en-US" altLang="en-US" sz="1200"/>
          </a:p>
          <a:p>
            <a:endParaRPr lang="en-US" altLang="en-US" sz="1200"/>
          </a:p>
          <a:p>
            <a:r>
              <a:rPr lang="en-US" altLang="en-US" sz="1200"/>
              <a:t>④PackageInstaller的createSession方法内部会通过IPackageInstaller与PackageInstallerService进行进程间通信，最终调用的是PackageInstallerService的createSession方法来创建并返回mSessionId。</a:t>
            </a:r>
            <a:r>
              <a:rPr lang="en-US" altLang="en-US" sz="1200">
                <a:sym typeface="+mn-ea"/>
              </a:rPr>
              <a:t>mSessionId是一个随机数。</a:t>
            </a:r>
            <a:endParaRPr lang="en-US" altLang="en-US" sz="1200">
              <a:sym typeface="+mn-ea"/>
            </a:endParaRPr>
          </a:p>
        </p:txBody>
      </p:sp>
      <p:sp>
        <p:nvSpPr>
          <p:cNvPr id="3" name="Text Box 2"/>
          <p:cNvSpPr txBox="1"/>
          <p:nvPr/>
        </p:nvSpPr>
        <p:spPr>
          <a:xfrm>
            <a:off x="7466330" y="2098040"/>
            <a:ext cx="4716780" cy="1322070"/>
          </a:xfrm>
          <a:prstGeom prst="rect">
            <a:avLst/>
          </a:prstGeom>
          <a:solidFill>
            <a:schemeClr val="bg1">
              <a:lumMod val="95000"/>
            </a:schemeClr>
          </a:solidFill>
        </p:spPr>
        <p:txBody>
          <a:bodyPr wrap="square" rtlCol="0" anchor="t">
            <a:spAutoFit/>
          </a:bodyPr>
          <a:lstStyle/>
          <a:p>
            <a:r>
              <a:rPr lang="en-US" sz="1000"/>
              <a:t>&lt;receiver android:name=".InstallEventReceiver"</a:t>
            </a:r>
            <a:endParaRPr lang="en-US" sz="1000"/>
          </a:p>
          <a:p>
            <a:r>
              <a:rPr lang="en-US" sz="1000"/>
              <a:t>        android:permission="android.permission.INSTALL_PACKAGES"</a:t>
            </a:r>
            <a:endParaRPr lang="en-US" sz="1000"/>
          </a:p>
          <a:p>
            <a:r>
              <a:rPr lang="en-US" sz="1000"/>
              <a:t>        android:exported="true"&gt;</a:t>
            </a:r>
            <a:endParaRPr lang="en-US" sz="1000"/>
          </a:p>
          <a:p>
            <a:r>
              <a:rPr lang="en-US" sz="1000"/>
              <a:t>    &lt;intent-filter android:priority="1"&gt;</a:t>
            </a:r>
            <a:endParaRPr lang="en-US" sz="1000"/>
          </a:p>
          <a:p>
            <a:r>
              <a:rPr lang="en-US" sz="1000"/>
              <a:t>        &lt;action android:name="com.android.packageinstaller.ACTION_INSTALL_COMMIT" /&gt;</a:t>
            </a:r>
            <a:endParaRPr lang="en-US" sz="1000"/>
          </a:p>
          <a:p>
            <a:r>
              <a:rPr lang="en-US" sz="1000"/>
              <a:t>    &lt;/intent-filter&gt;</a:t>
            </a:r>
            <a:endParaRPr lang="en-US" sz="1000"/>
          </a:p>
          <a:p>
            <a:r>
              <a:rPr lang="en-US" sz="1000"/>
              <a:t>&lt;/receiver&gt;</a:t>
            </a:r>
            <a:endParaRPr lang="en-US" sz="10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21590"/>
            <a:ext cx="10515600" cy="1325563"/>
          </a:xfrm>
        </p:spPr>
        <p:txBody>
          <a:bodyPr/>
          <a:lstStyle/>
          <a:p>
            <a:r>
              <a:rPr lang="en-US" altLang="en-US" sz="3200">
                <a:sym typeface="+mn-ea"/>
              </a:rPr>
              <a:t>Installer</a:t>
            </a:r>
            <a:endParaRPr lang="en-US" altLang="en-US" sz="3200">
              <a:sym typeface="+mn-ea"/>
            </a:endParaRPr>
          </a:p>
        </p:txBody>
      </p:sp>
      <p:sp>
        <p:nvSpPr>
          <p:cNvPr id="4" name="Text Box 3"/>
          <p:cNvSpPr txBox="1"/>
          <p:nvPr/>
        </p:nvSpPr>
        <p:spPr>
          <a:xfrm>
            <a:off x="647700" y="899160"/>
            <a:ext cx="3040380" cy="368300"/>
          </a:xfrm>
          <a:prstGeom prst="rect">
            <a:avLst/>
          </a:prstGeom>
          <a:noFill/>
        </p:spPr>
        <p:txBody>
          <a:bodyPr wrap="none" rtlCol="0" anchor="t">
            <a:spAutoFit/>
          </a:bodyPr>
          <a:lstStyle/>
          <a:p>
            <a:pPr algn="l"/>
            <a:r>
              <a:rPr lang="en-US" altLang="en-US">
                <a:sym typeface="+mn-ea"/>
              </a:rPr>
              <a:t>2. PackageInstaller安装APK</a:t>
            </a:r>
            <a:endParaRPr lang="en-US" altLang="en-US">
              <a:sym typeface="+mn-ea"/>
            </a:endParaRPr>
          </a:p>
        </p:txBody>
      </p:sp>
      <p:sp>
        <p:nvSpPr>
          <p:cNvPr id="5" name="Text Box 4"/>
          <p:cNvSpPr txBox="1"/>
          <p:nvPr/>
        </p:nvSpPr>
        <p:spPr>
          <a:xfrm>
            <a:off x="647700" y="1205230"/>
            <a:ext cx="9752330" cy="306705"/>
          </a:xfrm>
          <a:prstGeom prst="rect">
            <a:avLst/>
          </a:prstGeom>
          <a:noFill/>
        </p:spPr>
        <p:txBody>
          <a:bodyPr wrap="square" rtlCol="0" anchor="t">
            <a:spAutoFit/>
          </a:bodyPr>
          <a:lstStyle/>
          <a:p>
            <a:r>
              <a:rPr lang="en-US" sz="1400"/>
              <a:t>InstallInstalling主要用于向包管理器发送包的信息并处理包管理的回调。</a:t>
            </a:r>
            <a:endParaRPr lang="en-US" sz="1400"/>
          </a:p>
        </p:txBody>
      </p:sp>
      <p:sp>
        <p:nvSpPr>
          <p:cNvPr id="6" name="Text Box 5"/>
          <p:cNvSpPr txBox="1"/>
          <p:nvPr/>
        </p:nvSpPr>
        <p:spPr>
          <a:xfrm>
            <a:off x="647700" y="1477645"/>
            <a:ext cx="8017510" cy="3599815"/>
          </a:xfrm>
          <a:prstGeom prst="rect">
            <a:avLst/>
          </a:prstGeom>
          <a:solidFill>
            <a:schemeClr val="bg1">
              <a:lumMod val="95000"/>
            </a:schemeClr>
          </a:solidFill>
        </p:spPr>
        <p:txBody>
          <a:bodyPr wrap="square" rtlCol="0" anchor="t">
            <a:spAutoFit/>
          </a:bodyPr>
          <a:lstStyle/>
          <a:p>
            <a:r>
              <a:rPr lang="en-US" sz="1200"/>
              <a:t>LINUX/android/frameworks/base/packages/PackageInstaller/src/com/android/packageinstaller/InstallInstalling.java</a:t>
            </a:r>
            <a:endParaRPr lang="en-US" sz="1200"/>
          </a:p>
          <a:p>
            <a:r>
              <a:rPr lang="en-US" sz="1200"/>
              <a:t>    protected void onResume() {</a:t>
            </a:r>
            <a:endParaRPr lang="en-US" sz="1200"/>
          </a:p>
          <a:p>
            <a:r>
              <a:rPr lang="en-US" sz="1200"/>
              <a:t>        super.onResume();</a:t>
            </a:r>
            <a:endParaRPr lang="en-US" sz="1200"/>
          </a:p>
          <a:p>
            <a:endParaRPr lang="en-US" sz="1200"/>
          </a:p>
          <a:p>
            <a:r>
              <a:rPr lang="en-US" sz="1200"/>
              <a:t>        // This is the first onResume in a single life of the activity</a:t>
            </a:r>
            <a:endParaRPr lang="en-US" sz="1200"/>
          </a:p>
          <a:p>
            <a:r>
              <a:rPr lang="en-US" sz="1200"/>
              <a:t>        if (mInstallingTask == null) {</a:t>
            </a:r>
            <a:endParaRPr lang="en-US" sz="1200"/>
          </a:p>
          <a:p>
            <a:r>
              <a:rPr lang="en-US" sz="1200"/>
              <a:t>            PackageInstaller installer = getPackageManager().getPackageInstaller();</a:t>
            </a:r>
            <a:endParaRPr lang="en-US" sz="1200"/>
          </a:p>
          <a:p>
            <a:r>
              <a:rPr lang="en-US" sz="1200"/>
              <a:t>            PackageInstaller.SessionInfo sessionInfo = installer.getSessionInfo(mSessionId);   </a:t>
            </a:r>
            <a:r>
              <a:rPr lang="en-US" altLang="en-US" sz="1200">
                <a:solidFill>
                  <a:srgbClr val="FF0000"/>
                </a:solidFill>
              </a:rPr>
              <a:t>①</a:t>
            </a:r>
            <a:endParaRPr lang="en-US" sz="1200"/>
          </a:p>
          <a:p>
            <a:r>
              <a:rPr lang="en-US" sz="1200"/>
              <a:t>   </a:t>
            </a:r>
            <a:endParaRPr lang="en-US" sz="1200"/>
          </a:p>
          <a:p>
            <a:r>
              <a:rPr lang="en-US" sz="1200"/>
              <a:t>            if (sessionInfo != null &amp;&amp; !sessionInfo.isActive()) {</a:t>
            </a:r>
            <a:endParaRPr lang="en-US" sz="1200"/>
          </a:p>
          <a:p>
            <a:r>
              <a:rPr lang="en-US" sz="1200"/>
              <a:t>                mInstallingTask = new InstallingAsyncTask();</a:t>
            </a:r>
            <a:endParaRPr lang="en-US" sz="1200"/>
          </a:p>
          <a:p>
            <a:r>
              <a:rPr lang="en-US" sz="1200"/>
              <a:t>                mInstallingTask.execute();               </a:t>
            </a:r>
            <a:r>
              <a:rPr lang="en-US" altLang="en-US" sz="1200">
                <a:solidFill>
                  <a:srgbClr val="FF0000"/>
                </a:solidFill>
              </a:rPr>
              <a:t>②</a:t>
            </a:r>
            <a:endParaRPr lang="en-US" sz="1200"/>
          </a:p>
          <a:p>
            <a:r>
              <a:rPr lang="en-US" sz="1200"/>
              <a:t>            } else {</a:t>
            </a:r>
            <a:endParaRPr lang="en-US" sz="1200"/>
          </a:p>
          <a:p>
            <a:r>
              <a:rPr lang="en-US" sz="1200"/>
              <a:t>                // we will receive a broadcast when the install is finished</a:t>
            </a:r>
            <a:endParaRPr lang="en-US" sz="1200"/>
          </a:p>
          <a:p>
            <a:r>
              <a:rPr lang="en-US" sz="1200"/>
              <a:t>                mCancelButton.setEnabled(false);</a:t>
            </a:r>
            <a:endParaRPr lang="en-US" sz="1200"/>
          </a:p>
          <a:p>
            <a:r>
              <a:rPr lang="en-US" sz="1200"/>
              <a:t>                setFinishOnTouchOutside(false);</a:t>
            </a:r>
            <a:endParaRPr lang="en-US" sz="1200"/>
          </a:p>
          <a:p>
            <a:r>
              <a:rPr lang="en-US" sz="1200"/>
              <a:t>            }</a:t>
            </a:r>
            <a:endParaRPr lang="en-US" sz="1200"/>
          </a:p>
          <a:p>
            <a:r>
              <a:rPr lang="en-US" sz="1200"/>
              <a:t>        }</a:t>
            </a:r>
            <a:endParaRPr lang="en-US" sz="1200"/>
          </a:p>
          <a:p>
            <a:r>
              <a:rPr lang="en-US" sz="1200"/>
              <a:t>    }</a:t>
            </a:r>
            <a:endParaRPr lang="en-US" sz="1200"/>
          </a:p>
        </p:txBody>
      </p:sp>
      <p:sp>
        <p:nvSpPr>
          <p:cNvPr id="7" name="Text Box 6"/>
          <p:cNvSpPr txBox="1"/>
          <p:nvPr/>
        </p:nvSpPr>
        <p:spPr>
          <a:xfrm>
            <a:off x="8761730" y="1205230"/>
            <a:ext cx="3241675" cy="1938020"/>
          </a:xfrm>
          <a:prstGeom prst="rect">
            <a:avLst/>
          </a:prstGeom>
          <a:noFill/>
        </p:spPr>
        <p:txBody>
          <a:bodyPr wrap="square" rtlCol="0" anchor="t">
            <a:spAutoFit/>
          </a:bodyPr>
          <a:lstStyle/>
          <a:p>
            <a:r>
              <a:rPr lang="en-US" altLang="en-US" sz="1200"/>
              <a:t>①</a:t>
            </a:r>
            <a:r>
              <a:rPr lang="en-US" sz="1200"/>
              <a:t>根据mSessionId得到SessionInfo，SessionInfo代表安装会话的详细信息。</a:t>
            </a:r>
            <a:endParaRPr lang="en-US" sz="1200"/>
          </a:p>
          <a:p>
            <a:endParaRPr lang="en-US" sz="1200"/>
          </a:p>
          <a:p>
            <a:r>
              <a:rPr lang="en-US" altLang="en-US" sz="1200"/>
              <a:t>②如果sessionInfo不为Null并且不是活动的，就创建并执行InstallingAsyncTask。InstallingAsyncTask的doInBackground方法中会根据包(APK)的Uri，将APK的信息通过IO流的形式写入到PackageInstaller.Session中。</a:t>
            </a:r>
            <a:endParaRPr lang="en-US" altLang="en-US" sz="1200"/>
          </a:p>
          <a:p>
            <a:r>
              <a:rPr lang="en-US" altLang="en-US" sz="1200"/>
              <a:t>InstallingAsyncTask的onPostExecute方法会通过进程间通信和PKMS交互。</a:t>
            </a:r>
            <a:endParaRPr lang="en-US" altLang="en-US" sz="1200"/>
          </a:p>
        </p:txBody>
      </p:sp>
      <p:sp>
        <p:nvSpPr>
          <p:cNvPr id="3" name="Text Box 2"/>
          <p:cNvSpPr txBox="1"/>
          <p:nvPr/>
        </p:nvSpPr>
        <p:spPr>
          <a:xfrm>
            <a:off x="5420360" y="3249295"/>
            <a:ext cx="6732270" cy="3599815"/>
          </a:xfrm>
          <a:prstGeom prst="rect">
            <a:avLst/>
          </a:prstGeom>
          <a:solidFill>
            <a:schemeClr val="bg1">
              <a:lumMod val="95000"/>
            </a:schemeClr>
          </a:solidFill>
        </p:spPr>
        <p:txBody>
          <a:bodyPr wrap="square" rtlCol="0" anchor="t">
            <a:spAutoFit/>
          </a:bodyPr>
          <a:lstStyle/>
          <a:p>
            <a:r>
              <a:rPr lang="en-US" sz="1200"/>
              <a:t>        protected void onPostExecute(PackageInstaller.Session session) {</a:t>
            </a:r>
            <a:endParaRPr lang="en-US" sz="1200"/>
          </a:p>
          <a:p>
            <a:r>
              <a:rPr lang="en-US" sz="1200"/>
              <a:t>            if (session != null) {</a:t>
            </a:r>
            <a:endParaRPr lang="en-US" sz="1200"/>
          </a:p>
          <a:p>
            <a:r>
              <a:rPr lang="en-US" sz="1200"/>
              <a:t>                Intent broadcastIntent = new Intent(</a:t>
            </a:r>
            <a:r>
              <a:rPr lang="en-US" sz="1200">
                <a:solidFill>
                  <a:srgbClr val="FF0000"/>
                </a:solidFill>
              </a:rPr>
              <a:t>BROADCAST_ACTION</a:t>
            </a:r>
            <a:r>
              <a:rPr lang="en-US" sz="1200"/>
              <a:t>);   </a:t>
            </a:r>
            <a:r>
              <a:rPr lang="en-US" altLang="en-US" sz="1200">
                <a:solidFill>
                  <a:srgbClr val="FF0000"/>
                </a:solidFill>
              </a:rPr>
              <a:t>③</a:t>
            </a:r>
            <a:endParaRPr lang="en-US" sz="1200"/>
          </a:p>
          <a:p>
            <a:r>
              <a:rPr lang="en-US" sz="1200"/>
              <a:t>                broadcastIntent.setFlags(Intent.FLAG_RECEIVER_FOREGROUND);</a:t>
            </a:r>
            <a:endParaRPr lang="en-US" sz="1200"/>
          </a:p>
          <a:p>
            <a:r>
              <a:rPr lang="en-US" sz="1200"/>
              <a:t>                broadcastIntent.setPackage(getPackageName());</a:t>
            </a:r>
            <a:endParaRPr lang="en-US" sz="1200"/>
          </a:p>
          <a:p>
            <a:r>
              <a:rPr lang="en-US" sz="1200"/>
              <a:t>                broadcastIntent.putExtra(EventResultPersister.EXTRA_ID, mInstallId);</a:t>
            </a:r>
            <a:endParaRPr lang="en-US" sz="1200"/>
          </a:p>
          <a:p>
            <a:r>
              <a:rPr lang="en-US" sz="1200"/>
              <a:t>                PendingIntent pendingIntent = PendingIntent.getBroadcast(</a:t>
            </a:r>
            <a:endParaRPr lang="en-US" sz="1200"/>
          </a:p>
          <a:p>
            <a:r>
              <a:rPr lang="en-US" sz="1200"/>
              <a:t>                        </a:t>
            </a:r>
            <a:r>
              <a:rPr lang="en-US" sz="1200">
                <a:solidFill>
                  <a:srgbClr val="FF0000"/>
                </a:solidFill>
              </a:rPr>
              <a:t>InstallInstalling</a:t>
            </a:r>
            <a:r>
              <a:rPr lang="en-US" sz="1200"/>
              <a:t>.this,</a:t>
            </a:r>
            <a:endParaRPr lang="en-US" sz="1200"/>
          </a:p>
          <a:p>
            <a:r>
              <a:rPr lang="en-US" sz="1200"/>
              <a:t>                        mInstallId,</a:t>
            </a:r>
            <a:endParaRPr lang="en-US" sz="1200"/>
          </a:p>
          <a:p>
            <a:r>
              <a:rPr lang="en-US" sz="1200"/>
              <a:t>                        broadcastIntent,</a:t>
            </a:r>
            <a:endParaRPr lang="en-US" sz="1200"/>
          </a:p>
          <a:p>
            <a:r>
              <a:rPr lang="en-US" sz="1200"/>
              <a:t>                        PendingIntent.FLAG_UPDATE_CURRENT);</a:t>
            </a:r>
            <a:endParaRPr lang="en-US" sz="1200"/>
          </a:p>
          <a:p>
            <a:endParaRPr lang="en-US" sz="1200"/>
          </a:p>
          <a:p>
            <a:r>
              <a:rPr lang="en-US" sz="1200"/>
              <a:t>                </a:t>
            </a:r>
            <a:r>
              <a:rPr lang="en-US" sz="1200">
                <a:solidFill>
                  <a:srgbClr val="FF0000"/>
                </a:solidFill>
              </a:rPr>
              <a:t>session.commit</a:t>
            </a:r>
            <a:r>
              <a:rPr lang="en-US" sz="1200"/>
              <a:t>(pendingIntent.getIntentSender()); </a:t>
            </a:r>
            <a:endParaRPr lang="en-US" altLang="en-US" sz="1200"/>
          </a:p>
          <a:p>
            <a:r>
              <a:rPr lang="en-US" sz="1200"/>
              <a:t>                mCancelButton.setEnabled(false);</a:t>
            </a:r>
            <a:endParaRPr lang="en-US" sz="1200"/>
          </a:p>
          <a:p>
            <a:r>
              <a:rPr lang="en-US" sz="1200"/>
              <a:t>                setFinishOnTouchOutside(false);</a:t>
            </a:r>
            <a:endParaRPr lang="en-US" sz="1200"/>
          </a:p>
          <a:p>
            <a:r>
              <a:rPr lang="en-US" sz="1200"/>
              <a:t>            } else {</a:t>
            </a:r>
            <a:endParaRPr lang="en-US" sz="1200"/>
          </a:p>
          <a:p>
            <a:r>
              <a:rPr lang="en-US" sz="1200"/>
              <a:t>                getPackageManager().getPackageInstaller().abandonSession(mSessionId);</a:t>
            </a:r>
            <a:endParaRPr lang="en-US" sz="1200"/>
          </a:p>
          <a:p>
            <a:r>
              <a:rPr lang="en-US" sz="1200"/>
              <a:t>                </a:t>
            </a:r>
            <a:r>
              <a:rPr lang="en-US" altLang="en-US" sz="1200"/>
              <a:t>...</a:t>
            </a:r>
            <a:endParaRPr lang="en-US" sz="1200"/>
          </a:p>
          <a:p>
            <a:r>
              <a:rPr lang="en-US" sz="1200"/>
              <a:t>            }</a:t>
            </a:r>
            <a:endParaRPr lang="en-US" sz="1200"/>
          </a:p>
        </p:txBody>
      </p:sp>
      <p:sp>
        <p:nvSpPr>
          <p:cNvPr id="8" name="Text Box 7"/>
          <p:cNvSpPr txBox="1"/>
          <p:nvPr/>
        </p:nvSpPr>
        <p:spPr>
          <a:xfrm>
            <a:off x="647700" y="5345430"/>
            <a:ext cx="5355590" cy="829945"/>
          </a:xfrm>
          <a:prstGeom prst="rect">
            <a:avLst/>
          </a:prstGeom>
          <a:noFill/>
        </p:spPr>
        <p:txBody>
          <a:bodyPr wrap="square" rtlCol="0" anchor="t">
            <a:spAutoFit/>
          </a:bodyPr>
          <a:lstStyle/>
          <a:p>
            <a:r>
              <a:rPr lang="en-US" altLang="en-US" sz="1200">
                <a:solidFill>
                  <a:schemeClr val="tx1"/>
                </a:solidFill>
              </a:rPr>
              <a:t>③</a:t>
            </a:r>
            <a:r>
              <a:rPr lang="en-US" sz="1200">
                <a:solidFill>
                  <a:schemeClr val="tx1"/>
                </a:solidFill>
                <a:sym typeface="+mn-ea"/>
              </a:rPr>
              <a:t> session.commit</a:t>
            </a:r>
            <a:r>
              <a:rPr lang="en-US" altLang="en-US" sz="1200">
                <a:solidFill>
                  <a:schemeClr val="tx1"/>
                </a:solidFill>
                <a:sym typeface="+mn-ea"/>
              </a:rPr>
              <a:t>执行完成后，会将结果通过</a:t>
            </a:r>
            <a:r>
              <a:rPr lang="en-US" sz="1200">
                <a:solidFill>
                  <a:schemeClr val="tx1"/>
                </a:solidFill>
                <a:sym typeface="+mn-ea"/>
              </a:rPr>
              <a:t>PendingIntent </a:t>
            </a:r>
            <a:r>
              <a:rPr lang="en-US" altLang="en-US" sz="1200">
                <a:solidFill>
                  <a:schemeClr val="tx1"/>
                </a:solidFill>
                <a:sym typeface="+mn-ea"/>
              </a:rPr>
              <a:t>的形式返回给</a:t>
            </a:r>
            <a:r>
              <a:rPr lang="en-US" sz="1200">
                <a:solidFill>
                  <a:schemeClr val="tx1"/>
                </a:solidFill>
                <a:sym typeface="+mn-ea"/>
              </a:rPr>
              <a:t>InstallInstalling</a:t>
            </a:r>
            <a:r>
              <a:rPr lang="en-US" altLang="en-US" sz="1200">
                <a:solidFill>
                  <a:schemeClr val="tx1"/>
                </a:solidFill>
                <a:sym typeface="+mn-ea"/>
              </a:rPr>
              <a:t>。</a:t>
            </a:r>
            <a:endParaRPr lang="en-US" sz="1200"/>
          </a:p>
          <a:p>
            <a:r>
              <a:rPr lang="en-US" sz="1200"/>
              <a:t>    private static final String BROADCAST_ACTION =</a:t>
            </a:r>
            <a:endParaRPr lang="en-US" sz="1200"/>
          </a:p>
          <a:p>
            <a:r>
              <a:rPr lang="en-US" sz="1200"/>
              <a:t>            "com.android.packageinstaller.ACTION_INSTALL_COMMIT";</a:t>
            </a:r>
            <a:endParaRPr lang="en-US"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21590"/>
            <a:ext cx="10515600" cy="1325563"/>
          </a:xfrm>
        </p:spPr>
        <p:txBody>
          <a:bodyPr/>
          <a:lstStyle/>
          <a:p>
            <a:r>
              <a:rPr lang="en-US" altLang="en-US" sz="3200">
                <a:sym typeface="+mn-ea"/>
              </a:rPr>
              <a:t>APK</a:t>
            </a:r>
            <a:endParaRPr lang="en-US" altLang="en-US" sz="3200"/>
          </a:p>
        </p:txBody>
      </p:sp>
      <p:sp>
        <p:nvSpPr>
          <p:cNvPr id="3" name="Content Placeholder 2"/>
          <p:cNvSpPr>
            <a:spLocks noGrp="1"/>
          </p:cNvSpPr>
          <p:nvPr>
            <p:ph idx="1"/>
          </p:nvPr>
        </p:nvSpPr>
        <p:spPr>
          <a:xfrm>
            <a:off x="720725" y="1120140"/>
            <a:ext cx="10515600" cy="408940"/>
          </a:xfrm>
        </p:spPr>
        <p:txBody>
          <a:bodyPr>
            <a:normAutofit/>
          </a:bodyPr>
          <a:lstStyle/>
          <a:p>
            <a:r>
              <a:rPr lang="en-US" altLang="en-US">
                <a:solidFill>
                  <a:schemeClr val="tx1"/>
                </a:solidFill>
                <a:sym typeface="+mn-ea"/>
              </a:rPr>
              <a:t>APK文件结构</a:t>
            </a:r>
            <a:endParaRPr lang="en-US" altLang="en-US">
              <a:solidFill>
                <a:schemeClr val="tx1"/>
              </a:solidFill>
              <a:sym typeface="+mn-ea"/>
            </a:endParaRPr>
          </a:p>
        </p:txBody>
      </p:sp>
      <p:sp>
        <p:nvSpPr>
          <p:cNvPr id="5" name="Text Box 4"/>
          <p:cNvSpPr txBox="1"/>
          <p:nvPr/>
        </p:nvSpPr>
        <p:spPr>
          <a:xfrm>
            <a:off x="720725" y="1529080"/>
            <a:ext cx="9068435" cy="583565"/>
          </a:xfrm>
          <a:prstGeom prst="rect">
            <a:avLst/>
          </a:prstGeom>
          <a:noFill/>
        </p:spPr>
        <p:txBody>
          <a:bodyPr wrap="square" rtlCol="0" anchor="t">
            <a:spAutoFit/>
          </a:bodyPr>
          <a:lstStyle/>
          <a:p>
            <a:pPr marL="0" indent="0">
              <a:buNone/>
            </a:pPr>
            <a:r>
              <a:rPr lang="en-US" altLang="en-US" sz="1600">
                <a:sym typeface="+mn-ea"/>
              </a:rPr>
              <a:t>resources.arsc 资源索引表。</a:t>
            </a:r>
            <a:endParaRPr lang="en-US" altLang="en-US" sz="1600">
              <a:sym typeface="+mn-ea"/>
            </a:endParaRPr>
          </a:p>
          <a:p>
            <a:pPr marL="0" indent="0">
              <a:buNone/>
            </a:pPr>
            <a:r>
              <a:rPr lang="en-US" altLang="en-US" sz="1600">
                <a:sym typeface="+mn-ea"/>
              </a:rPr>
              <a:t>如何解析？</a:t>
            </a:r>
            <a:endParaRPr lang="en-US" altLang="en-US" sz="1600">
              <a:sym typeface="+mn-ea"/>
            </a:endParaRPr>
          </a:p>
        </p:txBody>
      </p:sp>
      <p:pic>
        <p:nvPicPr>
          <p:cNvPr id="6" name="Picture 5" descr="Screenshot from 2020-07-05 14-13-18"/>
          <p:cNvPicPr>
            <a:picLocks noChangeAspect="1"/>
          </p:cNvPicPr>
          <p:nvPr/>
        </p:nvPicPr>
        <p:blipFill>
          <a:blip r:embed="rId1"/>
          <a:stretch>
            <a:fillRect/>
          </a:stretch>
        </p:blipFill>
        <p:spPr>
          <a:xfrm>
            <a:off x="720725" y="2174240"/>
            <a:ext cx="11169650" cy="356171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21590"/>
            <a:ext cx="10515600" cy="1325563"/>
          </a:xfrm>
        </p:spPr>
        <p:txBody>
          <a:bodyPr/>
          <a:lstStyle/>
          <a:p>
            <a:r>
              <a:rPr lang="en-US" altLang="en-US" sz="3200">
                <a:sym typeface="+mn-ea"/>
              </a:rPr>
              <a:t>Installer</a:t>
            </a:r>
            <a:endParaRPr lang="en-US" altLang="en-US" sz="3200">
              <a:sym typeface="+mn-ea"/>
            </a:endParaRPr>
          </a:p>
        </p:txBody>
      </p:sp>
      <p:sp>
        <p:nvSpPr>
          <p:cNvPr id="4" name="Text Box 3"/>
          <p:cNvSpPr txBox="1"/>
          <p:nvPr/>
        </p:nvSpPr>
        <p:spPr>
          <a:xfrm>
            <a:off x="647700" y="899160"/>
            <a:ext cx="7801610" cy="337185"/>
          </a:xfrm>
          <a:prstGeom prst="rect">
            <a:avLst/>
          </a:prstGeom>
          <a:noFill/>
        </p:spPr>
        <p:txBody>
          <a:bodyPr wrap="square" rtlCol="0" anchor="t">
            <a:spAutoFit/>
          </a:bodyPr>
          <a:lstStyle/>
          <a:p>
            <a:pPr algn="l"/>
            <a:r>
              <a:rPr lang="en-US" altLang="en-US" sz="1600">
                <a:sym typeface="+mn-ea"/>
              </a:rPr>
              <a:t>3. PKMS安装APK，Copy(INIT_COPY)阶段：</a:t>
            </a:r>
            <a:endParaRPr lang="en-US" altLang="en-US" sz="1600">
              <a:sym typeface="+mn-ea"/>
            </a:endParaRPr>
          </a:p>
        </p:txBody>
      </p:sp>
      <p:sp>
        <p:nvSpPr>
          <p:cNvPr id="7" name="Text Box 6"/>
          <p:cNvSpPr txBox="1"/>
          <p:nvPr/>
        </p:nvSpPr>
        <p:spPr>
          <a:xfrm>
            <a:off x="1161415" y="6026785"/>
            <a:ext cx="10462895" cy="829945"/>
          </a:xfrm>
          <a:prstGeom prst="rect">
            <a:avLst/>
          </a:prstGeom>
          <a:noFill/>
        </p:spPr>
        <p:txBody>
          <a:bodyPr wrap="square" rtlCol="0" anchor="t">
            <a:spAutoFit/>
          </a:bodyPr>
          <a:lstStyle/>
          <a:p>
            <a:r>
              <a:rPr lang="en-US" altLang="en-US" sz="1200"/>
              <a:t>Copy阶段会创建临时存储目录/data/app/vmdl&lt;session-id&gt;.tmp，比如</a:t>
            </a:r>
            <a:r>
              <a:rPr lang="en-US" sz="1200">
                <a:sym typeface="+mn-ea"/>
              </a:rPr>
              <a:t>/data/app/vmdl964635437.tm</a:t>
            </a:r>
            <a:r>
              <a:rPr lang="en-US" altLang="en-US" sz="1200">
                <a:sym typeface="+mn-ea"/>
              </a:rPr>
              <a:t>p</a:t>
            </a:r>
            <a:r>
              <a:rPr lang="en-US" altLang="en-US" sz="1200"/>
              <a:t>，其中</a:t>
            </a:r>
            <a:r>
              <a:rPr lang="en-US" sz="1200">
                <a:sym typeface="+mn-ea"/>
              </a:rPr>
              <a:t>964635437</a:t>
            </a:r>
            <a:r>
              <a:rPr lang="en-US" altLang="en-US" sz="1200"/>
              <a:t>是安装的sessionId。权限0755。</a:t>
            </a:r>
            <a:endParaRPr lang="en-US" altLang="en-US" sz="1200"/>
          </a:p>
          <a:p>
            <a:r>
              <a:rPr lang="en-US" altLang="en-US" sz="1200"/>
              <a:t>并</a:t>
            </a:r>
            <a:r>
              <a:rPr lang="en-US" sz="1200"/>
              <a:t>将APK复制到临时目录，如/data/app/vmdl964635437.tmp/base.apk。</a:t>
            </a:r>
            <a:r>
              <a:rPr lang="en-US" altLang="en-US" sz="1200"/>
              <a:t>到</a:t>
            </a:r>
            <a:r>
              <a:rPr lang="en-US" sz="1200"/>
              <a:t>止APK的复制工作就完成了，接着就是APK的安装过程了。</a:t>
            </a:r>
            <a:endParaRPr lang="en-US" sz="1200"/>
          </a:p>
          <a:p>
            <a:r>
              <a:rPr lang="en-US" altLang="en-US" sz="1200">
                <a:sym typeface="+mn-ea"/>
              </a:rPr>
              <a:t>sessionId：</a:t>
            </a:r>
            <a:r>
              <a:rPr lang="en-US" sz="1200"/>
              <a:t>由于PMS监控了/data/app目录，如果该目录下有后缀名为.apk的文件生成，便会触发PMS扫描，为了避免这种情况，安装APK时，先用了临时的文件名</a:t>
            </a:r>
            <a:r>
              <a:rPr lang="en-US" altLang="en-US" sz="1200"/>
              <a:t>，</a:t>
            </a:r>
            <a:r>
              <a:rPr lang="en-US" sz="1200"/>
              <a:t>后续还需要重命名</a:t>
            </a:r>
            <a:r>
              <a:rPr lang="en-US" altLang="en-US" sz="1200"/>
              <a:t>。</a:t>
            </a:r>
            <a:endParaRPr lang="en-US" altLang="en-US" sz="1200"/>
          </a:p>
        </p:txBody>
      </p:sp>
      <p:pic>
        <p:nvPicPr>
          <p:cNvPr id="9" name="Picture 8" descr="Screenshot from 2020-06-23 21-14-32"/>
          <p:cNvPicPr>
            <a:picLocks noChangeAspect="1"/>
          </p:cNvPicPr>
          <p:nvPr/>
        </p:nvPicPr>
        <p:blipFill>
          <a:blip r:embed="rId1"/>
          <a:stretch>
            <a:fillRect/>
          </a:stretch>
        </p:blipFill>
        <p:spPr>
          <a:xfrm>
            <a:off x="1066800" y="1267460"/>
            <a:ext cx="10058400" cy="475932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21590"/>
            <a:ext cx="10515600" cy="1325563"/>
          </a:xfrm>
        </p:spPr>
        <p:txBody>
          <a:bodyPr/>
          <a:lstStyle/>
          <a:p>
            <a:r>
              <a:rPr lang="en-US" altLang="en-US" sz="3200">
                <a:sym typeface="+mn-ea"/>
              </a:rPr>
              <a:t>Installer</a:t>
            </a:r>
            <a:endParaRPr lang="en-US" altLang="en-US" sz="3200">
              <a:sym typeface="+mn-ea"/>
            </a:endParaRPr>
          </a:p>
        </p:txBody>
      </p:sp>
      <p:sp>
        <p:nvSpPr>
          <p:cNvPr id="4" name="Text Box 3"/>
          <p:cNvSpPr txBox="1"/>
          <p:nvPr/>
        </p:nvSpPr>
        <p:spPr>
          <a:xfrm>
            <a:off x="647700" y="899160"/>
            <a:ext cx="5607050" cy="4677410"/>
          </a:xfrm>
          <a:prstGeom prst="rect">
            <a:avLst/>
          </a:prstGeom>
          <a:noFill/>
        </p:spPr>
        <p:txBody>
          <a:bodyPr wrap="square" rtlCol="0" anchor="t">
            <a:spAutoFit/>
          </a:bodyPr>
          <a:lstStyle/>
          <a:p>
            <a:pPr algn="l"/>
            <a:r>
              <a:rPr lang="en-US" altLang="en-US" sz="1600">
                <a:sym typeface="+mn-ea"/>
              </a:rPr>
              <a:t>3. PKMS安装APK，安装阶段：</a:t>
            </a:r>
            <a:endParaRPr lang="en-US" altLang="en-US" sz="1600">
              <a:sym typeface="+mn-ea"/>
            </a:endParaRPr>
          </a:p>
          <a:p>
            <a:pPr algn="l"/>
            <a:endParaRPr lang="en-US" altLang="en-US" sz="1600">
              <a:sym typeface="+mn-ea"/>
            </a:endParaRPr>
          </a:p>
          <a:p>
            <a:pPr algn="l"/>
            <a:r>
              <a:rPr lang="en-US" altLang="en-US" sz="1400">
                <a:sym typeface="+mn-ea"/>
              </a:rPr>
              <a:t>可以分为4个小阶段：</a:t>
            </a:r>
            <a:endParaRPr lang="en-US" altLang="en-US" sz="1400">
              <a:sym typeface="+mn-ea"/>
            </a:endParaRPr>
          </a:p>
          <a:p>
            <a:pPr marL="285750" indent="-285750" algn="l">
              <a:buFont typeface="Arial" panose="02080604020202020204" pitchFamily="34" charset="0"/>
              <a:buChar char="•"/>
            </a:pPr>
            <a:r>
              <a:rPr lang="en-US" altLang="en-US" sz="1400">
                <a:sym typeface="+mn-ea"/>
              </a:rPr>
              <a:t>Prepare：Analyzes any current install state, parses the package and does initial validation on it.</a:t>
            </a:r>
            <a:endParaRPr lang="en-US" altLang="en-US" sz="1400">
              <a:sym typeface="+mn-ea"/>
            </a:endParaRPr>
          </a:p>
          <a:p>
            <a:pPr marL="285750" indent="-285750" algn="l">
              <a:buFont typeface="Arial" panose="02080604020202020204" pitchFamily="34" charset="0"/>
              <a:buChar char="•"/>
            </a:pPr>
            <a:r>
              <a:rPr lang="en-US" altLang="en-US" sz="1400">
                <a:sym typeface="+mn-ea"/>
              </a:rPr>
              <a:t>Scan：Interrogates the parsed packages given the context collected in prepare.</a:t>
            </a:r>
            <a:endParaRPr lang="en-US" altLang="en-US" sz="1400">
              <a:sym typeface="+mn-ea"/>
            </a:endParaRPr>
          </a:p>
          <a:p>
            <a:pPr marL="285750" indent="-285750" algn="l">
              <a:buFont typeface="Arial" panose="02080604020202020204" pitchFamily="34" charset="0"/>
              <a:buChar char="•"/>
            </a:pPr>
            <a:r>
              <a:rPr lang="en-US" altLang="en-US" sz="1400">
                <a:sym typeface="+mn-ea"/>
              </a:rPr>
              <a:t>Reconcile：Validates scanned packages in the context of each other and the current system state to ensure that the install will be successful.</a:t>
            </a:r>
            <a:endParaRPr lang="en-US" altLang="en-US" sz="1400">
              <a:sym typeface="+mn-ea"/>
            </a:endParaRPr>
          </a:p>
          <a:p>
            <a:pPr marL="285750" indent="-285750" algn="l">
              <a:buFont typeface="Arial" panose="02080604020202020204" pitchFamily="34" charset="0"/>
              <a:buChar char="•"/>
            </a:pPr>
            <a:r>
              <a:rPr lang="en-US" altLang="en-US" sz="1400">
                <a:sym typeface="+mn-ea"/>
              </a:rPr>
              <a:t>Commit：Commits all scanned packages and updates system state. This is the only place that system state may be modified in the install flow and all predictable errors must be determined before this phase.</a:t>
            </a:r>
            <a:endParaRPr lang="en-US" altLang="en-US" sz="1400">
              <a:sym typeface="+mn-ea"/>
            </a:endParaRPr>
          </a:p>
          <a:p>
            <a:pPr indent="0" algn="l">
              <a:buFont typeface="Arial" panose="02080604020202020204" pitchFamily="34" charset="0"/>
              <a:buNone/>
            </a:pPr>
            <a:endParaRPr lang="en-US" altLang="en-US" sz="1400">
              <a:sym typeface="+mn-ea"/>
            </a:endParaRPr>
          </a:p>
          <a:p>
            <a:pPr indent="0" algn="l">
              <a:buFont typeface="Arial" panose="02080604020202020204" pitchFamily="34" charset="0"/>
              <a:buNone/>
            </a:pPr>
            <a:endParaRPr lang="en-US" altLang="en-US" sz="1400">
              <a:sym typeface="+mn-ea"/>
            </a:endParaRPr>
          </a:p>
          <a:p>
            <a:pPr indent="0" algn="l">
              <a:buFont typeface="Arial" panose="02080604020202020204" pitchFamily="34" charset="0"/>
              <a:buNone/>
            </a:pPr>
            <a:r>
              <a:rPr lang="en-US" altLang="en-US" sz="1400">
                <a:sym typeface="+mn-ea"/>
              </a:rPr>
              <a:t>doPreInstall()安装之前的检查工作；</a:t>
            </a:r>
            <a:endParaRPr lang="en-US" altLang="en-US" sz="1400">
              <a:sym typeface="+mn-ea"/>
            </a:endParaRPr>
          </a:p>
          <a:p>
            <a:pPr indent="0" algn="l">
              <a:buFont typeface="Arial" panose="02080604020202020204" pitchFamily="34" charset="0"/>
              <a:buNone/>
            </a:pPr>
            <a:r>
              <a:rPr lang="en-US" altLang="en-US" sz="1400">
                <a:sym typeface="+mn-ea"/>
              </a:rPr>
              <a:t>installPackageLI()实际的安装过程，下文重点分析；</a:t>
            </a:r>
            <a:endParaRPr lang="en-US" altLang="en-US" sz="1400">
              <a:sym typeface="+mn-ea"/>
            </a:endParaRPr>
          </a:p>
          <a:p>
            <a:pPr indent="0" algn="l">
              <a:buFont typeface="Arial" panose="02080604020202020204" pitchFamily="34" charset="0"/>
              <a:buNone/>
            </a:pPr>
            <a:r>
              <a:rPr lang="en-US" altLang="en-US" sz="1400">
                <a:sym typeface="+mn-ea"/>
              </a:rPr>
              <a:t>dePostInstall()安装之后的检查工作；</a:t>
            </a:r>
            <a:endParaRPr lang="en-US" altLang="en-US" sz="1400">
              <a:sym typeface="+mn-ea"/>
            </a:endParaRPr>
          </a:p>
          <a:p>
            <a:pPr indent="0" algn="l">
              <a:buFont typeface="Arial" panose="02080604020202020204" pitchFamily="34" charset="0"/>
              <a:buNone/>
            </a:pPr>
            <a:endParaRPr lang="en-US" altLang="en-US" sz="1400">
              <a:sym typeface="+mn-ea"/>
            </a:endParaRPr>
          </a:p>
          <a:p>
            <a:pPr indent="0" algn="l">
              <a:buFont typeface="Arial" panose="02080604020202020204" pitchFamily="34" charset="0"/>
              <a:buNone/>
            </a:pPr>
            <a:r>
              <a:rPr lang="en-US" altLang="en-US" sz="1400">
                <a:sym typeface="+mn-ea"/>
              </a:rPr>
              <a:t>下文以安装新APP为例进行说明。</a:t>
            </a:r>
            <a:endParaRPr lang="en-US" altLang="en-US" sz="1400">
              <a:sym typeface="+mn-ea"/>
            </a:endParaRPr>
          </a:p>
        </p:txBody>
      </p:sp>
      <p:pic>
        <p:nvPicPr>
          <p:cNvPr id="5" name="Picture 4" descr="Screenshot from 2020-06-28 17-33-08"/>
          <p:cNvPicPr>
            <a:picLocks noChangeAspect="1"/>
          </p:cNvPicPr>
          <p:nvPr/>
        </p:nvPicPr>
        <p:blipFill>
          <a:blip r:embed="rId1"/>
          <a:stretch>
            <a:fillRect/>
          </a:stretch>
        </p:blipFill>
        <p:spPr>
          <a:xfrm>
            <a:off x="6111240" y="899160"/>
            <a:ext cx="6000750" cy="59055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21590"/>
            <a:ext cx="10515600" cy="1325563"/>
          </a:xfrm>
        </p:spPr>
        <p:txBody>
          <a:bodyPr/>
          <a:lstStyle/>
          <a:p>
            <a:r>
              <a:rPr lang="en-US" altLang="en-US" sz="3200">
                <a:sym typeface="+mn-ea"/>
              </a:rPr>
              <a:t>Installer</a:t>
            </a:r>
            <a:endParaRPr lang="en-US" altLang="en-US" sz="3200">
              <a:sym typeface="+mn-ea"/>
            </a:endParaRPr>
          </a:p>
        </p:txBody>
      </p:sp>
      <p:sp>
        <p:nvSpPr>
          <p:cNvPr id="4" name="Text Box 3"/>
          <p:cNvSpPr txBox="1"/>
          <p:nvPr/>
        </p:nvSpPr>
        <p:spPr>
          <a:xfrm>
            <a:off x="647700" y="899160"/>
            <a:ext cx="10855325" cy="553085"/>
          </a:xfrm>
          <a:prstGeom prst="rect">
            <a:avLst/>
          </a:prstGeom>
          <a:noFill/>
        </p:spPr>
        <p:txBody>
          <a:bodyPr wrap="square" rtlCol="0" anchor="t">
            <a:spAutoFit/>
          </a:bodyPr>
          <a:lstStyle/>
          <a:p>
            <a:pPr algn="l"/>
            <a:r>
              <a:rPr lang="en-US" altLang="en-US" sz="1600">
                <a:sym typeface="+mn-ea"/>
              </a:rPr>
              <a:t>3. PKMS安装APK，安装阶段：</a:t>
            </a:r>
            <a:endParaRPr lang="en-US" altLang="en-US" sz="1600">
              <a:sym typeface="+mn-ea"/>
            </a:endParaRPr>
          </a:p>
          <a:p>
            <a:pPr algn="l"/>
            <a:r>
              <a:rPr lang="en-US" altLang="en-US" sz="1400">
                <a:sym typeface="+mn-ea"/>
              </a:rPr>
              <a:t>Prepare：Analyzes any current install state, parses the package and does initial validation on it.</a:t>
            </a:r>
            <a:endParaRPr lang="en-US" altLang="en-US" sz="1400">
              <a:sym typeface="+mn-ea"/>
            </a:endParaRPr>
          </a:p>
        </p:txBody>
      </p:sp>
      <p:sp>
        <p:nvSpPr>
          <p:cNvPr id="3" name="Text Box 2"/>
          <p:cNvSpPr txBox="1"/>
          <p:nvPr/>
        </p:nvSpPr>
        <p:spPr>
          <a:xfrm>
            <a:off x="926465" y="6099810"/>
            <a:ext cx="10748010" cy="737235"/>
          </a:xfrm>
          <a:prstGeom prst="rect">
            <a:avLst/>
          </a:prstGeom>
          <a:noFill/>
        </p:spPr>
        <p:txBody>
          <a:bodyPr wrap="square" rtlCol="0" anchor="t">
            <a:spAutoFit/>
          </a:bodyPr>
          <a:lstStyle/>
          <a:p>
            <a:r>
              <a:rPr lang="en-US" sz="1400"/>
              <a:t>K5eSNK6PJ8vwc9sRm3W7hw==</a:t>
            </a:r>
            <a:r>
              <a:rPr lang="en-US" altLang="en-US" sz="1400"/>
              <a:t>，是一个16 byte的随机数。</a:t>
            </a:r>
            <a:endParaRPr lang="en-US" altLang="en-US" sz="1400"/>
          </a:p>
          <a:p>
            <a:r>
              <a:rPr lang="en-US" altLang="en-US" sz="1400"/>
              <a:t>PrepareResult: The set of data needed to successfully install the prepared package. This includes data that will be used to scan and reconcile the package.</a:t>
            </a:r>
            <a:endParaRPr lang="en-US" altLang="en-US" sz="1400"/>
          </a:p>
        </p:txBody>
      </p:sp>
      <p:pic>
        <p:nvPicPr>
          <p:cNvPr id="5" name="图片 4" descr="Screenshot from 2020-06-27 11-22-35"/>
          <p:cNvPicPr>
            <a:picLocks noChangeAspect="1"/>
          </p:cNvPicPr>
          <p:nvPr/>
        </p:nvPicPr>
        <p:blipFill>
          <a:blip r:embed="rId1"/>
          <a:stretch>
            <a:fillRect/>
          </a:stretch>
        </p:blipFill>
        <p:spPr>
          <a:xfrm>
            <a:off x="392430" y="1805305"/>
            <a:ext cx="6129655" cy="3457575"/>
          </a:xfrm>
          <a:prstGeom prst="rect">
            <a:avLst/>
          </a:prstGeom>
        </p:spPr>
      </p:pic>
      <p:sp>
        <p:nvSpPr>
          <p:cNvPr id="6" name="Text Box 5"/>
          <p:cNvSpPr txBox="1"/>
          <p:nvPr/>
        </p:nvSpPr>
        <p:spPr>
          <a:xfrm>
            <a:off x="6459220" y="1621790"/>
            <a:ext cx="5746750" cy="4707890"/>
          </a:xfrm>
          <a:prstGeom prst="rect">
            <a:avLst/>
          </a:prstGeom>
          <a:solidFill>
            <a:schemeClr val="bg1">
              <a:lumMod val="95000"/>
            </a:schemeClr>
          </a:solidFill>
        </p:spPr>
        <p:txBody>
          <a:bodyPr wrap="square" rtlCol="0" anchor="t">
            <a:spAutoFit/>
          </a:bodyPr>
          <a:lstStyle/>
          <a:p>
            <a:r>
              <a:rPr lang="en-US" sz="1000"/>
              <a:t>        boolean doRename(int status, PackageParser.Package pkg) {</a:t>
            </a:r>
            <a:endParaRPr lang="en-US" sz="1000"/>
          </a:p>
          <a:p>
            <a:r>
              <a:rPr lang="en-US" sz="1000"/>
              <a:t>            if (status != PackageManager.INSTALL_SUCCEEDED) {</a:t>
            </a:r>
            <a:endParaRPr lang="en-US" sz="1000"/>
          </a:p>
          <a:p>
            <a:r>
              <a:rPr lang="en-US" sz="1000"/>
              <a:t>                cleanUp();</a:t>
            </a:r>
            <a:endParaRPr lang="en-US" sz="1000"/>
          </a:p>
          <a:p>
            <a:r>
              <a:rPr lang="en-US" sz="1000"/>
              <a:t>                return false;</a:t>
            </a:r>
            <a:endParaRPr lang="en-US" sz="1000"/>
          </a:p>
          <a:p>
            <a:r>
              <a:rPr lang="en-US" sz="1000"/>
              <a:t>            }</a:t>
            </a:r>
            <a:endParaRPr lang="en-US" sz="1000"/>
          </a:p>
          <a:p>
            <a:endParaRPr lang="en-US" sz="1000"/>
          </a:p>
          <a:p>
            <a:r>
              <a:rPr lang="en-US" sz="1000"/>
              <a:t>            final File targetDir = codeFile.getParentFile();</a:t>
            </a:r>
            <a:endParaRPr lang="en-US" sz="1000"/>
          </a:p>
          <a:p>
            <a:r>
              <a:rPr lang="en-US" sz="1000"/>
              <a:t>            final File beforeCodeFile = codeFile;</a:t>
            </a:r>
            <a:endParaRPr lang="en-US" sz="1000"/>
          </a:p>
          <a:p>
            <a:r>
              <a:rPr lang="en-US" sz="1000"/>
              <a:t>            final File afterCodeFile = </a:t>
            </a:r>
            <a:r>
              <a:rPr lang="en-US" sz="1000">
                <a:solidFill>
                  <a:srgbClr val="FF0000"/>
                </a:solidFill>
              </a:rPr>
              <a:t>getNextCodePath</a:t>
            </a:r>
            <a:r>
              <a:rPr lang="en-US" sz="1000"/>
              <a:t>(targetDir, pkg.packageName);</a:t>
            </a:r>
            <a:endParaRPr lang="en-US" sz="1000"/>
          </a:p>
          <a:p>
            <a:endParaRPr lang="en-US" sz="1000"/>
          </a:p>
          <a:p>
            <a:r>
              <a:rPr lang="en-US" sz="1000"/>
              <a:t>            if (DEBUG_INSTALL) Slog.d(TAG, "Renaming " + beforeCodeFile + " to " + afterCodeFile);</a:t>
            </a:r>
            <a:endParaRPr lang="en-US" sz="1000"/>
          </a:p>
          <a:p>
            <a:r>
              <a:rPr lang="en-US" sz="1000"/>
              <a:t>            try {</a:t>
            </a:r>
            <a:endParaRPr lang="en-US" sz="1000"/>
          </a:p>
          <a:p>
            <a:r>
              <a:rPr lang="en-US" sz="1000"/>
              <a:t>                Os.rename(beforeCodeFile.getAbsolutePath(), afterCodeFile.getAbsolutePath());</a:t>
            </a:r>
            <a:endParaRPr lang="en-US" sz="1000"/>
          </a:p>
          <a:p>
            <a:r>
              <a:rPr lang="en-US" sz="1000"/>
              <a:t>            } catch (ErrnoException e) {</a:t>
            </a:r>
            <a:endParaRPr lang="en-US" sz="1000"/>
          </a:p>
          <a:p>
            <a:r>
              <a:rPr lang="en-US" sz="1000"/>
              <a:t>                Slog.w(TAG, "Failed to rename", e);</a:t>
            </a:r>
            <a:endParaRPr lang="en-US" sz="1000"/>
          </a:p>
          <a:p>
            <a:r>
              <a:rPr lang="en-US" sz="1000"/>
              <a:t>                return false;</a:t>
            </a:r>
            <a:endParaRPr lang="en-US" sz="1000"/>
          </a:p>
          <a:p>
            <a:r>
              <a:rPr lang="en-US" sz="1000"/>
              <a:t>            }</a:t>
            </a:r>
            <a:endParaRPr lang="en-US" sz="1000"/>
          </a:p>
          <a:p>
            <a:r>
              <a:rPr lang="en-US" sz="1000"/>
              <a:t>        </a:t>
            </a:r>
            <a:r>
              <a:rPr lang="en-US" altLang="en-US" sz="1000"/>
              <a:t>}</a:t>
            </a:r>
            <a:endParaRPr lang="en-US" altLang="en-US" sz="1000"/>
          </a:p>
          <a:p>
            <a:endParaRPr lang="en-US" altLang="en-US" sz="1000"/>
          </a:p>
          <a:p>
            <a:r>
              <a:rPr lang="en-US" altLang="en-US" sz="1000"/>
              <a:t>    private File getNextCodePath(File targetDir, String packageName) {</a:t>
            </a:r>
            <a:endParaRPr lang="en-US" altLang="en-US" sz="1000"/>
          </a:p>
          <a:p>
            <a:r>
              <a:rPr lang="en-US" altLang="en-US" sz="1000"/>
              <a:t>        File result;</a:t>
            </a:r>
            <a:endParaRPr lang="en-US" altLang="en-US" sz="1000"/>
          </a:p>
          <a:p>
            <a:r>
              <a:rPr lang="en-US" altLang="en-US" sz="1000"/>
              <a:t>        SecureRandom random = new SecureRandom();</a:t>
            </a:r>
            <a:endParaRPr lang="en-US" altLang="en-US" sz="1000"/>
          </a:p>
          <a:p>
            <a:r>
              <a:rPr lang="en-US" altLang="en-US" sz="1000"/>
              <a:t>        byte[] bytes = new byte[16];</a:t>
            </a:r>
            <a:endParaRPr lang="en-US" altLang="en-US" sz="1000"/>
          </a:p>
          <a:p>
            <a:r>
              <a:rPr lang="en-US" altLang="en-US" sz="1000"/>
              <a:t>        do {</a:t>
            </a:r>
            <a:endParaRPr lang="en-US" altLang="en-US" sz="1000"/>
          </a:p>
          <a:p>
            <a:r>
              <a:rPr lang="en-US" altLang="en-US" sz="1000"/>
              <a:t>            random.nextBytes(bytes);</a:t>
            </a:r>
            <a:endParaRPr lang="en-US" altLang="en-US" sz="1000"/>
          </a:p>
          <a:p>
            <a:r>
              <a:rPr lang="en-US" altLang="en-US" sz="1000"/>
              <a:t>            String suffix = Base64.encodeToString(bytes, Base64.URL_SAFE | Base64.NO_WRAP);</a:t>
            </a:r>
            <a:endParaRPr lang="en-US" altLang="en-US" sz="1000"/>
          </a:p>
          <a:p>
            <a:r>
              <a:rPr lang="en-US" altLang="en-US" sz="1000"/>
              <a:t>            result = new File(targetDir, packageName + "-" + suffix);</a:t>
            </a:r>
            <a:endParaRPr lang="en-US" altLang="en-US" sz="1000"/>
          </a:p>
          <a:p>
            <a:r>
              <a:rPr lang="en-US" altLang="en-US" sz="1000"/>
              <a:t>        } while (result.exists());</a:t>
            </a:r>
            <a:endParaRPr lang="en-US" altLang="en-US" sz="1000"/>
          </a:p>
          <a:p>
            <a:r>
              <a:rPr lang="en-US" altLang="en-US" sz="1000"/>
              <a:t>        return result;</a:t>
            </a:r>
            <a:endParaRPr lang="en-US" altLang="en-US" sz="1000"/>
          </a:p>
          <a:p>
            <a:r>
              <a:rPr lang="en-US" altLang="en-US" sz="1000"/>
              <a:t>    }</a:t>
            </a:r>
            <a:endParaRPr lang="en-US" altLang="en-US" sz="10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21590"/>
            <a:ext cx="10515600" cy="1325563"/>
          </a:xfrm>
        </p:spPr>
        <p:txBody>
          <a:bodyPr/>
          <a:lstStyle/>
          <a:p>
            <a:r>
              <a:rPr lang="en-US" altLang="en-US" sz="3200">
                <a:sym typeface="+mn-ea"/>
              </a:rPr>
              <a:t>Installer</a:t>
            </a:r>
            <a:endParaRPr lang="en-US" altLang="en-US" sz="3200">
              <a:sym typeface="+mn-ea"/>
            </a:endParaRPr>
          </a:p>
        </p:txBody>
      </p:sp>
      <p:sp>
        <p:nvSpPr>
          <p:cNvPr id="4" name="Text Box 3"/>
          <p:cNvSpPr txBox="1"/>
          <p:nvPr/>
        </p:nvSpPr>
        <p:spPr>
          <a:xfrm>
            <a:off x="647700" y="899160"/>
            <a:ext cx="10855325" cy="553085"/>
          </a:xfrm>
          <a:prstGeom prst="rect">
            <a:avLst/>
          </a:prstGeom>
          <a:noFill/>
        </p:spPr>
        <p:txBody>
          <a:bodyPr wrap="square" rtlCol="0" anchor="t">
            <a:spAutoFit/>
          </a:bodyPr>
          <a:lstStyle/>
          <a:p>
            <a:pPr algn="l"/>
            <a:r>
              <a:rPr lang="en-US" altLang="en-US" sz="1600">
                <a:sym typeface="+mn-ea"/>
              </a:rPr>
              <a:t>3. PKMS安装APK，安装阶段：</a:t>
            </a:r>
            <a:endParaRPr lang="en-US" altLang="en-US" sz="1600">
              <a:sym typeface="+mn-ea"/>
            </a:endParaRPr>
          </a:p>
          <a:p>
            <a:pPr marL="285750" indent="-285750" algn="l">
              <a:buFont typeface="Arial" panose="02080604020202020204" pitchFamily="34" charset="0"/>
              <a:buChar char="•"/>
            </a:pPr>
            <a:r>
              <a:rPr lang="en-US" altLang="en-US" sz="1400">
                <a:sym typeface="+mn-ea"/>
              </a:rPr>
              <a:t>Scan：Interrogates the parsed packages given the context collected in prepare.</a:t>
            </a:r>
            <a:endParaRPr lang="en-US" altLang="en-US" sz="1400">
              <a:sym typeface="+mn-ea"/>
            </a:endParaRPr>
          </a:p>
        </p:txBody>
      </p:sp>
      <p:sp>
        <p:nvSpPr>
          <p:cNvPr id="8" name="Text Box 7"/>
          <p:cNvSpPr txBox="1"/>
          <p:nvPr/>
        </p:nvSpPr>
        <p:spPr>
          <a:xfrm>
            <a:off x="821690" y="1452245"/>
            <a:ext cx="4203700" cy="1599565"/>
          </a:xfrm>
          <a:prstGeom prst="rect">
            <a:avLst/>
          </a:prstGeom>
          <a:noFill/>
        </p:spPr>
        <p:txBody>
          <a:bodyPr wrap="square" rtlCol="0" anchor="t">
            <a:spAutoFit/>
          </a:bodyPr>
          <a:lstStyle/>
          <a:p>
            <a:r>
              <a:rPr lang="en-US" sz="1400"/>
              <a:t>扫描APK，将APK的信息存储在PackageParser.Package类型的newPackage中，一个Package的信息包含了1个base APK以及0个或者多个split APK。</a:t>
            </a:r>
            <a:endParaRPr lang="en-US" sz="1400"/>
          </a:p>
          <a:p>
            <a:endParaRPr lang="en-US" sz="1400"/>
          </a:p>
          <a:p>
            <a:r>
              <a:rPr lang="en-US" sz="1400"/>
              <a:t>更新该APK对应的Settings信息，Settings用于保存所有包的动态设置。</a:t>
            </a:r>
            <a:endParaRPr lang="en-US" sz="1400"/>
          </a:p>
        </p:txBody>
      </p:sp>
      <p:pic>
        <p:nvPicPr>
          <p:cNvPr id="9" name="Picture 8" descr="Screenshot from 2020-06-28 19-28-19"/>
          <p:cNvPicPr>
            <a:picLocks noChangeAspect="1"/>
          </p:cNvPicPr>
          <p:nvPr/>
        </p:nvPicPr>
        <p:blipFill>
          <a:blip r:embed="rId1"/>
          <a:stretch>
            <a:fillRect/>
          </a:stretch>
        </p:blipFill>
        <p:spPr>
          <a:xfrm>
            <a:off x="5025390" y="1452245"/>
            <a:ext cx="7145655" cy="5436235"/>
          </a:xfrm>
          <a:prstGeom prst="rect">
            <a:avLst/>
          </a:prstGeom>
        </p:spPr>
      </p:pic>
      <p:sp>
        <p:nvSpPr>
          <p:cNvPr id="3" name="Text Box 2"/>
          <p:cNvSpPr txBox="1"/>
          <p:nvPr/>
        </p:nvSpPr>
        <p:spPr>
          <a:xfrm>
            <a:off x="384175" y="3135630"/>
            <a:ext cx="5167630" cy="3169285"/>
          </a:xfrm>
          <a:prstGeom prst="rect">
            <a:avLst/>
          </a:prstGeom>
          <a:solidFill>
            <a:schemeClr val="bg1">
              <a:lumMod val="95000"/>
            </a:schemeClr>
          </a:solidFill>
        </p:spPr>
        <p:txBody>
          <a:bodyPr wrap="square" rtlCol="0" anchor="t">
            <a:spAutoFit/>
          </a:bodyPr>
          <a:lstStyle/>
          <a:p>
            <a:r>
              <a:rPr lang="en-US" sz="1000">
                <a:sym typeface="+mn-ea"/>
              </a:rPr>
              <a:t>    PackageSetting addPackageLPw(String name, String realName, File codePath, File resourcePath,</a:t>
            </a:r>
            <a:endParaRPr lang="en-US" sz="1000"/>
          </a:p>
          <a:p>
            <a:r>
              <a:rPr lang="en-US" sz="1000">
                <a:sym typeface="+mn-ea"/>
              </a:rPr>
              <a:t>            String legacyNativeLibraryPathString, String primaryCpuAbiString,</a:t>
            </a:r>
            <a:endParaRPr lang="en-US" sz="1000"/>
          </a:p>
          <a:p>
            <a:r>
              <a:rPr lang="en-US" sz="1000">
                <a:sym typeface="+mn-ea"/>
              </a:rPr>
              <a:t>            String secondaryCpuAbiString, String cpuAbiOverrideString, int uid, long vc, int</a:t>
            </a:r>
            <a:endParaRPr lang="en-US" sz="1000"/>
          </a:p>
          <a:p>
            <a:r>
              <a:rPr lang="en-US" sz="1000">
                <a:sym typeface="+mn-ea"/>
              </a:rPr>
              <a:t>            pkgFlags, int pkgPrivateFlags, String parentPackageName,</a:t>
            </a:r>
            <a:endParaRPr lang="en-US" sz="1000"/>
          </a:p>
          <a:p>
            <a:r>
              <a:rPr lang="en-US" sz="1000">
                <a:sym typeface="+mn-ea"/>
              </a:rPr>
              <a:t>            List&lt;String&gt; childPackageNames, String[] usesStaticLibraries,</a:t>
            </a:r>
            <a:endParaRPr lang="en-US" sz="1000"/>
          </a:p>
          <a:p>
            <a:r>
              <a:rPr lang="en-US" sz="1000">
                <a:sym typeface="+mn-ea"/>
              </a:rPr>
              <a:t>            long[] usesStaticLibraryNames) {</a:t>
            </a:r>
            <a:endParaRPr lang="en-US" sz="1000"/>
          </a:p>
          <a:p>
            <a:endParaRPr lang="en-US" sz="1000"/>
          </a:p>
          <a:p>
            <a:r>
              <a:rPr lang="en-US" sz="1000">
                <a:sym typeface="+mn-ea"/>
              </a:rPr>
              <a:t>        p = new PackageSetting(name, realName, codePath, resourcePath,</a:t>
            </a:r>
            <a:endParaRPr lang="en-US" sz="1000"/>
          </a:p>
          <a:p>
            <a:r>
              <a:rPr lang="en-US" sz="1000">
                <a:sym typeface="+mn-ea"/>
              </a:rPr>
              <a:t>                legacyNativeLibraryPathString, primaryCpuAbiString, secondaryCpuAbiString,</a:t>
            </a:r>
            <a:endParaRPr lang="en-US" sz="1000"/>
          </a:p>
          <a:p>
            <a:r>
              <a:rPr lang="en-US" sz="1000">
                <a:sym typeface="+mn-ea"/>
              </a:rPr>
              <a:t>                cpuAbiOverrideString, vc, pkgFlags, pkgPrivateFlags, parentPackageName,</a:t>
            </a:r>
            <a:endParaRPr lang="en-US" sz="1000"/>
          </a:p>
          <a:p>
            <a:r>
              <a:rPr lang="en-US" sz="1000">
                <a:sym typeface="+mn-ea"/>
              </a:rPr>
              <a:t>                childPackageNames, 0 /*userId*/, usesStaticLibraries, usesStaticLibraryNames);</a:t>
            </a:r>
            <a:endParaRPr lang="en-US" sz="1000"/>
          </a:p>
          <a:p>
            <a:r>
              <a:rPr lang="en-US" sz="1000">
                <a:sym typeface="+mn-ea"/>
              </a:rPr>
              <a:t>        p.appId = uid;</a:t>
            </a:r>
            <a:endParaRPr lang="en-US" sz="1000"/>
          </a:p>
          <a:p>
            <a:r>
              <a:rPr lang="en-US" sz="1000">
                <a:sym typeface="+mn-ea"/>
              </a:rPr>
              <a:t>        if (registerExistingAppIdLPw(uid, p, name)) {</a:t>
            </a:r>
            <a:endParaRPr lang="en-US" sz="1000"/>
          </a:p>
          <a:p>
            <a:r>
              <a:rPr lang="en-US" sz="1000">
                <a:sym typeface="+mn-ea"/>
              </a:rPr>
              <a:t>            mPackages.put(name, p);</a:t>
            </a:r>
            <a:endParaRPr lang="en-US" sz="1000"/>
          </a:p>
          <a:p>
            <a:r>
              <a:rPr lang="en-US" sz="1000">
                <a:sym typeface="+mn-ea"/>
              </a:rPr>
              <a:t>            return p;</a:t>
            </a:r>
            <a:endParaRPr lang="en-US" sz="1000"/>
          </a:p>
          <a:p>
            <a:r>
              <a:rPr lang="en-US" sz="1000">
                <a:sym typeface="+mn-ea"/>
              </a:rPr>
              <a:t>        }</a:t>
            </a:r>
            <a:endParaRPr lang="en-US" sz="1000"/>
          </a:p>
          <a:p>
            <a:r>
              <a:rPr lang="en-US" sz="1000">
                <a:sym typeface="+mn-ea"/>
              </a:rPr>
              <a:t>        return null;</a:t>
            </a:r>
            <a:endParaRPr lang="en-US" sz="1000"/>
          </a:p>
          <a:p>
            <a:r>
              <a:rPr lang="en-US" sz="1000">
                <a:sym typeface="+mn-ea"/>
              </a:rPr>
              <a:t>    }</a:t>
            </a:r>
            <a:endParaRPr lang="en-US" sz="1000">
              <a:sym typeface="+mn-e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21590"/>
            <a:ext cx="10515600" cy="1325563"/>
          </a:xfrm>
        </p:spPr>
        <p:txBody>
          <a:bodyPr/>
          <a:lstStyle/>
          <a:p>
            <a:r>
              <a:rPr lang="en-US" altLang="en-US" sz="3200">
                <a:sym typeface="+mn-ea"/>
              </a:rPr>
              <a:t>Installer</a:t>
            </a:r>
            <a:endParaRPr lang="en-US" altLang="en-US" sz="3200">
              <a:sym typeface="+mn-ea"/>
            </a:endParaRPr>
          </a:p>
        </p:txBody>
      </p:sp>
      <p:sp>
        <p:nvSpPr>
          <p:cNvPr id="4" name="Text Box 3"/>
          <p:cNvSpPr txBox="1"/>
          <p:nvPr/>
        </p:nvSpPr>
        <p:spPr>
          <a:xfrm>
            <a:off x="647700" y="899160"/>
            <a:ext cx="10855325" cy="768350"/>
          </a:xfrm>
          <a:prstGeom prst="rect">
            <a:avLst/>
          </a:prstGeom>
          <a:noFill/>
        </p:spPr>
        <p:txBody>
          <a:bodyPr wrap="square" rtlCol="0" anchor="t">
            <a:spAutoFit/>
          </a:bodyPr>
          <a:lstStyle/>
          <a:p>
            <a:pPr algn="l"/>
            <a:r>
              <a:rPr lang="en-US" altLang="en-US" sz="1600">
                <a:sym typeface="+mn-ea"/>
              </a:rPr>
              <a:t>3. PKMS安装APK，安装阶段：</a:t>
            </a:r>
            <a:endParaRPr lang="en-US" altLang="en-US" sz="1600">
              <a:sym typeface="+mn-ea"/>
            </a:endParaRPr>
          </a:p>
          <a:p>
            <a:pPr marL="285750" indent="-285750" algn="l">
              <a:buFont typeface="Arial" panose="02080604020202020204" pitchFamily="34" charset="0"/>
              <a:buChar char="•"/>
            </a:pPr>
            <a:r>
              <a:rPr lang="en-US" altLang="en-US" sz="1400">
                <a:sym typeface="+mn-ea"/>
              </a:rPr>
              <a:t>Reconcile：Validates scanned packages in the context of each other and the current system state to ensure that the install will be successful.</a:t>
            </a:r>
            <a:endParaRPr lang="en-US" altLang="en-US" sz="1400">
              <a:sym typeface="+mn-ea"/>
            </a:endParaRPr>
          </a:p>
        </p:txBody>
      </p:sp>
      <p:sp>
        <p:nvSpPr>
          <p:cNvPr id="3" name="Text Box 2"/>
          <p:cNvSpPr txBox="1"/>
          <p:nvPr/>
        </p:nvSpPr>
        <p:spPr>
          <a:xfrm>
            <a:off x="968375" y="5749290"/>
            <a:ext cx="10534650" cy="953135"/>
          </a:xfrm>
          <a:prstGeom prst="rect">
            <a:avLst/>
          </a:prstGeom>
          <a:noFill/>
        </p:spPr>
        <p:txBody>
          <a:bodyPr wrap="square" rtlCol="0" anchor="t">
            <a:spAutoFit/>
          </a:bodyPr>
          <a:lstStyle/>
          <a:p>
            <a:r>
              <a:rPr lang="en-US" sz="1400"/>
              <a:t>Failure [INSTALL_FAILED_UPDATE_INCOMPATIBLE: Package com.</a:t>
            </a:r>
            <a:r>
              <a:rPr lang="en-US" altLang="en-US" sz="1400"/>
              <a:t>xxx </a:t>
            </a:r>
            <a:r>
              <a:rPr lang="en-US" sz="1400"/>
              <a:t>signatures do not match previously installed version; ignoring!]</a:t>
            </a:r>
            <a:br>
              <a:rPr lang="en-US" sz="1400"/>
            </a:br>
            <a:r>
              <a:rPr lang="en-US" sz="1400"/>
              <a:t>Failure [INSTALL_FAILED_SHARED_USER_INCOMPATIBLE: Reconciliation failed...: Reconcile failed: Package com.</a:t>
            </a:r>
            <a:r>
              <a:rPr lang="en-US" altLang="en-US" sz="1400"/>
              <a:t>xxxx </a:t>
            </a:r>
            <a:r>
              <a:rPr lang="en-US" sz="1400"/>
              <a:t>has no signatures that match those in shared user android.uid.system; ignoring!]</a:t>
            </a:r>
            <a:endParaRPr lang="en-US" sz="1400"/>
          </a:p>
        </p:txBody>
      </p:sp>
      <p:pic>
        <p:nvPicPr>
          <p:cNvPr id="6" name="Picture 5" descr="Screenshot from 2020-06-28 16-31-54"/>
          <p:cNvPicPr>
            <a:picLocks noChangeAspect="1"/>
          </p:cNvPicPr>
          <p:nvPr/>
        </p:nvPicPr>
        <p:blipFill>
          <a:blip r:embed="rId1"/>
          <a:stretch>
            <a:fillRect/>
          </a:stretch>
        </p:blipFill>
        <p:spPr>
          <a:xfrm>
            <a:off x="2110740" y="1667510"/>
            <a:ext cx="7412355" cy="397637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21590"/>
            <a:ext cx="10515600" cy="1325563"/>
          </a:xfrm>
        </p:spPr>
        <p:txBody>
          <a:bodyPr/>
          <a:lstStyle/>
          <a:p>
            <a:r>
              <a:rPr lang="en-US" altLang="en-US" sz="3200">
                <a:sym typeface="+mn-ea"/>
              </a:rPr>
              <a:t>Installer</a:t>
            </a:r>
            <a:endParaRPr lang="en-US" altLang="en-US" sz="3200">
              <a:sym typeface="+mn-ea"/>
            </a:endParaRPr>
          </a:p>
        </p:txBody>
      </p:sp>
      <p:sp>
        <p:nvSpPr>
          <p:cNvPr id="4" name="Text Box 3"/>
          <p:cNvSpPr txBox="1"/>
          <p:nvPr/>
        </p:nvSpPr>
        <p:spPr>
          <a:xfrm>
            <a:off x="647700" y="899160"/>
            <a:ext cx="10855325" cy="768350"/>
          </a:xfrm>
          <a:prstGeom prst="rect">
            <a:avLst/>
          </a:prstGeom>
          <a:noFill/>
        </p:spPr>
        <p:txBody>
          <a:bodyPr wrap="square" rtlCol="0" anchor="t">
            <a:spAutoFit/>
          </a:bodyPr>
          <a:lstStyle/>
          <a:p>
            <a:pPr algn="l"/>
            <a:r>
              <a:rPr lang="en-US" altLang="en-US" sz="1600">
                <a:sym typeface="+mn-ea"/>
              </a:rPr>
              <a:t>3. PKMS安装APK，安装阶段：</a:t>
            </a:r>
            <a:endParaRPr lang="en-US" altLang="en-US" sz="1600">
              <a:sym typeface="+mn-ea"/>
            </a:endParaRPr>
          </a:p>
          <a:p>
            <a:pPr marL="285750" indent="-285750" algn="l">
              <a:buFont typeface="Arial" panose="02080604020202020204" pitchFamily="34" charset="0"/>
              <a:buChar char="•"/>
            </a:pPr>
            <a:r>
              <a:rPr lang="en-US" altLang="en-US" sz="1400">
                <a:sym typeface="+mn-ea"/>
              </a:rPr>
              <a:t>Commit：Commits all scanned packages and updates system state. This is the only place that system state may be modified in the install flow and all predictable errors must be determined before this phase.</a:t>
            </a:r>
            <a:endParaRPr lang="en-US" altLang="en-US" sz="1400">
              <a:sym typeface="+mn-ea"/>
            </a:endParaRPr>
          </a:p>
        </p:txBody>
      </p:sp>
      <p:pic>
        <p:nvPicPr>
          <p:cNvPr id="5" name="Picture 4" descr="Screenshot from 2020-06-28 17-23-59"/>
          <p:cNvPicPr>
            <a:picLocks noChangeAspect="1"/>
          </p:cNvPicPr>
          <p:nvPr/>
        </p:nvPicPr>
        <p:blipFill>
          <a:blip r:embed="rId1"/>
          <a:stretch>
            <a:fillRect/>
          </a:stretch>
        </p:blipFill>
        <p:spPr>
          <a:xfrm>
            <a:off x="3702050" y="1667510"/>
            <a:ext cx="6029960" cy="496697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21590"/>
            <a:ext cx="10515600" cy="1325563"/>
          </a:xfrm>
        </p:spPr>
        <p:txBody>
          <a:bodyPr/>
          <a:lstStyle/>
          <a:p>
            <a:r>
              <a:rPr lang="en-US" altLang="en-US" sz="3200">
                <a:sym typeface="+mn-ea"/>
              </a:rPr>
              <a:t>Installer</a:t>
            </a:r>
            <a:endParaRPr lang="en-US" altLang="en-US" sz="3200">
              <a:sym typeface="+mn-ea"/>
            </a:endParaRPr>
          </a:p>
        </p:txBody>
      </p:sp>
      <p:sp>
        <p:nvSpPr>
          <p:cNvPr id="4" name="Text Box 3"/>
          <p:cNvSpPr txBox="1"/>
          <p:nvPr/>
        </p:nvSpPr>
        <p:spPr>
          <a:xfrm>
            <a:off x="647700" y="899160"/>
            <a:ext cx="10855325" cy="768350"/>
          </a:xfrm>
          <a:prstGeom prst="rect">
            <a:avLst/>
          </a:prstGeom>
          <a:noFill/>
        </p:spPr>
        <p:txBody>
          <a:bodyPr wrap="square" rtlCol="0" anchor="t">
            <a:spAutoFit/>
          </a:bodyPr>
          <a:lstStyle/>
          <a:p>
            <a:pPr algn="l"/>
            <a:r>
              <a:rPr lang="en-US" altLang="en-US" sz="1600">
                <a:sym typeface="+mn-ea"/>
              </a:rPr>
              <a:t>3. PKMS安装APK，安装阶段：</a:t>
            </a:r>
            <a:endParaRPr lang="en-US" altLang="en-US" sz="1600">
              <a:sym typeface="+mn-ea"/>
            </a:endParaRPr>
          </a:p>
          <a:p>
            <a:pPr marL="285750" indent="-285750" algn="l">
              <a:buFont typeface="Arial" panose="02080604020202020204" pitchFamily="34" charset="0"/>
              <a:buChar char="•"/>
            </a:pPr>
            <a:r>
              <a:rPr lang="en-US" altLang="en-US" sz="1400">
                <a:sym typeface="+mn-ea"/>
              </a:rPr>
              <a:t>Commit：Commits all scanned packages and updates system state. This is the only place that system state may be modified in the install flow and all predictable errors must be determined before this phase.</a:t>
            </a:r>
            <a:endParaRPr lang="en-US" altLang="en-US" sz="1400">
              <a:sym typeface="+mn-ea"/>
            </a:endParaRPr>
          </a:p>
        </p:txBody>
      </p:sp>
      <p:pic>
        <p:nvPicPr>
          <p:cNvPr id="3" name="Picture 2" descr="Screenshot from 2020-06-28 19-38-40"/>
          <p:cNvPicPr>
            <a:picLocks noChangeAspect="1"/>
          </p:cNvPicPr>
          <p:nvPr/>
        </p:nvPicPr>
        <p:blipFill>
          <a:blip r:embed="rId1"/>
          <a:stretch>
            <a:fillRect/>
          </a:stretch>
        </p:blipFill>
        <p:spPr>
          <a:xfrm>
            <a:off x="1868170" y="1667510"/>
            <a:ext cx="9091295" cy="499935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21590"/>
            <a:ext cx="10515600" cy="1325563"/>
          </a:xfrm>
        </p:spPr>
        <p:txBody>
          <a:bodyPr/>
          <a:lstStyle/>
          <a:p>
            <a:r>
              <a:rPr lang="en-US" altLang="en-US" sz="3200">
                <a:sym typeface="+mn-ea"/>
              </a:rPr>
              <a:t>Installer</a:t>
            </a:r>
            <a:endParaRPr lang="en-US" altLang="en-US" sz="3200">
              <a:sym typeface="+mn-ea"/>
            </a:endParaRPr>
          </a:p>
        </p:txBody>
      </p:sp>
      <p:sp>
        <p:nvSpPr>
          <p:cNvPr id="4" name="Text Box 3"/>
          <p:cNvSpPr txBox="1"/>
          <p:nvPr/>
        </p:nvSpPr>
        <p:spPr>
          <a:xfrm>
            <a:off x="647700" y="899160"/>
            <a:ext cx="10855325" cy="337185"/>
          </a:xfrm>
          <a:prstGeom prst="rect">
            <a:avLst/>
          </a:prstGeom>
          <a:noFill/>
        </p:spPr>
        <p:txBody>
          <a:bodyPr wrap="square" rtlCol="0" anchor="t">
            <a:spAutoFit/>
          </a:bodyPr>
          <a:lstStyle/>
          <a:p>
            <a:pPr algn="l"/>
            <a:r>
              <a:rPr lang="en-US" altLang="en-US" sz="1600">
                <a:sym typeface="+mn-ea"/>
              </a:rPr>
              <a:t>4. PKMS安装APK，POST_INSTALL阶段：</a:t>
            </a:r>
            <a:endParaRPr lang="en-US" altLang="en-US" sz="1600">
              <a:sym typeface="+mn-ea"/>
            </a:endParaRPr>
          </a:p>
        </p:txBody>
      </p:sp>
      <p:pic>
        <p:nvPicPr>
          <p:cNvPr id="6" name="Picture 5" descr="Screenshot from 2020-06-29 12-59-36"/>
          <p:cNvPicPr>
            <a:picLocks noChangeAspect="1"/>
          </p:cNvPicPr>
          <p:nvPr/>
        </p:nvPicPr>
        <p:blipFill>
          <a:blip r:embed="rId1"/>
          <a:stretch>
            <a:fillRect/>
          </a:stretch>
        </p:blipFill>
        <p:spPr>
          <a:xfrm>
            <a:off x="876300" y="1347470"/>
            <a:ext cx="10058400" cy="4438015"/>
          </a:xfrm>
          <a:prstGeom prst="rect">
            <a:avLst/>
          </a:prstGeom>
        </p:spPr>
      </p:pic>
      <p:sp>
        <p:nvSpPr>
          <p:cNvPr id="7" name="Text Box 6"/>
          <p:cNvSpPr txBox="1"/>
          <p:nvPr/>
        </p:nvSpPr>
        <p:spPr>
          <a:xfrm>
            <a:off x="1072515" y="5996940"/>
            <a:ext cx="8661400" cy="306705"/>
          </a:xfrm>
          <a:prstGeom prst="rect">
            <a:avLst/>
          </a:prstGeom>
          <a:noFill/>
        </p:spPr>
        <p:txBody>
          <a:bodyPr wrap="square" rtlCol="0" anchor="t">
            <a:spAutoFit/>
          </a:bodyPr>
          <a:lstStyle/>
          <a:p>
            <a:r>
              <a:rPr lang="en-US" altLang="en-US" sz="1400"/>
              <a:t>PackageInstall会收到这个</a:t>
            </a:r>
            <a:r>
              <a:rPr lang="en-US" sz="1400"/>
              <a:t>PendingIntent</a:t>
            </a:r>
            <a:r>
              <a:rPr lang="en-US" altLang="en-US" sz="1400"/>
              <a:t>，然后显示安装结果。</a:t>
            </a:r>
            <a:endParaRPr lang="en-US" altLang="en-US" sz="14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21590"/>
            <a:ext cx="10515600" cy="1325563"/>
          </a:xfrm>
        </p:spPr>
        <p:txBody>
          <a:bodyPr/>
          <a:lstStyle/>
          <a:p>
            <a:r>
              <a:rPr lang="en-US" altLang="en-US" sz="3200">
                <a:sym typeface="+mn-ea"/>
              </a:rPr>
              <a:t>Installd</a:t>
            </a:r>
            <a:endParaRPr lang="en-US" altLang="en-US" sz="3200">
              <a:sym typeface="+mn-ea"/>
            </a:endParaRPr>
          </a:p>
        </p:txBody>
      </p:sp>
      <p:sp>
        <p:nvSpPr>
          <p:cNvPr id="7" name="Text Box 6"/>
          <p:cNvSpPr txBox="1"/>
          <p:nvPr/>
        </p:nvSpPr>
        <p:spPr>
          <a:xfrm>
            <a:off x="424180" y="5489575"/>
            <a:ext cx="2985135" cy="460375"/>
          </a:xfrm>
          <a:prstGeom prst="rect">
            <a:avLst/>
          </a:prstGeom>
          <a:solidFill>
            <a:schemeClr val="bg1">
              <a:lumMod val="95000"/>
            </a:schemeClr>
          </a:solidFill>
        </p:spPr>
        <p:txBody>
          <a:bodyPr wrap="square" rtlCol="0" anchor="t">
            <a:spAutoFit/>
          </a:bodyPr>
          <a:lstStyle/>
          <a:p>
            <a:r>
              <a:rPr lang="en-US" sz="1200"/>
              <a:t>service installd /system/bin/installd</a:t>
            </a:r>
            <a:endParaRPr lang="en-US" sz="1200"/>
          </a:p>
          <a:p>
            <a:r>
              <a:rPr lang="en-US" sz="1200"/>
              <a:t>    class main</a:t>
            </a:r>
            <a:endParaRPr lang="en-US" sz="1200"/>
          </a:p>
        </p:txBody>
      </p:sp>
      <p:sp>
        <p:nvSpPr>
          <p:cNvPr id="8" name="Text Box 7"/>
          <p:cNvSpPr txBox="1"/>
          <p:nvPr/>
        </p:nvSpPr>
        <p:spPr>
          <a:xfrm>
            <a:off x="3681730" y="151765"/>
            <a:ext cx="4447540" cy="6554470"/>
          </a:xfrm>
          <a:prstGeom prst="rect">
            <a:avLst/>
          </a:prstGeom>
          <a:solidFill>
            <a:schemeClr val="bg1">
              <a:lumMod val="95000"/>
            </a:schemeClr>
          </a:solidFill>
        </p:spPr>
        <p:txBody>
          <a:bodyPr wrap="square" rtlCol="0" anchor="t">
            <a:spAutoFit/>
          </a:bodyPr>
          <a:lstStyle/>
          <a:p>
            <a:r>
              <a:rPr lang="en-US" sz="1200"/>
              <a:t>static int installd_main(const int argc ATTRIBUTE_UNUSED, char *argv[]) {</a:t>
            </a:r>
            <a:endParaRPr lang="en-US" sz="1200"/>
          </a:p>
          <a:p>
            <a:r>
              <a:rPr lang="en-US" sz="1200"/>
              <a:t>    int ret;</a:t>
            </a:r>
            <a:endParaRPr lang="en-US" sz="1200"/>
          </a:p>
          <a:p>
            <a:r>
              <a:rPr lang="en-US" sz="1200"/>
              <a:t>    int selinux_enabled = (is_selinux_enabled() &gt; 0);</a:t>
            </a:r>
            <a:endParaRPr lang="en-US" sz="1200"/>
          </a:p>
          <a:p>
            <a:r>
              <a:rPr lang="en-US" altLang="en-US" sz="1200"/>
              <a:t>...</a:t>
            </a:r>
            <a:endParaRPr lang="en-US" sz="1200"/>
          </a:p>
          <a:p>
            <a:r>
              <a:rPr lang="en-US" sz="1200"/>
              <a:t>    union selinux_callback cb;</a:t>
            </a:r>
            <a:endParaRPr lang="en-US" sz="1200"/>
          </a:p>
          <a:p>
            <a:r>
              <a:rPr lang="en-US" sz="1200"/>
              <a:t>    cb.func_log = log_callback;</a:t>
            </a:r>
            <a:endParaRPr lang="en-US" sz="1200"/>
          </a:p>
          <a:p>
            <a:r>
              <a:rPr lang="en-US" sz="1200"/>
              <a:t>    selinux_set_callback(SELINUX_CB_LOG, cb);</a:t>
            </a:r>
            <a:endParaRPr lang="en-US" sz="1200"/>
          </a:p>
          <a:p>
            <a:endParaRPr lang="en-US" sz="1200"/>
          </a:p>
          <a:p>
            <a:r>
              <a:rPr lang="en-US" sz="1200"/>
              <a:t>    if (!initialize_globals()) {</a:t>
            </a:r>
            <a:endParaRPr lang="en-US" sz="1200"/>
          </a:p>
          <a:p>
            <a:r>
              <a:rPr lang="en-US" sz="1200"/>
              <a:t>        SLOGE("Could not initialize globals; exiting.\n");</a:t>
            </a:r>
            <a:endParaRPr lang="en-US" sz="1200"/>
          </a:p>
          <a:p>
            <a:r>
              <a:rPr lang="en-US" sz="1200"/>
              <a:t>        exit(1);</a:t>
            </a:r>
            <a:endParaRPr lang="en-US" sz="1200"/>
          </a:p>
          <a:p>
            <a:r>
              <a:rPr lang="en-US" sz="1200"/>
              <a:t>    }</a:t>
            </a:r>
            <a:endParaRPr lang="en-US" sz="1200"/>
          </a:p>
          <a:p>
            <a:endParaRPr lang="en-US" sz="1200"/>
          </a:p>
          <a:p>
            <a:r>
              <a:rPr lang="en-US" sz="1200"/>
              <a:t>    if (initialize_directories() &lt; 0) {</a:t>
            </a:r>
            <a:endParaRPr lang="en-US" sz="1200"/>
          </a:p>
          <a:p>
            <a:r>
              <a:rPr lang="en-US" sz="1200"/>
              <a:t>        SLOGE("Could not create directories; exiting.\n");</a:t>
            </a:r>
            <a:endParaRPr lang="en-US" sz="1200"/>
          </a:p>
          <a:p>
            <a:r>
              <a:rPr lang="en-US" sz="1200"/>
              <a:t>        exit(1);</a:t>
            </a:r>
            <a:endParaRPr lang="en-US" sz="1200"/>
          </a:p>
          <a:p>
            <a:r>
              <a:rPr lang="en-US" sz="1200"/>
              <a:t>    }</a:t>
            </a:r>
            <a:endParaRPr lang="en-US" sz="1200"/>
          </a:p>
          <a:p>
            <a:endParaRPr lang="en-US" sz="1200"/>
          </a:p>
          <a:p>
            <a:r>
              <a:rPr lang="en-US" sz="1200"/>
              <a:t>    if (selinux_enabled &amp;&amp; selinux_status_open(true) &lt; 0) {</a:t>
            </a:r>
            <a:endParaRPr lang="en-US" sz="1200"/>
          </a:p>
          <a:p>
            <a:r>
              <a:rPr lang="en-US" sz="1200"/>
              <a:t>        SLOGE("Could not open selinux status; exiting.\n");</a:t>
            </a:r>
            <a:endParaRPr lang="en-US" sz="1200"/>
          </a:p>
          <a:p>
            <a:r>
              <a:rPr lang="en-US" sz="1200"/>
              <a:t>        exit(1);</a:t>
            </a:r>
            <a:endParaRPr lang="en-US" sz="1200"/>
          </a:p>
          <a:p>
            <a:r>
              <a:rPr lang="en-US" sz="1200"/>
              <a:t>    }</a:t>
            </a:r>
            <a:endParaRPr lang="en-US" sz="1200"/>
          </a:p>
          <a:p>
            <a:endParaRPr lang="en-US" sz="1200"/>
          </a:p>
          <a:p>
            <a:r>
              <a:rPr lang="en-US" sz="1200"/>
              <a:t>    if ((ret = InstalldNativeService::start()) != android::OK) {</a:t>
            </a:r>
            <a:endParaRPr lang="en-US" sz="1200"/>
          </a:p>
          <a:p>
            <a:r>
              <a:rPr lang="en-US" sz="1200"/>
              <a:t>        SLOGE("Unable to start InstalldNativeService: %d", ret);</a:t>
            </a:r>
            <a:endParaRPr lang="en-US" sz="1200"/>
          </a:p>
          <a:p>
            <a:r>
              <a:rPr lang="en-US" sz="1200"/>
              <a:t>        exit(1);</a:t>
            </a:r>
            <a:endParaRPr lang="en-US" sz="1200"/>
          </a:p>
          <a:p>
            <a:r>
              <a:rPr lang="en-US" sz="1200"/>
              <a:t>    }</a:t>
            </a:r>
            <a:endParaRPr lang="en-US" sz="1200"/>
          </a:p>
          <a:p>
            <a:endParaRPr lang="en-US" sz="1200"/>
          </a:p>
          <a:p>
            <a:r>
              <a:rPr lang="en-US" sz="1200"/>
              <a:t>    IPCThreadState::self()-&gt;joinThreadPool();</a:t>
            </a:r>
            <a:endParaRPr lang="en-US" sz="1200"/>
          </a:p>
          <a:p>
            <a:endParaRPr lang="en-US" sz="1200"/>
          </a:p>
          <a:p>
            <a:r>
              <a:rPr lang="en-US" sz="1200"/>
              <a:t>    LOG(INFO) &lt;&lt; "installd shutting down";</a:t>
            </a:r>
            <a:endParaRPr lang="en-US" sz="1200"/>
          </a:p>
          <a:p>
            <a:endParaRPr lang="en-US" sz="1200"/>
          </a:p>
          <a:p>
            <a:r>
              <a:rPr lang="en-US" sz="1200"/>
              <a:t>    return 0;</a:t>
            </a:r>
            <a:endParaRPr lang="en-US" sz="1200"/>
          </a:p>
          <a:p>
            <a:r>
              <a:rPr lang="en-US" sz="1200"/>
              <a:t>}</a:t>
            </a:r>
            <a:endParaRPr lang="en-US" sz="1200"/>
          </a:p>
        </p:txBody>
      </p:sp>
      <p:sp>
        <p:nvSpPr>
          <p:cNvPr id="4" name="Text Box 3"/>
          <p:cNvSpPr txBox="1"/>
          <p:nvPr/>
        </p:nvSpPr>
        <p:spPr>
          <a:xfrm>
            <a:off x="8235315" y="863600"/>
            <a:ext cx="3874770" cy="2491740"/>
          </a:xfrm>
          <a:prstGeom prst="rect">
            <a:avLst/>
          </a:prstGeom>
          <a:solidFill>
            <a:schemeClr val="bg1">
              <a:lumMod val="95000"/>
            </a:schemeClr>
          </a:solidFill>
        </p:spPr>
        <p:txBody>
          <a:bodyPr wrap="square" rtlCol="0" anchor="t">
            <a:spAutoFit/>
          </a:bodyPr>
          <a:lstStyle/>
          <a:p>
            <a:r>
              <a:rPr lang="en-US" sz="1200"/>
              <a:t>status_t InstalldNativeService::start() {</a:t>
            </a:r>
            <a:endParaRPr lang="en-US" sz="1200"/>
          </a:p>
          <a:p>
            <a:r>
              <a:rPr lang="en-US" sz="1200"/>
              <a:t>    IPCThreadState::self()-&gt;disableBackgroundScheduling(true);</a:t>
            </a:r>
            <a:endParaRPr lang="en-US" sz="1200"/>
          </a:p>
          <a:p>
            <a:r>
              <a:rPr lang="en-US" sz="1200"/>
              <a:t>    status_t ret = BinderService&lt;InstalldNativeService&gt;::publish();</a:t>
            </a:r>
            <a:endParaRPr lang="en-US" sz="1200"/>
          </a:p>
          <a:p>
            <a:r>
              <a:rPr lang="en-US" sz="1200"/>
              <a:t>    if (ret != android::OK) {</a:t>
            </a:r>
            <a:endParaRPr lang="en-US" sz="1200"/>
          </a:p>
          <a:p>
            <a:r>
              <a:rPr lang="en-US" sz="1200"/>
              <a:t>        return ret;</a:t>
            </a:r>
            <a:endParaRPr lang="en-US" sz="1200"/>
          </a:p>
          <a:p>
            <a:r>
              <a:rPr lang="en-US" sz="1200"/>
              <a:t>    }</a:t>
            </a:r>
            <a:endParaRPr lang="en-US" sz="1200"/>
          </a:p>
          <a:p>
            <a:r>
              <a:rPr lang="en-US" sz="1200"/>
              <a:t>    sp&lt;ProcessState&gt; ps(ProcessState::self());</a:t>
            </a:r>
            <a:endParaRPr lang="en-US" sz="1200"/>
          </a:p>
          <a:p>
            <a:r>
              <a:rPr lang="en-US" sz="1200"/>
              <a:t>    ps-&gt;startThreadPool();</a:t>
            </a:r>
            <a:endParaRPr lang="en-US" sz="1200"/>
          </a:p>
          <a:p>
            <a:r>
              <a:rPr lang="en-US" sz="1200"/>
              <a:t>    ps-&gt;giveThreadPoolName();</a:t>
            </a:r>
            <a:endParaRPr lang="en-US" sz="1200"/>
          </a:p>
          <a:p>
            <a:r>
              <a:rPr lang="en-US" sz="1200"/>
              <a:t>    return android::OK;</a:t>
            </a:r>
            <a:endParaRPr lang="en-US" sz="1200"/>
          </a:p>
          <a:p>
            <a:r>
              <a:rPr lang="en-US" sz="1200"/>
              <a:t>}</a:t>
            </a:r>
            <a:endParaRPr lang="en-US" sz="1200"/>
          </a:p>
        </p:txBody>
      </p:sp>
      <p:sp>
        <p:nvSpPr>
          <p:cNvPr id="6" name="Text Box 5"/>
          <p:cNvSpPr txBox="1"/>
          <p:nvPr/>
        </p:nvSpPr>
        <p:spPr>
          <a:xfrm>
            <a:off x="424180" y="925830"/>
            <a:ext cx="3077210" cy="4399915"/>
          </a:xfrm>
          <a:prstGeom prst="rect">
            <a:avLst/>
          </a:prstGeom>
          <a:noFill/>
        </p:spPr>
        <p:txBody>
          <a:bodyPr wrap="square" rtlCol="0" anchor="t">
            <a:spAutoFit/>
          </a:bodyPr>
          <a:lstStyle/>
          <a:p>
            <a:r>
              <a:rPr lang="en-US" altLang="en-US" sz="1400">
                <a:sym typeface="+mn-ea"/>
              </a:rPr>
              <a:t>上文介绍了PKMS和Installer，</a:t>
            </a:r>
            <a:r>
              <a:rPr lang="en-US" sz="1400">
                <a:sym typeface="+mn-ea"/>
              </a:rPr>
              <a:t>那么Installer是怎么工作的呢</a:t>
            </a:r>
            <a:r>
              <a:rPr lang="en-US" altLang="en-US" sz="1400">
                <a:sym typeface="+mn-ea"/>
              </a:rPr>
              <a:t>？</a:t>
            </a:r>
            <a:r>
              <a:rPr lang="en-US" sz="1400">
                <a:sym typeface="+mn-ea"/>
              </a:rPr>
              <a:t>APK 的安装目录是如何创建的</a:t>
            </a:r>
            <a:r>
              <a:rPr lang="en-US" altLang="en-US" sz="1400">
                <a:sym typeface="+mn-ea"/>
              </a:rPr>
              <a:t>，</a:t>
            </a:r>
            <a:r>
              <a:rPr lang="en-US" sz="1400">
                <a:sym typeface="+mn-ea"/>
              </a:rPr>
              <a:t>怎么实现 dex优化的</a:t>
            </a:r>
            <a:r>
              <a:rPr lang="en-US" altLang="en-US" sz="1400">
                <a:sym typeface="+mn-ea"/>
              </a:rPr>
              <a:t>，怎么删除apk的？</a:t>
            </a:r>
            <a:endParaRPr lang="en-US" altLang="en-US" sz="1400">
              <a:sym typeface="+mn-ea"/>
            </a:endParaRPr>
          </a:p>
          <a:p>
            <a:endParaRPr lang="en-US" altLang="en-US" sz="1400">
              <a:sym typeface="+mn-ea"/>
            </a:endParaRPr>
          </a:p>
          <a:p>
            <a:r>
              <a:rPr lang="en-US" altLang="en-US" sz="1400">
                <a:sym typeface="+mn-ea"/>
              </a:rPr>
              <a:t>Android APK的安装和卸载主要是由Installer和Installd完成。</a:t>
            </a:r>
            <a:endParaRPr lang="en-US" altLang="en-US" sz="1400">
              <a:sym typeface="+mn-ea"/>
            </a:endParaRPr>
          </a:p>
          <a:p>
            <a:endParaRPr lang="en-US" altLang="en-US" sz="1400">
              <a:sym typeface="+mn-ea"/>
            </a:endParaRPr>
          </a:p>
          <a:p>
            <a:r>
              <a:rPr lang="en-US" altLang="en-US" sz="1400">
                <a:sym typeface="+mn-ea"/>
              </a:rPr>
              <a:t>Android O及之后的版本，installd是系统启动阶段由init 进程启动的 daemon。是一个binder服务，Installer和Installd通过binder进行进程间通信。</a:t>
            </a:r>
            <a:endParaRPr lang="en-US" altLang="en-US" sz="1400">
              <a:sym typeface="+mn-ea"/>
            </a:endParaRPr>
          </a:p>
          <a:p>
            <a:endParaRPr lang="en-US" altLang="en-US" sz="1400">
              <a:sym typeface="+mn-ea"/>
            </a:endParaRPr>
          </a:p>
          <a:p>
            <a:r>
              <a:rPr lang="en-US" altLang="en-US" sz="1400">
                <a:sym typeface="+mn-ea"/>
              </a:rPr>
              <a:t>Android O之前的版本上，Installer和Installd的通信采用的是socket。Installer是Socket的Client，Installd 则是 Socket 的Server。通过 Socket 通信，将Installer 的 API 调用转化为 Installd 中具体的命令。</a:t>
            </a:r>
            <a:endParaRPr lang="en-US" altLang="en-US" sz="1400">
              <a:sym typeface="+mn-e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21590"/>
            <a:ext cx="10515600" cy="1325563"/>
          </a:xfrm>
        </p:spPr>
        <p:txBody>
          <a:bodyPr/>
          <a:lstStyle/>
          <a:p>
            <a:r>
              <a:rPr lang="en-US" altLang="en-US" sz="3200">
                <a:sym typeface="+mn-ea"/>
              </a:rPr>
              <a:t>Installd</a:t>
            </a:r>
            <a:endParaRPr lang="en-US" altLang="en-US" sz="3200">
              <a:sym typeface="+mn-ea"/>
            </a:endParaRPr>
          </a:p>
        </p:txBody>
      </p:sp>
      <p:sp>
        <p:nvSpPr>
          <p:cNvPr id="3" name="Text Box 2"/>
          <p:cNvSpPr txBox="1"/>
          <p:nvPr/>
        </p:nvSpPr>
        <p:spPr>
          <a:xfrm>
            <a:off x="647700" y="948055"/>
            <a:ext cx="5665470" cy="306705"/>
          </a:xfrm>
          <a:prstGeom prst="rect">
            <a:avLst/>
          </a:prstGeom>
          <a:noFill/>
        </p:spPr>
        <p:txBody>
          <a:bodyPr wrap="square" rtlCol="0" anchor="t">
            <a:spAutoFit/>
          </a:bodyPr>
          <a:lstStyle/>
          <a:p>
            <a:r>
              <a:rPr lang="en-US" altLang="en-US" sz="1400"/>
              <a:t>Installer是Java 层提供的API 接口，在SystemServer.java中创建。</a:t>
            </a:r>
            <a:endParaRPr lang="en-US" altLang="en-US" sz="1400">
              <a:sym typeface="+mn-ea"/>
            </a:endParaRPr>
          </a:p>
        </p:txBody>
      </p:sp>
      <p:sp>
        <p:nvSpPr>
          <p:cNvPr id="7" name="Text Box 6"/>
          <p:cNvSpPr txBox="1"/>
          <p:nvPr/>
        </p:nvSpPr>
        <p:spPr>
          <a:xfrm>
            <a:off x="712470" y="1254760"/>
            <a:ext cx="5535295" cy="1168400"/>
          </a:xfrm>
          <a:prstGeom prst="rect">
            <a:avLst/>
          </a:prstGeom>
          <a:solidFill>
            <a:schemeClr val="bg1">
              <a:lumMod val="95000"/>
            </a:schemeClr>
          </a:solidFill>
        </p:spPr>
        <p:txBody>
          <a:bodyPr wrap="square" rtlCol="0" anchor="t">
            <a:spAutoFit/>
          </a:bodyPr>
          <a:lstStyle/>
          <a:p>
            <a:r>
              <a:rPr lang="en-US" sz="1000"/>
              <a:t>    private void startBootstrapServices() {</a:t>
            </a:r>
            <a:endParaRPr lang="en-US" sz="1000"/>
          </a:p>
          <a:p>
            <a:r>
              <a:rPr lang="en-US" altLang="en-US" sz="1000"/>
              <a:t>...</a:t>
            </a:r>
            <a:endParaRPr lang="en-US" altLang="en-US" sz="1000"/>
          </a:p>
          <a:p>
            <a:r>
              <a:rPr lang="en-US" altLang="en-US" sz="1000"/>
              <a:t>        traceBeginAndSlog("StartInstaller");</a:t>
            </a:r>
            <a:endParaRPr lang="en-US" altLang="en-US" sz="1000"/>
          </a:p>
          <a:p>
            <a:r>
              <a:rPr lang="en-US" altLang="en-US" sz="1000"/>
              <a:t>        Installer installer = mSystemServiceManager.startService(Installer.class);</a:t>
            </a:r>
            <a:endParaRPr lang="en-US" altLang="en-US" sz="1000"/>
          </a:p>
          <a:p>
            <a:r>
              <a:rPr lang="en-US" altLang="en-US" sz="1000"/>
              <a:t>        traceEnd();</a:t>
            </a:r>
            <a:endParaRPr lang="en-US" altLang="en-US" sz="1000"/>
          </a:p>
          <a:p>
            <a:r>
              <a:rPr lang="en-US" altLang="en-US" sz="1000"/>
              <a:t>...</a:t>
            </a:r>
            <a:endParaRPr lang="en-US" altLang="en-US" sz="1000"/>
          </a:p>
          <a:p>
            <a:r>
              <a:rPr lang="en-US" altLang="en-US" sz="1000"/>
              <a:t>    }</a:t>
            </a:r>
            <a:endParaRPr lang="en-US" altLang="en-US" sz="1000"/>
          </a:p>
        </p:txBody>
      </p:sp>
      <p:sp>
        <p:nvSpPr>
          <p:cNvPr id="8" name="Text Box 7"/>
          <p:cNvSpPr txBox="1"/>
          <p:nvPr/>
        </p:nvSpPr>
        <p:spPr>
          <a:xfrm>
            <a:off x="6556375" y="457200"/>
            <a:ext cx="5130800" cy="5785485"/>
          </a:xfrm>
          <a:prstGeom prst="rect">
            <a:avLst/>
          </a:prstGeom>
          <a:solidFill>
            <a:schemeClr val="bg1">
              <a:lumMod val="95000"/>
            </a:schemeClr>
          </a:solidFill>
        </p:spPr>
        <p:txBody>
          <a:bodyPr wrap="square" rtlCol="0" anchor="t">
            <a:spAutoFit/>
          </a:bodyPr>
          <a:lstStyle/>
          <a:p>
            <a:r>
              <a:rPr lang="en-US" sz="1000"/>
              <a:t>    @Override</a:t>
            </a:r>
            <a:endParaRPr lang="en-US" sz="1000"/>
          </a:p>
          <a:p>
            <a:r>
              <a:rPr lang="en-US" sz="1000"/>
              <a:t>    public void onStart() {</a:t>
            </a:r>
            <a:endParaRPr lang="en-US" sz="1000"/>
          </a:p>
          <a:p>
            <a:r>
              <a:rPr lang="en-US" sz="1000"/>
              <a:t>        if (mIsolated) {</a:t>
            </a:r>
            <a:endParaRPr lang="en-US" sz="1000"/>
          </a:p>
          <a:p>
            <a:r>
              <a:rPr lang="en-US" sz="1000"/>
              <a:t>            mInstalld = null;</a:t>
            </a:r>
            <a:endParaRPr lang="en-US" sz="1000"/>
          </a:p>
          <a:p>
            <a:r>
              <a:rPr lang="en-US" sz="1000"/>
              <a:t>        } else {</a:t>
            </a:r>
            <a:endParaRPr lang="en-US" sz="1000"/>
          </a:p>
          <a:p>
            <a:r>
              <a:rPr lang="en-US" sz="1000"/>
              <a:t>            connect();</a:t>
            </a:r>
            <a:endParaRPr lang="en-US" sz="1000"/>
          </a:p>
          <a:p>
            <a:r>
              <a:rPr lang="en-US" sz="1000"/>
              <a:t>        }</a:t>
            </a:r>
            <a:endParaRPr lang="en-US" sz="1000"/>
          </a:p>
          <a:p>
            <a:r>
              <a:rPr lang="en-US" sz="1000"/>
              <a:t>    }</a:t>
            </a:r>
            <a:endParaRPr lang="en-US" sz="1000"/>
          </a:p>
          <a:p>
            <a:endParaRPr lang="en-US" sz="1000"/>
          </a:p>
          <a:p>
            <a:r>
              <a:rPr lang="en-US" sz="1000"/>
              <a:t>    private void connect() {</a:t>
            </a:r>
            <a:endParaRPr lang="en-US" sz="1000"/>
          </a:p>
          <a:p>
            <a:r>
              <a:rPr lang="en-US" sz="1000"/>
              <a:t>        IBinder binder = ServiceManager.getService("installd");</a:t>
            </a:r>
            <a:endParaRPr lang="en-US" sz="1000"/>
          </a:p>
          <a:p>
            <a:r>
              <a:rPr lang="en-US" sz="1000"/>
              <a:t>        if (binder != null) {</a:t>
            </a:r>
            <a:endParaRPr lang="en-US" sz="1000"/>
          </a:p>
          <a:p>
            <a:r>
              <a:rPr lang="en-US" sz="1000"/>
              <a:t>            try {</a:t>
            </a:r>
            <a:endParaRPr lang="en-US" sz="1000"/>
          </a:p>
          <a:p>
            <a:r>
              <a:rPr lang="en-US" sz="1000"/>
              <a:t>                binder.linkToDeath(new DeathRecipient() {</a:t>
            </a:r>
            <a:endParaRPr lang="en-US" sz="1000"/>
          </a:p>
          <a:p>
            <a:r>
              <a:rPr lang="en-US" sz="1000"/>
              <a:t>                    @Override</a:t>
            </a:r>
            <a:endParaRPr lang="en-US" sz="1000"/>
          </a:p>
          <a:p>
            <a:r>
              <a:rPr lang="en-US" sz="1000"/>
              <a:t>                    public void binderDied() {</a:t>
            </a:r>
            <a:endParaRPr lang="en-US" sz="1000"/>
          </a:p>
          <a:p>
            <a:r>
              <a:rPr lang="en-US" sz="1000"/>
              <a:t>                        Slog.w(TAG, "installd died; reconnecting");</a:t>
            </a:r>
            <a:endParaRPr lang="en-US" sz="1000"/>
          </a:p>
          <a:p>
            <a:r>
              <a:rPr lang="en-US" sz="1000"/>
              <a:t>                        connect();</a:t>
            </a:r>
            <a:endParaRPr lang="en-US" sz="1000"/>
          </a:p>
          <a:p>
            <a:r>
              <a:rPr lang="en-US" sz="1000"/>
              <a:t>                    }</a:t>
            </a:r>
            <a:endParaRPr lang="en-US" sz="1000"/>
          </a:p>
          <a:p>
            <a:r>
              <a:rPr lang="en-US" sz="1000"/>
              <a:t>                }, 0);</a:t>
            </a:r>
            <a:endParaRPr lang="en-US" sz="1000"/>
          </a:p>
          <a:p>
            <a:r>
              <a:rPr lang="en-US" sz="1000"/>
              <a:t>            } catch (RemoteException e) {</a:t>
            </a:r>
            <a:endParaRPr lang="en-US" sz="1000"/>
          </a:p>
          <a:p>
            <a:r>
              <a:rPr lang="en-US" sz="1000"/>
              <a:t>                binder = null;</a:t>
            </a:r>
            <a:endParaRPr lang="en-US" sz="1000"/>
          </a:p>
          <a:p>
            <a:r>
              <a:rPr lang="en-US" sz="1000"/>
              <a:t>            }</a:t>
            </a:r>
            <a:endParaRPr lang="en-US" sz="1000"/>
          </a:p>
          <a:p>
            <a:r>
              <a:rPr lang="en-US" sz="1000"/>
              <a:t>        }</a:t>
            </a:r>
            <a:endParaRPr lang="en-US" sz="1000"/>
          </a:p>
          <a:p>
            <a:r>
              <a:rPr lang="en-US" sz="1000"/>
              <a:t>        if (binder != null) {</a:t>
            </a:r>
            <a:endParaRPr lang="en-US" sz="1000"/>
          </a:p>
          <a:p>
            <a:r>
              <a:rPr lang="en-US" sz="1000"/>
              <a:t>            mInstalld = IInstalld.Stub.asInterface(binder);</a:t>
            </a:r>
            <a:endParaRPr lang="en-US" sz="1000"/>
          </a:p>
          <a:p>
            <a:r>
              <a:rPr lang="en-US" sz="1000"/>
              <a:t>            try {</a:t>
            </a:r>
            <a:endParaRPr lang="en-US" sz="1000"/>
          </a:p>
          <a:p>
            <a:r>
              <a:rPr lang="en-US" sz="1000"/>
              <a:t>                invalidateMounts();</a:t>
            </a:r>
            <a:endParaRPr lang="en-US" sz="1000"/>
          </a:p>
          <a:p>
            <a:r>
              <a:rPr lang="en-US" sz="1000"/>
              <a:t>            } catch (InstallerException ignored) {</a:t>
            </a:r>
            <a:endParaRPr lang="en-US" sz="1000"/>
          </a:p>
          <a:p>
            <a:r>
              <a:rPr lang="en-US" sz="1000"/>
              <a:t>            }</a:t>
            </a:r>
            <a:endParaRPr lang="en-US" sz="1000"/>
          </a:p>
          <a:p>
            <a:r>
              <a:rPr lang="en-US" sz="1000"/>
              <a:t>        } else {</a:t>
            </a:r>
            <a:endParaRPr lang="en-US" sz="1000"/>
          </a:p>
          <a:p>
            <a:r>
              <a:rPr lang="en-US" sz="1000"/>
              <a:t>            Slog.w(TAG, "installd not found; trying again");</a:t>
            </a:r>
            <a:endParaRPr lang="en-US" sz="1000"/>
          </a:p>
          <a:p>
            <a:r>
              <a:rPr lang="en-US" sz="1000"/>
              <a:t>            BackgroundThread.getHandler().postDelayed(() -&gt; {</a:t>
            </a:r>
            <a:endParaRPr lang="en-US" sz="1000"/>
          </a:p>
          <a:p>
            <a:r>
              <a:rPr lang="en-US" sz="1000"/>
              <a:t>                connect();</a:t>
            </a:r>
            <a:endParaRPr lang="en-US" sz="1000"/>
          </a:p>
          <a:p>
            <a:r>
              <a:rPr lang="en-US" sz="1000"/>
              <a:t>            }, DateUtils.SECOND_IN_MILLIS);</a:t>
            </a:r>
            <a:endParaRPr lang="en-US" sz="1000"/>
          </a:p>
          <a:p>
            <a:r>
              <a:rPr lang="en-US" sz="1000"/>
              <a:t>        }</a:t>
            </a:r>
            <a:endParaRPr lang="en-US" sz="1000"/>
          </a:p>
          <a:p>
            <a:r>
              <a:rPr lang="en-US" sz="1000"/>
              <a:t>    }</a:t>
            </a:r>
            <a:endParaRPr lang="en-US" sz="1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65405"/>
            <a:ext cx="10515600" cy="1325563"/>
          </a:xfrm>
        </p:spPr>
        <p:txBody>
          <a:bodyPr/>
          <a:lstStyle/>
          <a:p>
            <a:r>
              <a:rPr lang="en-US" altLang="en-US" sz="3200">
                <a:sym typeface="+mn-ea"/>
              </a:rPr>
              <a:t>APK</a:t>
            </a:r>
            <a:endParaRPr lang="en-US" altLang="en-US" sz="3200">
              <a:sym typeface="+mn-ea"/>
            </a:endParaRPr>
          </a:p>
        </p:txBody>
      </p:sp>
      <p:sp>
        <p:nvSpPr>
          <p:cNvPr id="6" name="文本框 5"/>
          <p:cNvSpPr txBox="1"/>
          <p:nvPr/>
        </p:nvSpPr>
        <p:spPr>
          <a:xfrm>
            <a:off x="5351145" y="9525"/>
            <a:ext cx="6934200" cy="6924040"/>
          </a:xfrm>
          <a:prstGeom prst="rect">
            <a:avLst/>
          </a:prstGeom>
          <a:solidFill>
            <a:schemeClr val="bg2"/>
          </a:solidFill>
        </p:spPr>
        <p:txBody>
          <a:bodyPr wrap="square" rtlCol="0" anchor="t">
            <a:spAutoFit/>
          </a:bodyPr>
          <a:lstStyle/>
          <a:p>
            <a:r>
              <a:rPr lang="zh-CN" altLang="en-US" sz="1200"/>
              <a:t>&lt;?xml version="1.0" encoding="utf-8"?&gt;</a:t>
            </a:r>
            <a:endParaRPr lang="zh-CN" altLang="en-US" sz="1200"/>
          </a:p>
          <a:p>
            <a:r>
              <a:rPr lang="zh-CN" altLang="en-US" sz="1200"/>
              <a:t>&lt;manifest</a:t>
            </a:r>
            <a:endParaRPr lang="zh-CN" altLang="en-US" sz="1200"/>
          </a:p>
          <a:p>
            <a:r>
              <a:rPr lang="zh-CN" altLang="en-US" sz="1200"/>
              <a:t>    xmlns:android="http://schemas.android.com/apk/res/android"</a:t>
            </a:r>
            <a:endParaRPr lang="zh-CN" altLang="en-US" sz="1200"/>
          </a:p>
          <a:p>
            <a:r>
              <a:rPr lang="zh-CN" altLang="en-US" sz="1200"/>
              <a:t>    </a:t>
            </a:r>
            <a:r>
              <a:rPr lang="zh-CN" altLang="en-US" sz="1200">
                <a:sym typeface="+mn-ea"/>
              </a:rPr>
              <a:t>package="com.example.myapp"</a:t>
            </a:r>
            <a:endParaRPr lang="zh-CN" altLang="en-US" sz="1200"/>
          </a:p>
          <a:p>
            <a:r>
              <a:rPr lang="zh-CN" altLang="en-US" sz="1200"/>
              <a:t>    </a:t>
            </a:r>
            <a:r>
              <a:rPr lang="zh-CN" altLang="en-US" sz="1200">
                <a:solidFill>
                  <a:srgbClr val="FF0000"/>
                </a:solidFill>
              </a:rPr>
              <a:t>coreApp="true"</a:t>
            </a:r>
            <a:endParaRPr lang="zh-CN" altLang="en-US" sz="1200"/>
          </a:p>
          <a:p>
            <a:r>
              <a:rPr lang="zh-CN" altLang="en-US" sz="1200"/>
              <a:t>    </a:t>
            </a:r>
            <a:r>
              <a:rPr lang="zh-CN" altLang="en-US" sz="1200">
                <a:solidFill>
                  <a:srgbClr val="FF0000"/>
                </a:solidFill>
              </a:rPr>
              <a:t>android:sharedUserId="android.uid.system"</a:t>
            </a:r>
            <a:endParaRPr lang="zh-CN" altLang="en-US" sz="1200"/>
          </a:p>
          <a:p>
            <a:r>
              <a:rPr lang="zh-CN" altLang="en-US" sz="1200"/>
              <a:t>    android:versionCode="1"</a:t>
            </a:r>
            <a:endParaRPr lang="zh-CN" altLang="en-US" sz="1200"/>
          </a:p>
          <a:p>
            <a:r>
              <a:rPr lang="zh-CN" altLang="en-US" sz="1200"/>
              <a:t>    android:versionName="1.0" &gt;</a:t>
            </a:r>
            <a:endParaRPr lang="zh-CN" altLang="en-US" sz="1200"/>
          </a:p>
          <a:p>
            <a:endParaRPr lang="zh-CN" altLang="en-US" sz="1200"/>
          </a:p>
          <a:p>
            <a:r>
              <a:rPr lang="zh-CN" altLang="en-US" sz="1200"/>
              <a:t>    &lt;users-feature android:name="android.hardware.camera" android:required="true" </a:t>
            </a:r>
            <a:r>
              <a:rPr lang="en-US" altLang="zh-CN" sz="1200"/>
              <a:t>/&gt;</a:t>
            </a:r>
            <a:endParaRPr lang="zh-CN" altLang="en-US" sz="1200"/>
          </a:p>
          <a:p>
            <a:endParaRPr lang="zh-CN" altLang="en-US" sz="1200"/>
          </a:p>
          <a:p>
            <a:r>
              <a:rPr lang="zh-CN" altLang="en-US" sz="1200"/>
              <a:t>    &lt;!-- Beware that these values are overridden by the build.gradle file --&gt;</a:t>
            </a:r>
            <a:endParaRPr lang="zh-CN" altLang="en-US" sz="1200"/>
          </a:p>
          <a:p>
            <a:r>
              <a:rPr lang="zh-CN" altLang="en-US" sz="1200"/>
              <a:t>    &lt;uses-sdk android:minSdkVersion="15" android:targetSdkVersion="26" /&gt;</a:t>
            </a:r>
            <a:endParaRPr lang="zh-CN" altLang="en-US" sz="1200"/>
          </a:p>
          <a:p>
            <a:endParaRPr lang="zh-CN" altLang="en-US" sz="1200"/>
          </a:p>
          <a:p>
            <a:r>
              <a:rPr lang="zh-CN" altLang="en-US" sz="1200"/>
              <a:t>    &lt;application</a:t>
            </a:r>
            <a:endParaRPr lang="zh-CN" altLang="en-US" sz="1200"/>
          </a:p>
          <a:p>
            <a:r>
              <a:rPr lang="zh-CN" altLang="en-US" sz="1200"/>
              <a:t>        android:allowBackup="true"</a:t>
            </a:r>
            <a:endParaRPr lang="zh-CN" altLang="en-US" sz="1200"/>
          </a:p>
          <a:p>
            <a:r>
              <a:rPr lang="zh-CN" altLang="en-US" sz="1200"/>
              <a:t>        android:directBootAware="true"</a:t>
            </a:r>
            <a:endParaRPr lang="zh-CN" altLang="en-US" sz="1200"/>
          </a:p>
          <a:p>
            <a:r>
              <a:rPr lang="zh-CN" altLang="en-US" sz="1200"/>
              <a:t>        android:defaultToDeviceProtectedStorage="true"</a:t>
            </a:r>
            <a:endParaRPr lang="zh-CN" altLang="en-US" sz="1200"/>
          </a:p>
          <a:p>
            <a:r>
              <a:rPr lang="zh-CN" altLang="en-US" sz="1200"/>
              <a:t>        android:icon="@mipmap/ic_launcher"</a:t>
            </a:r>
            <a:endParaRPr lang="zh-CN" altLang="en-US" sz="1200"/>
          </a:p>
          <a:p>
            <a:r>
              <a:rPr lang="zh-CN" altLang="en-US" sz="1200"/>
              <a:t>        android:roundIcon="@mipmap/ic_launcher_round"</a:t>
            </a:r>
            <a:endParaRPr lang="zh-CN" altLang="en-US" sz="1200"/>
          </a:p>
          <a:p>
            <a:r>
              <a:rPr lang="zh-CN" altLang="en-US" sz="1200"/>
              <a:t>        android:label="@string/app_name"</a:t>
            </a:r>
            <a:endParaRPr lang="zh-CN" altLang="en-US" sz="1200"/>
          </a:p>
          <a:p>
            <a:r>
              <a:rPr lang="zh-CN" altLang="en-US" sz="1200"/>
              <a:t>        android:supportsRtl="true"</a:t>
            </a:r>
            <a:endParaRPr lang="zh-CN" altLang="en-US" sz="1200"/>
          </a:p>
          <a:p>
            <a:r>
              <a:rPr lang="zh-CN" altLang="en-US" sz="1200"/>
              <a:t>        android:persistent="true"</a:t>
            </a:r>
            <a:endParaRPr lang="zh-CN" altLang="en-US" sz="1200"/>
          </a:p>
          <a:p>
            <a:r>
              <a:rPr lang="zh-CN" altLang="en-US" sz="1200"/>
              <a:t>        android:theme="@style/AppTheme"&gt;</a:t>
            </a:r>
            <a:endParaRPr lang="zh-CN" altLang="en-US" sz="1200"/>
          </a:p>
          <a:p>
            <a:endParaRPr lang="zh-CN" altLang="en-US" sz="1200"/>
          </a:p>
          <a:p>
            <a:r>
              <a:rPr lang="zh-CN" altLang="en-US" sz="1200"/>
              <a:t>        &lt;activity android:name=".MainActivity"&gt;</a:t>
            </a:r>
            <a:endParaRPr lang="zh-CN" altLang="en-US" sz="1200"/>
          </a:p>
          <a:p>
            <a:r>
              <a:rPr lang="zh-CN" altLang="en-US" sz="1200"/>
              <a:t>            &lt;intent-filter&gt;</a:t>
            </a:r>
            <a:endParaRPr lang="zh-CN" altLang="en-US" sz="1200"/>
          </a:p>
          <a:p>
            <a:r>
              <a:rPr lang="zh-CN" altLang="en-US" sz="1200"/>
              <a:t>                &lt;action android:name="android.intent.action.MAIN" /&gt;</a:t>
            </a:r>
            <a:endParaRPr lang="zh-CN" altLang="en-US" sz="1200"/>
          </a:p>
          <a:p>
            <a:r>
              <a:rPr lang="zh-CN" altLang="en-US" sz="1200"/>
              <a:t>                &lt;category android:name="android.intent.category.LAUNCHER" /&gt;</a:t>
            </a:r>
            <a:endParaRPr lang="zh-CN" altLang="en-US" sz="1200"/>
          </a:p>
          <a:p>
            <a:r>
              <a:rPr lang="zh-CN" altLang="en-US" sz="1200"/>
              <a:t>            &lt;/intent-filter&gt;</a:t>
            </a:r>
            <a:endParaRPr lang="zh-CN" altLang="en-US" sz="1200"/>
          </a:p>
          <a:p>
            <a:r>
              <a:rPr lang="zh-CN" altLang="en-US" sz="1200"/>
              <a:t>        &lt;/activity&gt;</a:t>
            </a:r>
            <a:endParaRPr lang="zh-CN" altLang="en-US" sz="1200"/>
          </a:p>
          <a:p>
            <a:endParaRPr lang="zh-CN" altLang="en-US" sz="1200"/>
          </a:p>
          <a:p>
            <a:r>
              <a:rPr lang="zh-CN" altLang="en-US" sz="1200"/>
              <a:t>        &lt;receiver android:name=".</a:t>
            </a:r>
            <a:r>
              <a:rPr lang="en-US" altLang="zh-CN" sz="1200"/>
              <a:t>Test</a:t>
            </a:r>
            <a:r>
              <a:rPr lang="zh-CN" altLang="en-US" sz="1200"/>
              <a:t>Receiver" /&gt;</a:t>
            </a:r>
            <a:endParaRPr lang="zh-CN" altLang="en-US" sz="1200"/>
          </a:p>
          <a:p>
            <a:r>
              <a:rPr lang="zh-CN" altLang="en-US" sz="1200"/>
              <a:t>        &lt;service android:name="</a:t>
            </a:r>
            <a:r>
              <a:rPr lang="en-US" altLang="zh-CN" sz="1200"/>
              <a:t>.</a:t>
            </a:r>
            <a:r>
              <a:rPr lang="zh-CN" altLang="en-US" sz="1200"/>
              <a:t> </a:t>
            </a:r>
            <a:r>
              <a:rPr lang="en-US" altLang="zh-CN" sz="1200"/>
              <a:t>TestService</a:t>
            </a:r>
            <a:r>
              <a:rPr lang="zh-CN" altLang="en-US" sz="1200">
                <a:sym typeface="+mn-ea"/>
              </a:rPr>
              <a:t>" </a:t>
            </a:r>
            <a:r>
              <a:rPr lang="zh-CN" altLang="en-US" sz="1200"/>
              <a:t>/&gt;</a:t>
            </a:r>
            <a:endParaRPr lang="zh-CN" altLang="en-US" sz="1200"/>
          </a:p>
          <a:p>
            <a:r>
              <a:rPr lang="zh-CN" altLang="en-US" sz="1200"/>
              <a:t>        &lt;provider android:name=".</a:t>
            </a:r>
            <a:r>
              <a:rPr lang="en-US" altLang="zh-CN" sz="1200"/>
              <a:t>Test</a:t>
            </a:r>
            <a:r>
              <a:rPr lang="zh-CN" altLang="en-US" sz="1200"/>
              <a:t>Provider" </a:t>
            </a:r>
            <a:r>
              <a:rPr lang="en-US" altLang="zh-CN" sz="1200"/>
              <a:t>/&gt;</a:t>
            </a:r>
            <a:endParaRPr lang="zh-CN" altLang="en-US" sz="1200"/>
          </a:p>
          <a:p>
            <a:r>
              <a:rPr lang="zh-CN" altLang="en-US" sz="1200"/>
              <a:t>    &lt;/application&gt;</a:t>
            </a:r>
            <a:endParaRPr lang="zh-CN" altLang="en-US" sz="1200"/>
          </a:p>
          <a:p>
            <a:r>
              <a:rPr lang="zh-CN" altLang="en-US" sz="1200"/>
              <a:t>&lt;/manifest&gt;</a:t>
            </a:r>
            <a:endParaRPr lang="zh-CN" altLang="en-US" sz="1200"/>
          </a:p>
        </p:txBody>
      </p:sp>
      <p:sp>
        <p:nvSpPr>
          <p:cNvPr id="7" name="矩形 6"/>
          <p:cNvSpPr/>
          <p:nvPr/>
        </p:nvSpPr>
        <p:spPr>
          <a:xfrm>
            <a:off x="5069205" y="9525"/>
            <a:ext cx="4638675" cy="205105"/>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10532110" y="65405"/>
            <a:ext cx="787400" cy="276225"/>
          </a:xfrm>
          <a:prstGeom prst="wedgeRoundRectCallout">
            <a:avLst>
              <a:gd name="adj1" fmla="val -176209"/>
              <a:gd name="adj2" fmla="val -4425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200">
                <a:solidFill>
                  <a:schemeClr val="tx1"/>
                </a:solidFill>
              </a:rPr>
              <a:t>xml格式</a:t>
            </a:r>
            <a:endParaRPr lang="en-US" altLang="zh-CN" sz="1200">
              <a:solidFill>
                <a:schemeClr val="tx1"/>
              </a:solidFill>
            </a:endParaRPr>
          </a:p>
        </p:txBody>
      </p:sp>
      <p:sp>
        <p:nvSpPr>
          <p:cNvPr id="10" name="矩形 9"/>
          <p:cNvSpPr/>
          <p:nvPr/>
        </p:nvSpPr>
        <p:spPr>
          <a:xfrm>
            <a:off x="5172710" y="255905"/>
            <a:ext cx="5139055" cy="1346200"/>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标注 10"/>
          <p:cNvSpPr/>
          <p:nvPr/>
        </p:nvSpPr>
        <p:spPr>
          <a:xfrm>
            <a:off x="327025" y="1602105"/>
            <a:ext cx="4232910" cy="2633345"/>
          </a:xfrm>
          <a:prstGeom prst="wedgeRoundRectCallout">
            <a:avLst>
              <a:gd name="adj1" fmla="val 64401"/>
              <a:gd name="adj2" fmla="val -73848"/>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200">
                <a:solidFill>
                  <a:schemeClr val="tx1"/>
                </a:solidFill>
              </a:rPr>
              <a:t>文件的根节点</a:t>
            </a:r>
            <a:r>
              <a:rPr lang="en-US" altLang="en-US" sz="1200">
                <a:solidFill>
                  <a:schemeClr val="tx1"/>
                </a:solidFill>
              </a:rPr>
              <a:t>。</a:t>
            </a:r>
            <a:r>
              <a:rPr lang="en-US" altLang="zh-CN" sz="1200">
                <a:solidFill>
                  <a:schemeClr val="tx1"/>
                </a:solidFill>
              </a:rPr>
              <a:t>必须包含&lt;manifest&gt;元素</a:t>
            </a:r>
            <a:r>
              <a:rPr lang="en-US" altLang="en-US" sz="1200">
                <a:solidFill>
                  <a:schemeClr val="tx1"/>
                </a:solidFill>
              </a:rPr>
              <a:t>，且指明xmlns:android和package属性。</a:t>
            </a:r>
            <a:br>
              <a:rPr lang="en-US" altLang="en-US" sz="1200">
                <a:solidFill>
                  <a:schemeClr val="tx1"/>
                </a:solidFill>
              </a:rPr>
            </a:br>
            <a:endParaRPr lang="en-US" altLang="en-US" sz="1200">
              <a:solidFill>
                <a:schemeClr val="tx1"/>
              </a:solidFill>
            </a:endParaRPr>
          </a:p>
          <a:p>
            <a:pPr algn="l"/>
            <a:r>
              <a:rPr lang="en-US" altLang="en-US" sz="1200">
                <a:solidFill>
                  <a:schemeClr val="tx1"/>
                </a:solidFill>
              </a:rPr>
              <a:t>xmlns:android：Android命名空间。必须设置成"http://schemas.android.com/apk/res/android"。</a:t>
            </a:r>
            <a:endParaRPr lang="en-US" altLang="en-US" sz="1200">
              <a:solidFill>
                <a:schemeClr val="tx1"/>
              </a:solidFill>
            </a:endParaRPr>
          </a:p>
          <a:p>
            <a:pPr algn="l"/>
            <a:endParaRPr lang="en-US" altLang="en-US" sz="1200">
              <a:solidFill>
                <a:schemeClr val="tx1"/>
              </a:solidFill>
            </a:endParaRPr>
          </a:p>
          <a:p>
            <a:pPr algn="l"/>
            <a:r>
              <a:rPr lang="en-US" altLang="en-US" sz="1200">
                <a:solidFill>
                  <a:schemeClr val="tx1"/>
                </a:solidFill>
              </a:rPr>
              <a:t>package：Java语言风格包名。包名由英文字母（大小写均可）、数字和下划线组成。每个独立的名字必须以字母开头。代表着唯一的application ID。</a:t>
            </a:r>
            <a:endParaRPr lang="en-US" altLang="en-US" sz="1200">
              <a:solidFill>
                <a:schemeClr val="tx1"/>
              </a:solidFill>
            </a:endParaRPr>
          </a:p>
          <a:p>
            <a:pPr algn="l"/>
            <a:endParaRPr lang="en-US" altLang="en-US" sz="1200">
              <a:solidFill>
                <a:schemeClr val="tx1"/>
              </a:solidFill>
            </a:endParaRPr>
          </a:p>
          <a:p>
            <a:pPr algn="l"/>
            <a:r>
              <a:rPr lang="en-US" altLang="en-US" sz="1200">
                <a:solidFill>
                  <a:schemeClr val="tx1"/>
                </a:solidFill>
              </a:rPr>
              <a:t>android:versionCode：内部的版本号。不会显示给用户。显示给用户的是versionName。必须是整数。</a:t>
            </a:r>
            <a:endParaRPr lang="en-US" altLang="en-US" sz="1200">
              <a:solidFill>
                <a:schemeClr val="tx1"/>
              </a:solidFill>
            </a:endParaRPr>
          </a:p>
          <a:p>
            <a:pPr algn="l"/>
            <a:endParaRPr lang="en-US" altLang="en-US" sz="1200">
              <a:solidFill>
                <a:schemeClr val="tx1"/>
              </a:solidFill>
            </a:endParaRPr>
          </a:p>
          <a:p>
            <a:pPr algn="l"/>
            <a:r>
              <a:rPr lang="en-US" altLang="en-US" sz="1200">
                <a:solidFill>
                  <a:schemeClr val="tx1"/>
                </a:solidFill>
              </a:rPr>
              <a:t>android:versionName：用户看到的版本号。</a:t>
            </a:r>
            <a:endParaRPr lang="en-US" altLang="en-US" sz="1200">
              <a:solidFill>
                <a:schemeClr val="tx1"/>
              </a:solidFill>
            </a:endParaRPr>
          </a:p>
        </p:txBody>
      </p:sp>
      <p:sp>
        <p:nvSpPr>
          <p:cNvPr id="12" name="圆角矩形标注 11"/>
          <p:cNvSpPr/>
          <p:nvPr/>
        </p:nvSpPr>
        <p:spPr>
          <a:xfrm>
            <a:off x="10607675" y="1099820"/>
            <a:ext cx="1475740" cy="362585"/>
          </a:xfrm>
          <a:prstGeom prst="wedgeRoundRectCallout">
            <a:avLst>
              <a:gd name="adj1" fmla="val -66308"/>
              <a:gd name="adj2" fmla="val 96409"/>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200">
                <a:solidFill>
                  <a:schemeClr val="tx1"/>
                </a:solidFill>
              </a:rPr>
              <a:t>Google Play app过滤机制</a:t>
            </a:r>
            <a:endParaRPr lang="en-US" altLang="zh-CN" sz="1200">
              <a:solidFill>
                <a:schemeClr val="tx1"/>
              </a:solidFill>
            </a:endParaRPr>
          </a:p>
        </p:txBody>
      </p:sp>
      <p:sp>
        <p:nvSpPr>
          <p:cNvPr id="13" name="矩形 12"/>
          <p:cNvSpPr/>
          <p:nvPr/>
        </p:nvSpPr>
        <p:spPr>
          <a:xfrm>
            <a:off x="5172710" y="1664335"/>
            <a:ext cx="6671310" cy="244475"/>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172710" y="2604770"/>
            <a:ext cx="6250305" cy="4022725"/>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标注 14"/>
          <p:cNvSpPr/>
          <p:nvPr/>
        </p:nvSpPr>
        <p:spPr>
          <a:xfrm>
            <a:off x="1016000" y="4784725"/>
            <a:ext cx="3783965" cy="822325"/>
          </a:xfrm>
          <a:prstGeom prst="wedgeRoundRectCallout">
            <a:avLst>
              <a:gd name="adj1" fmla="val 56108"/>
              <a:gd name="adj2" fmla="val -121660"/>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200">
                <a:solidFill>
                  <a:schemeClr val="tx1"/>
                </a:solidFill>
              </a:rPr>
              <a:t>描述应用的配置</a:t>
            </a:r>
            <a:r>
              <a:rPr lang="en-US" altLang="en-US" sz="1200">
                <a:solidFill>
                  <a:schemeClr val="tx1"/>
                </a:solidFill>
              </a:rPr>
              <a:t>。是一个必备的元素，它包含了很多子元素来描述应用的组件，它的属性影响到所有的子组件。</a:t>
            </a:r>
            <a:endParaRPr lang="en-US" altLang="en-US" sz="1200">
              <a:solidFill>
                <a:schemeClr val="tx1"/>
              </a:solidFill>
            </a:endParaRPr>
          </a:p>
        </p:txBody>
      </p:sp>
      <p:sp>
        <p:nvSpPr>
          <p:cNvPr id="16" name="矩形 15"/>
          <p:cNvSpPr/>
          <p:nvPr/>
        </p:nvSpPr>
        <p:spPr>
          <a:xfrm>
            <a:off x="5404485" y="4567555"/>
            <a:ext cx="5579745" cy="1837055"/>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标注 16"/>
          <p:cNvSpPr/>
          <p:nvPr/>
        </p:nvSpPr>
        <p:spPr>
          <a:xfrm>
            <a:off x="9229090" y="3571875"/>
            <a:ext cx="1219200" cy="362585"/>
          </a:xfrm>
          <a:prstGeom prst="wedgeRoundRectCallout">
            <a:avLst>
              <a:gd name="adj1" fmla="val -66308"/>
              <a:gd name="adj2" fmla="val 96409"/>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en-US" sz="1200">
                <a:solidFill>
                  <a:schemeClr val="tx1"/>
                </a:solidFill>
              </a:rPr>
              <a:t>四大组件</a:t>
            </a:r>
            <a:endParaRPr lang="en-US" altLang="en-US" sz="1200">
              <a:solidFill>
                <a:schemeClr val="tx1"/>
              </a:solidFill>
            </a:endParaRPr>
          </a:p>
        </p:txBody>
      </p:sp>
      <p:sp>
        <p:nvSpPr>
          <p:cNvPr id="18" name="文本框 17"/>
          <p:cNvSpPr txBox="1"/>
          <p:nvPr/>
        </p:nvSpPr>
        <p:spPr>
          <a:xfrm>
            <a:off x="327025" y="5882640"/>
            <a:ext cx="4232910" cy="521970"/>
          </a:xfrm>
          <a:prstGeom prst="rect">
            <a:avLst/>
          </a:prstGeom>
          <a:noFill/>
        </p:spPr>
        <p:txBody>
          <a:bodyPr wrap="square" rtlCol="0">
            <a:spAutoFit/>
          </a:bodyPr>
          <a:lstStyle/>
          <a:p>
            <a:pPr algn="l"/>
            <a:r>
              <a:rPr lang="en-US" altLang="zh-CN" sz="1400"/>
              <a:t>注意：如果使用AndroidStudio开发，</a:t>
            </a:r>
            <a:r>
              <a:rPr lang="en-US" altLang="en-US" sz="1400">
                <a:sym typeface="+mn-ea"/>
              </a:rPr>
              <a:t>application ID</a:t>
            </a:r>
            <a:r>
              <a:rPr lang="en-US" altLang="zh-CN" sz="1400"/>
              <a:t>会被build.gradle中的applicationId属性取代。</a:t>
            </a:r>
            <a:endParaRPr lang="en-US" altLang="zh-CN" sz="1400"/>
          </a:p>
        </p:txBody>
      </p:sp>
      <p:sp>
        <p:nvSpPr>
          <p:cNvPr id="19" name="圆角矩形标注 18"/>
          <p:cNvSpPr/>
          <p:nvPr/>
        </p:nvSpPr>
        <p:spPr>
          <a:xfrm>
            <a:off x="9005570" y="2737485"/>
            <a:ext cx="1896110" cy="362585"/>
          </a:xfrm>
          <a:prstGeom prst="wedgeRoundRectCallout">
            <a:avLst>
              <a:gd name="adj1" fmla="val -66308"/>
              <a:gd name="adj2" fmla="val 96409"/>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200">
                <a:solidFill>
                  <a:schemeClr val="tx1"/>
                </a:solidFill>
              </a:rPr>
              <a:t>&lt;application&gt;属性</a:t>
            </a:r>
            <a:endParaRPr lang="en-US" altLang="zh-CN" sz="1200">
              <a:solidFill>
                <a:schemeClr val="tx1"/>
              </a:solidFill>
            </a:endParaRPr>
          </a:p>
        </p:txBody>
      </p:sp>
      <p:sp>
        <p:nvSpPr>
          <p:cNvPr id="5" name="Content Placeholder 4"/>
          <p:cNvSpPr>
            <a:spLocks noGrp="1"/>
          </p:cNvSpPr>
          <p:nvPr>
            <p:ph idx="1"/>
          </p:nvPr>
        </p:nvSpPr>
        <p:spPr>
          <a:xfrm>
            <a:off x="647700" y="1099820"/>
            <a:ext cx="4421505" cy="432435"/>
          </a:xfrm>
        </p:spPr>
        <p:txBody>
          <a:bodyPr/>
          <a:lstStyle/>
          <a:p>
            <a:r>
              <a:rPr lang="en-US" altLang="en-US">
                <a:solidFill>
                  <a:schemeClr val="tx1"/>
                </a:solidFill>
              </a:rPr>
              <a:t>AndroidManifest</a:t>
            </a:r>
            <a:endParaRPr lang="en-US"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21590"/>
            <a:ext cx="10515600" cy="1325563"/>
          </a:xfrm>
        </p:spPr>
        <p:txBody>
          <a:bodyPr/>
          <a:lstStyle/>
          <a:p>
            <a:r>
              <a:rPr lang="en-US" altLang="en-US" sz="3200">
                <a:sym typeface="+mn-ea"/>
              </a:rPr>
              <a:t>Installd</a:t>
            </a:r>
            <a:endParaRPr lang="en-US" altLang="en-US" sz="3200">
              <a:sym typeface="+mn-ea"/>
            </a:endParaRPr>
          </a:p>
        </p:txBody>
      </p:sp>
      <p:sp>
        <p:nvSpPr>
          <p:cNvPr id="8" name="Text Box 7"/>
          <p:cNvSpPr txBox="1"/>
          <p:nvPr/>
        </p:nvSpPr>
        <p:spPr>
          <a:xfrm>
            <a:off x="4723765" y="599440"/>
            <a:ext cx="6870700" cy="5785485"/>
          </a:xfrm>
          <a:prstGeom prst="rect">
            <a:avLst/>
          </a:prstGeom>
          <a:solidFill>
            <a:schemeClr val="bg1">
              <a:lumMod val="95000"/>
            </a:schemeClr>
          </a:solidFill>
        </p:spPr>
        <p:txBody>
          <a:bodyPr wrap="square" rtlCol="0" anchor="t">
            <a:spAutoFit/>
          </a:bodyPr>
          <a:lstStyle/>
          <a:p>
            <a:r>
              <a:rPr lang="en-US" sz="1000"/>
              <a:t>class InstalldNativeService : public BinderService&lt;InstalldNativeService&gt;, public os::BnInstalld {</a:t>
            </a:r>
            <a:endParaRPr lang="en-US" sz="1000"/>
          </a:p>
          <a:p>
            <a:r>
              <a:rPr lang="en-US" sz="1000"/>
              <a:t>public:</a:t>
            </a:r>
            <a:endParaRPr lang="en-US" sz="1000"/>
          </a:p>
          <a:p>
            <a:r>
              <a:rPr lang="en-US" sz="1000"/>
              <a:t>    static status_t start();</a:t>
            </a:r>
            <a:endParaRPr lang="en-US" sz="1000"/>
          </a:p>
          <a:p>
            <a:r>
              <a:rPr lang="en-US" sz="1000"/>
              <a:t>    static char const* getServiceName() { return "installd"; }</a:t>
            </a:r>
            <a:endParaRPr lang="en-US" sz="1000"/>
          </a:p>
          <a:p>
            <a:endParaRPr lang="en-US" sz="1000"/>
          </a:p>
          <a:p>
            <a:r>
              <a:rPr lang="en-US" sz="1000"/>
              <a:t>    binder::Status createUserData(const std::unique_ptr&lt;std::string&gt;&amp; uuid, int32_t userId,</a:t>
            </a:r>
            <a:endParaRPr lang="en-US" sz="1000"/>
          </a:p>
          <a:p>
            <a:r>
              <a:rPr lang="en-US" sz="1000"/>
              <a:t>            int32_t userSerial, int32_t flags);</a:t>
            </a:r>
            <a:endParaRPr lang="en-US" sz="1000"/>
          </a:p>
          <a:p>
            <a:r>
              <a:rPr lang="en-US" sz="1000"/>
              <a:t>    binder::Status destroyUserData(const std::unique_ptr&lt;std::string&gt;&amp; uuid, int32_t userId,</a:t>
            </a:r>
            <a:endParaRPr lang="en-US" sz="1000"/>
          </a:p>
          <a:p>
            <a:r>
              <a:rPr lang="en-US" sz="1000"/>
              <a:t>            int32_t flags);</a:t>
            </a:r>
            <a:endParaRPr lang="en-US" sz="1000"/>
          </a:p>
          <a:p>
            <a:r>
              <a:rPr lang="en-US" sz="1000"/>
              <a:t>    binder::Status createAppData(const std::unique_ptr&lt;std::string&gt;&amp; uuid,</a:t>
            </a:r>
            <a:endParaRPr lang="en-US" sz="1000"/>
          </a:p>
          <a:p>
            <a:r>
              <a:rPr lang="en-US" sz="1000"/>
              <a:t>            const std::string&amp; packageName, int32_t userId, int32_t flags, int32_t appId,</a:t>
            </a:r>
            <a:endParaRPr lang="en-US" sz="1000"/>
          </a:p>
          <a:p>
            <a:r>
              <a:rPr lang="en-US" sz="1000"/>
              <a:t>            const std::string&amp; seInfo, int32_t targetSdkVersion, int64_t* _aidl_return);</a:t>
            </a:r>
            <a:endParaRPr lang="en-US" sz="1000"/>
          </a:p>
          <a:p>
            <a:r>
              <a:rPr lang="en-US" sz="1000"/>
              <a:t>    binder::Status clearAppData(const std::unique_ptr&lt;std::string&gt;&amp; uuid,</a:t>
            </a:r>
            <a:endParaRPr lang="en-US" sz="1000"/>
          </a:p>
          <a:p>
            <a:r>
              <a:rPr lang="en-US" sz="1000"/>
              <a:t>            const std::string&amp; packageName, int32_t userId, int32_t flags, int64_t ceDataInode);</a:t>
            </a:r>
            <a:endParaRPr lang="en-US" sz="1000"/>
          </a:p>
          <a:p>
            <a:r>
              <a:rPr lang="en-US" sz="1000"/>
              <a:t>    binder::Status destroyAppData(const std::unique_ptr&lt;std::string&gt;&amp; uuid,</a:t>
            </a:r>
            <a:endParaRPr lang="en-US" sz="1000"/>
          </a:p>
          <a:p>
            <a:r>
              <a:rPr lang="en-US" sz="1000"/>
              <a:t>            const std::string&amp; packageName, int32_t userId, int32_t flags, int64_t ceDataInode);</a:t>
            </a:r>
            <a:endParaRPr lang="en-US" sz="1000"/>
          </a:p>
          <a:p>
            <a:endParaRPr lang="en-US" sz="1000"/>
          </a:p>
          <a:p>
            <a:r>
              <a:rPr lang="en-US" sz="1000"/>
              <a:t>    binder::Status getAppSize(const std::unique_ptr&lt;std::string&gt;&amp; uuid,</a:t>
            </a:r>
            <a:endParaRPr lang="en-US" sz="1000"/>
          </a:p>
          <a:p>
            <a:r>
              <a:rPr lang="en-US" sz="1000"/>
              <a:t>            const std::vector&lt;std::string&gt;&amp; packageNames, int32_t userId, int32_t flags,</a:t>
            </a:r>
            <a:endParaRPr lang="en-US" sz="1000"/>
          </a:p>
          <a:p>
            <a:r>
              <a:rPr lang="en-US" sz="1000"/>
              <a:t>            int32_t appId, const std::vector&lt;int64_t&gt;&amp; ceDataInodes,</a:t>
            </a:r>
            <a:endParaRPr lang="en-US" sz="1000"/>
          </a:p>
          <a:p>
            <a:r>
              <a:rPr lang="en-US" sz="1000"/>
              <a:t>            const std::vector&lt;std::string&gt;&amp; codePaths, std::vector&lt;int64_t&gt;* _aidl_return);</a:t>
            </a:r>
            <a:endParaRPr lang="en-US" sz="1000"/>
          </a:p>
          <a:p>
            <a:r>
              <a:rPr lang="en-US" sz="1000"/>
              <a:t>    binder::Status moveCompleteApp(const std::unique_ptr&lt;std::string&gt;&amp; fromUuid,</a:t>
            </a:r>
            <a:endParaRPr lang="en-US" sz="1000"/>
          </a:p>
          <a:p>
            <a:r>
              <a:rPr lang="en-US" sz="1000"/>
              <a:t>            const std::unique_ptr&lt;std::string&gt;&amp; toUuid, const std::string&amp; packageName,</a:t>
            </a:r>
            <a:endParaRPr lang="en-US" sz="1000"/>
          </a:p>
          <a:p>
            <a:r>
              <a:rPr lang="en-US" sz="1000"/>
              <a:t>            const std::string&amp; dataAppName, int32_t appId, const std::string&amp; seInfo,</a:t>
            </a:r>
            <a:endParaRPr lang="en-US" sz="1000"/>
          </a:p>
          <a:p>
            <a:r>
              <a:rPr lang="en-US" sz="1000"/>
              <a:t>            int32_t targetSdkVersion);</a:t>
            </a:r>
            <a:endParaRPr lang="en-US" sz="1000"/>
          </a:p>
          <a:p>
            <a:endParaRPr lang="en-US" sz="1000"/>
          </a:p>
          <a:p>
            <a:r>
              <a:rPr lang="en-US" sz="1000"/>
              <a:t>    binder::Status dexopt(const std::string&amp; apkPath, int32_t uid,</a:t>
            </a:r>
            <a:endParaRPr lang="en-US" sz="1000"/>
          </a:p>
          <a:p>
            <a:r>
              <a:rPr lang="en-US" sz="1000"/>
              <a:t>            const std::unique_ptr&lt;std::string&gt;&amp; packageName, const std::string&amp; instructionSet,</a:t>
            </a:r>
            <a:endParaRPr lang="en-US" sz="1000"/>
          </a:p>
          <a:p>
            <a:r>
              <a:rPr lang="en-US" sz="1000"/>
              <a:t>            int32_t dexoptNeeded, const std::unique_ptr&lt;std::string&gt;&amp; outputPath, int32_t dexFlags,</a:t>
            </a:r>
            <a:endParaRPr lang="en-US" sz="1000"/>
          </a:p>
          <a:p>
            <a:r>
              <a:rPr lang="en-US" sz="1000"/>
              <a:t>            const std::string&amp; compilerFilter, const std::unique_ptr&lt;std::string&gt;&amp; uuid,</a:t>
            </a:r>
            <a:endParaRPr lang="en-US" sz="1000"/>
          </a:p>
          <a:p>
            <a:r>
              <a:rPr lang="en-US" sz="1000"/>
              <a:t>            const std::unique_ptr&lt;std::string&gt;&amp; classLoaderContext,</a:t>
            </a:r>
            <a:endParaRPr lang="en-US" sz="1000"/>
          </a:p>
          <a:p>
            <a:r>
              <a:rPr lang="en-US" sz="1000"/>
              <a:t>            const std::unique_ptr&lt;std::string&gt;&amp; seInfo, bool downgrade,</a:t>
            </a:r>
            <a:endParaRPr lang="en-US" sz="1000"/>
          </a:p>
          <a:p>
            <a:r>
              <a:rPr lang="en-US" sz="1000"/>
              <a:t>            int32_t targetSdkVersion, const std::unique_ptr&lt;std::string&gt;&amp; profileName,</a:t>
            </a:r>
            <a:endParaRPr lang="en-US" sz="1000"/>
          </a:p>
          <a:p>
            <a:r>
              <a:rPr lang="en-US" sz="1000"/>
              <a:t>            const std::unique_ptr&lt;std::string&gt;&amp; dexMetadataPath,</a:t>
            </a:r>
            <a:endParaRPr lang="en-US" sz="1000"/>
          </a:p>
          <a:p>
            <a:r>
              <a:rPr lang="en-US" sz="1000"/>
              <a:t>            const std::unique_ptr&lt;std::string&gt;&amp; compilationReason);</a:t>
            </a:r>
            <a:endParaRPr lang="en-US" sz="1000"/>
          </a:p>
          <a:p>
            <a:r>
              <a:rPr lang="en-US" sz="1000"/>
              <a:t>    binder::Status rmdex(const std::string&amp; codePath, const std::string&amp; instructionSet);</a:t>
            </a:r>
            <a:endParaRPr lang="en-US" sz="1000"/>
          </a:p>
          <a:p>
            <a:r>
              <a:rPr lang="en-US" altLang="en-US" sz="1000"/>
              <a:t>}</a:t>
            </a:r>
            <a:endParaRPr lang="en-US" altLang="en-US" sz="1000"/>
          </a:p>
        </p:txBody>
      </p:sp>
      <p:sp>
        <p:nvSpPr>
          <p:cNvPr id="6" name="Text Box 5"/>
          <p:cNvSpPr txBox="1"/>
          <p:nvPr/>
        </p:nvSpPr>
        <p:spPr>
          <a:xfrm>
            <a:off x="438785" y="1090295"/>
            <a:ext cx="4284980" cy="1599565"/>
          </a:xfrm>
          <a:prstGeom prst="rect">
            <a:avLst/>
          </a:prstGeom>
          <a:noFill/>
        </p:spPr>
        <p:txBody>
          <a:bodyPr wrap="square" rtlCol="0" anchor="t">
            <a:spAutoFit/>
          </a:bodyPr>
          <a:lstStyle/>
          <a:p>
            <a:pPr algn="l"/>
            <a:r>
              <a:rPr lang="en-US" altLang="en-US" sz="1400">
                <a:sym typeface="+mn-ea"/>
              </a:rPr>
              <a:t>installd的作用：</a:t>
            </a:r>
            <a:endParaRPr lang="en-US" altLang="en-US" sz="1400">
              <a:sym typeface="+mn-ea"/>
            </a:endParaRPr>
          </a:p>
          <a:p>
            <a:pPr algn="l"/>
            <a:r>
              <a:rPr lang="en-US" altLang="en-US" sz="1400">
                <a:sym typeface="+mn-ea"/>
              </a:rPr>
              <a:t>installd支持的部分功能如右。可以看出installd的主要作用是操作应用目录。</a:t>
            </a:r>
            <a:endParaRPr lang="en-US" altLang="en-US" sz="1400">
              <a:sym typeface="+mn-ea"/>
            </a:endParaRPr>
          </a:p>
          <a:p>
            <a:pPr algn="l"/>
            <a:endParaRPr lang="en-US" altLang="en-US" sz="1400">
              <a:sym typeface="+mn-ea"/>
            </a:endParaRPr>
          </a:p>
          <a:p>
            <a:pPr algn="l"/>
            <a:r>
              <a:rPr lang="en-US" altLang="en-US" sz="1400">
                <a:sym typeface="+mn-ea"/>
              </a:rPr>
              <a:t>PKMS运行在system_server进程，是system权限。</a:t>
            </a:r>
            <a:endParaRPr lang="en-US" altLang="en-US" sz="1400">
              <a:sym typeface="+mn-ea"/>
            </a:endParaRPr>
          </a:p>
          <a:p>
            <a:pPr algn="l"/>
            <a:r>
              <a:rPr lang="en-US" altLang="en-US" sz="1400">
                <a:sym typeface="+mn-ea"/>
              </a:rPr>
              <a:t>installd是在init.rc中启动的，具有root权限。在installd中操作文件和目录，可以避开许多权限问题。</a:t>
            </a:r>
            <a:endParaRPr lang="en-US" altLang="en-US" sz="1400">
              <a:sym typeface="+mn-ea"/>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860" y="6350"/>
            <a:ext cx="10515600" cy="1325563"/>
          </a:xfrm>
        </p:spPr>
        <p:txBody>
          <a:bodyPr/>
          <a:lstStyle/>
          <a:p>
            <a:r>
              <a:rPr lang="en-US" altLang="en-US"/>
              <a:t>总结</a:t>
            </a:r>
            <a:endParaRPr lang="en-US" altLang="en-US"/>
          </a:p>
        </p:txBody>
      </p:sp>
      <p:sp>
        <p:nvSpPr>
          <p:cNvPr id="6" name="Text Box 5"/>
          <p:cNvSpPr txBox="1"/>
          <p:nvPr/>
        </p:nvSpPr>
        <p:spPr>
          <a:xfrm>
            <a:off x="485775" y="1119505"/>
            <a:ext cx="6273165" cy="5908040"/>
          </a:xfrm>
          <a:prstGeom prst="rect">
            <a:avLst/>
          </a:prstGeom>
          <a:noFill/>
        </p:spPr>
        <p:txBody>
          <a:bodyPr wrap="square" rtlCol="0" anchor="t">
            <a:spAutoFit/>
          </a:bodyPr>
          <a:lstStyle/>
          <a:p>
            <a:r>
              <a:rPr lang="en-US" sz="1400"/>
              <a:t>PackageManagerService</a:t>
            </a:r>
            <a:r>
              <a:rPr lang="en-US" altLang="en-US" sz="1400"/>
              <a:t>	</a:t>
            </a:r>
            <a:r>
              <a:rPr lang="en-US" sz="1400"/>
              <a:t># 包管理的核心服务</a:t>
            </a:r>
            <a:endParaRPr lang="en-US" sz="1400"/>
          </a:p>
          <a:p>
            <a:r>
              <a:rPr lang="en-US" sz="1400"/>
              <a:t>com.android.server.pm.Settings</a:t>
            </a:r>
            <a:r>
              <a:rPr lang="en-US" altLang="en-US" sz="1400"/>
              <a:t>	</a:t>
            </a:r>
            <a:r>
              <a:rPr lang="en-US" sz="1400"/>
              <a:t># 所有包的管理信息</a:t>
            </a:r>
            <a:endParaRPr lang="en-US" sz="1400"/>
          </a:p>
          <a:p>
            <a:r>
              <a:rPr lang="en-US" sz="1400"/>
              <a:t>    PackageSetting </a:t>
            </a:r>
            <a:r>
              <a:rPr lang="en-US" altLang="en-US" sz="1400"/>
              <a:t>	</a:t>
            </a:r>
            <a:r>
              <a:rPr lang="en-US" sz="1400"/>
              <a:t># 每一个包的信息</a:t>
            </a:r>
            <a:endParaRPr lang="en-US" sz="1400"/>
          </a:p>
          <a:p>
            <a:r>
              <a:rPr lang="en-US" sz="1400"/>
              <a:t>    BasePermission </a:t>
            </a:r>
            <a:r>
              <a:rPr lang="en-US" altLang="en-US" sz="1400"/>
              <a:t>	</a:t>
            </a:r>
            <a:r>
              <a:rPr lang="en-US" sz="1400"/>
              <a:t># 系统中已有的权限</a:t>
            </a:r>
            <a:endParaRPr lang="en-US" sz="1400"/>
          </a:p>
          <a:p>
            <a:r>
              <a:rPr lang="en-US" sz="1400"/>
              <a:t>    PermissionsState </a:t>
            </a:r>
            <a:r>
              <a:rPr lang="en-US" altLang="en-US" sz="1400"/>
              <a:t>	</a:t>
            </a:r>
            <a:r>
              <a:rPr lang="en-US" sz="1400"/>
              <a:t># 授权状态</a:t>
            </a:r>
            <a:endParaRPr lang="en-US" sz="1400"/>
          </a:p>
          <a:p>
            <a:r>
              <a:rPr lang="en-US" sz="1400"/>
              <a:t>PackageParser </a:t>
            </a:r>
            <a:r>
              <a:rPr lang="en-US" altLang="en-US" sz="1400"/>
              <a:t>	</a:t>
            </a:r>
            <a:r>
              <a:rPr lang="en-US" sz="1400"/>
              <a:t># 包解析器</a:t>
            </a:r>
            <a:endParaRPr lang="en-US" sz="1400"/>
          </a:p>
          <a:p>
            <a:r>
              <a:rPr lang="en-US" sz="1400"/>
              <a:t>    Package </a:t>
            </a:r>
            <a:r>
              <a:rPr lang="en-US" altLang="en-US" sz="1400"/>
              <a:t>	</a:t>
            </a:r>
            <a:r>
              <a:rPr lang="en-US" sz="1400"/>
              <a:t># 解析得到的包信息</a:t>
            </a:r>
            <a:endParaRPr lang="en-US" sz="1400"/>
          </a:p>
          <a:p>
            <a:r>
              <a:rPr lang="en-US" sz="1400"/>
              <a:t>    Component </a:t>
            </a:r>
            <a:r>
              <a:rPr lang="en-US" altLang="en-US" sz="1400"/>
              <a:t>	</a:t>
            </a:r>
            <a:r>
              <a:rPr lang="en-US" sz="1400"/>
              <a:t># 组件的基类，其子类对应到&lt;AndroidManifest.xml&gt;中定义的不同组件</a:t>
            </a:r>
            <a:endParaRPr lang="en-US" sz="1400"/>
          </a:p>
          <a:p>
            <a:r>
              <a:rPr lang="en-US" sz="1400"/>
              <a:t>        Activity</a:t>
            </a:r>
            <a:endParaRPr lang="en-US" sz="1400"/>
          </a:p>
          <a:p>
            <a:r>
              <a:rPr lang="en-US" sz="1400"/>
              <a:t>        Provider</a:t>
            </a:r>
            <a:endParaRPr lang="en-US" sz="1400"/>
          </a:p>
          <a:p>
            <a:r>
              <a:rPr lang="en-US" sz="1400"/>
              <a:t>        Service</a:t>
            </a:r>
            <a:endParaRPr lang="en-US" sz="1400"/>
          </a:p>
          <a:p>
            <a:r>
              <a:rPr lang="en-US" sz="1400"/>
              <a:t>        Instrumentation</a:t>
            </a:r>
            <a:endParaRPr lang="en-US" sz="1400"/>
          </a:p>
          <a:p>
            <a:r>
              <a:rPr lang="en-US" sz="1400"/>
              <a:t>        Permission</a:t>
            </a:r>
            <a:endParaRPr lang="en-US" sz="1400"/>
          </a:p>
          <a:p>
            <a:r>
              <a:rPr lang="en-US" sz="1400"/>
              <a:t>        PermissionGroup</a:t>
            </a:r>
            <a:endParaRPr lang="en-US" sz="1400"/>
          </a:p>
          <a:p>
            <a:r>
              <a:rPr lang="en-US" sz="1400"/>
              <a:t>    PackageInfo </a:t>
            </a:r>
            <a:r>
              <a:rPr lang="en-US" altLang="en-US" sz="1400"/>
              <a:t>	</a:t>
            </a:r>
            <a:r>
              <a:rPr lang="en-US" sz="1400"/>
              <a:t># 跨进程传递的包数据，包解析时生成</a:t>
            </a:r>
            <a:endParaRPr lang="en-US" sz="1400"/>
          </a:p>
          <a:p>
            <a:r>
              <a:rPr lang="en-US" sz="1400"/>
              <a:t>        PackageItemInfo</a:t>
            </a:r>
            <a:endParaRPr lang="en-US" sz="1400"/>
          </a:p>
          <a:p>
            <a:r>
              <a:rPr lang="en-US" sz="1400"/>
              <a:t>            ApplicationInfo</a:t>
            </a:r>
            <a:endParaRPr lang="en-US" sz="1400"/>
          </a:p>
          <a:p>
            <a:r>
              <a:rPr lang="en-US" sz="1400"/>
              <a:t>            InstrumentationInfo</a:t>
            </a:r>
            <a:endParaRPr lang="en-US" sz="1400"/>
          </a:p>
          <a:p>
            <a:r>
              <a:rPr lang="en-US" sz="1400"/>
              <a:t>            PermissionInfo</a:t>
            </a:r>
            <a:endParaRPr lang="en-US" sz="1400"/>
          </a:p>
          <a:p>
            <a:r>
              <a:rPr lang="en-US" sz="1400"/>
              <a:t>            PermissionGroupInfo</a:t>
            </a:r>
            <a:endParaRPr lang="en-US" sz="1400"/>
          </a:p>
          <a:p>
            <a:r>
              <a:rPr lang="en-US" sz="1400"/>
              <a:t>            ComponentInfo</a:t>
            </a:r>
            <a:endParaRPr lang="en-US" sz="1400"/>
          </a:p>
          <a:p>
            <a:r>
              <a:rPr lang="en-US" sz="1400"/>
              <a:t>                ActivityInfo</a:t>
            </a:r>
            <a:endParaRPr lang="en-US" sz="1400"/>
          </a:p>
          <a:p>
            <a:r>
              <a:rPr lang="en-US" sz="1400"/>
              <a:t>                ServiceInfo</a:t>
            </a:r>
            <a:endParaRPr lang="en-US" sz="1400"/>
          </a:p>
          <a:p>
            <a:r>
              <a:rPr lang="en-US" sz="1400"/>
              <a:t>                ProviderInfo</a:t>
            </a:r>
            <a:endParaRPr lang="en-US" sz="1400"/>
          </a:p>
          <a:p>
            <a:r>
              <a:rPr lang="en-US" sz="1400"/>
              <a:t>        PackageLite </a:t>
            </a:r>
            <a:r>
              <a:rPr lang="en-US" altLang="en-US" sz="1400"/>
              <a:t>	</a:t>
            </a:r>
            <a:r>
              <a:rPr lang="en-US" sz="1400"/>
              <a:t># 轻量的包信息</a:t>
            </a:r>
            <a:endParaRPr lang="en-US" sz="1400"/>
          </a:p>
          <a:p>
            <a:r>
              <a:rPr lang="en-US" sz="1400"/>
              <a:t>        ApkLite</a:t>
            </a:r>
            <a:endParaRPr lang="en-US" sz="1400"/>
          </a:p>
        </p:txBody>
      </p:sp>
      <p:sp>
        <p:nvSpPr>
          <p:cNvPr id="7" name="Text Box 6"/>
          <p:cNvSpPr txBox="1"/>
          <p:nvPr/>
        </p:nvSpPr>
        <p:spPr>
          <a:xfrm>
            <a:off x="7032625" y="921385"/>
            <a:ext cx="4703445" cy="4399915"/>
          </a:xfrm>
          <a:prstGeom prst="rect">
            <a:avLst/>
          </a:prstGeom>
          <a:noFill/>
        </p:spPr>
        <p:txBody>
          <a:bodyPr wrap="square" rtlCol="0" anchor="t">
            <a:spAutoFit/>
          </a:bodyPr>
          <a:lstStyle/>
          <a:p>
            <a:r>
              <a:rPr lang="en-US" sz="1400">
                <a:sym typeface="+mn-ea"/>
              </a:rPr>
              <a:t>PackageHandler </a:t>
            </a:r>
            <a:r>
              <a:rPr lang="en-US" altLang="en-US" sz="1400">
                <a:sym typeface="+mn-ea"/>
              </a:rPr>
              <a:t>	</a:t>
            </a:r>
            <a:r>
              <a:rPr lang="en-US" sz="1400">
                <a:sym typeface="+mn-ea"/>
              </a:rPr>
              <a:t># 包管理的消息处理器</a:t>
            </a:r>
            <a:endParaRPr lang="en-US" sz="1400"/>
          </a:p>
          <a:p>
            <a:r>
              <a:rPr lang="en-US" sz="1400">
                <a:sym typeface="+mn-ea"/>
              </a:rPr>
              <a:t>    HandlerParams</a:t>
            </a:r>
            <a:r>
              <a:rPr lang="en-US" altLang="en-US" sz="1400">
                <a:sym typeface="+mn-ea"/>
              </a:rPr>
              <a:t>	</a:t>
            </a:r>
            <a:r>
              <a:rPr lang="en-US" sz="1400">
                <a:sym typeface="+mn-ea"/>
              </a:rPr>
              <a:t># 消息的数据载体</a:t>
            </a:r>
            <a:endParaRPr lang="en-US" sz="1400"/>
          </a:p>
          <a:p>
            <a:r>
              <a:rPr lang="en-US" sz="1400">
                <a:sym typeface="+mn-ea"/>
              </a:rPr>
              <a:t>        InstallParams</a:t>
            </a:r>
            <a:endParaRPr lang="en-US" sz="1400"/>
          </a:p>
          <a:p>
            <a:r>
              <a:rPr lang="en-US" sz="1400">
                <a:sym typeface="+mn-ea"/>
              </a:rPr>
              <a:t>        MeasureParams</a:t>
            </a:r>
            <a:endParaRPr lang="en-US" sz="1400"/>
          </a:p>
          <a:p>
            <a:r>
              <a:rPr lang="en-US" sz="1400">
                <a:sym typeface="+mn-ea"/>
              </a:rPr>
              <a:t>    InstallArgs </a:t>
            </a:r>
            <a:r>
              <a:rPr lang="en-US" altLang="en-US" sz="1400">
                <a:sym typeface="+mn-ea"/>
              </a:rPr>
              <a:t>	</a:t>
            </a:r>
            <a:r>
              <a:rPr lang="en-US" sz="1400">
                <a:sym typeface="+mn-ea"/>
              </a:rPr>
              <a:t># APK的安装参数</a:t>
            </a:r>
            <a:endParaRPr lang="en-US" sz="1400"/>
          </a:p>
          <a:p>
            <a:r>
              <a:rPr lang="en-US" sz="1400">
                <a:sym typeface="+mn-ea"/>
              </a:rPr>
              <a:t>        FileInstallArgs</a:t>
            </a:r>
            <a:endParaRPr lang="en-US" sz="1400"/>
          </a:p>
          <a:p>
            <a:r>
              <a:rPr lang="en-US" sz="1400">
                <a:sym typeface="+mn-ea"/>
              </a:rPr>
              <a:t>        AsecInstallArgs</a:t>
            </a:r>
            <a:endParaRPr lang="en-US" sz="1400"/>
          </a:p>
          <a:p>
            <a:r>
              <a:rPr lang="en-US" sz="1400">
                <a:sym typeface="+mn-ea"/>
              </a:rPr>
              <a:t>        MoveInfoArgs</a:t>
            </a:r>
            <a:endParaRPr lang="en-US" sz="1400">
              <a:sym typeface="+mn-ea"/>
            </a:endParaRPr>
          </a:p>
          <a:p>
            <a:r>
              <a:rPr lang="en-US" sz="1400">
                <a:sym typeface="+mn-ea"/>
              </a:rPr>
              <a:t>IntentFilter </a:t>
            </a:r>
            <a:r>
              <a:rPr lang="en-US" altLang="en-US" sz="1400">
                <a:sym typeface="+mn-ea"/>
              </a:rPr>
              <a:t>		</a:t>
            </a:r>
            <a:r>
              <a:rPr lang="en-US" sz="1400">
                <a:sym typeface="+mn-ea"/>
              </a:rPr>
              <a:t># Intent过滤器</a:t>
            </a:r>
            <a:endParaRPr lang="en-US" sz="1400"/>
          </a:p>
          <a:p>
            <a:r>
              <a:rPr lang="en-US" sz="1400">
                <a:sym typeface="+mn-ea"/>
              </a:rPr>
              <a:t>    IntentInfo </a:t>
            </a:r>
            <a:r>
              <a:rPr lang="en-US" altLang="en-US" sz="1400">
                <a:sym typeface="+mn-ea"/>
              </a:rPr>
              <a:t>	</a:t>
            </a:r>
            <a:r>
              <a:rPr lang="en-US" sz="1400">
                <a:sym typeface="+mn-ea"/>
              </a:rPr>
              <a:t># 组件所定义的&lt;intent-filter&gt;信息</a:t>
            </a:r>
            <a:endParaRPr lang="en-US" sz="1400"/>
          </a:p>
          <a:p>
            <a:r>
              <a:rPr lang="en-US" sz="1400">
                <a:sym typeface="+mn-ea"/>
              </a:rPr>
              <a:t>        ActivityIntentInfo</a:t>
            </a:r>
            <a:endParaRPr lang="en-US" sz="1400"/>
          </a:p>
          <a:p>
            <a:r>
              <a:rPr lang="en-US" sz="1400">
                <a:sym typeface="+mn-ea"/>
              </a:rPr>
              <a:t>        ServiceIntentInfo</a:t>
            </a:r>
            <a:endParaRPr lang="en-US" sz="1400"/>
          </a:p>
          <a:p>
            <a:r>
              <a:rPr lang="en-US" sz="1400">
                <a:sym typeface="+mn-ea"/>
              </a:rPr>
              <a:t>        ProviderIntentInfo</a:t>
            </a:r>
            <a:endParaRPr lang="en-US" sz="1400"/>
          </a:p>
          <a:p>
            <a:r>
              <a:rPr lang="en-US" sz="1400">
                <a:sym typeface="+mn-ea"/>
              </a:rPr>
              <a:t>Intent</a:t>
            </a:r>
            <a:endParaRPr lang="en-US" sz="1400"/>
          </a:p>
          <a:p>
            <a:r>
              <a:rPr lang="en-US" sz="1400">
                <a:sym typeface="+mn-ea"/>
              </a:rPr>
              <a:t>    ResolveInfo</a:t>
            </a:r>
            <a:endParaRPr lang="en-US" sz="1400"/>
          </a:p>
          <a:p>
            <a:r>
              <a:rPr lang="en-US" sz="1400">
                <a:sym typeface="+mn-ea"/>
              </a:rPr>
              <a:t>    IntentResolver </a:t>
            </a:r>
            <a:r>
              <a:rPr lang="en-US" altLang="en-US" sz="1400">
                <a:sym typeface="+mn-ea"/>
              </a:rPr>
              <a:t>	</a:t>
            </a:r>
            <a:r>
              <a:rPr lang="en-US" sz="1400">
                <a:sym typeface="+mn-ea"/>
              </a:rPr>
              <a:t># Intent解析器，其子类用于不同组件的Intent解析</a:t>
            </a:r>
            <a:endParaRPr lang="en-US" sz="1400"/>
          </a:p>
          <a:p>
            <a:r>
              <a:rPr lang="en-US" sz="1400">
                <a:sym typeface="+mn-ea"/>
              </a:rPr>
              <a:t>        ActivityIntentResolver</a:t>
            </a:r>
            <a:endParaRPr lang="en-US" sz="1400"/>
          </a:p>
          <a:p>
            <a:r>
              <a:rPr lang="en-US" sz="1400">
                <a:sym typeface="+mn-ea"/>
              </a:rPr>
              <a:t>        ServiceIntentResolver</a:t>
            </a:r>
            <a:endParaRPr lang="en-US" sz="1400"/>
          </a:p>
          <a:p>
            <a:r>
              <a:rPr lang="en-US" sz="1400">
                <a:sym typeface="+mn-ea"/>
              </a:rPr>
              <a:t>        ProviderIntentResolver</a:t>
            </a:r>
            <a:endParaRPr lang="en-US" sz="1400">
              <a:sym typeface="+mn-ea"/>
            </a:endParaRPr>
          </a:p>
        </p:txBody>
      </p:sp>
      <p:sp>
        <p:nvSpPr>
          <p:cNvPr id="8" name="Text Box 7"/>
          <p:cNvSpPr txBox="1"/>
          <p:nvPr/>
        </p:nvSpPr>
        <p:spPr>
          <a:xfrm>
            <a:off x="587375" y="832485"/>
            <a:ext cx="3855720" cy="368300"/>
          </a:xfrm>
          <a:prstGeom prst="rect">
            <a:avLst/>
          </a:prstGeom>
          <a:noFill/>
        </p:spPr>
        <p:txBody>
          <a:bodyPr wrap="square" rtlCol="0" anchor="t">
            <a:spAutoFit/>
          </a:bodyPr>
          <a:lstStyle/>
          <a:p>
            <a:r>
              <a:rPr lang="en-US" altLang="en-US"/>
              <a:t>PKMS中</a:t>
            </a:r>
            <a:r>
              <a:rPr lang="en-US"/>
              <a:t>涉及到的数据结构</a:t>
            </a:r>
            <a:r>
              <a:rPr lang="en-US" altLang="en-US"/>
              <a:t>：</a:t>
            </a:r>
            <a:endParaRPr lang="en-US"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from 2020-07-06 11-46-37"/>
          <p:cNvPicPr>
            <a:picLocks noChangeAspect="1"/>
          </p:cNvPicPr>
          <p:nvPr/>
        </p:nvPicPr>
        <p:blipFill>
          <a:blip r:embed="rId1"/>
          <a:stretch>
            <a:fillRect/>
          </a:stretch>
        </p:blipFill>
        <p:spPr>
          <a:xfrm>
            <a:off x="4196715" y="1180465"/>
            <a:ext cx="3799205" cy="467360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7700" y="5715"/>
            <a:ext cx="10515600" cy="1325563"/>
          </a:xfrm>
        </p:spPr>
        <p:txBody>
          <a:bodyPr/>
          <a:lstStyle/>
          <a:p>
            <a:r>
              <a:rPr lang="en-US" altLang="en-US"/>
              <a:t>常用命令</a:t>
            </a:r>
            <a:endParaRPr lang="en-US" altLang="en-US"/>
          </a:p>
        </p:txBody>
      </p:sp>
      <p:sp>
        <p:nvSpPr>
          <p:cNvPr id="3" name="内容占位符 2"/>
          <p:cNvSpPr>
            <a:spLocks noGrp="1"/>
          </p:cNvSpPr>
          <p:nvPr>
            <p:ph idx="1"/>
          </p:nvPr>
        </p:nvSpPr>
        <p:spPr>
          <a:xfrm>
            <a:off x="647700" y="947420"/>
            <a:ext cx="10920095" cy="5635625"/>
          </a:xfrm>
        </p:spPr>
        <p:txBody>
          <a:bodyPr>
            <a:noAutofit/>
          </a:bodyPr>
          <a:lstStyle/>
          <a:p>
            <a:r>
              <a:rPr lang="en-US" altLang="en-US" sz="1400">
                <a:solidFill>
                  <a:schemeClr val="tx1"/>
                </a:solidFill>
              </a:rPr>
              <a:t>dumpsys</a:t>
            </a:r>
            <a:endParaRPr lang="en-US" altLang="en-US" sz="1400">
              <a:solidFill>
                <a:schemeClr val="tx1"/>
              </a:solidFill>
            </a:endParaRPr>
          </a:p>
          <a:p>
            <a:pPr marL="0" indent="0">
              <a:buNone/>
            </a:pPr>
            <a:r>
              <a:rPr lang="en-US" altLang="en-US" sz="1400">
                <a:solidFill>
                  <a:schemeClr val="tx1"/>
                </a:solidFill>
                <a:sym typeface="+mn-ea"/>
              </a:rPr>
              <a:t>[adb shell dumpsys package]</a:t>
            </a:r>
            <a:endParaRPr lang="en-US" altLang="en-US" sz="1400">
              <a:solidFill>
                <a:schemeClr val="tx1"/>
              </a:solidFill>
            </a:endParaRPr>
          </a:p>
          <a:p>
            <a:pPr marL="0" indent="0">
              <a:buNone/>
            </a:pPr>
            <a:r>
              <a:rPr lang="en-US" altLang="en-US" sz="1400">
                <a:solidFill>
                  <a:schemeClr val="tx1"/>
                </a:solidFill>
                <a:sym typeface="+mn-ea"/>
              </a:rPr>
              <a:t>打印出整个系统关于permission, shard libaray, provider, intent，filter, package等等信息。</a:t>
            </a:r>
            <a:endParaRPr lang="en-US" altLang="en-US" sz="1400">
              <a:solidFill>
                <a:schemeClr val="tx1"/>
              </a:solidFill>
              <a:sym typeface="+mn-ea"/>
            </a:endParaRPr>
          </a:p>
          <a:p>
            <a:pPr marL="0" indent="0">
              <a:buNone/>
            </a:pPr>
            <a:r>
              <a:rPr lang="en-US" altLang="en-US" sz="1400">
                <a:solidFill>
                  <a:schemeClr val="tx1"/>
                </a:solidFill>
              </a:rPr>
              <a:t>[adb shell dumpsys activity]</a:t>
            </a:r>
            <a:endParaRPr lang="en-US" altLang="en-US" sz="1400">
              <a:solidFill>
                <a:schemeClr val="tx1"/>
              </a:solidFill>
            </a:endParaRPr>
          </a:p>
          <a:p>
            <a:pPr marL="0" indent="0">
              <a:buNone/>
            </a:pPr>
            <a:r>
              <a:rPr lang="en-US" altLang="en-US" sz="1400">
                <a:solidFill>
                  <a:schemeClr val="tx1"/>
                </a:solidFill>
              </a:rPr>
              <a:t>查看activity的堆栈信息</a:t>
            </a:r>
            <a:endParaRPr lang="en-US" altLang="en-US" sz="1400">
              <a:solidFill>
                <a:schemeClr val="tx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7700" y="5715"/>
            <a:ext cx="10515600" cy="1325563"/>
          </a:xfrm>
        </p:spPr>
        <p:txBody>
          <a:bodyPr/>
          <a:lstStyle/>
          <a:p>
            <a:r>
              <a:rPr lang="en-US" altLang="en-US"/>
              <a:t>常用命令</a:t>
            </a:r>
            <a:endParaRPr lang="en-US" altLang="en-US"/>
          </a:p>
        </p:txBody>
      </p:sp>
      <p:sp>
        <p:nvSpPr>
          <p:cNvPr id="3" name="内容占位符 2"/>
          <p:cNvSpPr>
            <a:spLocks noGrp="1"/>
          </p:cNvSpPr>
          <p:nvPr>
            <p:ph idx="1"/>
          </p:nvPr>
        </p:nvSpPr>
        <p:spPr>
          <a:xfrm>
            <a:off x="647700" y="846455"/>
            <a:ext cx="5001260" cy="5635625"/>
          </a:xfrm>
        </p:spPr>
        <p:txBody>
          <a:bodyPr>
            <a:noAutofit/>
          </a:bodyPr>
          <a:lstStyle/>
          <a:p>
            <a:r>
              <a:rPr lang="en-US" altLang="en-US" sz="1400">
                <a:solidFill>
                  <a:schemeClr val="tx1"/>
                </a:solidFill>
              </a:rPr>
              <a:t>pm</a:t>
            </a:r>
            <a:endParaRPr lang="en-US" altLang="en-US" sz="1400">
              <a:solidFill>
                <a:schemeClr val="tx1"/>
              </a:solidFill>
            </a:endParaRPr>
          </a:p>
          <a:p>
            <a:pPr marL="0" indent="0">
              <a:buNone/>
            </a:pPr>
            <a:r>
              <a:rPr lang="en-US" altLang="en-US" sz="1400">
                <a:solidFill>
                  <a:schemeClr val="tx1"/>
                </a:solidFill>
                <a:sym typeface="+mn-ea"/>
              </a:rPr>
              <a:t>[</a:t>
            </a:r>
            <a:r>
              <a:rPr lang="en-US" altLang="en-US" sz="1400">
                <a:solidFill>
                  <a:schemeClr val="tx1"/>
                </a:solidFill>
              </a:rPr>
              <a:t>adb shell pm list features]</a:t>
            </a:r>
            <a:endParaRPr lang="en-US" altLang="en-US" sz="1400">
              <a:solidFill>
                <a:schemeClr val="tx1"/>
              </a:solidFill>
            </a:endParaRPr>
          </a:p>
          <a:p>
            <a:pPr marL="0" indent="0">
              <a:buNone/>
            </a:pPr>
            <a:r>
              <a:rPr lang="en-US" altLang="en-US" sz="1400">
                <a:solidFill>
                  <a:schemeClr val="tx1"/>
                </a:solidFill>
              </a:rPr>
              <a:t>列出设置支持的所有功能。</a:t>
            </a:r>
            <a:endParaRPr lang="en-US" altLang="en-US" sz="1400">
              <a:solidFill>
                <a:schemeClr val="tx1"/>
              </a:solidFill>
            </a:endParaRPr>
          </a:p>
          <a:p>
            <a:pPr marL="0" indent="0">
              <a:buNone/>
            </a:pPr>
            <a:r>
              <a:rPr lang="en-US" altLang="en-US" sz="1400">
                <a:solidFill>
                  <a:schemeClr val="tx1"/>
                </a:solidFill>
              </a:rPr>
              <a:t>[adb shell pm list package]</a:t>
            </a:r>
            <a:endParaRPr lang="en-US" altLang="en-US" sz="1400">
              <a:solidFill>
                <a:schemeClr val="tx1"/>
              </a:solidFill>
            </a:endParaRPr>
          </a:p>
          <a:p>
            <a:pPr marL="0" indent="0">
              <a:buNone/>
            </a:pPr>
            <a:r>
              <a:rPr lang="en-US" altLang="en-US" sz="1400">
                <a:solidFill>
                  <a:schemeClr val="tx1"/>
                </a:solidFill>
              </a:rPr>
              <a:t>列出已完装的所有APP。</a:t>
            </a:r>
            <a:endParaRPr lang="en-US" altLang="en-US" sz="1400">
              <a:solidFill>
                <a:schemeClr val="tx1"/>
              </a:solidFill>
            </a:endParaRPr>
          </a:p>
          <a:p>
            <a:pPr marL="0" indent="0">
              <a:buNone/>
            </a:pPr>
            <a:r>
              <a:rPr lang="en-US" altLang="en-US" sz="1400">
                <a:solidFill>
                  <a:schemeClr val="tx1"/>
                </a:solidFill>
              </a:rPr>
              <a:t>[adb shell pm list permissions]</a:t>
            </a:r>
            <a:endParaRPr lang="en-US" altLang="en-US" sz="1400">
              <a:solidFill>
                <a:schemeClr val="tx1"/>
              </a:solidFill>
            </a:endParaRPr>
          </a:p>
          <a:p>
            <a:pPr marL="0" indent="0">
              <a:buNone/>
            </a:pPr>
            <a:r>
              <a:rPr lang="en-US" altLang="en-US" sz="1400">
                <a:solidFill>
                  <a:schemeClr val="tx1"/>
                </a:solidFill>
              </a:rPr>
              <a:t>列出所有申明的权限。</a:t>
            </a:r>
            <a:endParaRPr lang="en-US" altLang="en-US" sz="1400">
              <a:solidFill>
                <a:schemeClr val="tx1"/>
              </a:solidFill>
            </a:endParaRPr>
          </a:p>
          <a:p>
            <a:pPr marL="0" indent="0">
              <a:buNone/>
            </a:pPr>
            <a:r>
              <a:rPr lang="en-US" altLang="en-US" sz="1400">
                <a:solidFill>
                  <a:schemeClr val="tx1"/>
                </a:solidFill>
              </a:rPr>
              <a:t>[adb shell pm list libraries]</a:t>
            </a:r>
            <a:endParaRPr lang="en-US" altLang="en-US" sz="1400">
              <a:solidFill>
                <a:schemeClr val="tx1"/>
              </a:solidFill>
            </a:endParaRPr>
          </a:p>
          <a:p>
            <a:pPr marL="0" indent="0">
              <a:buNone/>
            </a:pPr>
            <a:r>
              <a:rPr lang="en-US" altLang="en-US" sz="1400">
                <a:solidFill>
                  <a:schemeClr val="tx1"/>
                </a:solidFill>
              </a:rPr>
              <a:t>列出所有share library。</a:t>
            </a:r>
            <a:endParaRPr lang="en-US" altLang="en-US" sz="1400">
              <a:solidFill>
                <a:schemeClr val="tx1"/>
              </a:solidFill>
            </a:endParaRPr>
          </a:p>
          <a:p>
            <a:pPr marL="0" indent="0">
              <a:buNone/>
            </a:pPr>
            <a:r>
              <a:rPr lang="en-US" altLang="en-US" sz="1400">
                <a:solidFill>
                  <a:schemeClr val="tx1"/>
                </a:solidFill>
              </a:rPr>
              <a:t>[adb shell pm list users]</a:t>
            </a:r>
            <a:endParaRPr lang="en-US" altLang="en-US" sz="1400">
              <a:solidFill>
                <a:schemeClr val="tx1"/>
              </a:solidFill>
            </a:endParaRPr>
          </a:p>
          <a:p>
            <a:pPr marL="0" indent="0">
              <a:buNone/>
            </a:pPr>
            <a:r>
              <a:rPr lang="en-US" altLang="en-US" sz="1400">
                <a:solidFill>
                  <a:schemeClr val="tx1"/>
                </a:solidFill>
              </a:rPr>
              <a:t>列出所有用户信息。</a:t>
            </a:r>
            <a:endParaRPr lang="en-US" altLang="en-US" sz="1400">
              <a:solidFill>
                <a:schemeClr val="tx1"/>
              </a:solidFill>
            </a:endParaRPr>
          </a:p>
          <a:p>
            <a:pPr marL="0" indent="0">
              <a:buNone/>
            </a:pPr>
            <a:r>
              <a:rPr lang="en-US" altLang="en-US" sz="1400">
                <a:solidFill>
                  <a:schemeClr val="tx1"/>
                </a:solidFill>
              </a:rPr>
              <a:t>[adb shell pm path &lt;packageName&gt;]</a:t>
            </a:r>
            <a:endParaRPr lang="en-US" altLang="en-US" sz="1400">
              <a:solidFill>
                <a:schemeClr val="tx1"/>
              </a:solidFill>
            </a:endParaRPr>
          </a:p>
          <a:p>
            <a:pPr marL="0" indent="0">
              <a:buNone/>
            </a:pPr>
            <a:r>
              <a:rPr lang="en-US" altLang="en-US" sz="1400">
                <a:solidFill>
                  <a:schemeClr val="tx1"/>
                </a:solidFill>
              </a:rPr>
              <a:t>打印出指定包名的apk安装路径。</a:t>
            </a:r>
            <a:endParaRPr lang="en-US" altLang="en-US" sz="1400">
              <a:solidFill>
                <a:schemeClr val="tx1"/>
              </a:solidFill>
            </a:endParaRPr>
          </a:p>
          <a:p>
            <a:pPr marL="0" indent="0">
              <a:buNone/>
            </a:pPr>
            <a:r>
              <a:rPr lang="en-US" altLang="en-US" sz="1400">
                <a:solidFill>
                  <a:schemeClr val="tx1"/>
                </a:solidFill>
              </a:rPr>
              <a:t>[adb shell pm dump &lt;packageName&gt;]</a:t>
            </a:r>
            <a:endParaRPr lang="en-US" altLang="en-US" sz="1400">
              <a:solidFill>
                <a:schemeClr val="tx1"/>
              </a:solidFill>
            </a:endParaRPr>
          </a:p>
          <a:p>
            <a:pPr marL="0" indent="0">
              <a:buNone/>
            </a:pPr>
            <a:r>
              <a:rPr lang="en-US" altLang="en-US" sz="1400">
                <a:solidFill>
                  <a:schemeClr val="tx1"/>
                </a:solidFill>
              </a:rPr>
              <a:t>打印出指定包名的所有信息,申明了哪些permission,shared libaray,provider, intent filter等等所有关于包的信息。</a:t>
            </a:r>
            <a:endParaRPr lang="en-US" altLang="en-US" sz="1400">
              <a:solidFill>
                <a:schemeClr val="tx1"/>
              </a:solidFill>
            </a:endParaRPr>
          </a:p>
          <a:p>
            <a:pPr marL="0" indent="0">
              <a:buNone/>
            </a:pPr>
            <a:r>
              <a:rPr lang="en-US" altLang="en-US" sz="1400">
                <a:solidFill>
                  <a:schemeClr val="tx1"/>
                </a:solidFill>
              </a:rPr>
              <a:t>[adb shell pm install *.apk]</a:t>
            </a:r>
            <a:endParaRPr lang="en-US" altLang="en-US" sz="1400">
              <a:solidFill>
                <a:schemeClr val="tx1"/>
              </a:solidFill>
            </a:endParaRPr>
          </a:p>
          <a:p>
            <a:pPr marL="0" indent="0">
              <a:buNone/>
            </a:pPr>
            <a:r>
              <a:rPr lang="en-US" altLang="en-US" sz="1400">
                <a:solidFill>
                  <a:schemeClr val="tx1"/>
                </a:solidFill>
              </a:rPr>
              <a:t>安装指定包。</a:t>
            </a:r>
            <a:endParaRPr lang="en-US" altLang="en-US" sz="1400">
              <a:solidFill>
                <a:schemeClr val="tx1"/>
              </a:solidFill>
            </a:endParaRPr>
          </a:p>
          <a:p>
            <a:pPr marL="0" indent="0">
              <a:buNone/>
            </a:pPr>
            <a:endParaRPr lang="en-US" altLang="en-US" sz="1400">
              <a:solidFill>
                <a:schemeClr val="tx1"/>
              </a:solidFill>
            </a:endParaRPr>
          </a:p>
        </p:txBody>
      </p:sp>
      <p:sp>
        <p:nvSpPr>
          <p:cNvPr id="4" name="Text Box 3"/>
          <p:cNvSpPr txBox="1"/>
          <p:nvPr/>
        </p:nvSpPr>
        <p:spPr>
          <a:xfrm>
            <a:off x="6616700" y="1146175"/>
            <a:ext cx="4546600" cy="1894205"/>
          </a:xfrm>
          <a:prstGeom prst="rect">
            <a:avLst/>
          </a:prstGeom>
          <a:noFill/>
        </p:spPr>
        <p:txBody>
          <a:bodyPr wrap="square" rtlCol="0" anchor="t">
            <a:spAutoFit/>
          </a:bodyPr>
          <a:lstStyle/>
          <a:p>
            <a:pPr marL="0" algn="l">
              <a:lnSpc>
                <a:spcPct val="90000"/>
              </a:lnSpc>
              <a:spcBef>
                <a:spcPts val="1000"/>
              </a:spcBef>
              <a:buClrTx/>
              <a:buSzTx/>
              <a:buNone/>
            </a:pPr>
            <a:r>
              <a:rPr lang="en-US" altLang="en-US" sz="1400">
                <a:sym typeface="+mn-ea"/>
              </a:rPr>
              <a:t>[adb shell pm disable &lt;packagename&gt;]</a:t>
            </a:r>
            <a:endParaRPr lang="en-US" altLang="en-US" sz="1400">
              <a:sym typeface="+mn-ea"/>
            </a:endParaRPr>
          </a:p>
          <a:p>
            <a:pPr marL="0" algn="l">
              <a:lnSpc>
                <a:spcPct val="90000"/>
              </a:lnSpc>
              <a:spcBef>
                <a:spcPts val="1000"/>
              </a:spcBef>
              <a:buClrTx/>
              <a:buSzTx/>
              <a:buNone/>
            </a:pPr>
            <a:r>
              <a:rPr lang="en-US" altLang="en-US" sz="1400">
                <a:sym typeface="+mn-ea"/>
              </a:rPr>
              <a:t>disable </a:t>
            </a:r>
            <a:r>
              <a:rPr lang="en-US" altLang="en-US" sz="1400">
                <a:solidFill>
                  <a:schemeClr val="tx1"/>
                </a:solidFill>
              </a:rPr>
              <a:t>应用</a:t>
            </a:r>
            <a:endParaRPr lang="en-US" altLang="en-US" sz="1400">
              <a:solidFill>
                <a:schemeClr val="tx1"/>
              </a:solidFill>
            </a:endParaRPr>
          </a:p>
          <a:p>
            <a:pPr marL="0" algn="l">
              <a:lnSpc>
                <a:spcPct val="90000"/>
              </a:lnSpc>
              <a:spcBef>
                <a:spcPts val="1000"/>
              </a:spcBef>
              <a:buClrTx/>
              <a:buSzTx/>
              <a:buNone/>
            </a:pPr>
            <a:r>
              <a:rPr lang="en-US" altLang="en-US" sz="1400">
                <a:sym typeface="+mn-ea"/>
              </a:rPr>
              <a:t>[adb shell pm enable &lt;packagename&gt;]</a:t>
            </a:r>
            <a:endParaRPr lang="en-US" altLang="en-US" sz="1400">
              <a:sym typeface="+mn-ea"/>
            </a:endParaRPr>
          </a:p>
          <a:p>
            <a:pPr marL="0" algn="l">
              <a:lnSpc>
                <a:spcPct val="90000"/>
              </a:lnSpc>
              <a:spcBef>
                <a:spcPts val="1000"/>
              </a:spcBef>
              <a:buClrTx/>
              <a:buSzTx/>
              <a:buNone/>
            </a:pPr>
            <a:r>
              <a:rPr lang="en-US" altLang="en-US" sz="1400">
                <a:sym typeface="+mn-ea"/>
              </a:rPr>
              <a:t>enable </a:t>
            </a:r>
            <a:r>
              <a:rPr lang="en-US" altLang="en-US" sz="1400">
                <a:solidFill>
                  <a:schemeClr val="tx1"/>
                </a:solidFill>
              </a:rPr>
              <a:t>应用</a:t>
            </a:r>
            <a:endParaRPr lang="en-US" altLang="en-US" sz="1400">
              <a:solidFill>
                <a:schemeClr val="tx1"/>
              </a:solidFill>
            </a:endParaRPr>
          </a:p>
          <a:p>
            <a:pPr marL="0" algn="l">
              <a:lnSpc>
                <a:spcPct val="90000"/>
              </a:lnSpc>
              <a:spcBef>
                <a:spcPts val="1000"/>
              </a:spcBef>
              <a:buClrTx/>
              <a:buSzTx/>
              <a:buNone/>
            </a:pPr>
            <a:r>
              <a:rPr lang="en-US" altLang="en-US" sz="1400">
                <a:sym typeface="+mn-ea"/>
              </a:rPr>
              <a:t>[adb shell pm clear &lt;packagename&gt;]</a:t>
            </a:r>
            <a:endParaRPr lang="en-US" altLang="en-US" sz="1400">
              <a:sym typeface="+mn-ea"/>
            </a:endParaRPr>
          </a:p>
          <a:p>
            <a:pPr marL="0" algn="l">
              <a:lnSpc>
                <a:spcPct val="90000"/>
              </a:lnSpc>
              <a:spcBef>
                <a:spcPts val="1000"/>
              </a:spcBef>
              <a:buClrTx/>
              <a:buSzTx/>
              <a:buNone/>
            </a:pPr>
            <a:r>
              <a:rPr lang="en-US" altLang="en-US" sz="1400">
                <a:sym typeface="+mn-ea"/>
              </a:rPr>
              <a:t>清除应用数据</a:t>
            </a:r>
            <a:endParaRPr lang="en-US" altLang="en-US" sz="1400">
              <a:sym typeface="+mn-ea"/>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7700" y="5715"/>
            <a:ext cx="10515600" cy="1325563"/>
          </a:xfrm>
        </p:spPr>
        <p:txBody>
          <a:bodyPr/>
          <a:lstStyle/>
          <a:p>
            <a:r>
              <a:rPr lang="en-US" altLang="en-US"/>
              <a:t>常用命令</a:t>
            </a:r>
            <a:endParaRPr lang="en-US" altLang="en-US"/>
          </a:p>
        </p:txBody>
      </p:sp>
      <p:sp>
        <p:nvSpPr>
          <p:cNvPr id="3" name="内容占位符 2"/>
          <p:cNvSpPr>
            <a:spLocks noGrp="1"/>
          </p:cNvSpPr>
          <p:nvPr>
            <p:ph idx="1"/>
          </p:nvPr>
        </p:nvSpPr>
        <p:spPr>
          <a:xfrm>
            <a:off x="647700" y="947420"/>
            <a:ext cx="5527040" cy="5635625"/>
          </a:xfrm>
        </p:spPr>
        <p:txBody>
          <a:bodyPr>
            <a:noAutofit/>
          </a:bodyPr>
          <a:lstStyle/>
          <a:p>
            <a:r>
              <a:rPr lang="en-US" altLang="en-US" sz="1400">
                <a:solidFill>
                  <a:schemeClr val="tx1"/>
                </a:solidFill>
              </a:rPr>
              <a:t>aapt</a:t>
            </a:r>
            <a:endParaRPr lang="en-US" altLang="en-US" sz="1400">
              <a:solidFill>
                <a:schemeClr val="tx1"/>
              </a:solidFill>
            </a:endParaRPr>
          </a:p>
          <a:p>
            <a:pPr marL="0" indent="0">
              <a:buNone/>
            </a:pPr>
            <a:r>
              <a:rPr lang="en-US" altLang="en-US" sz="1400">
                <a:solidFill>
                  <a:schemeClr val="tx1"/>
                </a:solidFill>
              </a:rPr>
              <a:t>Usage:</a:t>
            </a:r>
            <a:endParaRPr lang="en-US" altLang="en-US" sz="1400">
              <a:solidFill>
                <a:schemeClr val="tx1"/>
              </a:solidFill>
            </a:endParaRPr>
          </a:p>
          <a:p>
            <a:pPr marL="0" indent="0">
              <a:buNone/>
            </a:pPr>
            <a:r>
              <a:rPr lang="en-US" altLang="en-US" sz="1400">
                <a:solidFill>
                  <a:schemeClr val="tx1"/>
                </a:solidFill>
              </a:rPr>
              <a:t> aapt l[ist] [-v] [-a] file.{zip,jar,apk}</a:t>
            </a:r>
            <a:endParaRPr lang="en-US" altLang="en-US" sz="1400">
              <a:solidFill>
                <a:schemeClr val="tx1"/>
              </a:solidFill>
            </a:endParaRPr>
          </a:p>
          <a:p>
            <a:pPr marL="0" indent="0">
              <a:buNone/>
            </a:pPr>
            <a:r>
              <a:rPr lang="en-US" altLang="en-US" sz="1400">
                <a:solidFill>
                  <a:schemeClr val="tx1"/>
                </a:solidFill>
              </a:rPr>
              <a:t>   List contents of Zip-compatible archive.</a:t>
            </a:r>
            <a:endParaRPr lang="en-US" altLang="en-US" sz="1400">
              <a:solidFill>
                <a:schemeClr val="tx1"/>
              </a:solidFill>
            </a:endParaRPr>
          </a:p>
          <a:p>
            <a:pPr marL="0" indent="0">
              <a:buNone/>
            </a:pPr>
            <a:endParaRPr lang="en-US" altLang="en-US" sz="1400">
              <a:solidFill>
                <a:schemeClr val="tx1"/>
              </a:solidFill>
            </a:endParaRPr>
          </a:p>
          <a:p>
            <a:pPr marL="0" indent="0">
              <a:buNone/>
            </a:pPr>
            <a:r>
              <a:rPr lang="en-US" altLang="en-US" sz="1400">
                <a:solidFill>
                  <a:schemeClr val="tx1"/>
                </a:solidFill>
              </a:rPr>
              <a:t> aapt d[ump] [--values] WHAT file.{apk} [asset [asset ...]]</a:t>
            </a:r>
            <a:endParaRPr lang="en-US" altLang="en-US" sz="1400">
              <a:solidFill>
                <a:schemeClr val="tx1"/>
              </a:solidFill>
            </a:endParaRPr>
          </a:p>
          <a:p>
            <a:pPr marL="0" indent="0">
              <a:buNone/>
            </a:pPr>
            <a:r>
              <a:rPr lang="en-US" altLang="en-US" sz="1400">
                <a:solidFill>
                  <a:schemeClr val="tx1"/>
                </a:solidFill>
              </a:rPr>
              <a:t>   badging          Print the label and icon for the app declared in APK.</a:t>
            </a:r>
            <a:endParaRPr lang="en-US" altLang="en-US" sz="1400">
              <a:solidFill>
                <a:schemeClr val="tx1"/>
              </a:solidFill>
            </a:endParaRPr>
          </a:p>
          <a:p>
            <a:pPr marL="0" indent="0">
              <a:buNone/>
            </a:pPr>
            <a:r>
              <a:rPr lang="en-US" altLang="en-US" sz="1400">
                <a:solidFill>
                  <a:schemeClr val="tx1"/>
                </a:solidFill>
              </a:rPr>
              <a:t>   permissions      Print the permissions from the APK.</a:t>
            </a:r>
            <a:endParaRPr lang="en-US" altLang="en-US" sz="1400">
              <a:solidFill>
                <a:schemeClr val="tx1"/>
              </a:solidFill>
            </a:endParaRPr>
          </a:p>
          <a:p>
            <a:pPr marL="0" indent="0">
              <a:buNone/>
            </a:pPr>
            <a:r>
              <a:rPr lang="en-US" altLang="en-US" sz="1400">
                <a:solidFill>
                  <a:schemeClr val="tx1"/>
                </a:solidFill>
              </a:rPr>
              <a:t>   resources        Print the resource table from the APK.</a:t>
            </a:r>
            <a:endParaRPr lang="en-US" altLang="en-US" sz="1400">
              <a:solidFill>
                <a:schemeClr val="tx1"/>
              </a:solidFill>
            </a:endParaRPr>
          </a:p>
          <a:p>
            <a:pPr marL="0" indent="0">
              <a:buNone/>
            </a:pPr>
            <a:r>
              <a:rPr lang="en-US" altLang="en-US" sz="1400">
                <a:solidFill>
                  <a:schemeClr val="tx1"/>
                </a:solidFill>
              </a:rPr>
              <a:t>   configurations   Print the configurations in the APK.</a:t>
            </a:r>
            <a:endParaRPr lang="en-US" altLang="en-US" sz="1400">
              <a:solidFill>
                <a:schemeClr val="tx1"/>
              </a:solidFill>
            </a:endParaRPr>
          </a:p>
          <a:p>
            <a:pPr marL="0" indent="0">
              <a:buNone/>
            </a:pPr>
            <a:r>
              <a:rPr lang="en-US" altLang="en-US" sz="1400">
                <a:solidFill>
                  <a:schemeClr val="tx1"/>
                </a:solidFill>
              </a:rPr>
              <a:t>   xmltree          Print the compiled xmls in the given assets.</a:t>
            </a:r>
            <a:endParaRPr lang="en-US" altLang="en-US" sz="1400">
              <a:solidFill>
                <a:schemeClr val="tx1"/>
              </a:solidFill>
            </a:endParaRPr>
          </a:p>
          <a:p>
            <a:pPr marL="0" indent="0">
              <a:buNone/>
            </a:pPr>
            <a:r>
              <a:rPr lang="en-US" altLang="en-US" sz="1400">
                <a:solidFill>
                  <a:schemeClr val="tx1"/>
                </a:solidFill>
              </a:rPr>
              <a:t>   xmlstrings       Print the strings of the given compiled xml assets.</a:t>
            </a:r>
            <a:endParaRPr lang="en-US" altLang="en-US" sz="1400">
              <a:solidFill>
                <a:schemeClr val="tx1"/>
              </a:solidFill>
            </a:endParaRPr>
          </a:p>
          <a:p>
            <a:pPr marL="0" indent="0">
              <a:buNone/>
            </a:pPr>
            <a:endParaRPr lang="en-US" altLang="en-US" sz="1400">
              <a:solidFill>
                <a:schemeClr val="tx1"/>
              </a:solidFill>
            </a:endParaRPr>
          </a:p>
          <a:p>
            <a:pPr marL="0" indent="0">
              <a:buNone/>
            </a:pPr>
            <a:r>
              <a:rPr lang="en-US" altLang="en-US" sz="1400">
                <a:solidFill>
                  <a:schemeClr val="tx1"/>
                </a:solidFill>
              </a:rPr>
              <a:t>如：</a:t>
            </a:r>
            <a:endParaRPr lang="en-US" altLang="en-US" sz="1400">
              <a:solidFill>
                <a:schemeClr val="tx1"/>
              </a:solidFill>
            </a:endParaRPr>
          </a:p>
          <a:p>
            <a:pPr marL="0" indent="0">
              <a:buNone/>
            </a:pPr>
            <a:r>
              <a:rPr lang="en-US" altLang="en-US" sz="1400">
                <a:solidFill>
                  <a:schemeClr val="tx1"/>
                </a:solidFill>
              </a:rPr>
              <a:t>[aapt dump --values resources framework-res.apk]</a:t>
            </a:r>
            <a:endParaRPr lang="en-US" altLang="en-US" sz="1400">
              <a:solidFill>
                <a:schemeClr val="tx1"/>
              </a:solidFill>
            </a:endParaRPr>
          </a:p>
          <a:p>
            <a:pPr marL="0" indent="0">
              <a:buNone/>
            </a:pPr>
            <a:r>
              <a:rPr lang="en-US" altLang="en-US" sz="1400">
                <a:solidFill>
                  <a:schemeClr val="tx1"/>
                </a:solidFill>
              </a:rPr>
              <a:t>查看framework-res.apk里包含了哪些资源</a:t>
            </a:r>
            <a:endParaRPr lang="en-US" altLang="en-US" sz="1400">
              <a:solidFill>
                <a:schemeClr val="tx1"/>
              </a:solidFill>
            </a:endParaRPr>
          </a:p>
        </p:txBody>
      </p:sp>
      <p:sp>
        <p:nvSpPr>
          <p:cNvPr id="4" name="内容占位符 2"/>
          <p:cNvSpPr>
            <a:spLocks noGrp="1"/>
          </p:cNvSpPr>
          <p:nvPr/>
        </p:nvSpPr>
        <p:spPr>
          <a:xfrm>
            <a:off x="6390640" y="1054100"/>
            <a:ext cx="5527040" cy="5635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80604020202020204" pitchFamily="34" charset="0"/>
              <a:buChar char="•"/>
              <a:defRPr sz="20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18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r>
              <a:rPr lang="en-US" altLang="en-US" sz="1400">
                <a:solidFill>
                  <a:schemeClr val="tx1"/>
                </a:solidFill>
              </a:rPr>
              <a:t>idmap</a:t>
            </a:r>
            <a:endParaRPr lang="en-US" altLang="en-US" sz="1400">
              <a:solidFill>
                <a:schemeClr val="tx1"/>
              </a:solidFill>
            </a:endParaRPr>
          </a:p>
          <a:p>
            <a:pPr marL="0" indent="0">
              <a:buNone/>
            </a:pPr>
            <a:r>
              <a:rPr lang="en-US" altLang="en-US" sz="1400">
                <a:solidFill>
                  <a:schemeClr val="tx1"/>
                </a:solidFill>
              </a:rPr>
              <a:t>[idmap2 dump --idmap-path product@overlay@FrameworkResource@FrameworkResOverlay.apk@idmap]</a:t>
            </a:r>
            <a:endParaRPr lang="en-US" altLang="en-US" sz="1400">
              <a:solidFill>
                <a:schemeClr val="tx1"/>
              </a:solidFill>
            </a:endParaRPr>
          </a:p>
          <a:p>
            <a:pPr marL="0" indent="0">
              <a:buNone/>
            </a:pPr>
            <a:r>
              <a:rPr lang="en-US" altLang="en-US" sz="1400">
                <a:solidFill>
                  <a:schemeClr val="tx1"/>
                </a:solidFill>
              </a:rPr>
              <a:t>查看</a:t>
            </a:r>
            <a:r>
              <a:rPr lang="en-US" altLang="en-US" sz="1400">
                <a:solidFill>
                  <a:schemeClr val="tx1"/>
                </a:solidFill>
                <a:sym typeface="+mn-ea"/>
              </a:rPr>
              <a:t>FrameworkResOverlay</a:t>
            </a:r>
            <a:r>
              <a:rPr lang="en-US" altLang="en-US" sz="1400">
                <a:solidFill>
                  <a:schemeClr val="tx1"/>
                </a:solidFill>
              </a:rPr>
              <a:t> overlay了哪些资源</a:t>
            </a:r>
            <a:endParaRPr lang="en-US" altLang="en-US" sz="1400">
              <a:solidFill>
                <a:schemeClr val="tx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from 2020-07-06 11-46-57"/>
          <p:cNvPicPr>
            <a:picLocks noChangeAspect="1"/>
          </p:cNvPicPr>
          <p:nvPr/>
        </p:nvPicPr>
        <p:blipFill>
          <a:blip r:embed="rId1"/>
          <a:stretch>
            <a:fillRect/>
          </a:stretch>
        </p:blipFill>
        <p:spPr>
          <a:xfrm>
            <a:off x="4315460" y="1162050"/>
            <a:ext cx="4025265" cy="4769485"/>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39370"/>
            <a:ext cx="10515600" cy="1325563"/>
          </a:xfrm>
        </p:spPr>
        <p:txBody>
          <a:bodyPr/>
          <a:lstStyle/>
          <a:p>
            <a:r>
              <a:rPr lang="en-US" altLang="en-US" sz="3200" dirty="0" err="1">
                <a:sym typeface="+mn-ea"/>
              </a:rPr>
              <a:t>问题</a:t>
            </a:r>
            <a:endParaRPr lang="en-US" altLang="en-US" sz="3200" dirty="0">
              <a:sym typeface="+mn-ea"/>
            </a:endParaRPr>
          </a:p>
        </p:txBody>
      </p:sp>
      <p:sp>
        <p:nvSpPr>
          <p:cNvPr id="3" name="Content Placeholder 2"/>
          <p:cNvSpPr>
            <a:spLocks noGrp="1"/>
          </p:cNvSpPr>
          <p:nvPr>
            <p:ph idx="1"/>
          </p:nvPr>
        </p:nvSpPr>
        <p:spPr>
          <a:xfrm>
            <a:off x="647700" y="1098550"/>
            <a:ext cx="10515600" cy="4897120"/>
          </a:xfrm>
        </p:spPr>
        <p:txBody>
          <a:bodyPr>
            <a:normAutofit/>
          </a:bodyPr>
          <a:lstStyle/>
          <a:p>
            <a:r>
              <a:rPr lang="en-US" altLang="en-US" sz="1400" dirty="0" err="1">
                <a:solidFill>
                  <a:schemeClr val="tx1"/>
                </a:solidFill>
              </a:rPr>
              <a:t>应用</a:t>
            </a:r>
            <a:r>
              <a:rPr lang="en-US" altLang="en-US" sz="1400" dirty="0" err="1">
                <a:solidFill>
                  <a:schemeClr val="tx1"/>
                </a:solidFill>
                <a:sym typeface="+mn-ea"/>
              </a:rPr>
              <a:t>卸载、</a:t>
            </a:r>
            <a:r>
              <a:rPr lang="en-US" altLang="en-US" sz="1400" dirty="0" err="1">
                <a:solidFill>
                  <a:schemeClr val="tx1"/>
                </a:solidFill>
              </a:rPr>
              <a:t>升级的逻辑</a:t>
            </a:r>
            <a:r>
              <a:rPr lang="en-US" altLang="en-US" sz="1400" dirty="0">
                <a:solidFill>
                  <a:schemeClr val="tx1"/>
                </a:solidFill>
              </a:rPr>
              <a:t>      </a:t>
            </a:r>
            <a:endParaRPr lang="en-US" altLang="en-US" sz="1400" dirty="0">
              <a:solidFill>
                <a:schemeClr val="tx1"/>
              </a:solidFill>
            </a:endParaRPr>
          </a:p>
          <a:p>
            <a:r>
              <a:rPr lang="en-US" altLang="en-US" sz="1400" dirty="0" err="1">
                <a:solidFill>
                  <a:schemeClr val="tx1"/>
                </a:solidFill>
              </a:rPr>
              <a:t>overlay何时生效</a:t>
            </a:r>
            <a:r>
              <a:rPr lang="en-US" altLang="en-US" sz="1400" dirty="0">
                <a:solidFill>
                  <a:schemeClr val="tx1"/>
                </a:solidFill>
              </a:rPr>
              <a:t>？</a:t>
            </a:r>
            <a:endParaRPr lang="en-US" altLang="en-US" sz="1400" dirty="0">
              <a:solidFill>
                <a:schemeClr val="tx1"/>
              </a:solidFill>
            </a:endParaRPr>
          </a:p>
          <a:p>
            <a:r>
              <a:rPr lang="en-US" altLang="en-US" sz="1400" dirty="0" err="1">
                <a:solidFill>
                  <a:schemeClr val="tx1"/>
                </a:solidFill>
              </a:rPr>
              <a:t>Dexopt</a:t>
            </a:r>
            <a:endParaRPr lang="en-US" altLang="en-US" sz="1400" dirty="0" err="1">
              <a:solidFill>
                <a:schemeClr val="tx1"/>
              </a:solidFill>
            </a:endParaRPr>
          </a:p>
          <a:p>
            <a:r>
              <a:rPr lang="en-US" altLang="en-US" sz="1400" dirty="0" err="1">
                <a:solidFill>
                  <a:schemeClr val="tx1"/>
                </a:solidFill>
              </a:rPr>
              <a:t>InstantApp</a:t>
            </a:r>
            <a:endParaRPr lang="en-US" altLang="en-US" sz="1400" dirty="0">
              <a:solidFill>
                <a:schemeClr val="tx1"/>
              </a:solidFill>
            </a:endParaRPr>
          </a:p>
          <a:p>
            <a:r>
              <a:rPr lang="en-US" altLang="en-US" sz="1400" dirty="0">
                <a:solidFill>
                  <a:schemeClr val="tx1"/>
                </a:solidFill>
              </a:rPr>
              <a:t>so, 32bit or 64bit </a:t>
            </a:r>
            <a:endParaRPr lang="en-US" altLang="en-US" sz="1400" dirty="0">
              <a:solidFill>
                <a:schemeClr val="tx1"/>
              </a:solidFill>
            </a:endParaRPr>
          </a:p>
          <a:p>
            <a:r>
              <a:rPr lang="en-US" altLang="en-US" sz="1400" dirty="0" err="1">
                <a:solidFill>
                  <a:schemeClr val="tx1"/>
                </a:solidFill>
              </a:rPr>
              <a:t>开机优化</a:t>
            </a:r>
            <a:endParaRPr lang="en-US" altLang="en-US" sz="1400" dirty="0" err="1">
              <a:solidFill>
                <a:schemeClr val="tx1"/>
              </a:solidFill>
            </a:endParaRPr>
          </a:p>
          <a:p>
            <a:r>
              <a:rPr lang="en-US" altLang="en-US" sz="1400" dirty="0" err="1">
                <a:solidFill>
                  <a:schemeClr val="tx1"/>
                </a:solidFill>
              </a:rPr>
              <a:t>isSystemApp</a:t>
            </a:r>
            <a:endParaRPr lang="en-US" altLang="en-US" sz="1400" dirty="0" err="1">
              <a:solidFill>
                <a:schemeClr val="tx1"/>
              </a:solidFill>
            </a:endParaRPr>
          </a:p>
          <a:p>
            <a:r>
              <a:rPr lang="en-US" altLang="en-US" sz="1400" dirty="0" err="1">
                <a:solidFill>
                  <a:schemeClr val="tx1"/>
                </a:solidFill>
              </a:rPr>
              <a:t>多用户，data</a:t>
            </a:r>
            <a:r>
              <a:rPr lang="en-US" altLang="en-US" sz="1400" dirty="0">
                <a:solidFill>
                  <a:schemeClr val="tx1"/>
                </a:solidFill>
              </a:rPr>
              <a:t>/user/</a:t>
            </a:r>
            <a:r>
              <a:rPr lang="en-US" altLang="en-US" sz="1400" dirty="0" err="1">
                <a:solidFill>
                  <a:schemeClr val="tx1"/>
                </a:solidFill>
              </a:rPr>
              <a:t>userid</a:t>
            </a:r>
            <a:r>
              <a:rPr lang="en-US" altLang="en-US" sz="1400" dirty="0">
                <a:solidFill>
                  <a:schemeClr val="tx1"/>
                </a:solidFill>
              </a:rPr>
              <a:t>/</a:t>
            </a:r>
            <a:r>
              <a:rPr lang="en-US" altLang="en-US" sz="1400" dirty="0" err="1">
                <a:solidFill>
                  <a:schemeClr val="tx1"/>
                </a:solidFill>
              </a:rPr>
              <a:t>com.xxx</a:t>
            </a:r>
            <a:r>
              <a:rPr lang="en-US" altLang="en-US" sz="1400" dirty="0">
                <a:solidFill>
                  <a:schemeClr val="tx1"/>
                </a:solidFill>
              </a:rPr>
              <a:t> </a:t>
            </a:r>
            <a:endParaRPr lang="en-US" altLang="en-US" sz="1400" dirty="0">
              <a:solidFill>
                <a:schemeClr val="tx1"/>
              </a:solidFill>
            </a:endParaRPr>
          </a:p>
          <a:p>
            <a:r>
              <a:rPr lang="en-US" altLang="en-US" sz="1400" dirty="0" err="1">
                <a:solidFill>
                  <a:schemeClr val="tx1"/>
                </a:solidFill>
              </a:rPr>
              <a:t>uid是如何控制应用间的数据共享的</a:t>
            </a:r>
            <a:r>
              <a:rPr lang="en-US" altLang="en-US" sz="1400" dirty="0">
                <a:solidFill>
                  <a:schemeClr val="tx1"/>
                </a:solidFill>
              </a:rPr>
              <a:t>?</a:t>
            </a:r>
            <a:endParaRPr lang="en-US" altLang="en-US" sz="1400" dirty="0">
              <a:solidFill>
                <a:schemeClr val="tx1"/>
              </a:solidFill>
            </a:endParaRPr>
          </a:p>
          <a:p>
            <a:r>
              <a:rPr lang="en-US" altLang="en-US" sz="1400" dirty="0" err="1">
                <a:solidFill>
                  <a:schemeClr val="tx1"/>
                </a:solidFill>
              </a:rPr>
              <a:t>安装只是将apk</a:t>
            </a:r>
            <a:r>
              <a:rPr lang="en-US" altLang="en-US" sz="1400" dirty="0">
                <a:solidFill>
                  <a:schemeClr val="tx1"/>
                </a:solidFill>
              </a:rPr>
              <a:t> </a:t>
            </a:r>
            <a:r>
              <a:rPr lang="en-US" altLang="en-US" sz="1400" dirty="0" err="1">
                <a:solidFill>
                  <a:schemeClr val="tx1"/>
                </a:solidFill>
              </a:rPr>
              <a:t>copy到了data目录，并更新了Settings。apk是如何生效的</a:t>
            </a:r>
            <a:r>
              <a:rPr lang="en-US" altLang="en-US" sz="1400" dirty="0">
                <a:solidFill>
                  <a:schemeClr val="tx1"/>
                </a:solidFill>
              </a:rPr>
              <a:t>？</a:t>
            </a:r>
            <a:endParaRPr lang="en-US" altLang="en-US" sz="1400" dirty="0">
              <a:solidFill>
                <a:schemeClr val="tx1"/>
              </a:solidFill>
            </a:endParaRPr>
          </a:p>
          <a:p>
            <a:r>
              <a:rPr lang="en-US" altLang="en-US" sz="1400" dirty="0" err="1">
                <a:solidFill>
                  <a:schemeClr val="tx1"/>
                </a:solidFill>
              </a:rPr>
              <a:t>权限</a:t>
            </a:r>
            <a:endParaRPr lang="en-US" altLang="en-US" sz="1400" dirty="0" err="1">
              <a:solidFill>
                <a:schemeClr val="tx1"/>
              </a:solidFill>
            </a:endParaRPr>
          </a:p>
          <a:p>
            <a:r>
              <a:rPr lang="en-US" altLang="en-US" sz="1400" dirty="0" err="1">
                <a:solidFill>
                  <a:schemeClr val="tx1"/>
                </a:solidFill>
                <a:sym typeface="+mn-ea"/>
              </a:rPr>
              <a:t>对外提供服务：包查询和Intent匹配</a:t>
            </a:r>
            <a:r>
              <a:rPr lang="en-US" altLang="en-US" sz="1400" dirty="0">
                <a:solidFill>
                  <a:schemeClr val="tx1"/>
                </a:solidFill>
                <a:sym typeface="+mn-ea"/>
              </a:rPr>
              <a:t>  </a:t>
            </a:r>
            <a:endParaRPr lang="en-US" altLang="en-US" sz="1400" dirty="0">
              <a:solidFill>
                <a:schemeClr val="tx1"/>
              </a:solidFill>
              <a:sym typeface="+mn-ea"/>
            </a:endParaRPr>
          </a:p>
          <a:p>
            <a:r>
              <a:rPr lang="zh-CN" altLang="en-US" sz="1400" dirty="0">
                <a:solidFill>
                  <a:schemeClr val="tx1"/>
                </a:solidFill>
                <a:sym typeface="+mn-ea"/>
              </a:rPr>
              <a:t>安装应用到</a:t>
            </a:r>
            <a:r>
              <a:rPr lang="en-US" altLang="zh-CN" sz="1400" dirty="0" err="1">
                <a:solidFill>
                  <a:schemeClr val="tx1"/>
                </a:solidFill>
                <a:sym typeface="+mn-ea"/>
              </a:rPr>
              <a:t>sd</a:t>
            </a:r>
            <a:r>
              <a:rPr lang="zh-CN" altLang="en-US" sz="1400" dirty="0">
                <a:solidFill>
                  <a:schemeClr val="tx1"/>
                </a:solidFill>
                <a:sym typeface="+mn-ea"/>
              </a:rPr>
              <a:t>卡</a:t>
            </a:r>
            <a:endParaRPr lang="" altLang="zh-CN" sz="1400" dirty="0">
              <a:solidFill>
                <a:schemeClr val="tx1"/>
              </a:solidFill>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6985"/>
            <a:ext cx="10515600" cy="1325563"/>
          </a:xfrm>
        </p:spPr>
        <p:txBody>
          <a:bodyPr/>
          <a:lstStyle/>
          <a:p>
            <a:r>
              <a:rPr lang="en-US" altLang="en-US" sz="3200">
                <a:sym typeface="+mn-ea"/>
              </a:rPr>
              <a:t>APK</a:t>
            </a:r>
            <a:endParaRPr lang="en-US" altLang="en-US" sz="3200"/>
          </a:p>
        </p:txBody>
      </p:sp>
      <p:sp>
        <p:nvSpPr>
          <p:cNvPr id="3" name="Content Placeholder 2"/>
          <p:cNvSpPr>
            <a:spLocks noGrp="1"/>
          </p:cNvSpPr>
          <p:nvPr>
            <p:ph idx="1"/>
          </p:nvPr>
        </p:nvSpPr>
        <p:spPr>
          <a:xfrm>
            <a:off x="780415" y="1002030"/>
            <a:ext cx="10515600" cy="412750"/>
          </a:xfrm>
        </p:spPr>
        <p:txBody>
          <a:bodyPr>
            <a:normAutofit/>
          </a:bodyPr>
          <a:lstStyle/>
          <a:p>
            <a:r>
              <a:rPr lang="en-US" altLang="en-US">
                <a:solidFill>
                  <a:schemeClr val="tx1"/>
                </a:solidFill>
                <a:sym typeface="+mn-ea"/>
              </a:rPr>
              <a:t>常用工具</a:t>
            </a:r>
            <a:endParaRPr lang="en-US" altLang="en-US">
              <a:solidFill>
                <a:schemeClr val="tx1"/>
              </a:solidFill>
              <a:sym typeface="+mn-ea"/>
            </a:endParaRPr>
          </a:p>
        </p:txBody>
      </p:sp>
      <p:sp>
        <p:nvSpPr>
          <p:cNvPr id="4" name="Text Box 3"/>
          <p:cNvSpPr txBox="1"/>
          <p:nvPr/>
        </p:nvSpPr>
        <p:spPr>
          <a:xfrm>
            <a:off x="780415" y="1414780"/>
            <a:ext cx="10631170" cy="2553335"/>
          </a:xfrm>
          <a:prstGeom prst="rect">
            <a:avLst/>
          </a:prstGeom>
          <a:noFill/>
        </p:spPr>
        <p:txBody>
          <a:bodyPr wrap="square" rtlCol="0" anchor="t">
            <a:spAutoFit/>
          </a:bodyPr>
          <a:lstStyle/>
          <a:p>
            <a:pPr marL="0" indent="0">
              <a:buNone/>
            </a:pPr>
            <a:r>
              <a:rPr lang="en-US" altLang="en-US" sz="1600"/>
              <a:t>apktool</a:t>
            </a:r>
            <a:endParaRPr lang="en-US" altLang="en-US" sz="1600"/>
          </a:p>
          <a:p>
            <a:pPr marL="0" indent="0">
              <a:buNone/>
            </a:pPr>
            <a:r>
              <a:rPr lang="en-US" altLang="en-US" sz="1600"/>
              <a:t>baksmali</a:t>
            </a:r>
            <a:endParaRPr lang="en-US" altLang="en-US" sz="1600"/>
          </a:p>
          <a:p>
            <a:pPr marL="0" indent="0">
              <a:buNone/>
            </a:pPr>
            <a:r>
              <a:rPr lang="en-US" altLang="en-US" sz="1600">
                <a:sym typeface="+mn-ea"/>
              </a:rPr>
              <a:t>re-sign</a:t>
            </a:r>
            <a:endParaRPr lang="en-US" altLang="en-US" sz="1600"/>
          </a:p>
          <a:p>
            <a:pPr marL="0" indent="0">
              <a:buNone/>
            </a:pPr>
            <a:endParaRPr lang="en-US" altLang="en-US" sz="1600"/>
          </a:p>
          <a:p>
            <a:pPr marL="0" indent="0">
              <a:buNone/>
            </a:pPr>
            <a:r>
              <a:rPr lang="en-US" altLang="en-US" sz="1600"/>
              <a:t>dex2jar</a:t>
            </a:r>
            <a:endParaRPr lang="en-US" altLang="en-US" sz="1600"/>
          </a:p>
          <a:p>
            <a:pPr marL="0" indent="0">
              <a:buNone/>
            </a:pPr>
            <a:r>
              <a:rPr lang="en-US" altLang="en-US" sz="1600"/>
              <a:t>jd-gui</a:t>
            </a:r>
            <a:endParaRPr lang="en-US" altLang="en-US" sz="1600"/>
          </a:p>
          <a:p>
            <a:pPr marL="0" indent="0">
              <a:buNone/>
            </a:pPr>
            <a:endParaRPr lang="en-US" altLang="en-US" sz="1600"/>
          </a:p>
          <a:p>
            <a:pPr marL="0" indent="0">
              <a:buNone/>
            </a:pPr>
            <a:r>
              <a:rPr lang="en-US" altLang="en-US" sz="1600"/>
              <a:t>AXMLPrinter2</a:t>
            </a:r>
            <a:endParaRPr lang="en-US" altLang="en-US" sz="1600"/>
          </a:p>
          <a:p>
            <a:pPr marL="0" indent="0">
              <a:buNone/>
            </a:pPr>
            <a:endParaRPr lang="en-US" altLang="en-US" sz="1600"/>
          </a:p>
          <a:p>
            <a:pPr marL="0" indent="0">
              <a:buNone/>
            </a:pPr>
            <a:r>
              <a:rPr lang="en-US" altLang="en-US" sz="1600"/>
              <a:t>aapt</a:t>
            </a:r>
            <a:endParaRPr lang="en-US" altLang="en-US"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from 2020-07-06 11-43-28"/>
          <p:cNvPicPr>
            <a:picLocks noChangeAspect="1"/>
          </p:cNvPicPr>
          <p:nvPr/>
        </p:nvPicPr>
        <p:blipFill>
          <a:blip r:embed="rId1"/>
          <a:stretch>
            <a:fillRect/>
          </a:stretch>
        </p:blipFill>
        <p:spPr>
          <a:xfrm>
            <a:off x="4014470" y="1028700"/>
            <a:ext cx="4163060" cy="49510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30480"/>
            <a:ext cx="10515600" cy="1325563"/>
          </a:xfrm>
        </p:spPr>
        <p:txBody>
          <a:bodyPr/>
          <a:lstStyle/>
          <a:p>
            <a:r>
              <a:rPr lang="en-US" altLang="en-US" sz="3200">
                <a:sym typeface="+mn-ea"/>
              </a:rPr>
              <a:t>PKMS</a:t>
            </a:r>
            <a:endParaRPr lang="en-US" altLang="en-US" sz="3200">
              <a:sym typeface="+mn-ea"/>
            </a:endParaRPr>
          </a:p>
        </p:txBody>
      </p:sp>
      <p:sp>
        <p:nvSpPr>
          <p:cNvPr id="5" name="Text Box 4"/>
          <p:cNvSpPr txBox="1"/>
          <p:nvPr/>
        </p:nvSpPr>
        <p:spPr>
          <a:xfrm>
            <a:off x="662940" y="1019810"/>
            <a:ext cx="10866120" cy="3753485"/>
          </a:xfrm>
          <a:prstGeom prst="rect">
            <a:avLst/>
          </a:prstGeom>
          <a:noFill/>
        </p:spPr>
        <p:txBody>
          <a:bodyPr wrap="square" rtlCol="0" anchor="t">
            <a:spAutoFit/>
          </a:bodyPr>
          <a:lstStyle/>
          <a:p>
            <a:pPr marL="0" indent="0">
              <a:buNone/>
            </a:pPr>
            <a:r>
              <a:rPr lang="en-US" altLang="en-US" sz="1400">
                <a:sym typeface="+mn-ea"/>
              </a:rPr>
              <a:t>PackageManagerService(简称PKMS)，Android的包管理机制，是Android系统中核心服务之一。</a:t>
            </a:r>
            <a:endParaRPr lang="en-US" altLang="en-US" sz="1400">
              <a:sym typeface="+mn-ea"/>
            </a:endParaRPr>
          </a:p>
          <a:p>
            <a:pPr marL="0" indent="0">
              <a:buNone/>
            </a:pPr>
            <a:endParaRPr lang="en-US" altLang="en-US" sz="1400"/>
          </a:p>
          <a:p>
            <a:pPr marL="285750" indent="-285750">
              <a:buFont typeface="Arial" panose="02080604020202020204" pitchFamily="34" charset="0"/>
              <a:buChar char="•"/>
            </a:pPr>
            <a:r>
              <a:rPr lang="en-US" altLang="en-US" sz="1400"/>
              <a:t>从Android系统的角度</a:t>
            </a:r>
            <a:r>
              <a:rPr lang="en-US" altLang="en-US" sz="1400">
                <a:sym typeface="+mn-ea"/>
              </a:rPr>
              <a:t>，PKMS主要作用：</a:t>
            </a:r>
            <a:endParaRPr lang="en-US" altLang="en-US" sz="1400"/>
          </a:p>
          <a:p>
            <a:pPr marL="0" indent="0">
              <a:buNone/>
            </a:pPr>
            <a:r>
              <a:rPr lang="en-US" altLang="en-US" sz="1400"/>
              <a:t>管理的对象：APK、JAR、so</a:t>
            </a:r>
            <a:endParaRPr lang="en-US" altLang="en-US" sz="1400"/>
          </a:p>
          <a:p>
            <a:pPr marL="0" indent="0">
              <a:buNone/>
            </a:pPr>
            <a:r>
              <a:rPr lang="en-US" altLang="en-US" sz="1400"/>
              <a:t>作用：维护被管理对象的信息</a:t>
            </a:r>
            <a:endParaRPr lang="en-US" altLang="en-US" sz="1400"/>
          </a:p>
          <a:p>
            <a:pPr marL="0" indent="0">
              <a:buNone/>
            </a:pPr>
            <a:r>
              <a:rPr lang="en-US" altLang="en-US" sz="1400"/>
              <a:t>运转机制：包的</a:t>
            </a:r>
            <a:r>
              <a:rPr lang="en-US" altLang="en-US" sz="1400">
                <a:sym typeface="+mn-ea"/>
              </a:rPr>
              <a:t>安装、删除、迁移、更新都需要被PKMS管理</a:t>
            </a:r>
            <a:endParaRPr lang="en-US" altLang="en-US" sz="1400"/>
          </a:p>
          <a:p>
            <a:pPr marL="0" indent="0">
              <a:buNone/>
            </a:pPr>
            <a:endParaRPr lang="en-US" altLang="en-US" sz="1400"/>
          </a:p>
          <a:p>
            <a:pPr marL="285750" indent="-285750">
              <a:buFont typeface="Arial" panose="02080604020202020204" pitchFamily="34" charset="0"/>
              <a:buChar char="•"/>
            </a:pPr>
            <a:r>
              <a:rPr lang="en-US" altLang="en-US" sz="1400">
                <a:sym typeface="+mn-ea"/>
              </a:rPr>
              <a:t>从代码的角度，PKMS主要做了：</a:t>
            </a:r>
            <a:endParaRPr lang="en-US" altLang="en-US" sz="1400"/>
          </a:p>
          <a:p>
            <a:pPr marL="0" indent="0">
              <a:buNone/>
            </a:pPr>
            <a:r>
              <a:rPr lang="en-US" altLang="en-US" sz="1400">
                <a:sym typeface="+mn-ea"/>
              </a:rPr>
              <a:t>1. 系统配置加载、更新</a:t>
            </a:r>
            <a:endParaRPr lang="en-US" altLang="en-US" sz="1400">
              <a:sym typeface="+mn-ea"/>
            </a:endParaRPr>
          </a:p>
          <a:p>
            <a:pPr marL="0" indent="0">
              <a:buNone/>
            </a:pPr>
            <a:r>
              <a:rPr lang="en-US" altLang="en-US" sz="1400">
                <a:sym typeface="+mn-ea"/>
              </a:rPr>
              <a:t>2. 加载permission、feature、SharedLibrary信息</a:t>
            </a:r>
            <a:endParaRPr lang="en-US" altLang="en-US" sz="1400">
              <a:sym typeface="+mn-ea"/>
            </a:endParaRPr>
          </a:p>
          <a:p>
            <a:pPr marL="0" indent="0">
              <a:buNone/>
            </a:pPr>
            <a:r>
              <a:rPr lang="en-US" altLang="en-US" sz="1400">
                <a:sym typeface="+mn-ea"/>
              </a:rPr>
              <a:t>3. 启动PackageHandler, 处理APK安装、卸载等请求</a:t>
            </a:r>
            <a:endParaRPr lang="en-US" altLang="en-US" sz="1400">
              <a:sym typeface="+mn-ea"/>
            </a:endParaRPr>
          </a:p>
          <a:p>
            <a:pPr marL="0" indent="0">
              <a:buNone/>
            </a:pPr>
            <a:r>
              <a:rPr lang="en-US" altLang="en-US" sz="1400">
                <a:sym typeface="+mn-ea"/>
              </a:rPr>
              <a:t>4. package安装、删除、迁移、更新</a:t>
            </a:r>
            <a:endParaRPr lang="en-US" altLang="en-US" sz="1400">
              <a:sym typeface="+mn-ea"/>
            </a:endParaRPr>
          </a:p>
          <a:p>
            <a:pPr marL="0" indent="0">
              <a:buNone/>
            </a:pPr>
            <a:r>
              <a:rPr lang="en-US" altLang="en-US" sz="1400">
                <a:sym typeface="+mn-ea"/>
              </a:rPr>
              <a:t>5. 权限管理（Android授权机制、UGO），数字签名与验证，Selinux等</a:t>
            </a:r>
            <a:endParaRPr lang="en-US" altLang="en-US" sz="1400">
              <a:sym typeface="+mn-ea"/>
            </a:endParaRPr>
          </a:p>
          <a:p>
            <a:pPr marL="0" indent="0">
              <a:buNone/>
            </a:pPr>
            <a:r>
              <a:rPr lang="en-US" altLang="en-US" sz="1400">
                <a:sym typeface="+mn-ea"/>
              </a:rPr>
              <a:t>6. 信息查询, intent匹配</a:t>
            </a:r>
            <a:endParaRPr lang="en-US" altLang="en-US" sz="1400">
              <a:sym typeface="+mn-ea"/>
            </a:endParaRPr>
          </a:p>
          <a:p>
            <a:pPr marL="0" indent="0">
              <a:buNone/>
            </a:pPr>
            <a:r>
              <a:rPr lang="en-US" altLang="en-US" sz="1400">
                <a:sym typeface="+mn-ea"/>
              </a:rPr>
              <a:t>7. apex</a:t>
            </a:r>
            <a:endParaRPr lang="en-US" altLang="en-US" sz="1400"/>
          </a:p>
          <a:p>
            <a:pPr marL="0" indent="0">
              <a:buNone/>
            </a:pPr>
            <a:endParaRPr lang="en-US" altLang="en-US" sz="1400"/>
          </a:p>
          <a:p>
            <a:pPr marL="0" indent="0">
              <a:buNone/>
            </a:pPr>
            <a:r>
              <a:rPr lang="en-US" altLang="en-US" sz="1400">
                <a:sym typeface="+mn-ea"/>
              </a:rPr>
              <a:t>PKMS的创建过程分为两个部分进行讲解，分别是PKMS的启动和PKMS的创建。</a:t>
            </a:r>
            <a:endParaRPr lang="en-US" altLang="en-US" sz="1400">
              <a:sym typeface="+mn-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58124</Words>
  <Application>WPS Presentation</Application>
  <PresentationFormat>宽屏</PresentationFormat>
  <Paragraphs>1946</Paragraphs>
  <Slides>67</Slides>
  <Notes>40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67</vt:i4>
      </vt:variant>
    </vt:vector>
  </HeadingPairs>
  <TitlesOfParts>
    <vt:vector size="79" baseType="lpstr">
      <vt:lpstr>Arial</vt:lpstr>
      <vt:lpstr>宋体</vt:lpstr>
      <vt:lpstr>Wingdings</vt:lpstr>
      <vt:lpstr>DejaVu Sans</vt:lpstr>
      <vt:lpstr>Calibri</vt:lpstr>
      <vt:lpstr>Arial Black</vt:lpstr>
      <vt:lpstr>宋体</vt:lpstr>
      <vt:lpstr>Droid Sans Fallback</vt:lpstr>
      <vt:lpstr>微软雅黑</vt:lpstr>
      <vt:lpstr>Arial Unicode MS</vt:lpstr>
      <vt:lpstr>Abyssinica SIL</vt:lpstr>
      <vt:lpstr>Office 主题​​</vt:lpstr>
      <vt:lpstr>Android PKMS</vt:lpstr>
      <vt:lpstr>目录</vt:lpstr>
      <vt:lpstr>PowerPoint 演示文稿</vt:lpstr>
      <vt:lpstr>APK</vt:lpstr>
      <vt:lpstr>APK</vt:lpstr>
      <vt:lpstr>APK</vt:lpstr>
      <vt:lpstr>APK</vt:lpstr>
      <vt:lpstr>PowerPoint 演示文稿</vt:lpstr>
      <vt:lpstr>PKMS</vt:lpstr>
      <vt:lpstr>PKMS</vt:lpstr>
      <vt:lpstr>PKMS</vt:lpstr>
      <vt:lpstr>PKMS</vt:lpstr>
      <vt:lpstr>PKMS</vt:lpstr>
      <vt:lpstr>PKMS</vt:lpstr>
      <vt:lpstr>PKMS</vt:lpstr>
      <vt:lpstr>PKMS</vt:lpstr>
      <vt:lpstr>PKMS</vt:lpstr>
      <vt:lpstr>PKMS</vt:lpstr>
      <vt:lpstr>PKMS</vt:lpstr>
      <vt:lpstr>PKMS</vt:lpstr>
      <vt:lpstr>PKMS</vt:lpstr>
      <vt:lpstr>PKMS</vt:lpstr>
      <vt:lpstr>PKMS</vt:lpstr>
      <vt:lpstr>PKMS</vt:lpstr>
      <vt:lpstr>PKMS</vt:lpstr>
      <vt:lpstr>PKMS</vt:lpstr>
      <vt:lpstr>PKMS</vt:lpstr>
      <vt:lpstr>PKMS</vt:lpstr>
      <vt:lpstr>PKMS</vt:lpstr>
      <vt:lpstr>PKMS</vt:lpstr>
      <vt:lpstr>PKMS</vt:lpstr>
      <vt:lpstr>PKMS</vt:lpstr>
      <vt:lpstr>PKMS</vt:lpstr>
      <vt:lpstr>PKMS</vt:lpstr>
      <vt:lpstr>PKMS</vt:lpstr>
      <vt:lpstr>PKMS</vt:lpstr>
      <vt:lpstr>PowerPoint 演示文稿</vt:lpstr>
      <vt:lpstr>Installer</vt:lpstr>
      <vt:lpstr>Installer</vt:lpstr>
      <vt:lpstr>Installer</vt:lpstr>
      <vt:lpstr>Installer</vt:lpstr>
      <vt:lpstr>Installer</vt:lpstr>
      <vt:lpstr>Installer</vt:lpstr>
      <vt:lpstr>Installer</vt:lpstr>
      <vt:lpstr>Installer</vt:lpstr>
      <vt:lpstr>Installer</vt:lpstr>
      <vt:lpstr>Installer</vt:lpstr>
      <vt:lpstr>Installer</vt:lpstr>
      <vt:lpstr>Installer</vt:lpstr>
      <vt:lpstr>Installer</vt:lpstr>
      <vt:lpstr>Installer</vt:lpstr>
      <vt:lpstr>Installer</vt:lpstr>
      <vt:lpstr>Installer</vt:lpstr>
      <vt:lpstr>Installer</vt:lpstr>
      <vt:lpstr>Installer</vt:lpstr>
      <vt:lpstr>Installer</vt:lpstr>
      <vt:lpstr>Installer</vt:lpstr>
      <vt:lpstr>Installd</vt:lpstr>
      <vt:lpstr>Installd</vt:lpstr>
      <vt:lpstr>Installd</vt:lpstr>
      <vt:lpstr>总结</vt:lpstr>
      <vt:lpstr>PowerPoint 演示文稿</vt:lpstr>
      <vt:lpstr>常用命令</vt:lpstr>
      <vt:lpstr>常用命令</vt:lpstr>
      <vt:lpstr>常用命令</vt:lpstr>
      <vt:lpstr>PowerPoint 演示文稿</vt:lpstr>
      <vt:lpstr>问题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PKMS</dc:title>
  <dc:creator>zhu</dc:creator>
  <cp:lastModifiedBy>user</cp:lastModifiedBy>
  <cp:revision>3073</cp:revision>
  <dcterms:created xsi:type="dcterms:W3CDTF">2021-03-17T09:20:08Z</dcterms:created>
  <dcterms:modified xsi:type="dcterms:W3CDTF">2021-03-17T09:20:08Z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1033-11.1.0.9080</vt:lpwstr>
  </property>
</Properties>
</file>