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311" r:id="rId2"/>
    <p:sldId id="307" r:id="rId3"/>
    <p:sldId id="298" r:id="rId4"/>
    <p:sldId id="284" r:id="rId5"/>
    <p:sldId id="285" r:id="rId6"/>
    <p:sldId id="283" r:id="rId7"/>
    <p:sldId id="299" r:id="rId8"/>
    <p:sldId id="303" r:id="rId9"/>
    <p:sldId id="301" r:id="rId10"/>
    <p:sldId id="286" r:id="rId11"/>
    <p:sldId id="287" r:id="rId12"/>
    <p:sldId id="308" r:id="rId13"/>
    <p:sldId id="309" r:id="rId14"/>
    <p:sldId id="310" r:id="rId15"/>
    <p:sldId id="288" r:id="rId16"/>
    <p:sldId id="289" r:id="rId17"/>
    <p:sldId id="290" r:id="rId18"/>
    <p:sldId id="291" r:id="rId19"/>
    <p:sldId id="304" r:id="rId20"/>
    <p:sldId id="292" r:id="rId21"/>
    <p:sldId id="305" r:id="rId22"/>
    <p:sldId id="293" r:id="rId23"/>
    <p:sldId id="294" r:id="rId24"/>
    <p:sldId id="295" r:id="rId25"/>
    <p:sldId id="296" r:id="rId26"/>
    <p:sldId id="29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660"/>
  </p:normalViewPr>
  <p:slideViewPr>
    <p:cSldViewPr>
      <p:cViewPr varScale="1">
        <p:scale>
          <a:sx n="112" d="100"/>
          <a:sy n="112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502F8-97C0-4360-83FE-E5B5ECE8E093}" type="datetimeFigureOut">
              <a:rPr lang="zh-CN" altLang="en-US" smtClean="0"/>
              <a:pPr/>
              <a:t>16/9/24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AC80B-1FF5-4B6D-85C1-2FE4AD2D08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6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母板页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93AB-ACCF-4C7D-B49C-59755D873A60}" type="datetimeFigureOut">
              <a:rPr lang="zh-CN" altLang="en-US" smtClean="0"/>
              <a:t>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C93AB-ACCF-4C7D-B49C-59755D873A60}" type="datetimeFigureOut">
              <a:rPr lang="zh-CN" altLang="en-US" smtClean="0"/>
              <a:t>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27B46-5008-4E12-AB92-3C04BBE0082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模板页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ol.chinaz.com/Tools/JsFormat.aspx" TargetMode="External"/><Relationship Id="rId3" Type="http://schemas.openxmlformats.org/officeDocument/2006/relationships/hyperlink" Target="http://tool.chinaz.com/Tools/CssFormat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b51.net/yunying/35105.html" TargetMode="External"/><Relationship Id="rId4" Type="http://schemas.openxmlformats.org/officeDocument/2006/relationships/hyperlink" Target="http://www.xiaohanseo.com/201004153.html" TargetMode="External"/><Relationship Id="rId5" Type="http://schemas.openxmlformats.org/officeDocument/2006/relationships/hyperlink" Target="http://code.google.com/intl/zh-CN/speed/page-speed/docs/payload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nblogs.com/wildweeds/archive/2010/06/12/web_performance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ebpagetest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i.baidu.com/zhzsh/blog/item/80a9d2c4ddfc9bc739db499d.html" TargetMode="External"/><Relationship Id="rId4" Type="http://schemas.openxmlformats.org/officeDocument/2006/relationships/hyperlink" Target="http://developer.yahoo.com/yslow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yahoo.com/performance/rul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5800" y="2046447"/>
            <a:ext cx="7772400" cy="1764030"/>
          </a:xfrm>
        </p:spPr>
        <p:txBody>
          <a:bodyPr>
            <a:normAutofit/>
          </a:bodyPr>
          <a:lstStyle/>
          <a:p>
            <a:r>
              <a:rPr lang="en-US" altLang="en-US" sz="6600" b="1" dirty="0" err="1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PC端性能优化</a:t>
            </a:r>
            <a:endParaRPr lang="zh-CN" altLang="en-US" sz="6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3779912" y="4293096"/>
            <a:ext cx="4248472" cy="833914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Michael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出品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48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239668"/>
            <a:ext cx="5643602" cy="5715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网站优化</a:t>
            </a:r>
          </a:p>
          <a:p>
            <a:endParaRPr lang="zh-CN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0825" y="71414"/>
            <a:ext cx="80851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1596989"/>
            <a:ext cx="57864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ea1ChsPeriod"/>
            </a:pPr>
            <a:r>
              <a:rPr lang="zh-CN" altLang="en-US" sz="2800" b="1" dirty="0" smtClean="0"/>
              <a:t>页面优化</a:t>
            </a:r>
            <a:endParaRPr lang="en-US" altLang="zh-CN" sz="2800" b="1" dirty="0" smtClean="0"/>
          </a:p>
          <a:p>
            <a:pPr marL="514350" indent="-514350">
              <a:lnSpc>
                <a:spcPct val="150000"/>
              </a:lnSpc>
              <a:buAutoNum type="ea1ChsPeriod"/>
            </a:pPr>
            <a:endParaRPr lang="en-US" altLang="zh-CN" sz="2800" b="1" dirty="0" smtClean="0"/>
          </a:p>
          <a:p>
            <a:pPr marL="342900" indent="-342900">
              <a:lnSpc>
                <a:spcPct val="150000"/>
              </a:lnSpc>
            </a:pPr>
            <a:endParaRPr lang="en-US" altLang="zh-CN" sz="800" dirty="0" smtClean="0"/>
          </a:p>
          <a:p>
            <a:pPr marL="514350" indent="-514350">
              <a:lnSpc>
                <a:spcPct val="150000"/>
              </a:lnSpc>
              <a:buAutoNum type="ea1ChsPeriod" startAt="2"/>
            </a:pPr>
            <a:r>
              <a:rPr lang="zh-CN" altLang="en-US" sz="2800" b="1" dirty="0" smtClean="0"/>
              <a:t>服务器端优化</a:t>
            </a:r>
            <a:endParaRPr lang="en-US" altLang="zh-CN" sz="2800" b="1" dirty="0" smtClean="0"/>
          </a:p>
          <a:p>
            <a:pPr marL="514350" indent="-514350">
              <a:lnSpc>
                <a:spcPct val="150000"/>
              </a:lnSpc>
              <a:buAutoNum type="ea1ChsPeriod" startAt="2"/>
            </a:pPr>
            <a:endParaRPr lang="en-US" altLang="zh-CN" sz="2800" b="1" dirty="0" smtClean="0"/>
          </a:p>
          <a:p>
            <a:pPr marL="342900" indent="-342900">
              <a:lnSpc>
                <a:spcPct val="150000"/>
              </a:lnSpc>
            </a:pPr>
            <a:endParaRPr lang="en-US" altLang="zh-CN" sz="800" dirty="0" smtClean="0"/>
          </a:p>
          <a:p>
            <a:pPr marL="342900" indent="-342900">
              <a:lnSpc>
                <a:spcPct val="150000"/>
              </a:lnSpc>
            </a:pPr>
            <a:r>
              <a:rPr lang="zh-CN" altLang="en-US" sz="2800" b="1" dirty="0" smtClean="0"/>
              <a:t>三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/>
              <a:t>“主观”优化</a:t>
            </a:r>
            <a:endParaRPr lang="en-US" altLang="zh-CN" sz="2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1454113"/>
            <a:ext cx="3571900" cy="112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2882873"/>
            <a:ext cx="3694469" cy="121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48" y="4597385"/>
            <a:ext cx="3619526" cy="135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239668"/>
            <a:ext cx="5643602" cy="5715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网站优化</a:t>
            </a:r>
          </a:p>
          <a:p>
            <a:endParaRPr lang="zh-CN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0825" y="71414"/>
            <a:ext cx="80851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1214422"/>
            <a:ext cx="57864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A37"/>
                </a:solidFill>
              </a:rPr>
              <a:t>一</a:t>
            </a:r>
            <a:r>
              <a:rPr lang="en-US" altLang="zh-CN" sz="2800" b="1" dirty="0" smtClean="0">
                <a:solidFill>
                  <a:srgbClr val="007A37"/>
                </a:solidFill>
              </a:rPr>
              <a:t>.</a:t>
            </a:r>
            <a:r>
              <a:rPr lang="zh-CN" altLang="en-US" sz="2800" b="1" dirty="0" smtClean="0">
                <a:solidFill>
                  <a:srgbClr val="007A37"/>
                </a:solidFill>
              </a:rPr>
              <a:t>页面优化</a:t>
            </a:r>
            <a:endParaRPr lang="en-US" altLang="zh-CN" sz="2800" b="1" dirty="0" smtClean="0">
              <a:solidFill>
                <a:srgbClr val="007A37"/>
              </a:solidFill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减少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请求数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减少交互通信量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合理并行加载资源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dirty="0" smtClean="0"/>
              <a:t>4.</a:t>
            </a:r>
            <a:r>
              <a:rPr lang="zh-CN" altLang="en-US" dirty="0" smtClean="0"/>
              <a:t>减少消耗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</a:pPr>
            <a:endParaRPr lang="en-US" altLang="zh-CN" sz="800" dirty="0" smtClean="0"/>
          </a:p>
          <a:p>
            <a:pPr marL="342900" indent="-342900">
              <a:lnSpc>
                <a:spcPct val="150000"/>
              </a:lnSpc>
            </a:pP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239668"/>
            <a:ext cx="5643602" cy="5715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网站优化</a:t>
            </a:r>
          </a:p>
          <a:p>
            <a:endParaRPr lang="zh-CN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0825" y="71414"/>
            <a:ext cx="80851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1214422"/>
            <a:ext cx="57864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A37"/>
                </a:solidFill>
              </a:rPr>
              <a:t>二</a:t>
            </a:r>
            <a:r>
              <a:rPr lang="en-US" altLang="zh-CN" sz="2800" b="1" dirty="0" smtClean="0">
                <a:solidFill>
                  <a:srgbClr val="007A37"/>
                </a:solidFill>
              </a:rPr>
              <a:t>. </a:t>
            </a:r>
            <a:r>
              <a:rPr lang="zh-CN" altLang="en-US" sz="2800" b="1" dirty="0" smtClean="0">
                <a:solidFill>
                  <a:srgbClr val="007A37"/>
                </a:solidFill>
              </a:rPr>
              <a:t>服务器端优化</a:t>
            </a:r>
            <a:endParaRPr lang="en-US" altLang="zh-CN" sz="2800" b="1" dirty="0" smtClean="0">
              <a:solidFill>
                <a:srgbClr val="007A37"/>
              </a:solidFill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CDN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缓存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bg2">
                    <a:lumMod val="75000"/>
                  </a:schemeClr>
                </a:solidFill>
              </a:rPr>
              <a:t>Gzip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减少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DNS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响应速度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…</a:t>
            </a:r>
          </a:p>
          <a:p>
            <a:pPr marL="342900" indent="-342900">
              <a:lnSpc>
                <a:spcPct val="150000"/>
              </a:lnSpc>
            </a:pPr>
            <a:endParaRPr lang="en-US" altLang="zh-CN" sz="8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</a:pP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239668"/>
            <a:ext cx="5643602" cy="5715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网站优化</a:t>
            </a:r>
          </a:p>
          <a:p>
            <a:endParaRPr lang="zh-CN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0825" y="71414"/>
            <a:ext cx="80851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1214422"/>
            <a:ext cx="578647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A37"/>
                </a:solidFill>
              </a:rPr>
              <a:t>三</a:t>
            </a:r>
            <a:r>
              <a:rPr lang="en-US" altLang="zh-CN" sz="2800" b="1" dirty="0" smtClean="0">
                <a:solidFill>
                  <a:srgbClr val="007A37"/>
                </a:solidFill>
              </a:rPr>
              <a:t>. </a:t>
            </a:r>
            <a:r>
              <a:rPr lang="zh-CN" altLang="en-US" sz="2800" b="1" dirty="0" smtClean="0">
                <a:solidFill>
                  <a:srgbClr val="007A37"/>
                </a:solidFill>
              </a:rPr>
              <a:t>“主观”优化</a:t>
            </a:r>
            <a:endParaRPr lang="en-US" altLang="zh-CN" sz="2800" b="1" dirty="0" smtClean="0">
              <a:solidFill>
                <a:srgbClr val="007A37"/>
              </a:solidFill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目录优化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内容优化（灵魂）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</a:rPr>
              <a:t>体验优化</a:t>
            </a:r>
            <a:endParaRPr lang="en-US" altLang="zh-CN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</a:rPr>
              <a:t>SEO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0825" y="188913"/>
            <a:ext cx="80851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en-US" sz="44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714752"/>
            <a:ext cx="5143536" cy="2388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28728" y="1357298"/>
            <a:ext cx="5286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A37"/>
                </a:solidFill>
              </a:rPr>
              <a:t>网 站 优 化</a:t>
            </a:r>
            <a:endParaRPr lang="en-US" altLang="zh-CN" sz="2800" b="1" dirty="0" smtClean="0">
              <a:solidFill>
                <a:srgbClr val="007A37"/>
              </a:solidFill>
            </a:endParaRPr>
          </a:p>
          <a:p>
            <a:r>
              <a:rPr lang="en-US" altLang="zh-CN" sz="3200" b="1" dirty="0" smtClean="0">
                <a:solidFill>
                  <a:srgbClr val="007A37"/>
                </a:solidFill>
              </a:rPr>
              <a:t>         </a:t>
            </a:r>
          </a:p>
          <a:p>
            <a:r>
              <a:rPr lang="en-US" altLang="zh-CN" sz="3200" b="1" dirty="0" smtClean="0">
                <a:solidFill>
                  <a:srgbClr val="007A37"/>
                </a:solidFill>
              </a:rPr>
              <a:t>            </a:t>
            </a:r>
            <a:r>
              <a:rPr lang="zh-CN" altLang="en-US" sz="3200" b="1" dirty="0" smtClean="0">
                <a:solidFill>
                  <a:srgbClr val="007A37"/>
                </a:solidFill>
              </a:rPr>
              <a:t>－－  </a:t>
            </a:r>
            <a:r>
              <a:rPr lang="zh-CN" altLang="en-US" sz="3600" b="1" dirty="0" smtClean="0">
                <a:solidFill>
                  <a:srgbClr val="007A37"/>
                </a:solidFill>
              </a:rPr>
              <a:t>页面优化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0825" y="188913"/>
            <a:ext cx="80851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14678" y="4929198"/>
            <a:ext cx="2044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n-lt"/>
                <a:ea typeface="+mn-ea"/>
              </a:rPr>
              <a:t>Let’s do it!</a:t>
            </a:r>
            <a:endParaRPr lang="zh-CN" altLang="en-US" sz="3200" dirty="0" smtClean="0">
              <a:latin typeface="+mn-lt"/>
              <a:ea typeface="+mn-ea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785926"/>
            <a:ext cx="3673491" cy="283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0825" y="188913"/>
            <a:ext cx="80851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357422" y="1714487"/>
            <a:ext cx="4105275" cy="79057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减少</a:t>
            </a:r>
            <a:r>
              <a:rPr lang="en-US" altLang="zh-CN" sz="3200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HTTP</a:t>
            </a:r>
            <a:r>
              <a:rPr lang="zh-CN" altLang="en-US" sz="3200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请求数</a:t>
            </a:r>
            <a:endParaRPr lang="zh-CN" altLang="en-US" sz="3200" b="1" dirty="0">
              <a:solidFill>
                <a:srgbClr val="007A37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57422" y="2776543"/>
            <a:ext cx="4105275" cy="79057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减少交互通信量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357422" y="3786189"/>
            <a:ext cx="4105275" cy="79057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合理并行加载资源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357422" y="4786321"/>
            <a:ext cx="4105275" cy="79057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减少消耗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42910" y="214290"/>
            <a:ext cx="564360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A37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页面优化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214290"/>
            <a:ext cx="5643602" cy="5715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页面优化</a:t>
            </a:r>
          </a:p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14348" y="1285860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sz="2400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en-US" altLang="zh-CN" sz="2400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减少</a:t>
            </a:r>
            <a:r>
              <a:rPr lang="en-US" altLang="zh-CN" sz="2400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HTTP</a:t>
            </a:r>
            <a:r>
              <a:rPr lang="zh-CN" altLang="en-US" sz="2400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请求数</a:t>
            </a:r>
            <a:endParaRPr lang="zh-CN" altLang="en-US" sz="2400" b="1" dirty="0">
              <a:solidFill>
                <a:srgbClr val="007A37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5852" y="2000240"/>
            <a:ext cx="68580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合并能合并的文件</a:t>
            </a:r>
            <a:endParaRPr lang="en-US" altLang="zh-CN" b="1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b="1" dirty="0" smtClean="0"/>
              <a:t>2.sprites(CSS,img)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dirty="0" smtClean="0"/>
              <a:t>      </a:t>
            </a:r>
            <a:r>
              <a:rPr lang="zh-CN" altLang="en-US" sz="1600" dirty="0" smtClean="0"/>
              <a:t>紧凑的排列图片，颜色相似放在一起，不要留有空白，以减少体积，加快显示速度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b="1" dirty="0" smtClean="0"/>
              <a:t>3.</a:t>
            </a:r>
            <a:r>
              <a:rPr lang="zh-CN" altLang="en-US" b="1" dirty="0" smtClean="0"/>
              <a:t>删除重复脚本</a:t>
            </a:r>
            <a:endParaRPr lang="en-US" altLang="zh-CN" b="1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sz="1600" b="1" dirty="0" smtClean="0"/>
              <a:t>      </a:t>
            </a:r>
            <a:r>
              <a:rPr lang="zh-CN" altLang="en-US" sz="1600" dirty="0" smtClean="0"/>
              <a:t>浏览器不会忽略重复脚本，会再执行一次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b="1" dirty="0" smtClean="0"/>
              <a:t>4.Src</a:t>
            </a:r>
            <a:r>
              <a:rPr lang="zh-CN" altLang="en-US" b="1" dirty="0" smtClean="0"/>
              <a:t>值不能为空</a:t>
            </a:r>
            <a:endParaRPr lang="en-US" altLang="zh-CN" b="1" dirty="0" smtClean="0"/>
          </a:p>
          <a:p>
            <a:pPr marL="342900" indent="-342900"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214290"/>
            <a:ext cx="5643602" cy="5715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页面优化</a:t>
            </a:r>
          </a:p>
          <a:p>
            <a:endParaRPr lang="zh-CN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0825" y="71414"/>
            <a:ext cx="80851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10" y="714355"/>
            <a:ext cx="8215370" cy="57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altLang="zh-CN" sz="3200" kern="0" dirty="0" smtClean="0">
                <a:latin typeface="+mn-lt"/>
                <a:ea typeface="+mn-ea"/>
              </a:rPr>
              <a:t>--------------------------------------------------------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1285860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sz="2400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二</a:t>
            </a:r>
            <a:r>
              <a:rPr lang="en-US" altLang="zh-CN" sz="2400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减少交互通信量</a:t>
            </a:r>
            <a:endParaRPr lang="zh-CN" altLang="en-US" sz="2400" b="1" dirty="0">
              <a:solidFill>
                <a:srgbClr val="007A37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4414" y="1857363"/>
            <a:ext cx="692948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压缩技术</a:t>
            </a:r>
            <a:r>
              <a:rPr lang="en-US" b="1" dirty="0" smtClean="0"/>
              <a:t>(JS,CSS,img,cookie)</a:t>
            </a:r>
          </a:p>
          <a:p>
            <a:pPr lvl="0">
              <a:lnSpc>
                <a:spcPct val="150000"/>
              </a:lnSpc>
            </a:pPr>
            <a:r>
              <a:rPr lang="zh-CN" altLang="en-US" dirty="0" smtClean="0"/>
              <a:t>   </a:t>
            </a:r>
            <a:r>
              <a:rPr lang="en-US" altLang="zh-CN" dirty="0" smtClean="0"/>
              <a:t>CSS/JS--</a:t>
            </a:r>
            <a:r>
              <a:rPr lang="zh-CN" altLang="en-US" sz="1600" dirty="0" smtClean="0"/>
              <a:t>减少空白，增强逻辑性，用缩写方式，压缩</a:t>
            </a:r>
            <a:endParaRPr lang="en-US" altLang="zh-CN" sz="1600" dirty="0" smtClean="0"/>
          </a:p>
          <a:p>
            <a:pPr lvl="0">
              <a:lnSpc>
                <a:spcPct val="150000"/>
              </a:lnSpc>
            </a:pPr>
            <a:r>
              <a:rPr lang="en-US" altLang="zh-CN" sz="1600" dirty="0" smtClean="0"/>
              <a:t>    IMG—png8</a:t>
            </a:r>
            <a:r>
              <a:rPr lang="zh-CN" altLang="en-US" sz="1600" dirty="0" smtClean="0"/>
              <a:t>，压缩图片，不缩放图片</a:t>
            </a:r>
            <a:endParaRPr lang="en-US" altLang="zh-CN" sz="1600" dirty="0" smtClean="0"/>
          </a:p>
          <a:p>
            <a:pPr marL="342900" lvl="0" indent="-342900">
              <a:lnSpc>
                <a:spcPct val="150000"/>
              </a:lnSpc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缓存技术</a:t>
            </a:r>
            <a:r>
              <a:rPr lang="en-US" b="1" dirty="0" smtClean="0"/>
              <a:t>(JS,CSS,ajax)</a:t>
            </a:r>
            <a:endParaRPr lang="en-US" altLang="zh-CN" b="1" dirty="0" smtClean="0"/>
          </a:p>
          <a:p>
            <a:pPr marL="342900" indent="-342900">
              <a:lnSpc>
                <a:spcPct val="150000"/>
              </a:lnSpc>
            </a:pPr>
            <a:r>
              <a:rPr lang="en-US" altLang="zh-CN" b="1" dirty="0" smtClean="0"/>
              <a:t>3.</a:t>
            </a:r>
            <a:r>
              <a:rPr lang="zh-CN" altLang="en-US" b="1" dirty="0" smtClean="0"/>
              <a:t>减少不必要通信</a:t>
            </a:r>
            <a:endParaRPr lang="en-US" b="1" dirty="0" smtClean="0"/>
          </a:p>
          <a:p>
            <a:pPr indent="-342900">
              <a:lnSpc>
                <a:spcPct val="150000"/>
              </a:lnSpc>
            </a:pPr>
            <a:r>
              <a:rPr lang="en-US" altLang="zh-CN" dirty="0" smtClean="0"/>
              <a:t>   </a:t>
            </a:r>
            <a:r>
              <a:rPr lang="zh-CN" altLang="en-US" sz="1600" dirty="0" smtClean="0"/>
              <a:t>推迟加载（懒加载）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预加载</a:t>
            </a:r>
            <a:endParaRPr lang="en-US" altLang="zh-CN" sz="1600" dirty="0" smtClean="0"/>
          </a:p>
          <a:p>
            <a:pPr indent="-342900">
              <a:lnSpc>
                <a:spcPct val="150000"/>
              </a:lnSpc>
            </a:pPr>
            <a:r>
              <a:rPr lang="zh-CN" altLang="en-US" sz="1600" dirty="0" smtClean="0"/>
              <a:t>   用</a:t>
            </a:r>
            <a:r>
              <a:rPr lang="en-US" altLang="en-US" sz="1600" dirty="0" smtClean="0"/>
              <a:t>GET</a:t>
            </a:r>
            <a:r>
              <a:rPr lang="zh-CN" altLang="en-US" sz="1600" dirty="0" smtClean="0"/>
              <a:t>方式进行</a:t>
            </a:r>
            <a:r>
              <a:rPr lang="en-US" altLang="en-US" sz="1600" dirty="0" smtClean="0"/>
              <a:t>AJAX</a:t>
            </a:r>
            <a:r>
              <a:rPr lang="zh-CN" altLang="en-US" sz="1600" dirty="0" smtClean="0"/>
              <a:t>请求</a:t>
            </a:r>
            <a:endParaRPr lang="en-US" altLang="zh-CN" sz="1600" dirty="0" smtClean="0"/>
          </a:p>
          <a:p>
            <a:pPr indent="-342900">
              <a:lnSpc>
                <a:spcPct val="150000"/>
              </a:lnSpc>
            </a:pPr>
            <a:r>
              <a:rPr lang="zh-CN" altLang="en-US" sz="1600" dirty="0" smtClean="0"/>
              <a:t>   静态内容无</a:t>
            </a:r>
            <a:r>
              <a:rPr lang="en-US" altLang="en-US" sz="1600" dirty="0" smtClean="0"/>
              <a:t>cookie(</a:t>
            </a:r>
            <a:r>
              <a:rPr lang="zh-CN" altLang="en-US" sz="1600" dirty="0" smtClean="0"/>
              <a:t>如图片等</a:t>
            </a:r>
            <a:r>
              <a:rPr lang="en-US" altLang="en-US" sz="1600" dirty="0" smtClean="0"/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zh-CN" b="1" dirty="0" smtClean="0"/>
              <a:t>4.</a:t>
            </a:r>
            <a:r>
              <a:rPr lang="zh-CN" altLang="en-US" b="1" dirty="0" smtClean="0"/>
              <a:t>优化</a:t>
            </a:r>
            <a:r>
              <a:rPr lang="en-US" b="1" dirty="0" smtClean="0"/>
              <a:t>DOM</a:t>
            </a:r>
            <a:r>
              <a:rPr lang="zh-CN" altLang="en-US" b="1" dirty="0" smtClean="0"/>
              <a:t>结构，降低信噪比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0825" y="188913"/>
            <a:ext cx="80851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14400" y="1357298"/>
            <a:ext cx="8229600" cy="4525962"/>
          </a:xfrm>
        </p:spPr>
        <p:txBody>
          <a:bodyPr/>
          <a:lstStyle/>
          <a:p>
            <a:pPr>
              <a:buNone/>
            </a:pPr>
            <a:r>
              <a:rPr lang="en-US" altLang="zh-CN" sz="2000" dirty="0" smtClean="0"/>
              <a:t>JS</a:t>
            </a:r>
            <a:r>
              <a:rPr lang="zh-CN" altLang="en-US" sz="2000" dirty="0" smtClean="0"/>
              <a:t>压缩与格式化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>
                <a:hlinkClick r:id="rId2"/>
              </a:rPr>
              <a:t>http://tool.chinaz.com/Tools/JsFormat.aspx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CSS</a:t>
            </a:r>
            <a:r>
              <a:rPr lang="zh-CN" altLang="en-US" sz="2000" dirty="0" smtClean="0"/>
              <a:t>压缩与格式化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>
                <a:hlinkClick r:id="rId3"/>
              </a:rPr>
              <a:t>http://tool.chinaz.com/Tools/CssFormat.aspx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图片压缩－－图床   </a:t>
            </a:r>
            <a:r>
              <a:rPr lang="en-US" altLang="zh-CN" sz="2000" dirty="0" smtClean="0"/>
              <a:t>^_^</a:t>
            </a:r>
            <a:endParaRPr lang="zh-CN" altLang="en-US" sz="20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42910" y="214290"/>
            <a:ext cx="564360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可用到的工具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7A37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idx="1"/>
          </p:nvPr>
        </p:nvSpPr>
        <p:spPr>
          <a:xfrm>
            <a:off x="1071538" y="1357298"/>
            <a:ext cx="4286280" cy="4572032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页面优化常用工具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网站优化包含什么？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b="1" dirty="0" smtClean="0"/>
              <a:t>三</a:t>
            </a:r>
            <a:r>
              <a:rPr lang="en-US" altLang="zh-CN" b="1" dirty="0" smtClean="0"/>
              <a:t>. </a:t>
            </a:r>
            <a:r>
              <a:rPr lang="zh-CN" altLang="en-US" b="1" dirty="0" smtClean="0"/>
              <a:t>页面优化主要方面</a:t>
            </a:r>
            <a:endParaRPr lang="en-US" altLang="zh-CN" b="1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  <a:p>
            <a:endParaRPr lang="zh-CN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0825" y="188913"/>
            <a:ext cx="80851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en-US" sz="4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214290"/>
            <a:ext cx="5643602" cy="5715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页面优化</a:t>
            </a:r>
          </a:p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85786" y="1428735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sz="2400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三</a:t>
            </a:r>
            <a:r>
              <a:rPr lang="en-US" altLang="zh-CN" sz="2400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合理并行加载资源</a:t>
            </a:r>
            <a:endParaRPr lang="zh-CN" altLang="en-US" sz="2400" b="1" dirty="0">
              <a:solidFill>
                <a:srgbClr val="007A37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7290" y="2000240"/>
            <a:ext cx="542928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b="1" dirty="0" smtClean="0"/>
              <a:t>1.  </a:t>
            </a:r>
            <a:r>
              <a:rPr lang="zh-CN" altLang="en-US" b="1" dirty="0" smtClean="0"/>
              <a:t>尽量避免重定向</a:t>
            </a:r>
            <a:endParaRPr lang="en-US" altLang="zh-CN" b="1" dirty="0" smtClean="0"/>
          </a:p>
          <a:p>
            <a:pPr marL="342900" lvl="0" indent="-342900">
              <a:lnSpc>
                <a:spcPct val="150000"/>
              </a:lnSpc>
              <a:buAutoNum type="arabicPeriod" startAt="2"/>
            </a:pPr>
            <a:r>
              <a:rPr lang="zh-CN" altLang="en-US" b="1" dirty="0" smtClean="0"/>
              <a:t>慎用</a:t>
            </a:r>
            <a:r>
              <a:rPr lang="en-US" b="1" dirty="0" err="1" smtClean="0"/>
              <a:t>iframe</a:t>
            </a:r>
            <a:endParaRPr lang="en-US" b="1" dirty="0" smtClean="0"/>
          </a:p>
          <a:p>
            <a:pPr marL="342900" lvl="0" indent="-342900">
              <a:lnSpc>
                <a:spcPct val="150000"/>
              </a:lnSpc>
            </a:pPr>
            <a:r>
              <a:rPr lang="en-US" altLang="zh-CN" b="1" dirty="0" smtClean="0"/>
              <a:t>      </a:t>
            </a:r>
            <a:r>
              <a:rPr lang="zh-CN" altLang="en-US" sz="1600" dirty="0" smtClean="0"/>
              <a:t>不被搜索引擎识别，空的</a:t>
            </a:r>
            <a:r>
              <a:rPr lang="en-US" altLang="en-US" sz="1600" dirty="0" smtClean="0"/>
              <a:t>iframe</a:t>
            </a:r>
            <a:r>
              <a:rPr lang="zh-CN" altLang="en-US" sz="1600" dirty="0" smtClean="0"/>
              <a:t>加载时会阻止内容加载</a:t>
            </a:r>
            <a:endParaRPr lang="en-US" altLang="zh-CN" sz="1600" dirty="0" smtClean="0"/>
          </a:p>
          <a:p>
            <a:pPr marL="342900" lvl="0" indent="-342900">
              <a:lnSpc>
                <a:spcPct val="150000"/>
              </a:lnSpc>
              <a:buAutoNum type="arabicPeriod" startAt="3"/>
            </a:pPr>
            <a:r>
              <a:rPr lang="en-US" b="1" dirty="0" smtClean="0"/>
              <a:t>CSS</a:t>
            </a:r>
            <a:r>
              <a:rPr lang="zh-CN" altLang="en-US" b="1" dirty="0" smtClean="0"/>
              <a:t>置于顶</a:t>
            </a:r>
            <a:r>
              <a:rPr lang="en-US" b="1" dirty="0" smtClean="0"/>
              <a:t>JS</a:t>
            </a:r>
            <a:r>
              <a:rPr lang="zh-CN" altLang="en-US" b="1" dirty="0" smtClean="0"/>
              <a:t>置于样式后</a:t>
            </a:r>
            <a:endParaRPr lang="en-US" altLang="zh-CN" b="1" dirty="0" smtClean="0"/>
          </a:p>
          <a:p>
            <a:pPr marL="342900" lvl="0" indent="-342900">
              <a:lnSpc>
                <a:spcPct val="150000"/>
              </a:lnSpc>
            </a:pPr>
            <a:r>
              <a:rPr lang="en-US" dirty="0" smtClean="0"/>
              <a:t>      </a:t>
            </a:r>
            <a:r>
              <a:rPr lang="en-US" altLang="en-US" sz="1600" dirty="0" smtClean="0"/>
              <a:t>JS</a:t>
            </a:r>
            <a:r>
              <a:rPr lang="zh-CN" altLang="en-US" sz="1600" dirty="0" smtClean="0"/>
              <a:t>阻塞加载</a:t>
            </a:r>
            <a:endParaRPr lang="en-US" altLang="zh-CN" sz="1600" dirty="0" smtClean="0"/>
          </a:p>
          <a:p>
            <a:pPr marL="342900" lvl="0" indent="-342900">
              <a:lnSpc>
                <a:spcPct val="150000"/>
              </a:lnSpc>
              <a:buAutoNum type="arabicPeriod" startAt="4"/>
            </a:pPr>
            <a:r>
              <a:rPr lang="zh-CN" altLang="en-US" b="1" dirty="0" smtClean="0"/>
              <a:t>分域</a:t>
            </a:r>
            <a:endParaRPr lang="en-US" altLang="zh-CN" b="1" dirty="0" smtClean="0"/>
          </a:p>
          <a:p>
            <a:pPr marL="342900" lvl="0" indent="-342900">
              <a:lnSpc>
                <a:spcPct val="150000"/>
              </a:lnSpc>
            </a:pPr>
            <a:r>
              <a:rPr lang="en-US" altLang="zh-CN" b="1" dirty="0" smtClean="0"/>
              <a:t>      </a:t>
            </a:r>
            <a:r>
              <a:rPr lang="zh-CN" altLang="en-US" sz="1600" dirty="0" smtClean="0"/>
              <a:t>综合并行加载数，注意加载资源项的域名书写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214290"/>
            <a:ext cx="5643602" cy="5715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页面优化</a:t>
            </a:r>
          </a:p>
          <a:p>
            <a:endParaRPr lang="zh-CN" altLang="en-US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524000" y="1851660"/>
          <a:ext cx="6096000" cy="350520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u="sng" dirty="0"/>
                        <a:t>Browser</a:t>
                      </a:r>
                      <a:endParaRPr lang="en-US" dirty="0"/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/>
                        <a:t>HTTP/1.1</a:t>
                      </a:r>
                      <a:endParaRPr lang="en-US"/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/>
                        <a:t>HTTP/1.0</a:t>
                      </a:r>
                      <a:endParaRPr lang="en-US"/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IE 6,7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IE 8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Firefox </a:t>
                      </a:r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altLang="zh-CN" dirty="0"/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en-US" altLang="zh-CN" dirty="0"/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Firefox 3+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Safari 3+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Chrome 3+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Chrome 11+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？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Opera 10+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Opera 11+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16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214290"/>
            <a:ext cx="5643602" cy="5715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页面优化</a:t>
            </a:r>
          </a:p>
          <a:p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14348" y="1428735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sz="2400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四</a:t>
            </a:r>
            <a:r>
              <a:rPr lang="en-US" altLang="zh-CN" sz="2400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 sz="2400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减少消耗</a:t>
            </a:r>
            <a:endParaRPr lang="zh-CN" altLang="en-US" sz="2400" b="1" dirty="0">
              <a:solidFill>
                <a:srgbClr val="007A37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28696" y="2071678"/>
            <a:ext cx="77153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n-US" altLang="zh-CN" b="1" dirty="0" smtClean="0"/>
              <a:t>1.</a:t>
            </a:r>
            <a:r>
              <a:rPr lang="zh-CN" altLang="en-US" b="1" dirty="0" smtClean="0"/>
              <a:t>避免使用</a:t>
            </a:r>
            <a:r>
              <a:rPr lang="en-US" altLang="zh-CN" b="1" dirty="0" smtClean="0"/>
              <a:t>CSS</a:t>
            </a:r>
            <a:r>
              <a:rPr lang="zh-CN" altLang="en-US" b="1" dirty="0" smtClean="0"/>
              <a:t>表达式</a:t>
            </a:r>
            <a:endParaRPr lang="en-US" altLang="zh-CN" b="1" dirty="0" smtClean="0"/>
          </a:p>
          <a:p>
            <a:pPr marL="342900" lvl="0" indent="-342900">
              <a:lnSpc>
                <a:spcPct val="150000"/>
              </a:lnSpc>
            </a:pPr>
            <a:r>
              <a:rPr lang="zh-CN" altLang="en-US" dirty="0" smtClean="0"/>
              <a:t>　　</a:t>
            </a:r>
            <a:r>
              <a:rPr lang="zh-CN" altLang="en-US" sz="1600" dirty="0" smtClean="0"/>
              <a:t>（</a:t>
            </a:r>
            <a:r>
              <a:rPr lang="en-US" altLang="en-US" sz="1600" dirty="0" smtClean="0"/>
              <a:t>expression</a:t>
            </a:r>
            <a:r>
              <a:rPr lang="zh-CN" altLang="en-US" sz="1600" dirty="0" smtClean="0"/>
              <a:t>方法。计算频度太高）</a:t>
            </a:r>
            <a:endParaRPr lang="en-US" altLang="zh-CN" sz="1600" dirty="0" smtClean="0"/>
          </a:p>
          <a:p>
            <a:pPr marL="342900" lvl="0" indent="-342900">
              <a:lnSpc>
                <a:spcPct val="150000"/>
              </a:lnSpc>
            </a:pPr>
            <a:r>
              <a:rPr lang="en-US" altLang="zh-CN" b="1" dirty="0" smtClean="0"/>
              <a:t>2.</a:t>
            </a:r>
            <a:r>
              <a:rPr lang="zh-CN" altLang="en-US" b="1" dirty="0" smtClean="0"/>
              <a:t>避免使用滤镜</a:t>
            </a:r>
            <a:endParaRPr lang="en-US" altLang="zh-CN" b="1" dirty="0" smtClean="0"/>
          </a:p>
          <a:p>
            <a:pPr marL="342900" lvl="0" indent="-342900">
              <a:lnSpc>
                <a:spcPct val="150000"/>
              </a:lnSpc>
            </a:pPr>
            <a:r>
              <a:rPr lang="zh-CN" altLang="en-US" dirty="0" smtClean="0"/>
              <a:t>　　</a:t>
            </a:r>
            <a:r>
              <a:rPr lang="zh-CN" altLang="en-US" sz="1600" dirty="0" smtClean="0"/>
              <a:t>（问题在于：代码维护量大，冻结浏览器，增加客户内存占用）</a:t>
            </a:r>
            <a:endParaRPr lang="en-US" altLang="zh-CN" sz="1600" dirty="0" smtClean="0"/>
          </a:p>
          <a:p>
            <a:pPr marL="342900" lvl="0" indent="-342900">
              <a:lnSpc>
                <a:spcPct val="150000"/>
              </a:lnSpc>
            </a:pPr>
            <a:r>
              <a:rPr lang="en-US" altLang="zh-CN" b="1" dirty="0" smtClean="0"/>
              <a:t>3.</a:t>
            </a:r>
            <a:r>
              <a:rPr lang="zh-CN" altLang="en-US" b="1" dirty="0" smtClean="0"/>
              <a:t>减少</a:t>
            </a:r>
            <a:r>
              <a:rPr lang="en-US" altLang="zh-CN" b="1" dirty="0" smtClean="0"/>
              <a:t>DOM</a:t>
            </a:r>
            <a:r>
              <a:rPr lang="zh-CN" altLang="en-US" b="1" dirty="0" smtClean="0"/>
              <a:t>访问</a:t>
            </a:r>
            <a:endParaRPr lang="en-US" altLang="zh-CN" b="1" dirty="0" smtClean="0"/>
          </a:p>
          <a:p>
            <a:pPr marL="342900" lvl="0" indent="-342900">
              <a:lnSpc>
                <a:spcPct val="150000"/>
              </a:lnSpc>
            </a:pPr>
            <a:r>
              <a:rPr lang="zh-CN" altLang="en-US" dirty="0" smtClean="0"/>
              <a:t>　    </a:t>
            </a:r>
            <a:r>
              <a:rPr lang="zh-CN" altLang="en-US" sz="1600" dirty="0" smtClean="0"/>
              <a:t>（</a:t>
            </a:r>
            <a:r>
              <a:rPr lang="en-US" altLang="en-US" sz="1600" dirty="0" smtClean="0"/>
              <a:t> JS</a:t>
            </a:r>
            <a:r>
              <a:rPr lang="zh-CN" altLang="en-US" sz="1600" dirty="0" smtClean="0"/>
              <a:t>访问</a:t>
            </a:r>
            <a:r>
              <a:rPr lang="en-US" altLang="en-US" sz="1600" dirty="0" smtClean="0"/>
              <a:t>DOM</a:t>
            </a:r>
            <a:r>
              <a:rPr lang="zh-CN" altLang="en-US" sz="1600" dirty="0" smtClean="0"/>
              <a:t>是很慢的，重新渲染）</a:t>
            </a:r>
            <a:endParaRPr lang="en-US" altLang="zh-CN" sz="1600" dirty="0" smtClean="0"/>
          </a:p>
          <a:p>
            <a:pPr marL="342900" lvl="0" indent="-342900">
              <a:lnSpc>
                <a:spcPct val="150000"/>
              </a:lnSpc>
            </a:pPr>
            <a:endParaRPr lang="en-US" altLang="zh-CN" dirty="0" smtClean="0"/>
          </a:p>
          <a:p>
            <a:pPr marL="342900" lvl="0" indent="-342900"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14546" y="5143512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从另一个角度总结一下页面优化</a:t>
            </a:r>
            <a:endParaRPr lang="zh-CN" alt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1357298"/>
            <a:ext cx="3000396" cy="343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239668"/>
            <a:ext cx="5643602" cy="5715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页面优化</a:t>
            </a:r>
          </a:p>
          <a:p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85786" y="1285860"/>
            <a:ext cx="750099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对于页面：</a:t>
            </a:r>
            <a:r>
              <a:rPr lang="zh-CN" altLang="en-US" dirty="0" smtClean="0"/>
              <a:t>采用最优布局方式；优化</a:t>
            </a:r>
            <a:r>
              <a:rPr lang="en-US" dirty="0" smtClean="0"/>
              <a:t>DOM</a:t>
            </a:r>
            <a:r>
              <a:rPr lang="zh-CN" altLang="en-US" dirty="0" smtClean="0"/>
              <a:t>结构；减少</a:t>
            </a:r>
            <a:r>
              <a:rPr lang="en-US" dirty="0" smtClean="0"/>
              <a:t>iframe</a:t>
            </a:r>
            <a:r>
              <a:rPr lang="zh-CN" altLang="en-US" dirty="0" smtClean="0"/>
              <a:t>使用；推迟加载；预加载；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b="1" dirty="0" smtClean="0"/>
              <a:t>对于</a:t>
            </a:r>
            <a:r>
              <a:rPr lang="en-US" b="1" dirty="0" smtClean="0"/>
              <a:t>CSS：</a:t>
            </a:r>
            <a:r>
              <a:rPr lang="zh-CN" altLang="en-US" dirty="0" smtClean="0"/>
              <a:t>把样式表置于顶部：避免使用</a:t>
            </a:r>
            <a:r>
              <a:rPr lang="en-US" dirty="0" smtClean="0"/>
              <a:t>CSS</a:t>
            </a:r>
            <a:r>
              <a:rPr lang="zh-CN" altLang="en-US" dirty="0" smtClean="0"/>
              <a:t>表达式（</a:t>
            </a:r>
            <a:r>
              <a:rPr lang="en-US" dirty="0" smtClean="0"/>
              <a:t>Expression）；</a:t>
            </a:r>
            <a:r>
              <a:rPr lang="zh-CN" altLang="en-US" dirty="0" smtClean="0"/>
              <a:t>避免使用滤镜；使用外部</a:t>
            </a:r>
            <a:r>
              <a:rPr lang="en-US" dirty="0" smtClean="0"/>
              <a:t>CSS；</a:t>
            </a:r>
            <a:r>
              <a:rPr lang="zh-CN" altLang="en-US" dirty="0" smtClean="0"/>
              <a:t>削减</a:t>
            </a:r>
            <a:r>
              <a:rPr lang="en-US" dirty="0" smtClean="0"/>
              <a:t>CSS；</a:t>
            </a:r>
            <a:r>
              <a:rPr lang="zh-CN" altLang="en-US" dirty="0" smtClean="0"/>
              <a:t>合并压缩；</a:t>
            </a:r>
            <a:br>
              <a:rPr lang="zh-CN" altLang="en-US" dirty="0" smtClean="0"/>
            </a:b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对于</a:t>
            </a:r>
            <a:r>
              <a:rPr lang="en-US" b="1" dirty="0" smtClean="0"/>
              <a:t>Javascript：</a:t>
            </a:r>
            <a:r>
              <a:rPr lang="zh-CN" altLang="en-US" dirty="0" smtClean="0"/>
              <a:t>把脚本置于页面底部；使用外部</a:t>
            </a:r>
            <a:r>
              <a:rPr lang="en-US" dirty="0" smtClean="0"/>
              <a:t>JavaScript；</a:t>
            </a:r>
            <a:r>
              <a:rPr lang="zh-CN" altLang="en-US" dirty="0" smtClean="0"/>
              <a:t>削减</a:t>
            </a:r>
            <a:r>
              <a:rPr lang="en-US" dirty="0" smtClean="0"/>
              <a:t>JavaScript；</a:t>
            </a:r>
            <a:r>
              <a:rPr lang="zh-CN" altLang="en-US" dirty="0" smtClean="0"/>
              <a:t>剔除重复脚本；减少</a:t>
            </a:r>
            <a:r>
              <a:rPr lang="en-US" dirty="0" smtClean="0"/>
              <a:t>DOM</a:t>
            </a:r>
            <a:r>
              <a:rPr lang="zh-CN" altLang="en-US" dirty="0" smtClean="0"/>
              <a:t>访问；延迟执行；合并压缩；</a:t>
            </a:r>
            <a:br>
              <a:rPr lang="zh-CN" altLang="en-US" dirty="0" smtClean="0"/>
            </a:b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对于图片</a:t>
            </a:r>
            <a:r>
              <a:rPr lang="en-US" b="1" dirty="0" smtClean="0"/>
              <a:t>Img</a:t>
            </a:r>
            <a:r>
              <a:rPr lang="en-US" dirty="0" smtClean="0"/>
              <a:t>：PNG8；JPG；</a:t>
            </a:r>
            <a:r>
              <a:rPr lang="zh-CN" altLang="en-US" dirty="0" smtClean="0"/>
              <a:t>优化压缩；</a:t>
            </a:r>
            <a:r>
              <a:rPr lang="en-US" dirty="0" err="1" smtClean="0"/>
              <a:t>CSSsprites；IMGsprites</a:t>
            </a:r>
            <a:r>
              <a:rPr lang="en-US" dirty="0" smtClean="0"/>
              <a:t>；</a:t>
            </a:r>
            <a:r>
              <a:rPr lang="zh-CN" altLang="en-US" dirty="0" smtClean="0"/>
              <a:t>推迟加载；预加载；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239668"/>
            <a:ext cx="5643602" cy="5715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推荐链接</a:t>
            </a:r>
          </a:p>
          <a:p>
            <a:endParaRPr lang="zh-CN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4348" y="1142984"/>
            <a:ext cx="8174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http://www.cnblogs.com/wildweeds/archive/2010/06/12/web_performance.html</a:t>
            </a:r>
            <a:endParaRPr lang="en-US" altLang="zh-CN" dirty="0" smtClean="0"/>
          </a:p>
          <a:p>
            <a:r>
              <a:rPr lang="en-US" altLang="zh-CN" b="1" dirty="0" smtClean="0"/>
              <a:t>[</a:t>
            </a:r>
            <a:r>
              <a:rPr lang="zh-CN" altLang="en-US" b="1" dirty="0" smtClean="0"/>
              <a:t>汇总</a:t>
            </a:r>
            <a:r>
              <a:rPr lang="en-US" altLang="zh-CN" b="1" dirty="0" smtClean="0"/>
              <a:t>]Web</a:t>
            </a:r>
            <a:r>
              <a:rPr lang="zh-CN" altLang="en-US" b="1" dirty="0" smtClean="0"/>
              <a:t>前端优化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348" y="2571744"/>
            <a:ext cx="5384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http://www.jb51.net/yunying/35105.html</a:t>
            </a:r>
            <a:endParaRPr lang="en-US" altLang="zh-CN" dirty="0" smtClean="0"/>
          </a:p>
          <a:p>
            <a:r>
              <a:rPr lang="zh-CN" altLang="en-US" b="1" dirty="0" smtClean="0"/>
              <a:t>优化</a:t>
            </a:r>
            <a:r>
              <a:rPr lang="en-US" b="1" dirty="0" smtClean="0"/>
              <a:t>DNS</a:t>
            </a:r>
            <a:r>
              <a:rPr lang="zh-CN" altLang="en-US" b="1" dirty="0" smtClean="0"/>
              <a:t>解析和拆分域名 让网站打开速度更快技巧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391" y="3857628"/>
            <a:ext cx="4711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http://www.xiaohanseo.com/201004153.html</a:t>
            </a:r>
            <a:endParaRPr lang="en-US" altLang="zh-CN" dirty="0" smtClean="0"/>
          </a:p>
          <a:p>
            <a:r>
              <a:rPr lang="zh-CN" altLang="en-US" b="1" dirty="0" smtClean="0"/>
              <a:t>必须要了解的三个</a:t>
            </a:r>
            <a:r>
              <a:rPr lang="en-US" altLang="zh-CN" b="1" dirty="0" smtClean="0"/>
              <a:t>SEO</a:t>
            </a:r>
            <a:r>
              <a:rPr lang="zh-CN" altLang="en-US" b="1" dirty="0" smtClean="0"/>
              <a:t>基础知识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0979" y="5214950"/>
            <a:ext cx="749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5"/>
              </a:rPr>
              <a:t>http://code.google.com/intl/zh-CN/speed/page-speed/docs/payload.html</a:t>
            </a:r>
            <a:endParaRPr lang="en-US" altLang="zh-CN" dirty="0" smtClean="0"/>
          </a:p>
          <a:p>
            <a:r>
              <a:rPr lang="en-US" altLang="zh-CN" dirty="0" err="1" smtClean="0"/>
              <a:t>PageSpeed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0825" y="188913"/>
            <a:ext cx="80851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488" y="2357430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页面优化重在细节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让我们一起努力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72198" y="60722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36" y="3143248"/>
            <a:ext cx="2000264" cy="33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idx="1"/>
          </p:nvPr>
        </p:nvSpPr>
        <p:spPr>
          <a:xfrm>
            <a:off x="2500298" y="5072074"/>
            <a:ext cx="4286280" cy="5715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/>
              <a:t>为什么要页面优化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？</a:t>
            </a:r>
          </a:p>
          <a:p>
            <a:endParaRPr lang="zh-CN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0825" y="188913"/>
            <a:ext cx="80851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en-US" sz="4400" dirty="0">
              <a:solidFill>
                <a:schemeClr val="tx2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164305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214290"/>
            <a:ext cx="5643602" cy="5715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网站速度慢</a:t>
            </a:r>
          </a:p>
          <a:p>
            <a:endParaRPr lang="zh-CN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0825" y="188913"/>
            <a:ext cx="80851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214422"/>
            <a:ext cx="578647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网站慢的因素很多，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不同浏览器原因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客观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DNS</a:t>
            </a:r>
            <a:r>
              <a:rPr lang="zh-CN" altLang="en-US" dirty="0" smtClean="0"/>
              <a:t>原因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客观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地域问题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客观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页面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结构和布局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图片太多，太胖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http</a:t>
            </a:r>
            <a:r>
              <a:rPr lang="zh-CN" altLang="en-US" dirty="0" smtClean="0"/>
              <a:t>请求数太多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太肥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服务端处理太慢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网络原因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 smtClean="0"/>
              <a:t>......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idx="1"/>
          </p:nvPr>
        </p:nvSpPr>
        <p:spPr>
          <a:xfrm>
            <a:off x="2928926" y="5072074"/>
            <a:ext cx="3429024" cy="5715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en-US" dirty="0" smtClean="0"/>
              <a:t>what we can do</a:t>
            </a:r>
            <a:r>
              <a:rPr lang="en-US" altLang="zh-CN" dirty="0" smtClean="0"/>
              <a:t>?</a:t>
            </a:r>
            <a:endParaRPr lang="zh-CN" altLang="en-US" dirty="0" smtClean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0825" y="188913"/>
            <a:ext cx="80851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en-US" sz="4400" dirty="0">
              <a:solidFill>
                <a:schemeClr val="tx2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164305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1285860"/>
            <a:ext cx="28956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0825" y="188913"/>
            <a:ext cx="80851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Firebug + </a:t>
            </a:r>
            <a:r>
              <a:rPr lang="en-US" altLang="zh-CN" dirty="0" err="1" smtClean="0"/>
              <a:t>Yslow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pagespeed</a:t>
            </a:r>
            <a:endParaRPr lang="en-US" altLang="zh-CN" dirty="0" smtClean="0"/>
          </a:p>
          <a:p>
            <a:r>
              <a:rPr lang="en-US" altLang="zh-CN" dirty="0" smtClean="0"/>
              <a:t>Webpage test </a:t>
            </a:r>
            <a:r>
              <a:rPr lang="en-US" altLang="zh-CN" dirty="0" smtClean="0">
                <a:hlinkClick r:id="rId2"/>
              </a:rPr>
              <a:t>www.webpagetest.org</a:t>
            </a:r>
            <a:endParaRPr lang="en-US" altLang="zh-CN" dirty="0" smtClean="0"/>
          </a:p>
          <a:p>
            <a:r>
              <a:rPr lang="en-US" altLang="zh-CN" dirty="0" err="1" smtClean="0"/>
              <a:t>DynaTrace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javascript,cpu</a:t>
            </a:r>
            <a:r>
              <a:rPr lang="zh-CN" altLang="en-US" dirty="0" smtClean="0"/>
              <a:t>占用等</a:t>
            </a:r>
            <a:endParaRPr lang="en-US" altLang="zh-CN" dirty="0" smtClean="0"/>
          </a:p>
          <a:p>
            <a:r>
              <a:rPr lang="en-US" altLang="zh-CN" dirty="0" smtClean="0"/>
              <a:t>Firebug net Panel</a:t>
            </a:r>
          </a:p>
          <a:p>
            <a:r>
              <a:rPr lang="en-US" altLang="zh-CN" dirty="0" smtClean="0"/>
              <a:t>Chrome Developer Tools</a:t>
            </a:r>
          </a:p>
          <a:p>
            <a:r>
              <a:rPr lang="en-US" altLang="zh-CN" dirty="0" smtClean="0"/>
              <a:t>IE9</a:t>
            </a:r>
            <a:r>
              <a:rPr lang="zh-CN" altLang="en-US" dirty="0" smtClean="0"/>
              <a:t>开发者工具</a:t>
            </a:r>
            <a:endParaRPr lang="en-US" altLang="zh-CN" dirty="0" smtClean="0"/>
          </a:p>
          <a:p>
            <a:r>
              <a:rPr lang="en-US" altLang="zh-CN" dirty="0" err="1" smtClean="0"/>
              <a:t>HTTPwatch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2910" y="214290"/>
            <a:ext cx="564360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可用到的工具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7A37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0825" y="188913"/>
            <a:ext cx="80851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14282" y="285728"/>
            <a:ext cx="8229600" cy="577838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>
                <a:solidFill>
                  <a:srgbClr val="007A37"/>
                </a:solidFill>
              </a:rPr>
              <a:t>Web </a:t>
            </a:r>
            <a:r>
              <a:rPr lang="en-US" altLang="zh-CN" b="1" dirty="0" err="1" smtClean="0">
                <a:solidFill>
                  <a:srgbClr val="007A37"/>
                </a:solidFill>
              </a:rPr>
              <a:t>pagetest</a:t>
            </a:r>
            <a:r>
              <a:rPr lang="zh-CN" altLang="en-US" dirty="0" smtClean="0"/>
              <a:t>网页测试工具</a:t>
            </a:r>
            <a:endParaRPr lang="zh-CN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794"/>
            <a:ext cx="45053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4521" y="3214686"/>
            <a:ext cx="5209479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0825" y="188913"/>
            <a:ext cx="80851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268" y="0"/>
            <a:ext cx="8780888" cy="702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50825" y="188913"/>
            <a:ext cx="80851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1428736"/>
            <a:ext cx="5378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http://developer.yahoo.com/performance/rules.html</a:t>
            </a:r>
            <a:endParaRPr lang="en-US" altLang="zh-CN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Best Practices for Speeding Up Your Web Site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网站优化的最佳实践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（包含</a:t>
            </a:r>
            <a:r>
              <a:rPr lang="en-US" altLang="zh-CN" b="1" dirty="0" err="1" smtClean="0">
                <a:solidFill>
                  <a:srgbClr val="FF0000"/>
                </a:solidFill>
              </a:rPr>
              <a:t>Yslow</a:t>
            </a:r>
            <a:r>
              <a:rPr lang="zh-CN" altLang="en-US" b="1" dirty="0" smtClean="0">
                <a:solidFill>
                  <a:srgbClr val="FF0000"/>
                </a:solidFill>
              </a:rPr>
              <a:t>规则</a:t>
            </a:r>
            <a:r>
              <a:rPr lang="en-US" altLang="zh-CN" b="1" dirty="0" smtClean="0">
                <a:solidFill>
                  <a:srgbClr val="FF0000"/>
                </a:solidFill>
              </a:rPr>
              <a:t>23</a:t>
            </a:r>
            <a:r>
              <a:rPr lang="zh-CN" altLang="en-US" b="1" dirty="0" smtClean="0">
                <a:solidFill>
                  <a:srgbClr val="FF0000"/>
                </a:solidFill>
              </a:rPr>
              <a:t>条）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2786058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http://hi.baidu.com/zhzsh/blog/item/80a9d2c4ddfc9bc739db499d.html</a:t>
            </a:r>
            <a:endParaRPr lang="en-US" altLang="zh-CN" dirty="0" smtClean="0"/>
          </a:p>
          <a:p>
            <a:r>
              <a:rPr lang="zh-CN" altLang="en-US" dirty="0" smtClean="0"/>
              <a:t>中文版（简化）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910" y="285728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007A37"/>
                </a:solidFill>
                <a:ea typeface="黑体" pitchFamily="2" charset="-122"/>
              </a:rPr>
              <a:t>Yslow</a:t>
            </a:r>
            <a:endParaRPr lang="zh-CN" altLang="en-US" sz="2800" b="1" dirty="0" smtClean="0">
              <a:solidFill>
                <a:srgbClr val="007A37"/>
              </a:solidFill>
              <a:ea typeface="黑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3929066"/>
            <a:ext cx="7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http://developer.yahoo.com/yslow/</a:t>
            </a:r>
            <a:endParaRPr lang="en-US" altLang="zh-CN" dirty="0" smtClean="0"/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Yslow</a:t>
            </a:r>
            <a:r>
              <a:rPr lang="zh-CN" altLang="en-US" b="1" dirty="0" smtClean="0">
                <a:solidFill>
                  <a:srgbClr val="FF0000"/>
                </a:solidFill>
              </a:rPr>
              <a:t>规则</a:t>
            </a:r>
            <a:r>
              <a:rPr lang="en-US" altLang="zh-CN" b="1" dirty="0" smtClean="0">
                <a:solidFill>
                  <a:srgbClr val="FF0000"/>
                </a:solidFill>
              </a:rPr>
              <a:t>23</a:t>
            </a:r>
            <a:r>
              <a:rPr lang="zh-CN" altLang="en-US" b="1" dirty="0" smtClean="0">
                <a:solidFill>
                  <a:srgbClr val="FF0000"/>
                </a:solidFill>
              </a:rPr>
              <a:t>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课件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课件模板.thmx</Template>
  <TotalTime>800</TotalTime>
  <Words>676</Words>
  <Application>Microsoft Macintosh PowerPoint</Application>
  <PresentationFormat>全屏显示(4:3)</PresentationFormat>
  <Paragraphs>175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课件模板</vt:lpstr>
      <vt:lpstr>PC端性能优化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zhouyao</dc:creator>
  <cp:lastModifiedBy>yu peng</cp:lastModifiedBy>
  <cp:revision>117</cp:revision>
  <dcterms:created xsi:type="dcterms:W3CDTF">2011-03-02T11:34:36Z</dcterms:created>
  <dcterms:modified xsi:type="dcterms:W3CDTF">2016-09-24T03:52:02Z</dcterms:modified>
</cp:coreProperties>
</file>