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7"/>
  </p:notesMasterIdLst>
  <p:sldIdLst>
    <p:sldId id="256" r:id="rId3"/>
    <p:sldId id="266" r:id="rId4"/>
    <p:sldId id="269" r:id="rId5"/>
    <p:sldId id="273" r:id="rId6"/>
    <p:sldId id="275" r:id="rId7"/>
    <p:sldId id="274" r:id="rId8"/>
    <p:sldId id="277" r:id="rId9"/>
    <p:sldId id="278" r:id="rId10"/>
    <p:sldId id="279" r:id="rId11"/>
    <p:sldId id="271" r:id="rId12"/>
    <p:sldId id="280" r:id="rId13"/>
    <p:sldId id="270" r:id="rId14"/>
    <p:sldId id="272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BB18"/>
    <a:srgbClr val="FFE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60" autoAdjust="0"/>
  </p:normalViewPr>
  <p:slideViewPr>
    <p:cSldViewPr snapToGrid="0" snapToObjects="1">
      <p:cViewPr>
        <p:scale>
          <a:sx n="100" d="100"/>
          <a:sy n="100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243CB-11DF-A343-91EB-66B670FDF8BF}" type="datetimeFigureOut">
              <a:rPr kumimoji="1" lang="zh-CN" altLang="en-US" smtClean="0"/>
              <a:t>14-1-23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FC3BA-D122-734E-9939-FB871BD07B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自编码的，</a:t>
            </a:r>
            <a:r>
              <a:rPr lang="en-US" altLang="zh-CN" dirty="0" smtClean="0"/>
              <a:t>v5</a:t>
            </a:r>
            <a:r>
              <a:rPr lang="zh-CN" altLang="en-US" dirty="0" smtClean="0"/>
              <a:t>协议中的。联系人变更推送。可以通过</a:t>
            </a:r>
            <a:r>
              <a:rPr lang="en-US" altLang="zh-CN" dirty="0" err="1" smtClean="0"/>
              <a:t>unPULLflag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标识还有联系人，如果</a:t>
            </a:r>
            <a:r>
              <a:rPr lang="en-US" altLang="zh-CN" smtClean="0"/>
              <a:t>0</a:t>
            </a:r>
            <a:r>
              <a:rPr lang="en-US" altLang="en-US" smtClean="0"/>
              <a:t>，标识后面没有联系人了。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protobuf</a:t>
            </a:r>
            <a:r>
              <a:rPr lang="zh-CN" altLang="en-US" dirty="0" smtClean="0"/>
              <a:t>的编码原理不难，但是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能把简单的逻辑整合成一个解决方案</a:t>
            </a:r>
            <a:r>
              <a:rPr lang="zh-CN" altLang="en-US" smtClean="0"/>
              <a:t>，就不简单。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虽然没有注意到压缩这个事情，但是，我却给我研究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的时间。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google</a:t>
            </a:r>
            <a:r>
              <a:rPr lang="zh-CN" altLang="en-US" smtClean="0"/>
              <a:t>内部使用的一个工具，让程序员</a:t>
            </a:r>
            <a:r>
              <a:rPr lang="zh-CN" altLang="en-US" dirty="0" smtClean="0"/>
              <a:t>的精力放到项目的逻辑上。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长度是</a:t>
            </a:r>
            <a:r>
              <a:rPr lang="en-US" altLang="zh-CN" dirty="0" smtClean="0"/>
              <a:t>9438</a:t>
            </a:r>
            <a:r>
              <a:rPr lang="zh-CN" altLang="en-US" dirty="0" smtClean="0"/>
              <a:t> 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PB</a:t>
            </a:r>
            <a:r>
              <a:rPr lang="zh-CN" altLang="en-US" dirty="0" smtClean="0"/>
              <a:t>长度是</a:t>
            </a:r>
            <a:r>
              <a:rPr lang="en-US" altLang="zh-CN" dirty="0" smtClean="0"/>
              <a:t>6123</a:t>
            </a:r>
            <a:r>
              <a:rPr lang="zh-CN" altLang="en-US" dirty="0" smtClean="0"/>
              <a:t> </a:t>
            </a:r>
            <a:r>
              <a:rPr lang="en-US" altLang="zh-CN" dirty="0" smtClean="0"/>
              <a:t>Byte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MCP</a:t>
            </a:r>
            <a:r>
              <a:rPr lang="zh-CN" altLang="en-US" dirty="0" smtClean="0"/>
              <a:t>长度是</a:t>
            </a:r>
            <a:r>
              <a:rPr lang="en-US" altLang="zh-CN" dirty="0" smtClean="0"/>
              <a:t>2366</a:t>
            </a:r>
            <a:r>
              <a:rPr lang="zh-CN" altLang="en-US" dirty="0" smtClean="0"/>
              <a:t> </a:t>
            </a:r>
            <a:r>
              <a:rPr lang="en-US" altLang="zh-CN" dirty="0" smtClean="0"/>
              <a:t>Byte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protocolbuf</a:t>
            </a:r>
            <a:r>
              <a:rPr lang="zh-CN" altLang="en-US" dirty="0" smtClean="0"/>
              <a:t>简单，快，但是跟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比起来，还是后者更复杂，能标识更多的内容。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200" dirty="0" smtClean="0"/>
              <a:t>国外牛人已经写好了脚本。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军人以拆解手枪，组装手枪的快慢来判断这个军人的素质。恐怕我们连拆开手枪的能力都没有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军人以拆解手枪，组装手枪的快慢来判断这个军人的素质。恐怕我们连拆开手枪的能力都没有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军人以拆解手枪，组装手枪的快慢来判断这个军人的素质。恐怕我们连拆开手枪的能力都没有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DC91D-C5B7-4B7E-9DD6-696CBEE1CFD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:\工作学习\PPT\PPT素材\121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75" y="0"/>
            <a:ext cx="928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2E0A-A557-4F07-9F9A-17E3A8B28816}" type="slidenum">
              <a:rPr lang="en-US" altLang="zh-CN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2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6137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150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64356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8358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1668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867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336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2101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7355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115888"/>
            <a:ext cx="2090737" cy="6010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119813" cy="6010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</a:rPr>
              <a:t>&lt;</a:t>
            </a:r>
            <a:r>
              <a:rPr lang="zh-CN" altLang="en-US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#</a:t>
            </a:r>
            <a:r>
              <a:rPr lang="zh-CN" altLang="en-US">
                <a:solidFill>
                  <a:srgbClr val="003399"/>
                </a:solidFill>
              </a:rPr>
              <a:t>页</a:t>
            </a:r>
            <a:r>
              <a:rPr lang="en-US" altLang="zh-CN" dirty="0">
                <a:solidFill>
                  <a:srgbClr val="003399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18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14-1-23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87675" y="61658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3399"/>
                </a:solidFill>
                <a:latin typeface="Arial" charset="0"/>
              </a:rPr>
              <a:t>&lt;</a:t>
            </a:r>
            <a:r>
              <a:rPr lang="zh-CN" altLang="en-US">
                <a:solidFill>
                  <a:srgbClr val="003399"/>
                </a:solidFill>
                <a:latin typeface="Arial" charset="0"/>
              </a:rPr>
              <a:t>第</a:t>
            </a:r>
            <a:r>
              <a:rPr lang="en-US" altLang="zh-CN" dirty="0">
                <a:solidFill>
                  <a:srgbClr val="003399"/>
                </a:solidFill>
                <a:latin typeface="Arial" charset="0"/>
              </a:rPr>
              <a:t>#</a:t>
            </a:r>
            <a:r>
              <a:rPr lang="zh-CN" altLang="en-US">
                <a:solidFill>
                  <a:srgbClr val="003399"/>
                </a:solidFill>
                <a:latin typeface="Arial" charset="0"/>
              </a:rPr>
              <a:t>页</a:t>
            </a:r>
            <a:r>
              <a:rPr lang="en-US" altLang="zh-CN" dirty="0">
                <a:solidFill>
                  <a:srgbClr val="003399"/>
                </a:solidFill>
                <a:latin typeface="Arial" charset="0"/>
              </a:rPr>
              <a:t>&gt;</a:t>
            </a:r>
          </a:p>
        </p:txBody>
      </p:sp>
      <p:sp>
        <p:nvSpPr>
          <p:cNvPr id="302082" name="Rectangle 2" descr="未命名"/>
          <p:cNvSpPr>
            <a:spLocks noChangeArrowheads="1"/>
          </p:cNvSpPr>
          <p:nvPr userDrawn="1"/>
        </p:nvSpPr>
        <p:spPr bwMode="auto">
          <a:xfrm>
            <a:off x="900113" y="115888"/>
            <a:ext cx="7993062" cy="873125"/>
          </a:xfrm>
          <a:prstGeom prst="rect">
            <a:avLst/>
          </a:prstGeom>
          <a:blipFill dpi="0" rotWithShape="0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82804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" name="Picture 24" descr="D:\工作学习\PPT\PPT素材\图片34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5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</p:bld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nblogs.com/stephen-liu74/archive/2013/01/02/2841485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平台</a:t>
            </a:r>
            <a:r>
              <a:rPr kumimoji="1" lang="en-US" altLang="zh-CN" dirty="0" err="1" smtClean="0"/>
              <a:t>ProtocolBuf</a:t>
            </a:r>
            <a:r>
              <a:rPr kumimoji="1" lang="zh-CN" altLang="en-US" dirty="0" smtClean="0"/>
              <a:t>使用指南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42307" y="6444257"/>
            <a:ext cx="17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郭晓东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201</a:t>
            </a:r>
            <a:r>
              <a:rPr kumimoji="1" lang="en-US" altLang="zh-CN" dirty="0" smtClean="0"/>
              <a:t>4</a:t>
            </a:r>
            <a:r>
              <a:rPr kumimoji="1" lang="en-US" altLang="zh-CN" dirty="0" smtClean="0"/>
              <a:t>-1-</a:t>
            </a:r>
            <a:r>
              <a:rPr kumimoji="1" lang="en-US" altLang="zh-CN" dirty="0" smtClean="0"/>
              <a:t>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19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29" y="81059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编码原理</a:t>
            </a:r>
            <a:endParaRPr kumimoji="1"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125" y="4826000"/>
            <a:ext cx="5715000" cy="20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1233" y="3129861"/>
            <a:ext cx="4648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message Test1 {</a:t>
            </a:r>
          </a:p>
          <a:p>
            <a:r>
              <a:rPr kumimoji="1" lang="en-US" altLang="zh-CN" dirty="0">
                <a:solidFill>
                  <a:srgbClr val="FF6600"/>
                </a:solidFill>
              </a:rPr>
              <a:t>  required int32 a = 1;</a:t>
            </a:r>
          </a:p>
          <a:p>
            <a:r>
              <a:rPr kumimoji="1" lang="en-US" altLang="zh-CN" dirty="0" smtClean="0">
                <a:solidFill>
                  <a:srgbClr val="FF6600"/>
                </a:solidFill>
              </a:rPr>
              <a:t>}</a:t>
            </a:r>
          </a:p>
          <a:p>
            <a:r>
              <a:rPr kumimoji="1" lang="zh-CN" altLang="en-US" dirty="0" smtClean="0"/>
              <a:t>上面的编译文件中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  <a:p>
            <a:endParaRPr kumimoji="1" lang="en-US" altLang="zh-CN" dirty="0">
              <a:solidFill>
                <a:srgbClr val="FF66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1233" y="2277099"/>
            <a:ext cx="5776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● </a:t>
            </a:r>
            <a:r>
              <a:rPr lang="zh-CN" altLang="en-US" dirty="0" smtClean="0"/>
              <a:t>采用</a:t>
            </a:r>
            <a:r>
              <a:rPr kumimoji="1" lang="en-US" altLang="zh-CN" dirty="0">
                <a:solidFill>
                  <a:srgbClr val="FF6600"/>
                </a:solidFill>
              </a:rPr>
              <a:t>key-value</a:t>
            </a:r>
            <a:r>
              <a:rPr lang="zh-CN" altLang="en-US" dirty="0"/>
              <a:t>的存储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key</a:t>
            </a:r>
            <a:r>
              <a:rPr lang="en-US" altLang="en-US" dirty="0" err="1" smtClean="0"/>
              <a:t>又</a:t>
            </a:r>
            <a:r>
              <a:rPr lang="zh-CN" altLang="en-US" dirty="0" smtClean="0"/>
              <a:t>分为</a:t>
            </a:r>
            <a:r>
              <a:rPr lang="zh-CN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“field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wrie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/>
              <a:t>，分别占用</a:t>
            </a:r>
            <a:r>
              <a:rPr lang="en-US" altLang="zh-CN" dirty="0"/>
              <a:t>5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bit。”</a:t>
            </a:r>
            <a:r>
              <a:rPr lang="zh-CN" altLang="en-US" dirty="0" smtClean="0"/>
              <a:t>先说一下</a:t>
            </a:r>
            <a:r>
              <a:rPr kumimoji="1" lang="en-US" altLang="zh-CN" dirty="0">
                <a:solidFill>
                  <a:srgbClr val="FF6600"/>
                </a:solidFill>
              </a:rPr>
              <a:t>key</a:t>
            </a:r>
          </a:p>
          <a:p>
            <a:r>
              <a:rPr lang="zh-CN" altLang="en-US" dirty="0" smtClean="0"/>
              <a:t>的组成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25500" y="1485900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●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 </a:t>
            </a:r>
            <a:r>
              <a:rPr lang="zh-CN" altLang="en-US" dirty="0"/>
              <a:t>序列化后所生成的二进制消息非常紧凑</a:t>
            </a:r>
            <a:r>
              <a:rPr lang="zh-CN" altLang="en-US" dirty="0" smtClean="0"/>
              <a:t>，这得益于 </a:t>
            </a:r>
            <a:r>
              <a:rPr lang="en-US" altLang="zh-CN" dirty="0" err="1"/>
              <a:t>Protobuf</a:t>
            </a:r>
            <a:r>
              <a:rPr lang="en-US" altLang="zh-CN" dirty="0"/>
              <a:t> </a:t>
            </a:r>
            <a:r>
              <a:rPr lang="zh-CN" altLang="en-US" dirty="0"/>
              <a:t>采用的非常巧妙的 </a:t>
            </a:r>
            <a:r>
              <a:rPr lang="en-US" altLang="zh-CN" dirty="0"/>
              <a:t>Encoding </a:t>
            </a:r>
            <a:r>
              <a:rPr lang="zh-CN" altLang="en-US" dirty="0"/>
              <a:t>方法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0" y="2070100"/>
            <a:ext cx="2235200" cy="265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1233" y="48260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● </a:t>
            </a:r>
            <a:r>
              <a:rPr lang="en-US" altLang="en-US" dirty="0" err="1" smtClean="0"/>
              <a:t>下页讲解value的组成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8111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8829" y="810598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编码原理</a:t>
            </a:r>
            <a:r>
              <a:rPr kumimoji="1" lang="en-US" altLang="zh-CN" sz="2400" b="1" dirty="0" smtClean="0"/>
              <a:t>——</a:t>
            </a:r>
            <a:r>
              <a:rPr kumimoji="1" lang="en-US" altLang="zh-CN" sz="2400" b="1" dirty="0" err="1" smtClean="0"/>
              <a:t>Varint</a:t>
            </a:r>
            <a:r>
              <a:rPr kumimoji="1" lang="zh-CN" altLang="en-US" sz="2400" b="1" dirty="0" smtClean="0"/>
              <a:t>编码</a:t>
            </a:r>
            <a:endParaRPr kumimoji="1"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8800" y="4133044"/>
            <a:ext cx="797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● </a:t>
            </a:r>
            <a:r>
              <a:rPr lang="zh-CN" altLang="en-US" dirty="0" smtClean="0"/>
              <a:t>假如：</a:t>
            </a:r>
            <a:r>
              <a:rPr lang="en-US" altLang="zh-CN" dirty="0" smtClean="0"/>
              <a:t>a</a:t>
            </a:r>
            <a:r>
              <a:rPr lang="zh-CN" altLang="en-US" dirty="0"/>
              <a:t>=</a:t>
            </a:r>
            <a:r>
              <a:rPr lang="zh-CN" altLang="zh-CN" dirty="0" smtClean="0"/>
              <a:t>3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，上面的序列化之后是</a:t>
            </a:r>
            <a:r>
              <a:rPr lang="en-US" altLang="zh-CN" dirty="0" smtClean="0"/>
              <a:t>0xAC02</a:t>
            </a:r>
            <a:r>
              <a:rPr lang="zh-CN" altLang="en-US" dirty="0" smtClean="0"/>
              <a:t>，一共</a:t>
            </a:r>
            <a:r>
              <a:rPr lang="zh-CN" altLang="zh-CN" dirty="0"/>
              <a:t>2</a:t>
            </a:r>
            <a:r>
              <a:rPr lang="zh-CN" altLang="en-US" dirty="0" smtClean="0"/>
              <a:t>个字节。按道理，</a:t>
            </a:r>
            <a:r>
              <a:rPr lang="en-US" altLang="zh-CN" dirty="0" smtClean="0"/>
              <a:t>int32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个字节，序列化后，怎么还能少于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个字节呢？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29629" y="2622029"/>
            <a:ext cx="2372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message </a:t>
            </a:r>
            <a:r>
              <a:rPr kumimoji="1" lang="en-US" altLang="zh-CN" dirty="0" smtClean="0">
                <a:solidFill>
                  <a:srgbClr val="FF6600"/>
                </a:solidFill>
              </a:rPr>
              <a:t>Test </a:t>
            </a:r>
            <a:r>
              <a:rPr kumimoji="1" lang="en-US" altLang="zh-CN" dirty="0">
                <a:solidFill>
                  <a:srgbClr val="FF6600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rgbClr val="FF6600"/>
                </a:solidFill>
              </a:rPr>
              <a:t>  required int32 a = 1;</a:t>
            </a:r>
          </a:p>
          <a:p>
            <a:r>
              <a:rPr kumimoji="1" lang="en-US" altLang="zh-CN" dirty="0">
                <a:solidFill>
                  <a:srgbClr val="FF6600"/>
                </a:solidFill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99" y="1589763"/>
            <a:ext cx="4064000" cy="2413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8800" y="1589763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●</a:t>
            </a:r>
            <a:r>
              <a:rPr lang="zh-CN" altLang="en-US" dirty="0"/>
              <a:t> </a:t>
            </a:r>
            <a:r>
              <a:rPr lang="en-US" altLang="zh-CN" dirty="0" err="1"/>
              <a:t>varint</a:t>
            </a:r>
            <a:r>
              <a:rPr lang="zh-CN" altLang="en-US" dirty="0"/>
              <a:t>编码</a:t>
            </a:r>
            <a:r>
              <a:rPr lang="en-US" altLang="en-US" dirty="0"/>
              <a:t>(跟utf-8思想是一相似，可变长编码</a:t>
            </a:r>
            <a:r>
              <a:rPr lang="en-US" altLang="en-US" dirty="0" smtClean="0"/>
              <a:t>)</a:t>
            </a:r>
          </a:p>
          <a:p>
            <a:r>
              <a:rPr lang="en-US" altLang="zh-CN" dirty="0"/>
              <a:t>●</a:t>
            </a:r>
            <a:r>
              <a:rPr lang="zh-CN" altLang="en-US" dirty="0"/>
              <a:t> </a:t>
            </a:r>
            <a:r>
              <a:rPr lang="en-US" altLang="zh-CN" dirty="0" err="1" smtClean="0"/>
              <a:t>msb</a:t>
            </a:r>
            <a:r>
              <a:rPr lang="zh-CN" altLang="en-US" dirty="0" smtClean="0"/>
              <a:t>是字节</a:t>
            </a:r>
            <a:r>
              <a:rPr lang="zh-CN" altLang="en-US" dirty="0"/>
              <a:t>最高</a:t>
            </a:r>
            <a:r>
              <a:rPr lang="zh-CN" altLang="en-US" dirty="0" smtClean="0"/>
              <a:t>位。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58800" y="5613400"/>
            <a:ext cx="295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>
                <a:solidFill>
                  <a:srgbClr val="FF6600"/>
                </a:solidFill>
              </a:defRPr>
            </a:lvl1pPr>
          </a:lstStyle>
          <a:p>
            <a:r>
              <a:rPr lang="en-US" altLang="zh-CN" dirty="0"/>
              <a:t>●</a:t>
            </a:r>
            <a:r>
              <a:rPr lang="zh-CN" altLang="en-US" dirty="0"/>
              <a:t> </a:t>
            </a:r>
            <a:r>
              <a:rPr lang="en-US" altLang="zh-CN" dirty="0" smtClean="0"/>
              <a:t>key</a:t>
            </a:r>
            <a:r>
              <a:rPr lang="en-US" altLang="zh-CN" dirty="0"/>
              <a:t>-value</a:t>
            </a:r>
            <a:r>
              <a:rPr lang="zh-CN" altLang="en-US" dirty="0"/>
              <a:t>就是</a:t>
            </a:r>
            <a:r>
              <a:rPr lang="en-US" altLang="zh-CN" dirty="0"/>
              <a:t>0X08AC02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057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40729" y="810598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编码原理</a:t>
            </a:r>
            <a:r>
              <a:rPr kumimoji="1" lang="en-US" altLang="zh-CN" sz="2400" b="1" dirty="0" smtClean="0"/>
              <a:t>——String</a:t>
            </a:r>
            <a:r>
              <a:rPr kumimoji="1" lang="zh-CN" altLang="en-US" sz="2400" b="1" dirty="0" smtClean="0"/>
              <a:t>编码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26884" y="2040006"/>
            <a:ext cx="2436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6600"/>
                </a:solidFill>
              </a:rPr>
              <a:t>message Test </a:t>
            </a:r>
            <a:r>
              <a:rPr lang="en-US" altLang="zh-CN" dirty="0">
                <a:solidFill>
                  <a:srgbClr val="FF6600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FF6600"/>
                </a:solidFill>
              </a:rPr>
              <a:t>  required string b = 2;</a:t>
            </a:r>
          </a:p>
          <a:p>
            <a:r>
              <a:rPr lang="en-US" altLang="zh-CN" dirty="0" smtClean="0">
                <a:solidFill>
                  <a:srgbClr val="FF6600"/>
                </a:solidFill>
              </a:rPr>
              <a:t>}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3373" y="1621197"/>
            <a:ext cx="67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Strings </a:t>
            </a:r>
            <a:r>
              <a:rPr lang="zh-CN" altLang="en-US" dirty="0"/>
              <a:t>如果</a:t>
            </a:r>
            <a:r>
              <a:rPr lang="en-US" altLang="zh-CN" dirty="0"/>
              <a:t>wire type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的话</a:t>
            </a:r>
            <a:r>
              <a:rPr lang="en-US" altLang="zh-CN" dirty="0"/>
              <a:t>,</a:t>
            </a:r>
            <a:r>
              <a:rPr lang="zh-CN" altLang="en-US" dirty="0"/>
              <a:t>那么数据的长度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Varint</a:t>
            </a:r>
            <a:r>
              <a:rPr lang="zh-CN" altLang="en-US" dirty="0"/>
              <a:t>型编码的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13373" y="3309943"/>
            <a:ext cx="73406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 smtClean="0"/>
              <a:t>b </a:t>
            </a:r>
            <a:r>
              <a:rPr lang="en-US" altLang="en-US" dirty="0" smtClean="0"/>
              <a:t>= </a:t>
            </a:r>
            <a:r>
              <a:rPr lang="en-US" altLang="zh-CN" dirty="0" smtClean="0"/>
              <a:t>“testing”</a:t>
            </a:r>
            <a:r>
              <a:rPr lang="zh-CN" altLang="en-US" dirty="0" smtClean="0"/>
              <a:t>，序列化后字节是：</a:t>
            </a:r>
            <a:endParaRPr lang="en-US" altLang="zh-CN" dirty="0"/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12 07 </a:t>
            </a:r>
            <a:r>
              <a:rPr lang="en-US" altLang="zh-CN" dirty="0">
                <a:solidFill>
                  <a:srgbClr val="FF6600"/>
                </a:solidFill>
              </a:rPr>
              <a:t>74 65 73 74 69 6e 67</a:t>
            </a:r>
          </a:p>
          <a:p>
            <a:endParaRPr lang="en-US" altLang="zh-CN" dirty="0" smtClean="0"/>
          </a:p>
          <a:p>
            <a:r>
              <a:rPr lang="en-US" altLang="en-US" dirty="0" smtClean="0"/>
              <a:t>● 后7个</a:t>
            </a:r>
            <a:r>
              <a:rPr lang="zh-CN" altLang="en-US" dirty="0" smtClean="0"/>
              <a:t>字节</a:t>
            </a:r>
            <a:r>
              <a:rPr lang="zh-CN" altLang="en-US" dirty="0"/>
              <a:t>是</a:t>
            </a:r>
            <a:r>
              <a:rPr lang="en-US" altLang="zh-CN" dirty="0"/>
              <a:t>UTF8</a:t>
            </a:r>
            <a:r>
              <a:rPr lang="zh-CN" altLang="en-US" dirty="0"/>
              <a:t>编码下的</a:t>
            </a:r>
            <a:r>
              <a:rPr lang="en-US" altLang="zh-CN" dirty="0"/>
              <a:t>"testing"(UTF8 of "testing")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en-US" dirty="0" smtClean="0"/>
              <a:t>● </a:t>
            </a:r>
            <a:r>
              <a:rPr lang="zh-CN" altLang="en-US" dirty="0" smtClean="0"/>
              <a:t>该</a:t>
            </a:r>
            <a:r>
              <a:rPr lang="en-US" altLang="zh-CN" dirty="0"/>
              <a:t>field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为</a:t>
            </a:r>
            <a:r>
              <a:rPr lang="en-US" altLang="zh-CN" dirty="0"/>
              <a:t>0x12( </a:t>
            </a:r>
            <a:r>
              <a:rPr lang="en-US" altLang="zh-CN" dirty="0" err="1" smtClean="0"/>
              <a:t>feild</a:t>
            </a:r>
            <a:r>
              <a:rPr lang="en-US" altLang="zh-CN" dirty="0" smtClean="0"/>
              <a:t>= </a:t>
            </a:r>
            <a:r>
              <a:rPr lang="en-US" altLang="zh-CN" dirty="0"/>
              <a:t>2, type = 2).field</a:t>
            </a:r>
            <a:r>
              <a:rPr lang="zh-CN" altLang="en-US" dirty="0"/>
              <a:t>的数据的长度是</a:t>
            </a:r>
            <a:r>
              <a:rPr lang="en-US" altLang="zh-CN" dirty="0" smtClean="0"/>
              <a:t>7</a:t>
            </a:r>
          </a:p>
          <a:p>
            <a:endParaRPr lang="en-US" altLang="zh-CN" dirty="0" smtClean="0"/>
          </a:p>
          <a:p>
            <a:r>
              <a:rPr lang="en-US" altLang="en-US" dirty="0" smtClean="0"/>
              <a:t>● </a:t>
            </a:r>
            <a:r>
              <a:rPr lang="en-US" altLang="zh-CN" dirty="0" err="1" smtClean="0"/>
              <a:t>google</a:t>
            </a:r>
            <a:r>
              <a:rPr lang="zh-CN" altLang="en-US" dirty="0"/>
              <a:t>中提到这个长度被</a:t>
            </a:r>
            <a:r>
              <a:rPr lang="en-US" altLang="zh-CN" dirty="0"/>
              <a:t>behold</a:t>
            </a:r>
            <a:r>
              <a:rPr lang="zh-CN" altLang="en-US" dirty="0"/>
              <a:t>了</a:t>
            </a:r>
            <a:r>
              <a:rPr lang="en-US" altLang="zh-CN" dirty="0"/>
              <a:t>,</a:t>
            </a:r>
            <a:r>
              <a:rPr lang="zh-CN" altLang="en-US" dirty="0"/>
              <a:t>不知道是不是像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string</a:t>
            </a:r>
            <a:r>
              <a:rPr lang="zh-CN" altLang="en-US" dirty="0"/>
              <a:t>一样</a:t>
            </a:r>
            <a:r>
              <a:rPr lang="en-US" altLang="zh-CN" dirty="0"/>
              <a:t>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1191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3908" y="1526627"/>
            <a:ext cx="8071440" cy="4462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● </a:t>
            </a:r>
            <a:r>
              <a:rPr kumimoji="1" lang="zh-CN" altLang="en-US" dirty="0" smtClean="0"/>
              <a:t>环境配置的问题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400" dirty="0"/>
              <a:t>编译时发现</a:t>
            </a:r>
            <a:r>
              <a:rPr kumimoji="1" lang="zh-CN" altLang="en-US" sz="1400" dirty="0" smtClean="0"/>
              <a:t>如果遇到下面的问题，说明头文件和库文件的路径没有加入</a:t>
            </a:r>
            <a:r>
              <a:rPr kumimoji="1" lang="en-US" altLang="zh-CN" sz="1400" dirty="0" smtClean="0"/>
              <a:t>Xcode</a:t>
            </a:r>
          </a:p>
          <a:p>
            <a:r>
              <a:rPr kumimoji="1" lang="en-US" altLang="zh-CN" dirty="0">
                <a:solidFill>
                  <a:srgbClr val="FF6600"/>
                </a:solidFill>
              </a:rPr>
              <a:t>undefined references to </a:t>
            </a:r>
            <a:r>
              <a:rPr kumimoji="1" lang="zh-CN" altLang="en-US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6600"/>
                </a:solidFill>
              </a:rPr>
              <a:t>google</a:t>
            </a:r>
            <a:r>
              <a:rPr kumimoji="1" lang="en-US" altLang="zh-CN" dirty="0">
                <a:solidFill>
                  <a:srgbClr val="FF6600"/>
                </a:solidFill>
              </a:rPr>
              <a:t>::</a:t>
            </a:r>
            <a:r>
              <a:rPr kumimoji="1" lang="en-US" altLang="zh-CN" dirty="0" err="1">
                <a:solidFill>
                  <a:srgbClr val="FF6600"/>
                </a:solidFill>
              </a:rPr>
              <a:t>protobuf</a:t>
            </a:r>
            <a:r>
              <a:rPr kumimoji="1" lang="en-US" altLang="zh-CN" dirty="0">
                <a:solidFill>
                  <a:srgbClr val="FF6600"/>
                </a:solidFill>
              </a:rPr>
              <a:t>::internal::</a:t>
            </a:r>
            <a:r>
              <a:rPr kumimoji="1" lang="en-US" altLang="zh-CN" dirty="0" err="1" smtClean="0">
                <a:solidFill>
                  <a:srgbClr val="FF6600"/>
                </a:solidFill>
              </a:rPr>
              <a:t>kEmptyString</a:t>
            </a:r>
            <a:r>
              <a:rPr kumimoji="1" lang="en-US" altLang="zh-CN" dirty="0" smtClean="0">
                <a:solidFill>
                  <a:srgbClr val="FF6600"/>
                </a:solidFill>
              </a:rPr>
              <a:t>”</a:t>
            </a:r>
          </a:p>
          <a:p>
            <a:r>
              <a:rPr kumimoji="1" lang="en-US" altLang="zh-CN" dirty="0" smtClean="0">
                <a:solidFill>
                  <a:srgbClr val="FF6600"/>
                </a:solidFill>
              </a:rPr>
              <a:t>undefined </a:t>
            </a:r>
            <a:r>
              <a:rPr kumimoji="1" lang="en-US" altLang="zh-CN" dirty="0">
                <a:solidFill>
                  <a:srgbClr val="FF6600"/>
                </a:solidFill>
              </a:rPr>
              <a:t>references to `</a:t>
            </a:r>
            <a:r>
              <a:rPr kumimoji="1" lang="en-US" altLang="zh-CN" dirty="0" err="1">
                <a:solidFill>
                  <a:srgbClr val="FF6600"/>
                </a:solidFill>
              </a:rPr>
              <a:t>google</a:t>
            </a:r>
            <a:r>
              <a:rPr kumimoji="1" lang="en-US" altLang="zh-CN" dirty="0">
                <a:solidFill>
                  <a:srgbClr val="FF6600"/>
                </a:solidFill>
              </a:rPr>
              <a:t>::</a:t>
            </a:r>
            <a:r>
              <a:rPr kumimoji="1" lang="en-US" altLang="zh-CN" dirty="0" err="1">
                <a:solidFill>
                  <a:srgbClr val="FF6600"/>
                </a:solidFill>
              </a:rPr>
              <a:t>protobuf</a:t>
            </a:r>
            <a:r>
              <a:rPr kumimoji="1" lang="en-US" altLang="zh-CN" dirty="0">
                <a:solidFill>
                  <a:srgbClr val="FF6600"/>
                </a:solidFill>
              </a:rPr>
              <a:t>::</a:t>
            </a:r>
            <a:r>
              <a:rPr kumimoji="1" lang="en-US" altLang="zh-CN" dirty="0" err="1">
                <a:solidFill>
                  <a:srgbClr val="FF6600"/>
                </a:solidFill>
              </a:rPr>
              <a:t>GoogleOnceInitImp</a:t>
            </a:r>
            <a:r>
              <a:rPr kumimoji="1" lang="en-US" altLang="zh-CN" dirty="0">
                <a:solidFill>
                  <a:srgbClr val="FF6600"/>
                </a:solidFill>
              </a:rPr>
              <a:t> 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r>
              <a:rPr kumimoji="1" lang="en-US" altLang="zh-CN" dirty="0" smtClean="0">
                <a:solidFill>
                  <a:srgbClr val="FF6600"/>
                </a:solidFill>
              </a:rPr>
              <a:t>#</a:t>
            </a:r>
            <a:r>
              <a:rPr kumimoji="1" lang="en-US" altLang="zh-CN" dirty="0">
                <a:solidFill>
                  <a:srgbClr val="FF6600"/>
                </a:solidFill>
              </a:rPr>
              <a:t>include &lt;</a:t>
            </a:r>
            <a:r>
              <a:rPr kumimoji="1" lang="en-US" altLang="zh-CN" dirty="0" err="1">
                <a:solidFill>
                  <a:srgbClr val="FF6600"/>
                </a:solidFill>
              </a:rPr>
              <a:t>google</a:t>
            </a:r>
            <a:r>
              <a:rPr kumimoji="1" lang="en-US" altLang="zh-CN" dirty="0">
                <a:solidFill>
                  <a:srgbClr val="FF6600"/>
                </a:solidFill>
              </a:rPr>
              <a:t>/</a:t>
            </a:r>
            <a:r>
              <a:rPr kumimoji="1" lang="en-US" altLang="zh-CN" dirty="0" err="1">
                <a:solidFill>
                  <a:srgbClr val="FF6600"/>
                </a:solidFill>
              </a:rPr>
              <a:t>protobuf</a:t>
            </a:r>
            <a:r>
              <a:rPr kumimoji="1" lang="en-US" altLang="zh-CN" dirty="0">
                <a:solidFill>
                  <a:srgbClr val="FF6600"/>
                </a:solidFill>
              </a:rPr>
              <a:t>/stubs/</a:t>
            </a:r>
            <a:r>
              <a:rPr kumimoji="1" lang="en-US" altLang="zh-CN" dirty="0" err="1">
                <a:solidFill>
                  <a:srgbClr val="FF6600"/>
                </a:solidFill>
              </a:rPr>
              <a:t>common.h</a:t>
            </a:r>
            <a:r>
              <a:rPr kumimoji="1" lang="en-US" altLang="zh-CN" dirty="0">
                <a:solidFill>
                  <a:srgbClr val="FF6600"/>
                </a:solidFill>
              </a:rPr>
              <a:t>&gt; not found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● </a:t>
            </a:r>
            <a:r>
              <a:rPr kumimoji="1" lang="en-US" altLang="zh-CN" dirty="0" err="1" smtClean="0"/>
              <a:t>protoBuf</a:t>
            </a:r>
            <a:r>
              <a:rPr kumimoji="1" lang="zh-CN" altLang="en-US" dirty="0" smtClean="0"/>
              <a:t>长度超过</a:t>
            </a:r>
            <a:r>
              <a:rPr kumimoji="1" lang="en-US" altLang="zh-CN" dirty="0" smtClean="0"/>
              <a:t>512B</a:t>
            </a:r>
            <a:r>
              <a:rPr kumimoji="1" lang="zh-CN" altLang="en-US" dirty="0" smtClean="0"/>
              <a:t>的时候，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有压缩。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● </a:t>
            </a:r>
            <a:r>
              <a:rPr kumimoji="1" lang="en-US" altLang="zh-CN" dirty="0" smtClean="0"/>
              <a:t>V5</a:t>
            </a:r>
            <a:r>
              <a:rPr kumimoji="1" lang="zh-CN" altLang="en-US" dirty="0" smtClean="0"/>
              <a:t>协议，采用</a:t>
            </a:r>
            <a:r>
              <a:rPr kumimoji="1" lang="en-US" altLang="zh-CN" dirty="0" smtClean="0"/>
              <a:t>little-endian</a:t>
            </a:r>
            <a:r>
              <a:rPr kumimoji="1" lang="zh-CN" altLang="en-US" dirty="0" smtClean="0"/>
              <a:t>的方式。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da-DK" altLang="zh-CN" dirty="0" smtClean="0"/>
              <a:t>● </a:t>
            </a:r>
            <a:r>
              <a:rPr lang="zh-CN" altLang="da-DK" dirty="0" smtClean="0"/>
              <a:t>飞信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MCP + 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来进行客户端</a:t>
            </a:r>
            <a:r>
              <a:rPr lang="en-US" altLang="zh-CN" dirty="0"/>
              <a:t>——</a:t>
            </a:r>
            <a:r>
              <a:rPr lang="en-US" altLang="zh-CN" dirty="0" err="1" smtClean="0"/>
              <a:t>Server</a:t>
            </a:r>
            <a:r>
              <a:rPr lang="en-US" altLang="en-US" dirty="0" err="1" smtClean="0"/>
              <a:t>交互</a:t>
            </a:r>
            <a:r>
              <a:rPr lang="en-US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da-DK" altLang="zh-CN" dirty="0"/>
              <a:t>● </a:t>
            </a:r>
            <a:r>
              <a:rPr lang="zh-CN" altLang="da-DK" dirty="0" smtClean="0"/>
              <a:t>又是</a:t>
            </a:r>
            <a:r>
              <a:rPr lang="zh-CN" altLang="en-US" dirty="0" smtClean="0"/>
              <a:t>从协议文档中拷贝的信令到本地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文件，编译不过。是因为编码错误</a:t>
            </a:r>
            <a:endParaRPr lang="en-US" altLang="zh-CN" dirty="0" smtClean="0"/>
          </a:p>
          <a:p>
            <a:r>
              <a:rPr kumimoji="1" lang="zh-CN" altLang="en-US" dirty="0" smtClean="0"/>
              <a:t>可以拷贝到纯文本，在改为</a:t>
            </a:r>
            <a:r>
              <a:rPr kumimoji="1" lang="en-US" altLang="zh-CN" dirty="0" smtClean="0"/>
              <a:t>proto</a:t>
            </a:r>
            <a:r>
              <a:rPr kumimoji="1" lang="zh-CN" altLang="en-US" smtClean="0"/>
              <a:t>文件</a:t>
            </a:r>
            <a:endParaRPr kumimoji="1"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660208" y="810598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en-US" sz="2400" b="1" dirty="0" smtClean="0">
                <a:solidFill>
                  <a:srgbClr val="003399"/>
                </a:solidFill>
              </a:rPr>
              <a:t>遇到的问题</a:t>
            </a:r>
            <a:endParaRPr kumimoji="1" lang="zh-CN" altLang="en-US" sz="24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79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3908" y="1526627"/>
            <a:ext cx="755022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r>
              <a:rPr lang="da-DK" altLang="zh-CN" dirty="0"/>
              <a:t>● Google Protocol Buffer </a:t>
            </a:r>
            <a:r>
              <a:rPr lang="zh-CN" altLang="da-DK" dirty="0"/>
              <a:t>的使用和</a:t>
            </a:r>
            <a:r>
              <a:rPr lang="zh-CN" altLang="da-DK" dirty="0" smtClean="0"/>
              <a:t>原理</a:t>
            </a:r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www.ibm.com</a:t>
            </a:r>
            <a:r>
              <a:rPr lang="en-US" altLang="zh-CN" dirty="0"/>
              <a:t>/</a:t>
            </a:r>
            <a:r>
              <a:rPr lang="en-US" altLang="zh-CN" dirty="0" err="1"/>
              <a:t>developerworks</a:t>
            </a:r>
            <a:r>
              <a:rPr lang="en-US" altLang="zh-CN" dirty="0"/>
              <a:t>/</a:t>
            </a:r>
            <a:r>
              <a:rPr lang="en-US" altLang="zh-CN" dirty="0" err="1"/>
              <a:t>cn</a:t>
            </a:r>
            <a:r>
              <a:rPr lang="en-US" altLang="zh-CN" dirty="0"/>
              <a:t>/</a:t>
            </a:r>
            <a:r>
              <a:rPr lang="en-US" altLang="zh-CN" dirty="0" err="1"/>
              <a:t>linux</a:t>
            </a:r>
            <a:r>
              <a:rPr lang="en-US" altLang="zh-CN" dirty="0"/>
              <a:t>/l-</a:t>
            </a:r>
            <a:r>
              <a:rPr lang="en-US" altLang="zh-CN" dirty="0" err="1"/>
              <a:t>cn</a:t>
            </a:r>
            <a:r>
              <a:rPr lang="en-US" altLang="zh-CN" dirty="0"/>
              <a:t>-</a:t>
            </a:r>
            <a:r>
              <a:rPr lang="en-US" altLang="zh-CN" dirty="0" err="1"/>
              <a:t>gpb</a:t>
            </a:r>
            <a:r>
              <a:rPr lang="en-US" altLang="zh-CN" dirty="0"/>
              <a:t>/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da-DK" altLang="zh-CN" dirty="0"/>
              <a:t>● </a:t>
            </a:r>
            <a:r>
              <a:rPr lang="en-US" altLang="zh-CN" dirty="0" smtClean="0"/>
              <a:t>Protocol </a:t>
            </a:r>
            <a:r>
              <a:rPr lang="en-US" altLang="zh-CN" dirty="0"/>
              <a:t>Buffer</a:t>
            </a:r>
            <a:r>
              <a:rPr lang="zh-CN" altLang="en-US" dirty="0"/>
              <a:t>技术详解</a:t>
            </a:r>
            <a:r>
              <a:rPr lang="en-US" altLang="zh-CN" dirty="0"/>
              <a:t>(</a:t>
            </a:r>
            <a:r>
              <a:rPr lang="zh-CN" altLang="en-US" dirty="0"/>
              <a:t>语言规范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kumimoji="1" lang="en-US" altLang="zh-CN" dirty="0" smtClean="0">
                <a:hlinkClick r:id="rId3"/>
              </a:rPr>
              <a:t>http</a:t>
            </a:r>
            <a:r>
              <a:rPr kumimoji="1" lang="en-US" altLang="zh-CN" dirty="0">
                <a:hlinkClick r:id="rId3"/>
              </a:rPr>
              <a:t>://www.cnblogs.com/stephen-liu74/archive/2013/01/02/2841485.</a:t>
            </a:r>
            <a:r>
              <a:rPr kumimoji="1" lang="en-US" altLang="zh-CN" dirty="0" smtClean="0">
                <a:hlinkClick r:id="rId3"/>
              </a:rPr>
              <a:t>html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-US" altLang="zh-CN" dirty="0"/>
              <a:t>● </a:t>
            </a:r>
            <a:r>
              <a:rPr lang="en-US" altLang="zh-CN" dirty="0"/>
              <a:t>Xcode 5 / </a:t>
            </a:r>
            <a:r>
              <a:rPr lang="en-US" altLang="zh-CN" dirty="0" err="1"/>
              <a:t>iOS</a:t>
            </a:r>
            <a:r>
              <a:rPr lang="en-US" altLang="zh-CN" dirty="0"/>
              <a:t> 7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ProtoBuf</a:t>
            </a:r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gist.github.com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BennettSmith</a:t>
            </a:r>
            <a:r>
              <a:rPr kumimoji="1" lang="en-US" altLang="zh-CN" dirty="0"/>
              <a:t>/7150245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0208" y="8105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en-US" sz="2400" b="1" dirty="0" smtClean="0">
                <a:solidFill>
                  <a:srgbClr val="003399"/>
                </a:solidFill>
              </a:rPr>
              <a:t>参考文档</a:t>
            </a:r>
            <a:endParaRPr kumimoji="1" lang="zh-CN" altLang="en-US" sz="24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57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93"/>
          <p:cNvSpPr txBox="1">
            <a:spLocks noChangeArrowheads="1"/>
          </p:cNvSpPr>
          <p:nvPr/>
        </p:nvSpPr>
        <p:spPr bwMode="auto">
          <a:xfrm>
            <a:off x="690243" y="771525"/>
            <a:ext cx="7356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目录</a:t>
            </a:r>
            <a:endParaRPr lang="zh-CN" altLang="en-US" sz="2400" b="1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243" y="1518482"/>
            <a:ext cx="25314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b="1" dirty="0" smtClean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● Protocol </a:t>
            </a:r>
            <a:r>
              <a:rPr kumimoji="1" lang="en-US" altLang="en-US" b="1" dirty="0" err="1" smtClean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Buffer简介</a:t>
            </a:r>
            <a:endParaRPr kumimoji="1" lang="en-US" altLang="en-US" b="1" dirty="0" smtClean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b="1" dirty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 smtClean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b="1" dirty="0" smtClean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● </a:t>
            </a:r>
            <a:r>
              <a:rPr kumimoji="1" lang="en-US" altLang="zh-CN" b="1" dirty="0" smtClean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Xcode</a:t>
            </a:r>
            <a:r>
              <a:rPr kumimoji="1" lang="zh-CN" altLang="en-US" b="1" dirty="0" smtClean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环境配置</a:t>
            </a:r>
            <a:endParaRPr kumimoji="1" lang="en-US" altLang="en-US" b="1" dirty="0" smtClean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b="1" dirty="0" smtClean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b="1" dirty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b="1" dirty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● </a:t>
            </a:r>
            <a:r>
              <a:rPr kumimoji="1" lang="en-US" altLang="en-US" b="1" dirty="0" smtClean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使用方法</a:t>
            </a:r>
            <a:endParaRPr kumimoji="1" lang="en-US" altLang="en-US" b="1" dirty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b="1" dirty="0" smtClean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b="1" dirty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b="1" dirty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● </a:t>
            </a:r>
            <a:r>
              <a:rPr kumimoji="1" lang="en-US" altLang="zh-CN" b="1" dirty="0" err="1" smtClean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ProtoBuf</a:t>
            </a:r>
            <a:r>
              <a:rPr kumimoji="1" lang="zh-CN" altLang="en-US" b="1" dirty="0" smtClean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的编码原理</a:t>
            </a:r>
            <a:endParaRPr kumimoji="1" lang="en-US" altLang="zh-CN" b="1" dirty="0" smtClean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b="1" dirty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b="1" dirty="0" smtClean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b="1" dirty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● </a:t>
            </a:r>
            <a:r>
              <a:rPr kumimoji="1" lang="zh-CN" altLang="en-US" b="1" dirty="0" smtClean="0">
                <a:solidFill>
                  <a:srgbClr val="003399"/>
                </a:solidFill>
                <a:latin typeface="Arial" charset="0"/>
                <a:ea typeface="宋体" charset="-122"/>
                <a:sym typeface="Wingdings"/>
              </a:rPr>
              <a:t>遇到的问题</a:t>
            </a:r>
            <a:endParaRPr kumimoji="1" lang="en-US" altLang="en-US" b="1" dirty="0">
              <a:solidFill>
                <a:srgbClr val="003399"/>
              </a:solidFill>
              <a:latin typeface="Arial" charset="0"/>
              <a:ea typeface="宋体" charset="-122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62499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6884" y="2040006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91520" y="839238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Protocol buffer</a:t>
            </a:r>
            <a:r>
              <a:rPr kumimoji="1" lang="zh-CN" altLang="en-US" sz="2400" b="1" dirty="0" smtClean="0"/>
              <a:t>简介</a:t>
            </a:r>
            <a:endParaRPr kumimoji="1"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26884" y="1747260"/>
            <a:ext cx="75530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  一种语言无关</a:t>
            </a:r>
            <a:r>
              <a:rPr lang="zh-CN" altLang="en-US" sz="1600" dirty="0"/>
              <a:t>、平台无关、扩展性好的用于通信协议</a:t>
            </a:r>
            <a:r>
              <a:rPr lang="zh-CN" altLang="en-US" sz="1600" dirty="0" smtClean="0"/>
              <a:t>、数据存储</a:t>
            </a:r>
            <a:r>
              <a:rPr lang="zh-CN" altLang="en-US" sz="1600" dirty="0"/>
              <a:t>的结构化数据串行化方法</a:t>
            </a:r>
            <a:r>
              <a:rPr lang="zh-CN" altLang="en-US" sz="1600" dirty="0" smtClean="0"/>
              <a:t>。支持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三种语言。</a:t>
            </a:r>
            <a:endParaRPr kumimoji="1"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222" y="2393591"/>
            <a:ext cx="3162300" cy="1181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6884" y="4402641"/>
            <a:ext cx="282781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buf</a:t>
            </a:r>
            <a:r>
              <a:rPr kumimoji="1" lang="zh-CN" altLang="en-US" dirty="0" smtClean="0"/>
              <a:t> 比</a:t>
            </a:r>
            <a:r>
              <a:rPr kumimoji="1" lang="en-US" altLang="zh-CN" dirty="0" smtClean="0"/>
              <a:t>XML</a:t>
            </a:r>
          </a:p>
          <a:p>
            <a:endParaRPr kumimoji="1" lang="en-US" altLang="zh-CN" dirty="0" smtClean="0"/>
          </a:p>
          <a:p>
            <a:r>
              <a:rPr kumimoji="1" lang="en-US" altLang="zh-CN" sz="1600" dirty="0" smtClean="0"/>
              <a:t>● </a:t>
            </a:r>
            <a:r>
              <a:rPr kumimoji="1" lang="zh-CN" altLang="en-US" sz="1600" dirty="0" smtClean="0"/>
              <a:t>更简单</a:t>
            </a:r>
            <a:endParaRPr kumimoji="1" lang="zh-CN" altLang="en-US" sz="1600" dirty="0"/>
          </a:p>
          <a:p>
            <a:r>
              <a:rPr kumimoji="1" lang="en-US" altLang="zh-CN" sz="1600" dirty="0" smtClean="0"/>
              <a:t>● </a:t>
            </a:r>
            <a:r>
              <a:rPr kumimoji="1" lang="zh-CN" altLang="en-US" sz="1600" dirty="0" smtClean="0"/>
              <a:t>小</a:t>
            </a:r>
            <a:r>
              <a:rPr kumimoji="1" lang="en-US" altLang="zh-CN" sz="1600" dirty="0"/>
              <a:t>3-10</a:t>
            </a:r>
            <a:r>
              <a:rPr kumimoji="1" lang="zh-CN" altLang="en-US" sz="1600" dirty="0"/>
              <a:t>倍</a:t>
            </a:r>
          </a:p>
          <a:p>
            <a:r>
              <a:rPr kumimoji="1" lang="en-US" altLang="zh-CN" sz="1600" dirty="0" smtClean="0"/>
              <a:t>● </a:t>
            </a:r>
            <a:r>
              <a:rPr kumimoji="1" lang="zh-CN" altLang="en-US" sz="1600" dirty="0" smtClean="0"/>
              <a:t>快</a:t>
            </a:r>
            <a:r>
              <a:rPr kumimoji="1" lang="en-US" altLang="zh-CN" sz="1600" dirty="0"/>
              <a:t>20-100</a:t>
            </a:r>
            <a:r>
              <a:rPr kumimoji="1" lang="zh-CN" altLang="en-US" sz="1600" dirty="0"/>
              <a:t>倍</a:t>
            </a:r>
          </a:p>
          <a:p>
            <a:r>
              <a:rPr kumimoji="1" lang="en-US" altLang="zh-CN" sz="1600" dirty="0" smtClean="0"/>
              <a:t>●</a:t>
            </a:r>
            <a:r>
              <a:rPr kumimoji="1" lang="zh-CN" altLang="en-US" sz="1600" dirty="0" smtClean="0"/>
              <a:t> 更</a:t>
            </a:r>
            <a:r>
              <a:rPr kumimoji="1" lang="zh-CN" altLang="en-US" sz="1600" dirty="0"/>
              <a:t>少的歧义</a:t>
            </a:r>
          </a:p>
          <a:p>
            <a:r>
              <a:rPr kumimoji="1" lang="en-US" altLang="zh-CN" sz="1600" dirty="0" smtClean="0"/>
              <a:t>●</a:t>
            </a:r>
            <a:r>
              <a:rPr kumimoji="1" lang="zh-CN" altLang="en-US" sz="1600" dirty="0" smtClean="0"/>
              <a:t> 可以</a:t>
            </a:r>
            <a:r>
              <a:rPr kumimoji="1" lang="zh-CN" altLang="en-US" sz="1600" dirty="0"/>
              <a:t>方便的生成数据存取类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201621" y="6581001"/>
            <a:ext cx="4942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protobuf</a:t>
            </a:r>
            <a:r>
              <a:rPr kumimoji="1" lang="zh-CN" altLang="en-US" sz="1200" dirty="0" smtClean="0"/>
              <a:t> 源码地址：</a:t>
            </a:r>
            <a:r>
              <a:rPr kumimoji="1" lang="en-US" altLang="zh-CN" sz="1200" u="sng" dirty="0"/>
              <a:t>https://</a:t>
            </a:r>
            <a:r>
              <a:rPr kumimoji="1" lang="en-US" altLang="zh-CN" sz="1200" u="sng" dirty="0" err="1"/>
              <a:t>code.google.com</a:t>
            </a:r>
            <a:r>
              <a:rPr kumimoji="1" lang="en-US" altLang="zh-CN" sz="1200" u="sng" dirty="0"/>
              <a:t>/p/</a:t>
            </a:r>
            <a:r>
              <a:rPr kumimoji="1" lang="en-US" altLang="zh-CN" sz="1200" u="sng" dirty="0" err="1"/>
              <a:t>protobuf</a:t>
            </a:r>
            <a:r>
              <a:rPr kumimoji="1" lang="en-US" altLang="zh-CN" sz="1200" u="sng" dirty="0"/>
              <a:t>/downloads/list</a:t>
            </a:r>
            <a:endParaRPr kumimoji="1" lang="zh-CN" altLang="en-US" sz="1200" u="sng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257" y="4402641"/>
            <a:ext cx="3937000" cy="1092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20" y="2922578"/>
            <a:ext cx="1079500" cy="812800"/>
          </a:xfrm>
          <a:prstGeom prst="rect">
            <a:avLst/>
          </a:prstGeom>
        </p:spPr>
      </p:pic>
      <p:sp>
        <p:nvSpPr>
          <p:cNvPr id="11" name="TextBox 20"/>
          <p:cNvSpPr txBox="1"/>
          <p:nvPr/>
        </p:nvSpPr>
        <p:spPr>
          <a:xfrm>
            <a:off x="3400724" y="3142283"/>
            <a:ext cx="196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1 0 1 0 0 0 0 1 0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cxnSp>
        <p:nvCxnSpPr>
          <p:cNvPr id="15" name="直线箭头连接符 14"/>
          <p:cNvCxnSpPr>
            <a:stCxn id="10" idx="3"/>
            <a:endCxn id="11" idx="1"/>
          </p:cNvCxnSpPr>
          <p:nvPr/>
        </p:nvCxnSpPr>
        <p:spPr bwMode="auto">
          <a:xfrm flipV="1">
            <a:off x="1809120" y="3326949"/>
            <a:ext cx="1591604" cy="2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线箭头连接符 18"/>
          <p:cNvCxnSpPr/>
          <p:nvPr/>
        </p:nvCxnSpPr>
        <p:spPr bwMode="auto">
          <a:xfrm flipH="1">
            <a:off x="1809120" y="3511615"/>
            <a:ext cx="14762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1831159" y="29857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Buf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822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5577" y="828158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Xcode</a:t>
            </a:r>
            <a:r>
              <a:rPr kumimoji="1" lang="zh-CN" altLang="en-US" sz="2400" dirty="0" smtClean="0"/>
              <a:t>环境配置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6884" y="1337486"/>
            <a:ext cx="824170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● </a:t>
            </a:r>
            <a:r>
              <a:rPr kumimoji="1" lang="zh-CN" altLang="en-US" dirty="0" smtClean="0"/>
              <a:t>运行脚本，一键配置！</a:t>
            </a:r>
            <a:endParaRPr kumimoji="1" lang="en-US" altLang="zh-CN" dirty="0" smtClean="0"/>
          </a:p>
          <a:p>
            <a:r>
              <a:rPr kumimoji="1" lang="zh-CN" altLang="en-US" sz="1400" dirty="0" smtClean="0"/>
              <a:t>用于生成</a:t>
            </a:r>
            <a:r>
              <a:rPr kumimoji="1" lang="en-US" altLang="zh-CN" sz="1400" dirty="0" smtClean="0"/>
              <a:t>i386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armv7s</a:t>
            </a:r>
            <a:r>
              <a:rPr kumimoji="1" lang="zh-CN" altLang="en-US" sz="1400" dirty="0" smtClean="0"/>
              <a:t>的静态库。生成</a:t>
            </a:r>
            <a:r>
              <a:rPr kumimoji="1" lang="en-US" altLang="zh-CN" sz="1400" dirty="0" err="1" smtClean="0"/>
              <a:t>protobuf</a:t>
            </a:r>
            <a:r>
              <a:rPr kumimoji="1" lang="zh-CN" altLang="en-US" sz="1400" dirty="0" smtClean="0"/>
              <a:t>文件夹。需要</a:t>
            </a:r>
            <a:r>
              <a:rPr kumimoji="1" lang="en-US" altLang="zh-CN" sz="1400" dirty="0" smtClean="0"/>
              <a:t>GCC</a:t>
            </a:r>
            <a:r>
              <a:rPr kumimoji="1" lang="zh-CN" altLang="en-US" sz="1400" dirty="0" smtClean="0"/>
              <a:t>编译器，从</a:t>
            </a:r>
            <a:r>
              <a:rPr kumimoji="1" lang="en-US" altLang="zh-CN" sz="1400" dirty="0" smtClean="0"/>
              <a:t>Xcode</a:t>
            </a:r>
            <a:r>
              <a:rPr kumimoji="1" lang="zh-CN" altLang="en-US" sz="1400" dirty="0" smtClean="0"/>
              <a:t>中下载</a:t>
            </a:r>
            <a:r>
              <a:rPr kumimoji="1" lang="en-US" altLang="zh-CN" sz="1400" dirty="0" smtClean="0"/>
              <a:t>Command</a:t>
            </a:r>
          </a:p>
          <a:p>
            <a:endParaRPr kumimoji="1" lang="en-US" altLang="zh-CN" sz="1400" dirty="0"/>
          </a:p>
          <a:p>
            <a:r>
              <a:rPr kumimoji="1" lang="en-US" altLang="zh-CN" dirty="0"/>
              <a:t>● 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的头文件和库文件路径</a:t>
            </a:r>
            <a:endParaRPr kumimoji="1" lang="en-US" altLang="zh-CN" dirty="0" smtClean="0"/>
          </a:p>
          <a:p>
            <a:r>
              <a:rPr kumimoji="1" lang="zh-CN" altLang="zh-CN" sz="1400" dirty="0"/>
              <a:t> </a:t>
            </a:r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添加</a:t>
            </a:r>
            <a:r>
              <a:rPr kumimoji="1" lang="en-US" altLang="zh-CN" sz="1400" dirty="0" smtClean="0"/>
              <a:t>header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search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path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$</a:t>
            </a:r>
            <a:r>
              <a:rPr kumimoji="1" lang="en-US" altLang="zh-CN" sz="1400" dirty="0"/>
              <a:t>(SRCROOT)/</a:t>
            </a:r>
            <a:r>
              <a:rPr kumimoji="1" lang="en-US" altLang="zh-CN" sz="1400" dirty="0" err="1"/>
              <a:t>protobuf</a:t>
            </a:r>
            <a:r>
              <a:rPr kumimoji="1" lang="en-US" altLang="zh-CN" sz="1400" dirty="0"/>
              <a:t>/</a:t>
            </a:r>
            <a:r>
              <a:rPr kumimoji="1" lang="en-US" altLang="zh-CN" sz="1400" dirty="0" smtClean="0"/>
              <a:t>include</a:t>
            </a:r>
          </a:p>
          <a:p>
            <a:r>
              <a:rPr kumimoji="1" lang="zh-CN" altLang="zh-CN" sz="1400" dirty="0"/>
              <a:t> </a:t>
            </a:r>
            <a:r>
              <a:rPr kumimoji="1" lang="zh-CN" altLang="en-US" sz="1400" dirty="0" smtClean="0"/>
              <a:t>   添加</a:t>
            </a:r>
            <a:r>
              <a:rPr kumimoji="1" lang="en-US" altLang="zh-CN" sz="1400" dirty="0" err="1" smtClean="0"/>
              <a:t>Libaray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search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path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/>
              <a:t>$(SRCROOT)/</a:t>
            </a:r>
            <a:r>
              <a:rPr kumimoji="1" lang="en-US" altLang="zh-CN" sz="1400" dirty="0" err="1"/>
              <a:t>protobuf</a:t>
            </a:r>
            <a:r>
              <a:rPr kumimoji="1" lang="en-US" altLang="zh-CN" sz="1400" dirty="0"/>
              <a:t>/</a:t>
            </a:r>
            <a:r>
              <a:rPr kumimoji="1" lang="en-US" altLang="zh-CN" sz="1400" dirty="0" smtClean="0"/>
              <a:t>lib</a:t>
            </a:r>
            <a:r>
              <a:rPr kumimoji="1" lang="zh-CN" altLang="en-US" sz="1400" dirty="0" smtClean="0"/>
              <a:t> （如图）</a:t>
            </a:r>
            <a:endParaRPr kumimoji="1" lang="en-US" altLang="zh-CN" sz="1400" dirty="0" smtClean="0"/>
          </a:p>
          <a:p>
            <a:r>
              <a:rPr kumimoji="1" lang="zh-CN" altLang="zh-CN" sz="1400" dirty="0"/>
              <a:t> </a:t>
            </a:r>
            <a:r>
              <a:rPr kumimoji="1" lang="zh-CN" altLang="en-US" sz="1400" dirty="0" smtClean="0"/>
              <a:t>   两者都勾选</a:t>
            </a:r>
            <a:r>
              <a:rPr kumimoji="1" lang="en-US" altLang="zh-CN" sz="1400" dirty="0" smtClean="0"/>
              <a:t>recursive</a:t>
            </a:r>
            <a:r>
              <a:rPr kumimoji="1" lang="zh-CN" altLang="en-US" sz="1400" dirty="0" smtClean="0"/>
              <a:t>（递归）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pPr lvl="0"/>
            <a:r>
              <a:rPr kumimoji="1" lang="en-US" altLang="zh-CN" dirty="0" smtClean="0">
                <a:solidFill>
                  <a:srgbClr val="003399"/>
                </a:solidFill>
              </a:rPr>
              <a:t>● </a:t>
            </a:r>
            <a:r>
              <a:rPr kumimoji="1" lang="zh-CN" altLang="en-US" dirty="0" smtClean="0">
                <a:solidFill>
                  <a:srgbClr val="003399"/>
                </a:solidFill>
              </a:rPr>
              <a:t>将</a:t>
            </a:r>
            <a:r>
              <a:rPr kumimoji="1" lang="en-US" altLang="zh-CN" dirty="0" smtClean="0">
                <a:solidFill>
                  <a:srgbClr val="003399"/>
                </a:solidFill>
              </a:rPr>
              <a:t>proto</a:t>
            </a:r>
            <a:r>
              <a:rPr kumimoji="1" lang="zh-CN" altLang="en-US" dirty="0" smtClean="0">
                <a:solidFill>
                  <a:srgbClr val="003399"/>
                </a:solidFill>
              </a:rPr>
              <a:t>命令拷贝到系统</a:t>
            </a:r>
            <a:r>
              <a:rPr kumimoji="1" lang="en-US" altLang="zh-CN" dirty="0" smtClean="0">
                <a:solidFill>
                  <a:srgbClr val="003399"/>
                </a:solidFill>
              </a:rPr>
              <a:t>bin</a:t>
            </a:r>
            <a:r>
              <a:rPr kumimoji="1" lang="zh-CN" altLang="en-US" dirty="0" smtClean="0">
                <a:solidFill>
                  <a:srgbClr val="003399"/>
                </a:solidFill>
              </a:rPr>
              <a:t>目录里</a:t>
            </a:r>
            <a:endParaRPr kumimoji="1" lang="en-US" altLang="zh-CN" dirty="0" smtClean="0">
              <a:solidFill>
                <a:srgbClr val="003399"/>
              </a:solidFill>
            </a:endParaRPr>
          </a:p>
          <a:p>
            <a:pPr lvl="0"/>
            <a:r>
              <a:rPr kumimoji="1" lang="zh-CN" altLang="en-US" dirty="0" smtClean="0">
                <a:solidFill>
                  <a:srgbClr val="003399"/>
                </a:solidFill>
              </a:rPr>
              <a:t>  </a:t>
            </a:r>
            <a:r>
              <a:rPr kumimoji="1" lang="en-US" altLang="zh-CN" sz="1400" dirty="0" err="1" smtClean="0">
                <a:solidFill>
                  <a:srgbClr val="003399"/>
                </a:solidFill>
              </a:rPr>
              <a:t>sudo</a:t>
            </a:r>
            <a:r>
              <a:rPr kumimoji="1" lang="zh-CN" altLang="en-US" sz="1400" dirty="0" smtClean="0">
                <a:solidFill>
                  <a:srgbClr val="003399"/>
                </a:solidFill>
              </a:rPr>
              <a:t> </a:t>
            </a:r>
            <a:r>
              <a:rPr kumimoji="1" lang="en-US" altLang="zh-CN" sz="1400" dirty="0" err="1" smtClean="0">
                <a:solidFill>
                  <a:srgbClr val="003399"/>
                </a:solidFill>
              </a:rPr>
              <a:t>xxxx</a:t>
            </a:r>
            <a:r>
              <a:rPr kumimoji="1" lang="en-US" altLang="zh-CN" sz="1400" dirty="0" smtClean="0">
                <a:solidFill>
                  <a:srgbClr val="003399"/>
                </a:solidFill>
              </a:rPr>
              <a:t>/bin/</a:t>
            </a:r>
            <a:r>
              <a:rPr kumimoji="1" lang="en-US" altLang="zh-CN" sz="1400" dirty="0" err="1" smtClean="0">
                <a:solidFill>
                  <a:srgbClr val="003399"/>
                </a:solidFill>
              </a:rPr>
              <a:t>protoc</a:t>
            </a:r>
            <a:r>
              <a:rPr kumimoji="1" lang="zh-CN" altLang="en-US" sz="1400" dirty="0" smtClean="0">
                <a:solidFill>
                  <a:srgbClr val="003399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3399"/>
                </a:solidFill>
              </a:rPr>
              <a:t>/</a:t>
            </a:r>
            <a:r>
              <a:rPr kumimoji="1" lang="en-US" altLang="zh-CN" sz="1400" dirty="0" err="1" smtClean="0">
                <a:solidFill>
                  <a:srgbClr val="003399"/>
                </a:solidFill>
              </a:rPr>
              <a:t>usr</a:t>
            </a:r>
            <a:r>
              <a:rPr kumimoji="1" lang="en-US" altLang="zh-CN" sz="1400" dirty="0" smtClean="0">
                <a:solidFill>
                  <a:srgbClr val="003399"/>
                </a:solidFill>
              </a:rPr>
              <a:t>/local/bin</a:t>
            </a:r>
            <a:endParaRPr kumimoji="1" lang="en-US" altLang="zh-CN" sz="1400" dirty="0">
              <a:solidFill>
                <a:srgbClr val="003399"/>
              </a:solidFill>
            </a:endParaRPr>
          </a:p>
          <a:p>
            <a:endParaRPr kumimoji="1"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5546"/>
            <a:ext cx="9144000" cy="28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5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8123" y="2476985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54200" y="839238"/>
            <a:ext cx="468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protocol </a:t>
            </a:r>
            <a:r>
              <a:rPr kumimoji="1" lang="en-US" altLang="zh-CN" sz="2400" b="1" dirty="0" err="1" smtClean="0"/>
              <a:t>Buf</a:t>
            </a:r>
            <a:r>
              <a:rPr kumimoji="1" lang="zh-CN" altLang="en-US" sz="2400" b="1" dirty="0" smtClean="0"/>
              <a:t>的消息</a:t>
            </a:r>
            <a:r>
              <a:rPr kumimoji="1" lang="en-US" altLang="en-US" sz="2400" b="1" dirty="0" smtClean="0"/>
              <a:t>格式</a:t>
            </a:r>
            <a:endParaRPr kumimoji="1" lang="zh-CN" altLang="en-US" sz="2400" b="1" dirty="0"/>
          </a:p>
        </p:txBody>
      </p:sp>
      <p:pic>
        <p:nvPicPr>
          <p:cNvPr id="6" name="图片 5" descr="QQ20131212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43" y="2390121"/>
            <a:ext cx="4343400" cy="1155700"/>
          </a:xfrm>
          <a:prstGeom prst="rect">
            <a:avLst/>
          </a:prstGeom>
        </p:spPr>
      </p:pic>
      <p:cxnSp>
        <p:nvCxnSpPr>
          <p:cNvPr id="10" name="肘形连接符 9"/>
          <p:cNvCxnSpPr>
            <a:endCxn id="13" idx="3"/>
          </p:cNvCxnSpPr>
          <p:nvPr/>
        </p:nvCxnSpPr>
        <p:spPr bwMode="auto">
          <a:xfrm rot="10800000">
            <a:off x="2836272" y="2092353"/>
            <a:ext cx="875226" cy="384634"/>
          </a:xfrm>
          <a:prstGeom prst="bentConnector3">
            <a:avLst>
              <a:gd name="adj1" fmla="val -9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2036053" y="19230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6600"/>
                </a:solidFill>
              </a:rPr>
              <a:t>关键字</a:t>
            </a:r>
            <a:endParaRPr kumimoji="1" lang="zh-CN" altLang="en-US" sz="1600" dirty="0">
              <a:solidFill>
                <a:srgbClr val="FF6600"/>
              </a:solidFill>
            </a:endParaRPr>
          </a:p>
        </p:txBody>
      </p:sp>
      <p:cxnSp>
        <p:nvCxnSpPr>
          <p:cNvPr id="16" name="肘形连接符 15"/>
          <p:cNvCxnSpPr/>
          <p:nvPr/>
        </p:nvCxnSpPr>
        <p:spPr bwMode="auto">
          <a:xfrm rot="5400000">
            <a:off x="2864549" y="3247442"/>
            <a:ext cx="1123474" cy="8752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482679" y="4237878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6600"/>
                </a:solidFill>
              </a:rPr>
              <a:t>修饰符：</a:t>
            </a:r>
            <a:endParaRPr kumimoji="1" lang="en-US" altLang="zh-CN" sz="1600" dirty="0" smtClean="0">
              <a:solidFill>
                <a:srgbClr val="FF6600"/>
              </a:solidFill>
            </a:endParaRPr>
          </a:p>
          <a:p>
            <a:r>
              <a:rPr kumimoji="1" lang="en-US" altLang="zh-CN" sz="1600" dirty="0" smtClean="0">
                <a:solidFill>
                  <a:srgbClr val="FF6600"/>
                </a:solidFill>
              </a:rPr>
              <a:t>required</a:t>
            </a:r>
          </a:p>
          <a:p>
            <a:r>
              <a:rPr kumimoji="1" lang="en-US" altLang="zh-CN" sz="1600" dirty="0" smtClean="0">
                <a:solidFill>
                  <a:srgbClr val="FF6600"/>
                </a:solidFill>
              </a:rPr>
              <a:t>optional</a:t>
            </a:r>
          </a:p>
          <a:p>
            <a:r>
              <a:rPr kumimoji="1" lang="en-US" altLang="zh-CN" sz="1600" dirty="0" smtClean="0">
                <a:solidFill>
                  <a:srgbClr val="FF6600"/>
                </a:solidFill>
              </a:rPr>
              <a:t>repeated</a:t>
            </a:r>
            <a:endParaRPr kumimoji="1" lang="zh-CN" altLang="en-US" sz="1600" dirty="0">
              <a:solidFill>
                <a:srgbClr val="FF6600"/>
              </a:solidFill>
            </a:endParaRPr>
          </a:p>
        </p:txBody>
      </p:sp>
      <p:cxnSp>
        <p:nvCxnSpPr>
          <p:cNvPr id="20" name="肘形连接符 19"/>
          <p:cNvCxnSpPr/>
          <p:nvPr/>
        </p:nvCxnSpPr>
        <p:spPr bwMode="auto">
          <a:xfrm flipV="1">
            <a:off x="5157241" y="2092353"/>
            <a:ext cx="1053908" cy="384636"/>
          </a:xfrm>
          <a:prstGeom prst="bentConnector3">
            <a:avLst>
              <a:gd name="adj1" fmla="val -25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6214915" y="1906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6600"/>
                </a:solidFill>
              </a:rPr>
              <a:t>消息名字</a:t>
            </a:r>
            <a:endParaRPr kumimoji="1" lang="zh-CN" altLang="en-US" sz="1600" dirty="0">
              <a:solidFill>
                <a:srgbClr val="FF6600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 bwMode="auto">
          <a:xfrm>
            <a:off x="4832091" y="3123318"/>
            <a:ext cx="0" cy="111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4329389" y="42467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6600"/>
                </a:solidFill>
              </a:rPr>
              <a:t>数据类型</a:t>
            </a:r>
            <a:endParaRPr kumimoji="1" lang="zh-CN" altLang="en-US" sz="1600" dirty="0">
              <a:solidFill>
                <a:srgbClr val="FF6600"/>
              </a:solidFill>
            </a:endParaRPr>
          </a:p>
        </p:txBody>
      </p:sp>
      <p:cxnSp>
        <p:nvCxnSpPr>
          <p:cNvPr id="32" name="肘形连接符 31"/>
          <p:cNvCxnSpPr/>
          <p:nvPr/>
        </p:nvCxnSpPr>
        <p:spPr bwMode="auto">
          <a:xfrm rot="16200000" flipH="1">
            <a:off x="6020984" y="3313481"/>
            <a:ext cx="1164004" cy="7836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5390232" y="424679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6600"/>
                </a:solidFill>
              </a:rPr>
              <a:t>消息字段名</a:t>
            </a:r>
            <a:endParaRPr kumimoji="1" lang="en-US" altLang="zh-CN" sz="1600" dirty="0" smtClean="0">
              <a:solidFill>
                <a:srgbClr val="FF6600"/>
              </a:solidFill>
            </a:endParaRPr>
          </a:p>
        </p:txBody>
      </p:sp>
      <p:cxnSp>
        <p:nvCxnSpPr>
          <p:cNvPr id="37" name="直线箭头连接符 36"/>
          <p:cNvCxnSpPr/>
          <p:nvPr/>
        </p:nvCxnSpPr>
        <p:spPr bwMode="auto">
          <a:xfrm>
            <a:off x="5633049" y="3132233"/>
            <a:ext cx="0" cy="111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6670536" y="428732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6600"/>
                </a:solidFill>
              </a:rPr>
              <a:t>二进制数据中的布局</a:t>
            </a:r>
            <a:r>
              <a:rPr lang="zh-CN" altLang="en-US" sz="1600" dirty="0" smtClean="0">
                <a:solidFill>
                  <a:srgbClr val="FF6600"/>
                </a:solidFill>
              </a:rPr>
              <a:t>位置</a:t>
            </a:r>
            <a:endParaRPr kumimoji="1" lang="zh-CN" altLang="en-US" sz="1600" dirty="0">
              <a:solidFill>
                <a:srgbClr val="FF66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201" y="149601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跟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语言的结构体定义相似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644900" y="6299862"/>
            <a:ext cx="389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zh-CN" altLang="en-US" dirty="0"/>
              <a:t>大小写敏感。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则无法编译过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44900" y="5816600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optional int32 </a:t>
            </a:r>
            <a:r>
              <a:rPr lang="en-US" altLang="zh-CN" dirty="0" err="1"/>
              <a:t>deleteBoth</a:t>
            </a:r>
            <a:r>
              <a:rPr lang="en-US" altLang="zh-CN" dirty="0"/>
              <a:t>=2</a:t>
            </a:r>
            <a:r>
              <a:rPr lang="en-US" altLang="zh-CN" dirty="0">
                <a:solidFill>
                  <a:srgbClr val="FF0000"/>
                </a:solidFill>
              </a:rPr>
              <a:t> [default=0]</a:t>
            </a:r>
            <a:r>
              <a:rPr lang="en-US" altLang="zh-CN" dirty="0"/>
              <a:t>;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7894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940" y="837618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使用案例</a:t>
            </a:r>
            <a:r>
              <a:rPr kumimoji="1" lang="en-US" altLang="en-US" sz="2400" b="1" dirty="0"/>
              <a:t>——</a:t>
            </a:r>
            <a:r>
              <a:rPr kumimoji="1" lang="en-US" altLang="zh-CN" sz="2400" b="1" dirty="0" smtClean="0"/>
              <a:t>proto</a:t>
            </a:r>
            <a:r>
              <a:rPr kumimoji="1" lang="zh-CN" altLang="en-US" sz="2400" b="1" dirty="0" smtClean="0"/>
              <a:t>文件</a:t>
            </a:r>
            <a:endParaRPr kumimoji="1"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53940" y="1756296"/>
            <a:ext cx="169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</a:rPr>
              <a:t>书写</a:t>
            </a:r>
            <a:r>
              <a:rPr kumimoji="1" lang="en-US" altLang="zh-CN" dirty="0" smtClean="0">
                <a:solidFill>
                  <a:srgbClr val="FF6600"/>
                </a:solidFill>
              </a:rPr>
              <a:t>.proto</a:t>
            </a:r>
            <a:r>
              <a:rPr kumimoji="1" lang="zh-CN" altLang="en-US" dirty="0" smtClean="0">
                <a:solidFill>
                  <a:srgbClr val="FF6600"/>
                </a:solidFill>
              </a:rPr>
              <a:t>文件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3741" y="1580666"/>
            <a:ext cx="583589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</a:t>
            </a:r>
            <a:r>
              <a:rPr lang="en-US" altLang="zh-CN" dirty="0" smtClean="0"/>
              <a:t>message </a:t>
            </a:r>
            <a:r>
              <a:rPr lang="en-US" altLang="zh-CN" dirty="0"/>
              <a:t>Reg2V5RspArgs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	required int32 </a:t>
            </a:r>
            <a:r>
              <a:rPr lang="en-US" altLang="zh-CN" dirty="0" err="1"/>
              <a:t>statusCode</a:t>
            </a:r>
            <a:r>
              <a:rPr lang="en-US" altLang="zh-CN" dirty="0"/>
              <a:t>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/>
              <a:t>1;</a:t>
            </a:r>
          </a:p>
          <a:p>
            <a:r>
              <a:rPr lang="en-US" altLang="zh-CN" dirty="0"/>
              <a:t>	optional int32 </a:t>
            </a:r>
            <a:r>
              <a:rPr lang="en-US" altLang="zh-CN" dirty="0" err="1"/>
              <a:t>timeOut</a:t>
            </a:r>
            <a:r>
              <a:rPr lang="en-US" altLang="zh-CN" dirty="0"/>
              <a:t>        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= </a:t>
            </a:r>
            <a:r>
              <a:rPr lang="en-US" altLang="zh-CN" dirty="0"/>
              <a:t>2;</a:t>
            </a:r>
          </a:p>
          <a:p>
            <a:r>
              <a:rPr lang="en-US" altLang="zh-CN" dirty="0"/>
              <a:t>	optional Personal personal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/>
              <a:t>3;</a:t>
            </a:r>
          </a:p>
          <a:p>
            <a:r>
              <a:rPr lang="en-US" altLang="zh-CN" dirty="0"/>
              <a:t>	optional Reg2V5RspClient client = 4;</a:t>
            </a:r>
          </a:p>
          <a:p>
            <a:r>
              <a:rPr lang="en-US" altLang="zh-CN" dirty="0"/>
              <a:t>	optional string </a:t>
            </a:r>
            <a:r>
              <a:rPr lang="en-US" altLang="zh-CN" dirty="0" err="1"/>
              <a:t>credentialKernel</a:t>
            </a:r>
            <a:r>
              <a:rPr lang="en-US" altLang="zh-CN" dirty="0"/>
              <a:t> = 5;</a:t>
            </a:r>
          </a:p>
          <a:p>
            <a:r>
              <a:rPr lang="en-US" altLang="zh-CN" dirty="0"/>
              <a:t>	optional string </a:t>
            </a:r>
            <a:r>
              <a:rPr lang="en-US" altLang="zh-CN" dirty="0" err="1"/>
              <a:t>epid</a:t>
            </a:r>
            <a:r>
              <a:rPr lang="en-US" altLang="zh-CN" dirty="0"/>
              <a:t>            = 6;</a:t>
            </a:r>
          </a:p>
          <a:p>
            <a:r>
              <a:rPr lang="en-US" altLang="zh-CN" dirty="0"/>
              <a:t>	optional string </a:t>
            </a:r>
            <a:r>
              <a:rPr lang="en-US" altLang="zh-CN" dirty="0" err="1"/>
              <a:t>serverTime</a:t>
            </a:r>
            <a:r>
              <a:rPr lang="en-US" altLang="zh-CN" dirty="0"/>
              <a:t>      = 7;</a:t>
            </a:r>
          </a:p>
          <a:p>
            <a:r>
              <a:rPr lang="en-US" altLang="zh-CN" dirty="0"/>
              <a:t>	repeated Reg2RspCredential credentials = 8;</a:t>
            </a:r>
          </a:p>
          <a:p>
            <a:r>
              <a:rPr lang="en-US" altLang="zh-CN" dirty="0"/>
              <a:t>	optional </a:t>
            </a:r>
            <a:r>
              <a:rPr lang="en-US" altLang="zh-CN" dirty="0" err="1"/>
              <a:t>CertificationRspArgs</a:t>
            </a:r>
            <a:r>
              <a:rPr lang="en-US" altLang="zh-CN" dirty="0"/>
              <a:t> certification = 9;</a:t>
            </a:r>
          </a:p>
          <a:p>
            <a:r>
              <a:rPr lang="en-US" altLang="zh-CN" dirty="0"/>
              <a:t>	optional Reg2V5RspScore score   = 10;</a:t>
            </a:r>
          </a:p>
          <a:p>
            <a:r>
              <a:rPr lang="en-US" altLang="zh-CN" dirty="0"/>
              <a:t>	optional Reg2V5RspQuota quota   = 11;</a:t>
            </a:r>
          </a:p>
          <a:p>
            <a:r>
              <a:rPr lang="en-US" altLang="zh-CN" dirty="0"/>
              <a:t>	optional string </a:t>
            </a:r>
            <a:r>
              <a:rPr lang="en-US" altLang="zh-CN" dirty="0" err="1"/>
              <a:t>onlineBusinessFlag</a:t>
            </a:r>
            <a:r>
              <a:rPr lang="en-US" altLang="zh-CN" dirty="0"/>
              <a:t> = 12;</a:t>
            </a:r>
          </a:p>
          <a:p>
            <a:r>
              <a:rPr lang="en-US" altLang="zh-CN" dirty="0"/>
              <a:t>	optional string </a:t>
            </a:r>
            <a:r>
              <a:rPr lang="en-US" altLang="zh-CN" dirty="0" err="1"/>
              <a:t>pcActive</a:t>
            </a:r>
            <a:r>
              <a:rPr lang="en-US" altLang="zh-CN" dirty="0"/>
              <a:t>        = 13;</a:t>
            </a:r>
          </a:p>
          <a:p>
            <a:r>
              <a:rPr lang="en-US" altLang="zh-CN" dirty="0"/>
              <a:t>	repeated string </a:t>
            </a:r>
            <a:r>
              <a:rPr lang="en-US" altLang="zh-CN" dirty="0" err="1"/>
              <a:t>serviceList</a:t>
            </a:r>
            <a:r>
              <a:rPr lang="en-US" altLang="zh-CN" dirty="0"/>
              <a:t>     = 14;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3940" y="2476500"/>
            <a:ext cx="331409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我们可以在同一个</a:t>
            </a:r>
            <a:r>
              <a:rPr lang="en-US" altLang="zh-CN" dirty="0"/>
              <a:t>.proto</a:t>
            </a:r>
            <a:r>
              <a:rPr lang="zh-CN" altLang="en-US" dirty="0"/>
              <a:t>文</a:t>
            </a:r>
            <a:r>
              <a:rPr lang="zh-CN" altLang="en-US" dirty="0" smtClean="0"/>
              <a:t>件中</a:t>
            </a:r>
            <a:endParaRPr lang="en-US" altLang="zh-CN" dirty="0" smtClean="0"/>
          </a:p>
          <a:p>
            <a:r>
              <a:rPr lang="zh-CN" altLang="en-US" dirty="0" smtClean="0"/>
              <a:t>定义多个</a:t>
            </a:r>
            <a:r>
              <a:rPr lang="en-US" altLang="zh-CN" dirty="0"/>
              <a:t>message</a:t>
            </a:r>
            <a:r>
              <a:rPr lang="zh-CN" altLang="en-US" dirty="0"/>
              <a:t>，</a:t>
            </a:r>
            <a:r>
              <a:rPr lang="zh-CN" altLang="en-US" dirty="0" smtClean="0"/>
              <a:t>这样</a:t>
            </a:r>
            <a:endParaRPr lang="en-US" altLang="zh-CN" dirty="0" smtClean="0"/>
          </a:p>
          <a:p>
            <a:r>
              <a:rPr lang="zh-CN" altLang="en-US" dirty="0" smtClean="0"/>
              <a:t>便可以很容易的实现</a:t>
            </a:r>
            <a:endParaRPr lang="en-US" altLang="zh-CN" dirty="0" smtClean="0"/>
          </a:p>
          <a:p>
            <a:r>
              <a:rPr lang="zh-CN" altLang="en-US" dirty="0" smtClean="0"/>
              <a:t>嵌套</a:t>
            </a:r>
            <a:r>
              <a:rPr lang="zh-CN" altLang="en-US" dirty="0"/>
              <a:t>消息的定义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repeated</a:t>
            </a:r>
            <a:r>
              <a:rPr kumimoji="1" lang="zh-CN" altLang="en-US" dirty="0" smtClean="0"/>
              <a:t>代表数组字段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235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2069" y="1729277"/>
            <a:ext cx="47633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● </a:t>
            </a:r>
            <a:r>
              <a:rPr kumimoji="1" lang="zh-CN" altLang="en-US" dirty="0" smtClean="0"/>
              <a:t>命令行输入下面命令，</a:t>
            </a:r>
            <a:endParaRPr kumimoji="1" lang="en-US" altLang="zh-CN" dirty="0" smtClean="0"/>
          </a:p>
          <a:p>
            <a:r>
              <a:rPr kumimoji="1" lang="en-US" altLang="zh-CN" dirty="0" err="1" smtClean="0">
                <a:solidFill>
                  <a:srgbClr val="FF6600"/>
                </a:solidFill>
              </a:rPr>
              <a:t>protoc</a:t>
            </a:r>
            <a:r>
              <a:rPr kumimoji="1" lang="zh-CN" altLang="en-US" dirty="0" smtClean="0">
                <a:solidFill>
                  <a:srgbClr val="FF6600"/>
                </a:solidFill>
              </a:rPr>
              <a:t> </a:t>
            </a:r>
            <a:r>
              <a:rPr kumimoji="1" lang="zh-CN" altLang="zh-CN" dirty="0">
                <a:solidFill>
                  <a:srgbClr val="FF6600"/>
                </a:solidFill>
              </a:rPr>
              <a:t>-</a:t>
            </a:r>
            <a:r>
              <a:rPr kumimoji="1" lang="en-US" altLang="zh-CN" dirty="0">
                <a:solidFill>
                  <a:srgbClr val="FF6600"/>
                </a:solidFill>
              </a:rPr>
              <a:t>-</a:t>
            </a:r>
            <a:r>
              <a:rPr kumimoji="1" lang="en-US" altLang="zh-CN" dirty="0" err="1">
                <a:solidFill>
                  <a:srgbClr val="FF6600"/>
                </a:solidFill>
              </a:rPr>
              <a:t>cpp_out</a:t>
            </a:r>
            <a:r>
              <a:rPr kumimoji="1" lang="en-US" altLang="zh-CN" dirty="0">
                <a:solidFill>
                  <a:srgbClr val="FF6600"/>
                </a:solidFill>
              </a:rPr>
              <a:t>=./source</a:t>
            </a:r>
            <a:r>
              <a:rPr kumimoji="1" lang="zh-CN" altLang="en-US" dirty="0">
                <a:solidFill>
                  <a:srgbClr val="FF6600"/>
                </a:solidFill>
              </a:rPr>
              <a:t> </a:t>
            </a:r>
            <a:r>
              <a:rPr kumimoji="1" lang="en-US" altLang="zh-CN" dirty="0">
                <a:solidFill>
                  <a:srgbClr val="FF6600"/>
                </a:solidFill>
              </a:rPr>
              <a:t>Reg2V5ReqArgs</a:t>
            </a:r>
            <a:endParaRPr kumimoji="1" lang="zh-CN" altLang="en-US" dirty="0">
              <a:solidFill>
                <a:srgbClr val="FF6600"/>
              </a:solidFill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●</a:t>
            </a:r>
            <a:r>
              <a:rPr kumimoji="1" lang="zh-CN" altLang="en-US" dirty="0" smtClean="0"/>
              <a:t> 可以</a:t>
            </a:r>
            <a:r>
              <a:rPr kumimoji="1" lang="zh-CN" altLang="en-US" dirty="0"/>
              <a:t>把所有的</a:t>
            </a:r>
            <a:r>
              <a:rPr kumimoji="1" lang="en-US" altLang="zh-CN" dirty="0"/>
              <a:t>proto</a:t>
            </a:r>
            <a:r>
              <a:rPr kumimoji="1" lang="zh-CN" altLang="en-US" dirty="0"/>
              <a:t>源文件，写</a:t>
            </a:r>
            <a:r>
              <a:rPr kumimoji="1" lang="en-US" altLang="en-US" dirty="0"/>
              <a:t>到脚本</a:t>
            </a:r>
            <a:r>
              <a:rPr kumimoji="1" lang="en-US" altLang="en-US" dirty="0" smtClean="0"/>
              <a:t>中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将所有的</a:t>
            </a:r>
            <a:r>
              <a:rPr kumimoji="1" lang="en-US" altLang="zh-CN" dirty="0" smtClean="0"/>
              <a:t>proto</a:t>
            </a:r>
            <a:r>
              <a:rPr kumimoji="1" lang="zh-CN" altLang="en-US" dirty="0" smtClean="0"/>
              <a:t>文件一起编译。</a:t>
            </a:r>
            <a:r>
              <a:rPr kumimoji="1" lang="en-US" altLang="zh-CN" dirty="0" smtClean="0"/>
              <a:t>cc</a:t>
            </a:r>
            <a:r>
              <a:rPr kumimoji="1" lang="zh-CN" altLang="en-US" dirty="0"/>
              <a:t>和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源文件，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自动生成到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文件夹中，如图：</a:t>
            </a: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26940" y="83761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使用案例</a:t>
            </a:r>
            <a:r>
              <a:rPr kumimoji="1" lang="en-US" altLang="en-US" sz="2400" b="1" dirty="0"/>
              <a:t>——</a:t>
            </a:r>
            <a:r>
              <a:rPr kumimoji="1" lang="zh-CN" altLang="en-US" sz="2400" b="1" dirty="0" smtClean="0"/>
              <a:t>生成</a:t>
            </a:r>
            <a:r>
              <a:rPr kumimoji="1" lang="en-US" altLang="zh-CN" sz="2400" b="1" dirty="0" smtClean="0"/>
              <a:t>cc</a:t>
            </a:r>
            <a:r>
              <a:rPr kumimoji="1" lang="zh-CN" altLang="en-US" sz="2400" b="1" dirty="0" smtClean="0"/>
              <a:t>源文件</a:t>
            </a:r>
            <a:endParaRPr kumimoji="1"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63700"/>
            <a:ext cx="3657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23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6640" y="83761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使用案例</a:t>
            </a:r>
            <a:r>
              <a:rPr kumimoji="1" lang="en-US" altLang="en-US" sz="2400" b="1" dirty="0"/>
              <a:t>—</a:t>
            </a:r>
            <a:r>
              <a:rPr kumimoji="1" lang="en-US" altLang="en-US" sz="2400" b="1" dirty="0" smtClean="0"/>
              <a:t>—登录信令序列化</a:t>
            </a:r>
            <a:endParaRPr kumimoji="1"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81200"/>
            <a:ext cx="8382000" cy="478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300" y="1415534"/>
            <a:ext cx="811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注意，最后几行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变量，序列化好的二进制数据，可以直接通过</a:t>
            </a:r>
            <a:r>
              <a:rPr kumimoji="1" lang="en-US" altLang="zh-CN" dirty="0" err="1" smtClean="0"/>
              <a:t>tcp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发送。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339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1240" y="837618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使用案例</a:t>
            </a:r>
            <a:r>
              <a:rPr kumimoji="1" lang="en-US" altLang="en-US" sz="2400" b="1" dirty="0"/>
              <a:t>—</a:t>
            </a:r>
            <a:r>
              <a:rPr kumimoji="1" lang="en-US" altLang="en-US" sz="2400" b="1" dirty="0" smtClean="0"/>
              <a:t>—登录信令的反序列化</a:t>
            </a:r>
            <a:endParaRPr kumimoji="1"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41240" y="4254500"/>
            <a:ext cx="398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直接从</a:t>
            </a:r>
            <a:r>
              <a:rPr kumimoji="1" lang="en-US" altLang="zh-CN" dirty="0" err="1" smtClean="0"/>
              <a:t>reg</a:t>
            </a:r>
            <a:r>
              <a:rPr kumimoji="1" lang="zh-CN" altLang="en-US" dirty="0" smtClean="0"/>
              <a:t>变量中，获取需要的字段。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0" y="1676400"/>
            <a:ext cx="7848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827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4">
      <a:dk1>
        <a:srgbClr val="003399"/>
      </a:dk1>
      <a:lt1>
        <a:srgbClr val="FFFFFF"/>
      </a:lt1>
      <a:dk2>
        <a:srgbClr val="003399"/>
      </a:dk2>
      <a:lt2>
        <a:srgbClr val="808080"/>
      </a:lt2>
      <a:accent1>
        <a:srgbClr val="FF6161"/>
      </a:accent1>
      <a:accent2>
        <a:srgbClr val="FF5F19"/>
      </a:accent2>
      <a:accent3>
        <a:srgbClr val="FFFFFF"/>
      </a:accent3>
      <a:accent4>
        <a:srgbClr val="002A82"/>
      </a:accent4>
      <a:accent5>
        <a:srgbClr val="FFB7B7"/>
      </a:accent5>
      <a:accent6>
        <a:srgbClr val="E75516"/>
      </a:accent6>
      <a:hlink>
        <a:srgbClr val="A8D02A"/>
      </a:hlink>
      <a:folHlink>
        <a:srgbClr val="5CB1FE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blipFill>
          <a:blip xmlns:r="http://schemas.openxmlformats.org/officeDocument/2006/relationships" r:embed="rId1"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3399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5F19"/>
        </a:accent2>
        <a:accent3>
          <a:srgbClr val="FFFFFF"/>
        </a:accent3>
        <a:accent4>
          <a:srgbClr val="002A82"/>
        </a:accent4>
        <a:accent5>
          <a:srgbClr val="FFB7B7"/>
        </a:accent5>
        <a:accent6>
          <a:srgbClr val="E755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3399"/>
        </a:dk1>
        <a:lt1>
          <a:srgbClr val="FFFFFF"/>
        </a:lt1>
        <a:dk2>
          <a:srgbClr val="003399"/>
        </a:dk2>
        <a:lt2>
          <a:srgbClr val="808080"/>
        </a:lt2>
        <a:accent1>
          <a:srgbClr val="FF6161"/>
        </a:accent1>
        <a:accent2>
          <a:srgbClr val="FF5F19"/>
        </a:accent2>
        <a:accent3>
          <a:srgbClr val="FFFFFF"/>
        </a:accent3>
        <a:accent4>
          <a:srgbClr val="002A82"/>
        </a:accent4>
        <a:accent5>
          <a:srgbClr val="FFB7B7"/>
        </a:accent5>
        <a:accent6>
          <a:srgbClr val="E755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2706</TotalTime>
  <Words>938</Words>
  <Application>Microsoft Macintosh PowerPoint</Application>
  <PresentationFormat>全屏显示(4:3)</PresentationFormat>
  <Paragraphs>173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波形</vt:lpstr>
      <vt:lpstr>默认设计模板</vt:lpstr>
      <vt:lpstr>iOS平台ProtocolBuf使用指南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sipc_v4库说明</dc:title>
  <dc:creator>Microsoft Office 用户</dc:creator>
  <cp:lastModifiedBy>Microsoft Office 用户</cp:lastModifiedBy>
  <cp:revision>924</cp:revision>
  <dcterms:created xsi:type="dcterms:W3CDTF">2013-07-10T13:57:51Z</dcterms:created>
  <dcterms:modified xsi:type="dcterms:W3CDTF">2014-01-23T05:52:07Z</dcterms:modified>
</cp:coreProperties>
</file>