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/>
    <p:restoredTop sz="94697"/>
  </p:normalViewPr>
  <p:slideViewPr>
    <p:cSldViewPr showGuides="1">
      <p:cViewPr varScale="1">
        <p:scale>
          <a:sx n="122" d="100"/>
          <a:sy n="122" d="100"/>
        </p:scale>
        <p:origin x="120" y="15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1BE690-4137-48E1-B487-023A594DA5D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2018/1/23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4AC83F1-5CA8-4810-9CA3-D081F9FD7685}" type="datetime1">
              <a:rPr lang="zh-CN" altLang="en-US" smtClean="0"/>
              <a:t>2018/1/23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  <a:noFill/>
          <a:effectLst>
            <a:softEdge rad="31750"/>
          </a:effectLst>
        </p:spPr>
        <p:txBody>
          <a:bodyPr rtlCol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9012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CCCA012-727E-40A6-A6E5-35AFCB6416EC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14695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85558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EDEBE-100B-4D82-9754-100905C1CAC8}" type="datetime1">
              <a:rPr lang="zh-CN" altLang="en-US" smtClean="0"/>
              <a:t>2018/1/23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85186D-34B6-4DD5-8BE3-0B13C5282D31}" type="datetime1">
              <a:rPr lang="zh-CN" altLang="en-US" smtClean="0"/>
              <a:t>2018/1/23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二级</a:t>
            </a:r>
          </a:p>
          <a:p>
            <a:pPr lvl="2" rtl="0"/>
            <a:r>
              <a:rPr lang="zh-CN" altLang="en-US" noProof="0" smtClean="0"/>
              <a:t>三级</a:t>
            </a:r>
          </a:p>
          <a:p>
            <a:pPr lvl="3" rtl="0"/>
            <a:r>
              <a:rPr lang="zh-CN" altLang="en-US" noProof="0" smtClean="0"/>
              <a:t>四级</a:t>
            </a:r>
          </a:p>
          <a:p>
            <a:pPr lvl="4" rtl="0"/>
            <a:r>
              <a:rPr lang="zh-CN" altLang="en-US" noProof="0" smtClean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C99B9-A115-4676-A405-4406EA13E8DD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4405E68-CDFC-41BC-B6BC-0CAB926AC623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二级</a:t>
            </a:r>
          </a:p>
          <a:p>
            <a:pPr lvl="2" rtl="0"/>
            <a:r>
              <a:rPr lang="zh-CN" altLang="en-US" smtClean="0"/>
              <a:t>三级</a:t>
            </a:r>
          </a:p>
          <a:p>
            <a:pPr lvl="3" rtl="0"/>
            <a:r>
              <a:rPr lang="zh-CN" altLang="en-US" smtClean="0"/>
              <a:t>四级</a:t>
            </a:r>
          </a:p>
          <a:p>
            <a:pPr lvl="4" rtl="0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C940B-FDEB-4AEE-A014-B5C3D15C1569}" type="datetime1">
              <a:rPr lang="zh-CN" altLang="en-US" smtClean="0"/>
              <a:t>2018/1/23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二级</a:t>
            </a:r>
          </a:p>
          <a:p>
            <a:pPr lvl="2" rtl="0"/>
            <a:r>
              <a:rPr lang="zh-CN" altLang="en-US" noProof="0" smtClean="0"/>
              <a:t>三级</a:t>
            </a:r>
          </a:p>
          <a:p>
            <a:pPr lvl="3" rtl="0"/>
            <a:r>
              <a:rPr lang="zh-CN" altLang="en-US" noProof="0" smtClean="0"/>
              <a:t>四级</a:t>
            </a:r>
          </a:p>
          <a:p>
            <a:pPr lvl="4" rtl="0"/>
            <a:r>
              <a:rPr lang="zh-CN" altLang="en-US" noProof="0" smtClean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二级</a:t>
            </a:r>
          </a:p>
          <a:p>
            <a:pPr lvl="2" rtl="0"/>
            <a:r>
              <a:rPr lang="zh-CN" altLang="en-US" noProof="0" smtClean="0"/>
              <a:t>三级</a:t>
            </a:r>
          </a:p>
          <a:p>
            <a:pPr lvl="3" rtl="0"/>
            <a:r>
              <a:rPr lang="zh-CN" altLang="en-US" noProof="0" smtClean="0"/>
              <a:t>四级</a:t>
            </a:r>
          </a:p>
          <a:p>
            <a:pPr lvl="4" rtl="0"/>
            <a:r>
              <a:rPr lang="zh-CN" altLang="en-US" noProof="0" smtClean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837BD-8C1C-4D9D-9DA3-240C0EA912E3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0AA003-AA06-460A-8399-D6754B8ECE69}" type="datetime1">
              <a:rPr lang="zh-CN" altLang="en-US" smtClean="0"/>
              <a:t>2018/1/23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A78AF-290A-4855-97C9-5CFE74899F48}" type="datetime1">
              <a:rPr lang="zh-CN" altLang="en-US" smtClean="0"/>
              <a:t>2018/1/23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二级</a:t>
            </a:r>
          </a:p>
          <a:p>
            <a:pPr lvl="2" rtl="0"/>
            <a:r>
              <a:rPr lang="zh-CN" altLang="en-US" noProof="0" smtClean="0"/>
              <a:t>三级</a:t>
            </a:r>
          </a:p>
          <a:p>
            <a:pPr lvl="3" rtl="0"/>
            <a:r>
              <a:rPr lang="zh-CN" altLang="en-US" noProof="0" smtClean="0"/>
              <a:t>四级</a:t>
            </a:r>
          </a:p>
          <a:p>
            <a:pPr lvl="4" rtl="0"/>
            <a:r>
              <a:rPr lang="zh-CN" altLang="en-US" noProof="0" smtClean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31707-024F-486E-9CF0-DF3C5C912E1E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2062-90A0-4718-8892-A770EB372367}" type="datetime1">
              <a:rPr lang="zh-CN" altLang="en-US" smtClean="0"/>
              <a:t>2018/1/23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x-none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AE7A45-5863-483D-BFC2-94F19F746F14}" type="datetime1">
              <a:rPr lang="zh-CN" altLang="en-US" noProof="0" smtClean="0"/>
              <a:t>2018/1/23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e</a:t>
            </a:r>
            <a:r>
              <a:rPr lang="en-US" altLang="zh-CN" dirty="0" err="1" smtClean="0"/>
              <a:t>bay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dirty="0" err="1" smtClean="0"/>
              <a:t>googel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518" y="396838"/>
            <a:ext cx="9782801" cy="12398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路线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1800" dirty="0"/>
              <a:t>方案一</a:t>
            </a:r>
            <a:endParaRPr kumimoji="1"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01924" y="3068960"/>
            <a:ext cx="136815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endParaRPr kumimoji="1" lang="zh-CN" altLang="en-US" dirty="0" smtClean="0"/>
          </a:p>
        </p:txBody>
      </p:sp>
      <p:sp>
        <p:nvSpPr>
          <p:cNvPr id="5" name="右箭头 4"/>
          <p:cNvSpPr/>
          <p:nvPr/>
        </p:nvSpPr>
        <p:spPr>
          <a:xfrm>
            <a:off x="3071354" y="3301679"/>
            <a:ext cx="1726914" cy="2713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95172" y="2960654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smtClean="0"/>
              <a:t>文本特征提取</a:t>
            </a:r>
            <a:endParaRPr kumimoji="1"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4942284" y="2042666"/>
            <a:ext cx="359561" cy="3060700"/>
          </a:xfrm>
          <a:prstGeom prst="roundRect">
            <a:avLst/>
          </a:prstGeom>
          <a:noFill/>
          <a:ln w="28575" cap="rnd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97235" y="2159069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97235" y="2535165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97235" y="2911261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97235" y="3970941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97235" y="4347037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97235" y="4723129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99835" y="3287357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99835" y="3458253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99835" y="36291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99835" y="3800045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69759" y="5259725"/>
            <a:ext cx="136815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dirty="0" smtClean="0"/>
              <a:t>特征向量</a:t>
            </a:r>
          </a:p>
        </p:txBody>
      </p:sp>
      <p:sp>
        <p:nvSpPr>
          <p:cNvPr id="25" name="椭圆 24"/>
          <p:cNvSpPr/>
          <p:nvPr/>
        </p:nvSpPr>
        <p:spPr>
          <a:xfrm>
            <a:off x="6225636" y="5629057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25636" y="4852305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25636" y="4463929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225636" y="5240681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255719" y="2918699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255719" y="2141947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255719" y="1753571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255719" y="2530323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358701" y="3510384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358701" y="3681280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358701" y="3852176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58701" y="4023072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/>
          <p:cNvCxnSpPr>
            <a:stCxn id="7" idx="3"/>
            <a:endCxn id="32" idx="3"/>
          </p:cNvCxnSpPr>
          <p:nvPr/>
        </p:nvCxnSpPr>
        <p:spPr>
          <a:xfrm flipV="1">
            <a:off x="5301845" y="1974812"/>
            <a:ext cx="991833" cy="15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7" idx="3"/>
            <a:endCxn id="31" idx="3"/>
          </p:cNvCxnSpPr>
          <p:nvPr/>
        </p:nvCxnSpPr>
        <p:spPr>
          <a:xfrm flipV="1">
            <a:off x="5301845" y="2363188"/>
            <a:ext cx="991833" cy="12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7" idx="3"/>
            <a:endCxn id="33" idx="3"/>
          </p:cNvCxnSpPr>
          <p:nvPr/>
        </p:nvCxnSpPr>
        <p:spPr>
          <a:xfrm flipV="1">
            <a:off x="5301845" y="2751564"/>
            <a:ext cx="991833" cy="82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7" idx="3"/>
            <a:endCxn id="30" idx="2"/>
          </p:cNvCxnSpPr>
          <p:nvPr/>
        </p:nvCxnSpPr>
        <p:spPr>
          <a:xfrm flipV="1">
            <a:off x="5301845" y="3048299"/>
            <a:ext cx="953874" cy="5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7" idx="3"/>
            <a:endCxn id="28" idx="1"/>
          </p:cNvCxnSpPr>
          <p:nvPr/>
        </p:nvCxnSpPr>
        <p:spPr>
          <a:xfrm>
            <a:off x="5301845" y="3573016"/>
            <a:ext cx="961750" cy="92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7" idx="3"/>
            <a:endCxn id="26" idx="1"/>
          </p:cNvCxnSpPr>
          <p:nvPr/>
        </p:nvCxnSpPr>
        <p:spPr>
          <a:xfrm>
            <a:off x="5301845" y="3573016"/>
            <a:ext cx="961750" cy="13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7" idx="3"/>
            <a:endCxn id="29" idx="1"/>
          </p:cNvCxnSpPr>
          <p:nvPr/>
        </p:nvCxnSpPr>
        <p:spPr>
          <a:xfrm>
            <a:off x="5301845" y="3573016"/>
            <a:ext cx="961750" cy="170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7" idx="3"/>
            <a:endCxn id="25" idx="1"/>
          </p:cNvCxnSpPr>
          <p:nvPr/>
        </p:nvCxnSpPr>
        <p:spPr>
          <a:xfrm>
            <a:off x="5301845" y="3573016"/>
            <a:ext cx="961750" cy="20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653239" y="1698505"/>
            <a:ext cx="377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6665820" y="2151773"/>
            <a:ext cx="377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6665819" y="2505886"/>
            <a:ext cx="377277" cy="4062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 smtClean="0"/>
          </a:p>
        </p:txBody>
      </p:sp>
      <p:sp>
        <p:nvSpPr>
          <p:cNvPr id="66" name="文本框 65"/>
          <p:cNvSpPr txBox="1"/>
          <p:nvPr/>
        </p:nvSpPr>
        <p:spPr>
          <a:xfrm>
            <a:off x="6665820" y="2811736"/>
            <a:ext cx="392284" cy="3661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6545746" y="5217491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20</a:t>
            </a:r>
            <a:endParaRPr kumimoji="1" lang="zh-CN" altLang="en-US" dirty="0" smtClean="0"/>
          </a:p>
        </p:txBody>
      </p:sp>
      <p:sp>
        <p:nvSpPr>
          <p:cNvPr id="70" name="文本框 69"/>
          <p:cNvSpPr txBox="1"/>
          <p:nvPr/>
        </p:nvSpPr>
        <p:spPr>
          <a:xfrm>
            <a:off x="6623156" y="5517232"/>
            <a:ext cx="614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mtClean="0"/>
              <a:t>21</a:t>
            </a:r>
            <a:endParaRPr kumimoji="1" lang="zh-CN" altLang="en-US" dirty="0" smtClean="0"/>
          </a:p>
        </p:txBody>
      </p:sp>
      <p:sp>
        <p:nvSpPr>
          <p:cNvPr id="71" name="文本框 70"/>
          <p:cNvSpPr txBox="1"/>
          <p:nvPr/>
        </p:nvSpPr>
        <p:spPr>
          <a:xfrm>
            <a:off x="6493527" y="4785120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19</a:t>
            </a:r>
            <a:endParaRPr kumimoji="1" lang="zh-CN" altLang="en-US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6469801" y="4425828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18</a:t>
            </a:r>
            <a:endParaRPr kumimoji="1" lang="zh-CN" altLang="en-US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4835641" y="1944252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smtClean="0"/>
              <a:t>分类</a:t>
            </a:r>
            <a:endParaRPr kumimoji="1" lang="zh-CN" altLang="en-US" dirty="0" smtClean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7030516" y="1813637"/>
            <a:ext cx="1708750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745186" y="1353542"/>
            <a:ext cx="260580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dirty="0" smtClean="0"/>
              <a:t>在该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下寻找最匹配的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endParaRPr kumimoji="1" lang="zh-CN" altLang="en-US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6923027" y="1333790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dirty="0" smtClean="0"/>
              <a:t>相似度匹配</a:t>
            </a:r>
          </a:p>
        </p:txBody>
      </p:sp>
      <p:sp>
        <p:nvSpPr>
          <p:cNvPr id="51" name="文本框 5"/>
          <p:cNvSpPr txBox="1"/>
          <p:nvPr/>
        </p:nvSpPr>
        <p:spPr>
          <a:xfrm>
            <a:off x="3067649" y="3510384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TF-IDF</a:t>
            </a:r>
            <a:endParaRPr kumimoji="1" lang="zh-CN" altLang="en-US" dirty="0" smtClean="0"/>
          </a:p>
        </p:txBody>
      </p:sp>
      <p:cxnSp>
        <p:nvCxnSpPr>
          <p:cNvPr id="55" name="直线箭头连接符 17"/>
          <p:cNvCxnSpPr/>
          <p:nvPr/>
        </p:nvCxnSpPr>
        <p:spPr>
          <a:xfrm>
            <a:off x="7049958" y="2348707"/>
            <a:ext cx="1708750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17"/>
          <p:cNvCxnSpPr/>
          <p:nvPr/>
        </p:nvCxnSpPr>
        <p:spPr>
          <a:xfrm>
            <a:off x="7030516" y="2702132"/>
            <a:ext cx="1708750" cy="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17"/>
          <p:cNvCxnSpPr/>
          <p:nvPr/>
        </p:nvCxnSpPr>
        <p:spPr>
          <a:xfrm>
            <a:off x="7049958" y="2996952"/>
            <a:ext cx="1708750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17"/>
          <p:cNvCxnSpPr/>
          <p:nvPr/>
        </p:nvCxnSpPr>
        <p:spPr>
          <a:xfrm>
            <a:off x="7030516" y="4581128"/>
            <a:ext cx="1708750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17"/>
          <p:cNvCxnSpPr/>
          <p:nvPr/>
        </p:nvCxnSpPr>
        <p:spPr>
          <a:xfrm>
            <a:off x="7049958" y="4964621"/>
            <a:ext cx="1708750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17"/>
          <p:cNvCxnSpPr/>
          <p:nvPr/>
        </p:nvCxnSpPr>
        <p:spPr>
          <a:xfrm>
            <a:off x="7053961" y="5404482"/>
            <a:ext cx="1708750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17"/>
          <p:cNvCxnSpPr/>
          <p:nvPr/>
        </p:nvCxnSpPr>
        <p:spPr>
          <a:xfrm>
            <a:off x="7049958" y="5717553"/>
            <a:ext cx="1708750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文本特征提取</a:t>
            </a:r>
          </a:p>
          <a:p>
            <a:r>
              <a:rPr kumimoji="1" lang="en-US" altLang="zh-CN" dirty="0" smtClean="0"/>
              <a:t>Bag-of-word,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TF-IDF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doc2vec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分类模型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Random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forest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GBDT,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bayes</a:t>
            </a:r>
            <a:r>
              <a:rPr kumimoji="1" lang="zh-CN" altLang="en-US" dirty="0" smtClean="0"/>
              <a:t>， 人工神经网络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文本相似度分析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TF-IDF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</a:rPr>
              <a:t> 余弦夹角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 smtClean="0"/>
              <a:t>最终选取</a:t>
            </a:r>
            <a:r>
              <a:rPr kumimoji="1" lang="en-US" altLang="zh-CN" sz="2000" dirty="0" smtClean="0"/>
              <a:t>TF-IDF(</a:t>
            </a:r>
            <a:r>
              <a:rPr kumimoji="1" lang="zh-CN" altLang="en-US" sz="2000" dirty="0" smtClean="0"/>
              <a:t>文本特征提取</a:t>
            </a:r>
            <a:r>
              <a:rPr kumimoji="1" lang="en-US" altLang="zh-CN" sz="2000" dirty="0" smtClean="0"/>
              <a:t>)+RF(</a:t>
            </a:r>
            <a:r>
              <a:rPr kumimoji="1" lang="zh-CN" altLang="en-US" sz="2000" dirty="0" smtClean="0"/>
              <a:t>分类</a:t>
            </a:r>
            <a:r>
              <a:rPr kumimoji="1" lang="en-US" altLang="zh-CN" sz="2000" dirty="0" smtClean="0"/>
              <a:t>)+TF-IDF(</a:t>
            </a:r>
            <a:r>
              <a:rPr kumimoji="1" lang="zh-CN" altLang="en-US" sz="2000" dirty="0" smtClean="0"/>
              <a:t>相似度匹配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  <a:p>
            <a:endParaRPr kumimoji="1" lang="zh-CN" altLang="en-US" sz="2000" dirty="0" smtClean="0"/>
          </a:p>
          <a:p>
            <a:r>
              <a:rPr kumimoji="1" lang="zh-CN" altLang="en-US" sz="2000" dirty="0" smtClean="0"/>
              <a:t>选择</a:t>
            </a:r>
            <a:r>
              <a:rPr kumimoji="1" lang="en-US" altLang="zh-CN" sz="2000" dirty="0" smtClean="0"/>
              <a:t>70%</a:t>
            </a:r>
            <a:r>
              <a:rPr kumimoji="1" lang="zh-CN" altLang="en-US" sz="2000" dirty="0" smtClean="0"/>
              <a:t>数据训练</a:t>
            </a:r>
            <a:r>
              <a:rPr kumimoji="1" lang="en-US" altLang="zh-CN" sz="2000" dirty="0" smtClean="0"/>
              <a:t>RF</a:t>
            </a:r>
            <a:r>
              <a:rPr kumimoji="1" lang="zh-CN" altLang="en-US" sz="2000" dirty="0" smtClean="0"/>
              <a:t>分类器</a:t>
            </a:r>
            <a:r>
              <a:rPr kumimoji="1" lang="en-US" altLang="zh-CN" sz="2000" dirty="0" smtClean="0"/>
              <a:t>,30%</a:t>
            </a:r>
            <a:r>
              <a:rPr kumimoji="1" lang="zh-CN" altLang="en-US" sz="2000" dirty="0" smtClean="0"/>
              <a:t>验证，在验证集上准确率</a:t>
            </a:r>
            <a:r>
              <a:rPr kumimoji="1" lang="en-US" altLang="zh-CN" sz="2000" u="sng" dirty="0" smtClean="0">
                <a:solidFill>
                  <a:srgbClr val="FF0000"/>
                </a:solidFill>
              </a:rPr>
              <a:t>93%</a:t>
            </a:r>
            <a:r>
              <a:rPr kumimoji="1" lang="zh-CN" altLang="en-US" sz="2000" dirty="0" smtClean="0"/>
              <a:t>，超越规则匹配的方法。</a:t>
            </a:r>
          </a:p>
          <a:p>
            <a:endParaRPr kumimoji="1" lang="zh-CN" altLang="en-US" sz="2000" dirty="0" smtClean="0"/>
          </a:p>
          <a:p>
            <a:r>
              <a:rPr kumimoji="1" lang="zh-CN" altLang="en-US" sz="2000" dirty="0" smtClean="0"/>
              <a:t>人工选取几十条样本做验证 相似度匹配结果，大部分情况下效果表现尚可。</a:t>
            </a:r>
          </a:p>
          <a:p>
            <a:endParaRPr kumimoji="1" lang="zh-CN" altLang="en-US" sz="2000" dirty="0"/>
          </a:p>
          <a:p>
            <a:r>
              <a:rPr kumimoji="1" lang="zh-CN" altLang="en-US" sz="2000" dirty="0" smtClean="0"/>
              <a:t>对于匹配不到的情况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没有一个关键词相同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，选择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下的第一个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与其匹配。（二级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8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374185"/>
            <a:ext cx="9782801" cy="123983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技术路线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200" dirty="0" smtClean="0"/>
              <a:t>方案二</a:t>
            </a:r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1701924" y="3068960"/>
            <a:ext cx="136815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endParaRPr kumimoji="1" lang="zh-CN" altLang="en-US" dirty="0" smtClean="0"/>
          </a:p>
        </p:txBody>
      </p:sp>
      <p:sp>
        <p:nvSpPr>
          <p:cNvPr id="5" name="右箭头 4"/>
          <p:cNvSpPr/>
          <p:nvPr/>
        </p:nvSpPr>
        <p:spPr>
          <a:xfrm>
            <a:off x="3071354" y="3301679"/>
            <a:ext cx="1726914" cy="2713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95172" y="2960654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smtClean="0"/>
              <a:t>文本特征提取</a:t>
            </a:r>
            <a:endParaRPr kumimoji="1"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4942284" y="2042666"/>
            <a:ext cx="359561" cy="3060700"/>
          </a:xfrm>
          <a:prstGeom prst="roundRect">
            <a:avLst/>
          </a:prstGeom>
          <a:noFill/>
          <a:ln w="28575" cap="rnd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97235" y="2159069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97235" y="2535165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97235" y="2911261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97235" y="3970941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97235" y="4347037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97235" y="4723129"/>
            <a:ext cx="2592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99835" y="3287357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99835" y="3458253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99835" y="36291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99835" y="3800045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9"/>
          <p:cNvSpPr txBox="1"/>
          <p:nvPr/>
        </p:nvSpPr>
        <p:spPr>
          <a:xfrm>
            <a:off x="4469759" y="5259725"/>
            <a:ext cx="136815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dirty="0" smtClean="0"/>
              <a:t>特征向量</a:t>
            </a:r>
          </a:p>
        </p:txBody>
      </p:sp>
      <p:sp>
        <p:nvSpPr>
          <p:cNvPr id="19" name="椭圆 24"/>
          <p:cNvSpPr/>
          <p:nvPr/>
        </p:nvSpPr>
        <p:spPr>
          <a:xfrm>
            <a:off x="6225636" y="5629057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25"/>
          <p:cNvSpPr/>
          <p:nvPr/>
        </p:nvSpPr>
        <p:spPr>
          <a:xfrm>
            <a:off x="6225636" y="4852305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7"/>
          <p:cNvSpPr/>
          <p:nvPr/>
        </p:nvSpPr>
        <p:spPr>
          <a:xfrm>
            <a:off x="6225636" y="4463929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8"/>
          <p:cNvSpPr/>
          <p:nvPr/>
        </p:nvSpPr>
        <p:spPr>
          <a:xfrm>
            <a:off x="6225636" y="5240681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9"/>
          <p:cNvSpPr/>
          <p:nvPr/>
        </p:nvSpPr>
        <p:spPr>
          <a:xfrm>
            <a:off x="6255719" y="2918699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30"/>
          <p:cNvSpPr/>
          <p:nvPr/>
        </p:nvSpPr>
        <p:spPr>
          <a:xfrm>
            <a:off x="6255719" y="2141947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31"/>
          <p:cNvSpPr/>
          <p:nvPr/>
        </p:nvSpPr>
        <p:spPr>
          <a:xfrm>
            <a:off x="6255719" y="1753571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32"/>
          <p:cNvSpPr/>
          <p:nvPr/>
        </p:nvSpPr>
        <p:spPr>
          <a:xfrm>
            <a:off x="6255719" y="2530323"/>
            <a:ext cx="259200" cy="25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40"/>
          <p:cNvSpPr/>
          <p:nvPr/>
        </p:nvSpPr>
        <p:spPr>
          <a:xfrm>
            <a:off x="6358701" y="3510384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41"/>
          <p:cNvSpPr/>
          <p:nvPr/>
        </p:nvSpPr>
        <p:spPr>
          <a:xfrm>
            <a:off x="6358701" y="3681280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42"/>
          <p:cNvSpPr/>
          <p:nvPr/>
        </p:nvSpPr>
        <p:spPr>
          <a:xfrm>
            <a:off x="6358701" y="3852176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43"/>
          <p:cNvSpPr/>
          <p:nvPr/>
        </p:nvSpPr>
        <p:spPr>
          <a:xfrm>
            <a:off x="6358701" y="4023072"/>
            <a:ext cx="594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45"/>
          <p:cNvCxnSpPr>
            <a:stCxn id="7" idx="3"/>
            <a:endCxn id="25" idx="3"/>
          </p:cNvCxnSpPr>
          <p:nvPr/>
        </p:nvCxnSpPr>
        <p:spPr>
          <a:xfrm flipV="1">
            <a:off x="5301845" y="1974812"/>
            <a:ext cx="991833" cy="15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47"/>
          <p:cNvCxnSpPr>
            <a:stCxn id="7" idx="3"/>
            <a:endCxn id="24" idx="3"/>
          </p:cNvCxnSpPr>
          <p:nvPr/>
        </p:nvCxnSpPr>
        <p:spPr>
          <a:xfrm flipV="1">
            <a:off x="5301845" y="2363188"/>
            <a:ext cx="991833" cy="12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49"/>
          <p:cNvCxnSpPr>
            <a:stCxn id="7" idx="3"/>
            <a:endCxn id="26" idx="3"/>
          </p:cNvCxnSpPr>
          <p:nvPr/>
        </p:nvCxnSpPr>
        <p:spPr>
          <a:xfrm flipV="1">
            <a:off x="5301845" y="2751564"/>
            <a:ext cx="991833" cy="82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51"/>
          <p:cNvCxnSpPr>
            <a:stCxn id="7" idx="3"/>
            <a:endCxn id="23" idx="2"/>
          </p:cNvCxnSpPr>
          <p:nvPr/>
        </p:nvCxnSpPr>
        <p:spPr>
          <a:xfrm flipV="1">
            <a:off x="5301845" y="3048299"/>
            <a:ext cx="953874" cy="5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53"/>
          <p:cNvCxnSpPr>
            <a:stCxn id="7" idx="3"/>
            <a:endCxn id="21" idx="1"/>
          </p:cNvCxnSpPr>
          <p:nvPr/>
        </p:nvCxnSpPr>
        <p:spPr>
          <a:xfrm>
            <a:off x="5301845" y="3573016"/>
            <a:ext cx="961750" cy="92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55"/>
          <p:cNvCxnSpPr>
            <a:stCxn id="7" idx="3"/>
            <a:endCxn id="20" idx="1"/>
          </p:cNvCxnSpPr>
          <p:nvPr/>
        </p:nvCxnSpPr>
        <p:spPr>
          <a:xfrm>
            <a:off x="5301845" y="3573016"/>
            <a:ext cx="961750" cy="13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57"/>
          <p:cNvCxnSpPr>
            <a:stCxn id="7" idx="3"/>
            <a:endCxn id="22" idx="1"/>
          </p:cNvCxnSpPr>
          <p:nvPr/>
        </p:nvCxnSpPr>
        <p:spPr>
          <a:xfrm>
            <a:off x="5301845" y="3573016"/>
            <a:ext cx="961750" cy="170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59"/>
          <p:cNvCxnSpPr>
            <a:stCxn id="7" idx="3"/>
            <a:endCxn id="19" idx="1"/>
          </p:cNvCxnSpPr>
          <p:nvPr/>
        </p:nvCxnSpPr>
        <p:spPr>
          <a:xfrm>
            <a:off x="5301845" y="3573016"/>
            <a:ext cx="961750" cy="20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60"/>
          <p:cNvSpPr txBox="1"/>
          <p:nvPr/>
        </p:nvSpPr>
        <p:spPr>
          <a:xfrm>
            <a:off x="6653239" y="1698505"/>
            <a:ext cx="377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 smtClean="0"/>
          </a:p>
        </p:txBody>
      </p:sp>
      <p:sp>
        <p:nvSpPr>
          <p:cNvPr id="40" name="文本框 61"/>
          <p:cNvSpPr txBox="1"/>
          <p:nvPr/>
        </p:nvSpPr>
        <p:spPr>
          <a:xfrm>
            <a:off x="6665820" y="2151773"/>
            <a:ext cx="377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 smtClean="0"/>
          </a:p>
        </p:txBody>
      </p:sp>
      <p:sp>
        <p:nvSpPr>
          <p:cNvPr id="41" name="文本框 64"/>
          <p:cNvSpPr txBox="1"/>
          <p:nvPr/>
        </p:nvSpPr>
        <p:spPr>
          <a:xfrm>
            <a:off x="6665819" y="2427936"/>
            <a:ext cx="377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 smtClean="0"/>
          </a:p>
        </p:txBody>
      </p:sp>
      <p:sp>
        <p:nvSpPr>
          <p:cNvPr id="42" name="文本框 65"/>
          <p:cNvSpPr txBox="1"/>
          <p:nvPr/>
        </p:nvSpPr>
        <p:spPr>
          <a:xfrm>
            <a:off x="6665820" y="2811736"/>
            <a:ext cx="392284" cy="3661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 smtClean="0"/>
          </a:p>
        </p:txBody>
      </p:sp>
      <p:sp>
        <p:nvSpPr>
          <p:cNvPr id="43" name="文本框 68"/>
          <p:cNvSpPr txBox="1"/>
          <p:nvPr/>
        </p:nvSpPr>
        <p:spPr>
          <a:xfrm>
            <a:off x="6545746" y="5217491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1997</a:t>
            </a:r>
            <a:endParaRPr kumimoji="1" lang="zh-CN" altLang="en-US" dirty="0" smtClean="0"/>
          </a:p>
        </p:txBody>
      </p:sp>
      <p:sp>
        <p:nvSpPr>
          <p:cNvPr id="44" name="文本框 69"/>
          <p:cNvSpPr txBox="1"/>
          <p:nvPr/>
        </p:nvSpPr>
        <p:spPr>
          <a:xfrm>
            <a:off x="6598468" y="5517232"/>
            <a:ext cx="6919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1998</a:t>
            </a:r>
            <a:endParaRPr kumimoji="1" lang="zh-CN" altLang="en-US" dirty="0" smtClean="0"/>
          </a:p>
        </p:txBody>
      </p:sp>
      <p:sp>
        <p:nvSpPr>
          <p:cNvPr id="45" name="文本框 70"/>
          <p:cNvSpPr txBox="1"/>
          <p:nvPr/>
        </p:nvSpPr>
        <p:spPr>
          <a:xfrm>
            <a:off x="6493527" y="4785120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1996</a:t>
            </a:r>
            <a:endParaRPr kumimoji="1" lang="zh-CN" altLang="en-US" dirty="0" smtClean="0"/>
          </a:p>
        </p:txBody>
      </p:sp>
      <p:sp>
        <p:nvSpPr>
          <p:cNvPr id="46" name="文本框 71"/>
          <p:cNvSpPr txBox="1"/>
          <p:nvPr/>
        </p:nvSpPr>
        <p:spPr>
          <a:xfrm>
            <a:off x="6469801" y="4425828"/>
            <a:ext cx="769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1995</a:t>
            </a:r>
            <a:endParaRPr kumimoji="1" lang="zh-CN" altLang="en-US" dirty="0" smtClean="0"/>
          </a:p>
        </p:txBody>
      </p:sp>
      <p:sp>
        <p:nvSpPr>
          <p:cNvPr id="47" name="文本框 72"/>
          <p:cNvSpPr txBox="1"/>
          <p:nvPr/>
        </p:nvSpPr>
        <p:spPr>
          <a:xfrm>
            <a:off x="4835641" y="1944252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smtClean="0"/>
              <a:t>分类</a:t>
            </a:r>
            <a:endParaRPr kumimoji="1" lang="zh-CN" altLang="en-US" dirty="0" smtClean="0"/>
          </a:p>
        </p:txBody>
      </p:sp>
      <p:sp>
        <p:nvSpPr>
          <p:cNvPr id="49" name="文本框 5"/>
          <p:cNvSpPr txBox="1"/>
          <p:nvPr/>
        </p:nvSpPr>
        <p:spPr>
          <a:xfrm>
            <a:off x="3067649" y="3510384"/>
            <a:ext cx="1679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/>
              <a:t>TF-IDF</a:t>
            </a:r>
            <a:endParaRPr kumimoji="1" lang="zh-CN" altLang="en-US" dirty="0" smtClean="0"/>
          </a:p>
        </p:txBody>
      </p:sp>
      <p:sp>
        <p:nvSpPr>
          <p:cNvPr id="50" name="文本框 3"/>
          <p:cNvSpPr txBox="1"/>
          <p:nvPr/>
        </p:nvSpPr>
        <p:spPr>
          <a:xfrm>
            <a:off x="7952064" y="1420815"/>
            <a:ext cx="136815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dirty="0"/>
              <a:t>端到</a:t>
            </a:r>
            <a:r>
              <a:rPr kumimoji="1" lang="zh-CN" altLang="en-US" dirty="0" smtClean="0"/>
              <a:t>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直接分</a:t>
            </a:r>
            <a:r>
              <a:rPr kumimoji="1" lang="en-US" altLang="zh-CN" dirty="0" smtClean="0"/>
              <a:t>1998</a:t>
            </a:r>
            <a:r>
              <a:rPr kumimoji="1" lang="zh-CN" altLang="en-US" dirty="0" smtClean="0"/>
              <a:t>类，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准确率</a:t>
            </a:r>
            <a:r>
              <a:rPr kumimoji="1" lang="en-US" altLang="zh-CN" dirty="0" smtClean="0">
                <a:solidFill>
                  <a:srgbClr val="FF0000"/>
                </a:solidFill>
              </a:rPr>
              <a:t>82%</a:t>
            </a:r>
            <a:endParaRPr kumimoji="1"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方案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完全</a:t>
            </a:r>
            <a:r>
              <a:rPr lang="zh-CN" altLang="en-US" sz="2000" dirty="0" smtClean="0"/>
              <a:t>利用了</a:t>
            </a:r>
            <a:r>
              <a:rPr lang="en-US" altLang="zh-CN" sz="2000" dirty="0" smtClean="0"/>
              <a:t>5000</a:t>
            </a:r>
            <a:r>
              <a:rPr lang="zh-CN" altLang="en-US" sz="2000" dirty="0" smtClean="0"/>
              <a:t>类样本的真实信息进行相似度分析，但是无法利用人工标注的监督信息，因此分类结果在部分情况下会和人工标注的有所出入。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方案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属于有监督分类，通过拟合人工标注的数据进行分类，取得了较好的分类准确率。局限性在于人工标注的数据只有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google category</a:t>
            </a:r>
            <a:r>
              <a:rPr lang="zh-CN" altLang="en-US" sz="2000" dirty="0" smtClean="0"/>
              <a:t>数据，因此对于未来的数据，也只能对这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类进行分类，无法利用剩余</a:t>
            </a:r>
            <a:r>
              <a:rPr lang="en-US" altLang="zh-CN" sz="2000" dirty="0" smtClean="0"/>
              <a:t>3000</a:t>
            </a:r>
            <a:r>
              <a:rPr lang="zh-CN" altLang="en-US" sz="2000" smtClean="0"/>
              <a:t>类信息。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03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关键点和难点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如何将一条文本转化成词项量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特征提取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？</a:t>
            </a:r>
          </a:p>
          <a:p>
            <a:r>
              <a:rPr kumimoji="1" lang="zh-CN" altLang="en-US" sz="2400" dirty="0" smtClean="0"/>
              <a:t>常用方法调研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bag-of-word(</a:t>
            </a:r>
            <a:r>
              <a:rPr kumimoji="1" lang="zh-CN" altLang="en-US" sz="2000" dirty="0" smtClean="0"/>
              <a:t>比较</a:t>
            </a:r>
            <a:r>
              <a:rPr kumimoji="1" lang="en-US" altLang="zh-CN" sz="2000" dirty="0" smtClean="0"/>
              <a:t>naïve,</a:t>
            </a:r>
            <a:r>
              <a:rPr kumimoji="1" lang="zh-CN" altLang="en-US" sz="2000" dirty="0" smtClean="0"/>
              <a:t>未做实验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TF-IDF</a:t>
            </a:r>
            <a:r>
              <a:rPr kumimoji="1" lang="zh-CN" altLang="en-US" sz="2000" dirty="0" smtClean="0"/>
              <a:t>  </a:t>
            </a:r>
          </a:p>
          <a:p>
            <a:pPr lvl="1"/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word2vec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只适用于单词，不适用于多个单词的文本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doc2vec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(word2vec</a:t>
            </a:r>
            <a:r>
              <a:rPr kumimoji="1" lang="zh-CN" altLang="en-US" sz="2000" dirty="0" smtClean="0"/>
              <a:t>的升级版，适用于将文本转成向量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  <a:p>
            <a:pPr marL="365760" lvl="1" indent="0">
              <a:buNone/>
            </a:pPr>
            <a:r>
              <a:rPr kumimoji="1" lang="zh-CN" altLang="en-US" sz="2000" dirty="0" smtClean="0"/>
              <a:t>尝试了</a:t>
            </a:r>
            <a:r>
              <a:rPr kumimoji="1" lang="en-US" altLang="zh-CN" sz="2000" dirty="0" smtClean="0"/>
              <a:t>doc2vec</a:t>
            </a:r>
            <a:r>
              <a:rPr kumimoji="1" lang="zh-CN" altLang="en-US" sz="2000" dirty="0" smtClean="0"/>
              <a:t> 提取</a:t>
            </a:r>
            <a:r>
              <a:rPr kumimoji="1" lang="en-US" altLang="zh-CN" sz="2000" dirty="0" smtClean="0"/>
              <a:t>200-300</a:t>
            </a:r>
            <a:r>
              <a:rPr kumimoji="1" lang="zh-CN" altLang="en-US" sz="2000" dirty="0" smtClean="0"/>
              <a:t>维特征，并用 </a:t>
            </a:r>
            <a:r>
              <a:rPr kumimoji="1" lang="en-US" altLang="zh-CN" sz="2000" dirty="0" err="1" smtClean="0"/>
              <a:t>gbdt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rf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bayes</a:t>
            </a:r>
            <a:r>
              <a:rPr kumimoji="1" lang="en-US" altLang="zh-CN" sz="2000" dirty="0" err="1"/>
              <a:t>,</a:t>
            </a:r>
            <a:r>
              <a:rPr kumimoji="1" lang="en-US" altLang="zh-CN" sz="2000" dirty="0" err="1" smtClean="0"/>
              <a:t>ann</a:t>
            </a:r>
            <a:r>
              <a:rPr kumimoji="1" lang="zh-CN" altLang="en-US" sz="2000" dirty="0" smtClean="0"/>
              <a:t>等进行分类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准确率均在</a:t>
            </a:r>
            <a:r>
              <a:rPr kumimoji="1" lang="en-US" altLang="zh-CN" sz="2000" dirty="0" smtClean="0"/>
              <a:t>68%-76%</a:t>
            </a:r>
            <a:r>
              <a:rPr kumimoji="1" lang="zh-CN" altLang="en-US" sz="2000" dirty="0" smtClean="0"/>
              <a:t>之间。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且</a:t>
            </a:r>
            <a:r>
              <a:rPr kumimoji="1" lang="en-US" altLang="zh-CN" sz="2000" dirty="0" smtClean="0"/>
              <a:t>doc2vec</a:t>
            </a:r>
            <a:r>
              <a:rPr kumimoji="1" lang="zh-CN" altLang="en-US" sz="2000" dirty="0" smtClean="0"/>
              <a:t>需要一些时间才能提取出词项量。</a:t>
            </a:r>
          </a:p>
          <a:p>
            <a:pPr marL="365760" lvl="1" indent="0">
              <a:buNone/>
            </a:pPr>
            <a:endParaRPr kumimoji="1" lang="zh-CN" altLang="en-US" sz="2000" dirty="0" smtClean="0"/>
          </a:p>
          <a:p>
            <a:pPr marL="365760" lvl="1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71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关键点和难点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分类样本类别不均衡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可以看到，不同类别样本数差异巨大</a:t>
            </a:r>
          </a:p>
          <a:p>
            <a:pPr marL="365760" lvl="1" indent="0">
              <a:buNone/>
            </a:pPr>
            <a:endParaRPr kumimoji="1" lang="zh-CN" altLang="en-US" sz="2000" dirty="0"/>
          </a:p>
          <a:p>
            <a:pPr marL="365760" lvl="1" indent="0">
              <a:buNone/>
            </a:pPr>
            <a:r>
              <a:rPr kumimoji="1" lang="zh-CN" altLang="en-US" sz="2000" dirty="0" smtClean="0"/>
              <a:t>尝试了随机上采样和</a:t>
            </a:r>
            <a:r>
              <a:rPr kumimoji="1" lang="en-US" altLang="zh-CN" sz="2000" dirty="0" smtClean="0"/>
              <a:t>smote</a:t>
            </a:r>
            <a:r>
              <a:rPr kumimoji="1" lang="zh-CN" altLang="en-US" sz="2000" dirty="0" smtClean="0"/>
              <a:t>上采样方法，发现在</a:t>
            </a:r>
          </a:p>
          <a:p>
            <a:pPr marL="365760" lvl="1" indent="0">
              <a:buNone/>
            </a:pPr>
            <a:r>
              <a:rPr kumimoji="1" lang="en-US" altLang="zh-CN" sz="2000" dirty="0" smtClean="0"/>
              <a:t>Doc2vec+rf</a:t>
            </a:r>
            <a:r>
              <a:rPr kumimoji="1" lang="zh-CN" altLang="en-US" sz="2000" dirty="0" smtClean="0"/>
              <a:t>分类上均有提升。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其中</a:t>
            </a:r>
            <a:r>
              <a:rPr kumimoji="1" lang="en-US" altLang="zh-CN" sz="2000" dirty="0" smtClean="0"/>
              <a:t>smote</a:t>
            </a:r>
            <a:r>
              <a:rPr kumimoji="1" lang="zh-CN" altLang="en-US" sz="2000" dirty="0" smtClean="0"/>
              <a:t>方法效果较好。可以提升</a:t>
            </a:r>
            <a:r>
              <a:rPr kumimoji="1" lang="en-US" altLang="zh-CN" sz="2000" dirty="0" smtClean="0"/>
              <a:t>4%</a:t>
            </a:r>
            <a:r>
              <a:rPr kumimoji="1" lang="zh-CN" altLang="en-US" sz="2000" dirty="0" smtClean="0"/>
              <a:t>准确率。</a:t>
            </a:r>
          </a:p>
          <a:p>
            <a:pPr marL="365760" lvl="1" indent="0">
              <a:buNone/>
            </a:pPr>
            <a:endParaRPr kumimoji="1" lang="zh-CN" altLang="en-US" sz="2000" dirty="0"/>
          </a:p>
          <a:p>
            <a:pPr marL="365760" lvl="1" indent="0">
              <a:buNone/>
            </a:pPr>
            <a:r>
              <a:rPr kumimoji="1" lang="zh-CN" altLang="en-US" sz="2000" dirty="0" smtClean="0"/>
              <a:t>后使用</a:t>
            </a:r>
            <a:r>
              <a:rPr kumimoji="1" lang="en-US" altLang="zh-CN" sz="2000" dirty="0" err="1" smtClean="0"/>
              <a:t>tf-idf</a:t>
            </a:r>
            <a:r>
              <a:rPr kumimoji="1" lang="zh-CN" altLang="en-US" sz="2000" dirty="0" smtClean="0"/>
              <a:t>提取的特征较为稀疏，而且维度大，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可以认为特征较好，不采用上采样方法效果已经很好，</a:t>
            </a:r>
          </a:p>
          <a:p>
            <a:pPr marL="365760" lvl="1" indent="0">
              <a:buNone/>
            </a:pPr>
            <a:r>
              <a:rPr kumimoji="1" lang="zh-CN" altLang="en-US" sz="2000" dirty="0" smtClean="0"/>
              <a:t>采用后提升不明显，而且速度降低很多。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574800"/>
            <a:ext cx="3530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关键点和难点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直接分类较为困难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仅有</a:t>
            </a:r>
            <a:r>
              <a:rPr kumimoji="1" lang="en-US" altLang="zh-CN" dirty="0" smtClean="0"/>
              <a:t>4w</a:t>
            </a:r>
            <a:r>
              <a:rPr kumimoji="1" lang="zh-CN" altLang="en-US" dirty="0" smtClean="0"/>
              <a:t>条不到，平均每个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不足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条，况且存在严重不均衡的情况。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其次，让一个模型直接分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多类本身也十分距有挑战性。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dirty="0" smtClean="0"/>
              <a:t> 因此，该项目将问题分解成两部</a:t>
            </a:r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先将</a:t>
            </a: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分到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中，确保分对</a:t>
            </a:r>
          </a:p>
          <a:p>
            <a:pPr lvl="2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对于该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寻找最匹配的</a:t>
            </a:r>
            <a:r>
              <a:rPr kumimoji="1" lang="en-US" altLang="zh-CN" dirty="0" smtClean="0"/>
              <a:t>leaf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category.</a:t>
            </a:r>
            <a:endParaRPr kumimoji="1" lang="zh-CN" altLang="en-US" dirty="0"/>
          </a:p>
          <a:p>
            <a:pPr marL="731520" lvl="2" indent="0">
              <a:buNone/>
            </a:pPr>
            <a:endParaRPr kumimoji="1" lang="zh-CN" altLang="en-US" dirty="0"/>
          </a:p>
          <a:p>
            <a:pPr marL="731520" lvl="2" indent="0">
              <a:buNone/>
            </a:pPr>
            <a:r>
              <a:rPr kumimoji="1" lang="zh-CN" altLang="en-US" dirty="0" smtClean="0"/>
              <a:t>优势：相比直接从</a:t>
            </a:r>
            <a:r>
              <a:rPr kumimoji="1" lang="en-US" altLang="zh-CN" dirty="0" smtClean="0"/>
              <a:t>5000+</a:t>
            </a:r>
            <a:r>
              <a:rPr kumimoji="1" lang="zh-CN" altLang="en-US" dirty="0" smtClean="0"/>
              <a:t>样本中寻找最相似的方法，避免了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就分错的情况出现。</a:t>
            </a:r>
          </a:p>
        </p:txBody>
      </p:sp>
    </p:spTree>
    <p:extLst>
      <p:ext uri="{BB962C8B-B14F-4D97-AF65-F5344CB8AC3E}">
        <p14:creationId xmlns:p14="http://schemas.microsoft.com/office/powerpoint/2010/main" val="6083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关键点和难点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相似的单词单复数，形态不同</a:t>
            </a:r>
          </a:p>
          <a:p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images,imagine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等。哪怕只有一个字母不一样，对于</a:t>
            </a:r>
            <a:r>
              <a:rPr kumimoji="1" lang="en-US" altLang="zh-CN" dirty="0" err="1" smtClean="0"/>
              <a:t>tf-idf</a:t>
            </a:r>
            <a:r>
              <a:rPr kumimoji="1" lang="zh-CN" altLang="en-US" dirty="0" smtClean="0"/>
              <a:t> 模型，就会降低文本的相似度。</a:t>
            </a:r>
          </a:p>
          <a:p>
            <a:r>
              <a:rPr kumimoji="1" lang="zh-CN" altLang="en-US" dirty="0" smtClean="0"/>
              <a:t>解决方法：通过提取词干</a:t>
            </a:r>
            <a:r>
              <a:rPr kumimoji="1" lang="en-US" altLang="zh-CN" dirty="0" smtClean="0"/>
              <a:t>(stem)</a:t>
            </a:r>
            <a:r>
              <a:rPr kumimoji="1" lang="zh-CN" altLang="en-US" dirty="0" smtClean="0"/>
              <a:t>的方法。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images,image,imagine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等都会转化成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 smtClean="0"/>
          </a:p>
          <a:p>
            <a:r>
              <a:rPr kumimoji="1" lang="zh-CN" altLang="en-US" dirty="0" smtClean="0"/>
              <a:t>经肉眼观察，有效提高了相似度匹配的准确度。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下一步工作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尝试选用更高级的分类器，进一步提高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分类准确率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可以尝试其他方法，如贝叶斯网络等。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代码优化。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8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总体规划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2169368"/>
            <a:ext cx="9782801" cy="4572000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问题来源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问题分析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方法选择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技术路线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关键点和难点</a:t>
            </a:r>
          </a:p>
          <a:p>
            <a:r>
              <a:rPr kumimoji="1" lang="en-US" altLang="zh-CN" dirty="0"/>
              <a:t>6</a:t>
            </a:r>
            <a:r>
              <a:rPr kumimoji="1" lang="zh-CN" altLang="en-US" dirty="0" smtClean="0"/>
              <a:t> 下一步工作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问题来源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有</a:t>
            </a:r>
            <a:r>
              <a:rPr kumimoji="1" lang="en-US" altLang="zh-CN" dirty="0" smtClean="0"/>
              <a:t>12w+</a:t>
            </a:r>
            <a:r>
              <a:rPr kumimoji="1" lang="zh-CN" altLang="en-US" dirty="0" smtClean="0"/>
              <a:t>个商品的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，想要自动映射到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5k+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7908" y="2743760"/>
            <a:ext cx="316835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Computers </a:t>
            </a:r>
            <a:r>
              <a:rPr lang="en-US" altLang="zh-CN" dirty="0"/>
              <a:t>&amp; </a:t>
            </a:r>
            <a:r>
              <a:rPr lang="en-US" altLang="zh-CN" dirty="0" err="1"/>
              <a:t>Networking:Desktop</a:t>
            </a:r>
            <a:r>
              <a:rPr lang="en-US" altLang="zh-CN" dirty="0"/>
              <a:t> &amp;</a:t>
            </a:r>
            <a:endParaRPr lang="zh-CN" altLang="en-US" dirty="0"/>
          </a:p>
          <a:p>
            <a:r>
              <a:rPr lang="en-US" altLang="zh-CN" dirty="0"/>
              <a:t> Laptop </a:t>
            </a:r>
            <a:r>
              <a:rPr lang="en-US" altLang="zh-CN" dirty="0" err="1"/>
              <a:t>Accessories:Laptop</a:t>
            </a:r>
            <a:r>
              <a:rPr lang="en-US" altLang="zh-CN" dirty="0"/>
              <a:t> </a:t>
            </a:r>
            <a:r>
              <a:rPr lang="en-US" altLang="zh-CN" dirty="0" err="1"/>
              <a:t>Batteries:For</a:t>
            </a:r>
            <a:r>
              <a:rPr lang="en-US" altLang="zh-CN" dirty="0"/>
              <a:t> </a:t>
            </a:r>
            <a:r>
              <a:rPr lang="en-US" altLang="zh-CN" dirty="0" err="1" smtClean="0"/>
              <a:t>Clevo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85683" y="5226150"/>
            <a:ext cx="515043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Electronics &gt; Electronics Accessories &gt; Computer Accessories &gt; Laptop Docking Stations</a:t>
            </a:r>
            <a:endParaRPr kumimoji="1"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320088" y="2536012"/>
            <a:ext cx="3150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Computers &amp; </a:t>
            </a:r>
            <a:r>
              <a:rPr lang="en-US" altLang="zh-CN" dirty="0" err="1"/>
              <a:t>Networking:Desktop</a:t>
            </a:r>
            <a:r>
              <a:rPr lang="en-US" altLang="zh-CN" dirty="0"/>
              <a:t> &amp; Laptop </a:t>
            </a:r>
            <a:r>
              <a:rPr lang="en-US" altLang="zh-CN" dirty="0" err="1"/>
              <a:t>Accessories:Laptop</a:t>
            </a:r>
            <a:r>
              <a:rPr lang="en-US" altLang="zh-CN" dirty="0"/>
              <a:t> </a:t>
            </a:r>
            <a:r>
              <a:rPr lang="en-US" altLang="zh-CN" dirty="0" err="1"/>
              <a:t>Batteries:For</a:t>
            </a:r>
            <a:r>
              <a:rPr lang="en-US" altLang="zh-CN" dirty="0"/>
              <a:t> Fujitsu Siemens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02724" y="2743760"/>
            <a:ext cx="316835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Computers &amp; </a:t>
            </a:r>
            <a:r>
              <a:rPr lang="en-US" altLang="zh-CN" dirty="0" err="1"/>
              <a:t>Networking:Desktop</a:t>
            </a:r>
            <a:r>
              <a:rPr lang="en-US" altLang="zh-CN" dirty="0"/>
              <a:t> &amp; Laptop </a:t>
            </a:r>
            <a:r>
              <a:rPr lang="en-US" altLang="zh-CN" dirty="0" err="1"/>
              <a:t>Accessories:Laptop</a:t>
            </a:r>
            <a:r>
              <a:rPr lang="en-US" altLang="zh-CN" dirty="0"/>
              <a:t> </a:t>
            </a:r>
            <a:r>
              <a:rPr lang="en-US" altLang="zh-CN" dirty="0" err="1"/>
              <a:t>Batteries:For</a:t>
            </a:r>
            <a:r>
              <a:rPr lang="en-US" altLang="zh-CN" dirty="0"/>
              <a:t> </a:t>
            </a:r>
            <a:r>
              <a:rPr lang="en-US" altLang="zh-CN" dirty="0" err="1"/>
              <a:t>Gericom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56174" y="6872117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3142084" y="4221088"/>
            <a:ext cx="3918816" cy="10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2"/>
            <a:endCxn id="5" idx="0"/>
          </p:cNvCxnSpPr>
          <p:nvPr/>
        </p:nvCxnSpPr>
        <p:spPr>
          <a:xfrm>
            <a:off x="6895382" y="4290338"/>
            <a:ext cx="165518" cy="93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7" idx="2"/>
            <a:endCxn id="5" idx="0"/>
          </p:cNvCxnSpPr>
          <p:nvPr/>
        </p:nvCxnSpPr>
        <p:spPr>
          <a:xfrm flipH="1">
            <a:off x="7060900" y="4221088"/>
            <a:ext cx="3426000" cy="10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926957" y="697150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0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问题来源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现有数据：</a:t>
            </a:r>
          </a:p>
          <a:p>
            <a:r>
              <a:rPr kumimoji="1" lang="en-US" altLang="zh-CN" dirty="0" smtClean="0"/>
              <a:t>39892</a:t>
            </a:r>
            <a:r>
              <a:rPr kumimoji="1" lang="zh-CN" altLang="en-US" dirty="0" smtClean="0"/>
              <a:t>条 人工标注过的</a:t>
            </a: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category</a:t>
            </a:r>
            <a:r>
              <a:rPr kumimoji="1" lang="en-US" altLang="zh-CN" dirty="0" err="1" smtClean="0">
                <a:sym typeface="Wingdings"/>
              </a:rPr>
              <a:t>google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category.</a:t>
            </a:r>
            <a:endParaRPr kumimoji="1" lang="zh-CN" altLang="en-US" dirty="0" smtClean="0">
              <a:sym typeface="Wingdings"/>
            </a:endParaRPr>
          </a:p>
          <a:p>
            <a:endParaRPr kumimoji="1" lang="zh-CN" altLang="en-US" dirty="0">
              <a:sym typeface="Wingdings"/>
            </a:endParaRPr>
          </a:p>
          <a:p>
            <a:r>
              <a:rPr kumimoji="1" lang="zh-CN" altLang="en-US" dirty="0" smtClean="0"/>
              <a:t>平均每个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对应</a:t>
            </a:r>
            <a:r>
              <a:rPr kumimoji="1" lang="en-US" altLang="zh-CN" dirty="0"/>
              <a:t>8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05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问题分析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种类较多</a:t>
            </a:r>
            <a:r>
              <a:rPr kumimoji="1" lang="en-US" altLang="zh-CN" dirty="0" smtClean="0"/>
              <a:t>(5k+)</a:t>
            </a:r>
            <a:r>
              <a:rPr kumimoji="1" lang="zh-CN" altLang="en-US" dirty="0" smtClean="0"/>
              <a:t>，而样本总量较少</a:t>
            </a:r>
            <a:r>
              <a:rPr kumimoji="1" lang="en-US" altLang="zh-CN" dirty="0" smtClean="0"/>
              <a:t>(3.9w+),</a:t>
            </a:r>
            <a:r>
              <a:rPr kumimoji="1" lang="zh-CN" altLang="en-US" dirty="0" smtClean="0"/>
              <a:t>直接分类难度大。</a:t>
            </a:r>
          </a:p>
          <a:p>
            <a:pPr marL="0" indent="0">
              <a:buNone/>
            </a:pPr>
            <a:r>
              <a:rPr kumimoji="1" lang="zh-CN" altLang="en-US" dirty="0" smtClean="0"/>
              <a:t>尝试先通过规则的方法将</a:t>
            </a: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匹配上。</a:t>
            </a:r>
          </a:p>
          <a:p>
            <a:pPr marL="0" indent="0">
              <a:buNone/>
            </a:pPr>
            <a:r>
              <a:rPr kumimoji="1" lang="zh-CN" altLang="en-US" dirty="0" smtClean="0"/>
              <a:t>经统计：</a:t>
            </a:r>
          </a:p>
          <a:p>
            <a:pPr marL="0" indent="0">
              <a:buNone/>
            </a:pPr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数量  ：</a:t>
            </a:r>
            <a:r>
              <a:rPr kumimoji="1" lang="en-US" altLang="zh-CN" dirty="0" smtClean="0"/>
              <a:t>75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Goole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数量：</a:t>
            </a:r>
            <a:r>
              <a:rPr kumimoji="1" lang="en-US" altLang="zh-CN" dirty="0" smtClean="0"/>
              <a:t>21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Ebay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40" y="1556792"/>
            <a:ext cx="2252749" cy="4896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1556792"/>
            <a:ext cx="2610470" cy="4896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1556792"/>
            <a:ext cx="32893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228" y="1556792"/>
            <a:ext cx="2971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91808"/>
          </a:xfrm>
        </p:spPr>
        <p:txBody>
          <a:bodyPr/>
          <a:lstStyle/>
          <a:p>
            <a:r>
              <a:rPr kumimoji="1" lang="zh-CN" altLang="en-US" dirty="0" smtClean="0"/>
              <a:t>问题分析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4572000"/>
          </a:xfrm>
        </p:spPr>
        <p:txBody>
          <a:bodyPr/>
          <a:lstStyle/>
          <a:p>
            <a:r>
              <a:rPr kumimoji="1" lang="zh-CN" altLang="en-US" sz="2000" dirty="0" smtClean="0"/>
              <a:t>发现</a:t>
            </a:r>
            <a:r>
              <a:rPr kumimoji="1" lang="en-US" altLang="zh-CN" sz="2000" dirty="0" err="1" smtClean="0"/>
              <a:t>ebay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有较多关键字相似</a:t>
            </a:r>
          </a:p>
          <a:p>
            <a:r>
              <a:rPr kumimoji="1" lang="zh-CN" altLang="en-US" sz="2000" dirty="0" smtClean="0"/>
              <a:t>设想：如果能手动匹配成功，那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的分类即可完成。</a:t>
            </a:r>
          </a:p>
          <a:p>
            <a:r>
              <a:rPr kumimoji="1" lang="zh-CN" altLang="en-US" sz="2000" dirty="0" smtClean="0"/>
              <a:t>尝试：不可行。</a:t>
            </a:r>
          </a:p>
          <a:p>
            <a:r>
              <a:rPr kumimoji="1" lang="zh-CN" altLang="en-US" sz="2000" dirty="0" smtClean="0"/>
              <a:t>原因：有些相同的</a:t>
            </a:r>
            <a:r>
              <a:rPr kumimoji="1" lang="en-US" altLang="zh-CN" sz="2000" dirty="0" err="1" smtClean="0"/>
              <a:t>ebay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first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category</a:t>
            </a:r>
            <a:r>
              <a:rPr kumimoji="1" lang="zh-CN" altLang="en-US" sz="2000" dirty="0" smtClean="0"/>
              <a:t>会属于不同的</a:t>
            </a:r>
            <a:r>
              <a:rPr kumimoji="1" lang="en-US" altLang="zh-CN" sz="2000" dirty="0" err="1" smtClean="0"/>
              <a:t>gg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caetegory</a:t>
            </a:r>
            <a:endParaRPr kumimoji="1" lang="zh-CN" altLang="en-US" sz="20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2852936"/>
            <a:ext cx="5717581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总结：</a:t>
            </a:r>
          </a:p>
          <a:p>
            <a:r>
              <a:rPr kumimoji="1" lang="zh-CN" altLang="en-US" sz="1800" dirty="0" smtClean="0"/>
              <a:t>方案一：问题</a:t>
            </a:r>
            <a:r>
              <a:rPr kumimoji="1" lang="zh-CN" altLang="en-US" sz="1800" dirty="0" smtClean="0"/>
              <a:t>分解成两个子问题：</a:t>
            </a:r>
          </a:p>
          <a:p>
            <a:endParaRPr kumimoji="1" lang="zh-CN" altLang="en-US" sz="1800" dirty="0" smtClean="0"/>
          </a:p>
          <a:p>
            <a:pPr lvl="1"/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 如何将</a:t>
            </a:r>
            <a:r>
              <a:rPr kumimoji="1" lang="en-US" altLang="zh-CN" sz="1600" dirty="0" err="1" smtClean="0"/>
              <a:t>ebay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category</a:t>
            </a:r>
            <a:r>
              <a:rPr kumimoji="1" lang="zh-CN" altLang="en-US" sz="1600" dirty="0" smtClean="0"/>
              <a:t>分到正确的</a:t>
            </a:r>
            <a:r>
              <a:rPr kumimoji="1" lang="en-US" altLang="zh-CN" sz="1600" dirty="0" smtClean="0"/>
              <a:t>google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root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category.</a:t>
            </a:r>
            <a:endParaRPr kumimoji="1" lang="zh-CN" altLang="en-US" sz="1600" dirty="0" smtClean="0"/>
          </a:p>
          <a:p>
            <a:pPr lvl="1"/>
            <a:endParaRPr kumimoji="1" lang="zh-CN" altLang="en-US" sz="1600" dirty="0" smtClean="0"/>
          </a:p>
          <a:p>
            <a:pPr lvl="1"/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 在</a:t>
            </a:r>
            <a:r>
              <a:rPr kumimoji="1" lang="en-US" altLang="zh-CN" sz="1600" dirty="0" smtClean="0"/>
              <a:t>google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root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category</a:t>
            </a:r>
            <a:r>
              <a:rPr kumimoji="1" lang="zh-CN" altLang="en-US" sz="1600" dirty="0" smtClean="0"/>
              <a:t>中寻找最匹配的</a:t>
            </a:r>
            <a:r>
              <a:rPr kumimoji="1" lang="en-US" altLang="zh-CN" sz="1600" dirty="0" smtClean="0"/>
              <a:t>google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category</a:t>
            </a:r>
            <a:r>
              <a:rPr kumimoji="1" lang="en-US" altLang="zh-CN" sz="1600" dirty="0" smtClean="0"/>
              <a:t>.</a:t>
            </a:r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 smtClean="0"/>
          </a:p>
          <a:p>
            <a:pPr marL="365760" lvl="1" indent="0">
              <a:buNone/>
            </a:pPr>
            <a:r>
              <a:rPr kumimoji="1" lang="zh-CN" altLang="en-US" sz="1800" dirty="0" smtClean="0"/>
              <a:t>方案二：</a:t>
            </a:r>
            <a:endParaRPr kumimoji="1" lang="en-US" altLang="zh-CN" sz="1800" dirty="0" smtClean="0"/>
          </a:p>
          <a:p>
            <a:pPr marL="365760" lvl="1" indent="0">
              <a:buNone/>
            </a:pPr>
            <a:r>
              <a:rPr kumimoji="1" lang="en-US" altLang="zh-CN" sz="1800" dirty="0"/>
              <a:t>	</a:t>
            </a:r>
            <a:r>
              <a:rPr kumimoji="1" lang="zh-CN" altLang="en-US" sz="1800" dirty="0" smtClean="0"/>
              <a:t>直接对</a:t>
            </a:r>
            <a:r>
              <a:rPr kumimoji="1" lang="en-US" altLang="zh-CN" sz="1800" dirty="0" smtClean="0"/>
              <a:t>1998</a:t>
            </a:r>
            <a:r>
              <a:rPr kumimoji="1" lang="zh-CN" altLang="en-US" sz="1800" dirty="0" smtClean="0"/>
              <a:t>类样本进行分类。（</a:t>
            </a:r>
            <a:r>
              <a:rPr kumimoji="1" lang="en-US" altLang="zh-CN" sz="1800" dirty="0" smtClean="0"/>
              <a:t>5000</a:t>
            </a:r>
            <a:r>
              <a:rPr kumimoji="1" lang="zh-CN" altLang="en-US" sz="1800" dirty="0" smtClean="0"/>
              <a:t>个</a:t>
            </a:r>
            <a:r>
              <a:rPr kumimoji="1" lang="en-US" altLang="zh-CN" sz="1800" dirty="0" smtClean="0"/>
              <a:t>google category</a:t>
            </a:r>
            <a:r>
              <a:rPr kumimoji="1" lang="zh-CN" altLang="en-US" sz="1800" dirty="0" smtClean="0"/>
              <a:t>只有</a:t>
            </a:r>
            <a:r>
              <a:rPr kumimoji="1" lang="en-US" altLang="zh-CN" sz="1800" dirty="0"/>
              <a:t>1998</a:t>
            </a:r>
            <a:r>
              <a:rPr kumimoji="1" lang="zh-CN" altLang="en-US" sz="1800" dirty="0" smtClean="0"/>
              <a:t>个实际使用了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2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雪花设计模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565555_TF03460579" id="{720CE27E-2488-48C8-894C-968EDF8AB3E3}" vid="{1D27B337-179D-4AF6-B2D0-A2100DECE466}"/>
    </a:ext>
  </a:extLst>
</a:theme>
</file>

<file path=ppt/theme/theme2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雪花设计幻灯片</Template>
  <TotalTime>2035</TotalTime>
  <Words>968</Words>
  <Application>Microsoft Office PowerPoint</Application>
  <PresentationFormat>Custom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Microsoft YaHei UI</vt:lpstr>
      <vt:lpstr>宋体</vt:lpstr>
      <vt:lpstr>Arial</vt:lpstr>
      <vt:lpstr>Century Gothic</vt:lpstr>
      <vt:lpstr>Euphemia</vt:lpstr>
      <vt:lpstr>Mangal</vt:lpstr>
      <vt:lpstr>Wingdings</vt:lpstr>
      <vt:lpstr>雪花设计模板</vt:lpstr>
      <vt:lpstr>ebay category  Map  googel category</vt:lpstr>
      <vt:lpstr>总体规划</vt:lpstr>
      <vt:lpstr>1 问题来源</vt:lpstr>
      <vt:lpstr>1 问题来源</vt:lpstr>
      <vt:lpstr>2 问题分析</vt:lpstr>
      <vt:lpstr>Ebay root category展示</vt:lpstr>
      <vt:lpstr>Google first category展示</vt:lpstr>
      <vt:lpstr>问题分析 </vt:lpstr>
      <vt:lpstr>问题分析</vt:lpstr>
      <vt:lpstr>技术路线  方案一</vt:lpstr>
      <vt:lpstr>方法选择</vt:lpstr>
      <vt:lpstr>方法选择</vt:lpstr>
      <vt:lpstr>技术路线  方案二</vt:lpstr>
      <vt:lpstr>方案比较</vt:lpstr>
      <vt:lpstr>关键点和难点</vt:lpstr>
      <vt:lpstr>关键点和难点</vt:lpstr>
      <vt:lpstr>关键点和难点</vt:lpstr>
      <vt:lpstr>关键点和难点</vt:lpstr>
      <vt:lpstr>下一步工作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 category Map googel category</dc:title>
  <dc:creator>Microsoft Office 用户</dc:creator>
  <cp:lastModifiedBy>Xie, Enze</cp:lastModifiedBy>
  <cp:revision>80</cp:revision>
  <dcterms:created xsi:type="dcterms:W3CDTF">2018-01-22T02:18:31Z</dcterms:created>
  <dcterms:modified xsi:type="dcterms:W3CDTF">2018-01-24T10:36:16Z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