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3.png" ContentType="image/png"/>
  <Override PartName="/ppt/media/image22.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4.jpeg" ContentType="image/jpe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8263"/>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1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727B8AFD-5122-411D-9803-82448A25944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685800" y="1143000"/>
            <a:ext cx="5483880" cy="3083760"/>
          </a:xfrm>
          <a:prstGeom prst="rect">
            <a:avLst/>
          </a:prstGeom>
          <a:ln w="0">
            <a:noFill/>
          </a:ln>
        </p:spPr>
      </p:sp>
      <p:sp>
        <p:nvSpPr>
          <p:cNvPr id="275" name="PlaceHolder 2"/>
          <p:cNvSpPr>
            <a:spLocks noGrp="1"/>
          </p:cNvSpPr>
          <p:nvPr>
            <p:ph type="body"/>
          </p:nvPr>
        </p:nvSpPr>
        <p:spPr>
          <a:xfrm>
            <a:off x="685800" y="4400640"/>
            <a:ext cx="5483880" cy="3597840"/>
          </a:xfrm>
          <a:prstGeom prst="rect">
            <a:avLst/>
          </a:prstGeom>
          <a:noFill/>
          <a:ln w="0">
            <a:noFill/>
          </a:ln>
        </p:spPr>
        <p:txBody>
          <a:bodyPr lIns="0" rIns="0" tIns="0" bIns="0" anchor="t">
            <a:noAutofit/>
          </a:bodyPr>
          <a:p>
            <a:endParaRPr b="0" lang="en-US" sz="2000" spc="-1" strike="noStrike">
              <a:latin typeface="Arial"/>
            </a:endParaRPr>
          </a:p>
        </p:txBody>
      </p:sp>
      <p:sp>
        <p:nvSpPr>
          <p:cNvPr id="276" name="CustomShape 201"/>
          <p:cNvSpPr/>
          <p:nvPr/>
        </p:nvSpPr>
        <p:spPr>
          <a:xfrm>
            <a:off x="3884760" y="8685360"/>
            <a:ext cx="296928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5E39C4E8-54A9-4873-B85B-9984D65BEDA7}"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685800" y="1143000"/>
            <a:ext cx="5482440" cy="3082320"/>
          </a:xfrm>
          <a:prstGeom prst="rect">
            <a:avLst/>
          </a:prstGeom>
          <a:ln w="0">
            <a:noFill/>
          </a:ln>
        </p:spPr>
      </p:sp>
      <p:sp>
        <p:nvSpPr>
          <p:cNvPr id="302"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303" name="CustomShape 190"/>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7FC8A614-60FA-4F78-B38B-0BF249085DC7}"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2440" cy="3082320"/>
          </a:xfrm>
          <a:prstGeom prst="rect">
            <a:avLst/>
          </a:prstGeom>
          <a:ln w="0">
            <a:noFill/>
          </a:ln>
        </p:spPr>
      </p:sp>
      <p:sp>
        <p:nvSpPr>
          <p:cNvPr id="305"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306" name="CustomShape 6"/>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0BAB3C35-1A6C-4AAB-9588-5E1F958B9112}"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383760" y="694800"/>
            <a:ext cx="6088680" cy="3427560"/>
          </a:xfrm>
          <a:prstGeom prst="rect">
            <a:avLst/>
          </a:prstGeom>
          <a:ln w="0">
            <a:noFill/>
          </a:ln>
        </p:spPr>
      </p:sp>
      <p:sp>
        <p:nvSpPr>
          <p:cNvPr id="308" name="PlaceHolder 2"/>
          <p:cNvSpPr>
            <a:spLocks noGrp="1"/>
          </p:cNvSpPr>
          <p:nvPr>
            <p:ph type="body"/>
          </p:nvPr>
        </p:nvSpPr>
        <p:spPr>
          <a:xfrm>
            <a:off x="685800" y="4400640"/>
            <a:ext cx="5484240" cy="3598200"/>
          </a:xfrm>
          <a:prstGeom prst="rect">
            <a:avLst/>
          </a:prstGeom>
          <a:noFill/>
          <a:ln w="0">
            <a:noFill/>
          </a:ln>
        </p:spPr>
        <p:txBody>
          <a:bodyPr lIns="0" rIns="0" tIns="0" bIns="0" anchor="t">
            <a:noAutofit/>
          </a:bodyPr>
          <a:p>
            <a:endParaRPr b="0" lang="en-US" sz="2000" spc="-1" strike="noStrike">
              <a:latin typeface="Arial"/>
            </a:endParaRPr>
          </a:p>
        </p:txBody>
      </p:sp>
      <p:sp>
        <p:nvSpPr>
          <p:cNvPr id="309" name="CustomShape 3_ 1"/>
          <p:cNvSpPr/>
          <p:nvPr/>
        </p:nvSpPr>
        <p:spPr>
          <a:xfrm>
            <a:off x="3884760" y="8685360"/>
            <a:ext cx="2969640" cy="4564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C8B11DB2-4ED1-48B9-8EB2-0254DBFCBC92}"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2440" cy="3082320"/>
          </a:xfrm>
          <a:prstGeom prst="rect">
            <a:avLst/>
          </a:prstGeom>
          <a:ln w="0">
            <a:noFill/>
          </a:ln>
        </p:spPr>
      </p:sp>
      <p:sp>
        <p:nvSpPr>
          <p:cNvPr id="278"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279" name="CustomShape 51"/>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58559631-65B4-4773-9A1D-8C5505427D03}"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2440" cy="3082320"/>
          </a:xfrm>
          <a:prstGeom prst="rect">
            <a:avLst/>
          </a:prstGeom>
          <a:ln w="0">
            <a:noFill/>
          </a:ln>
        </p:spPr>
      </p:sp>
      <p:sp>
        <p:nvSpPr>
          <p:cNvPr id="281"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282" name="CustomShape 77"/>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93E7F9B6-42B9-476F-898F-41A5C36C4B72}"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2800" cy="3082680"/>
          </a:xfrm>
          <a:prstGeom prst="rect">
            <a:avLst/>
          </a:prstGeom>
          <a:ln w="0">
            <a:noFill/>
          </a:ln>
        </p:spPr>
      </p:sp>
      <p:sp>
        <p:nvSpPr>
          <p:cNvPr id="284" name="PlaceHolder 2"/>
          <p:cNvSpPr>
            <a:spLocks noGrp="1"/>
          </p:cNvSpPr>
          <p:nvPr>
            <p:ph type="body"/>
          </p:nvPr>
        </p:nvSpPr>
        <p:spPr>
          <a:xfrm>
            <a:off x="685800" y="4400640"/>
            <a:ext cx="5482800" cy="3596760"/>
          </a:xfrm>
          <a:prstGeom prst="rect">
            <a:avLst/>
          </a:prstGeom>
          <a:noFill/>
          <a:ln w="0">
            <a:noFill/>
          </a:ln>
        </p:spPr>
        <p:txBody>
          <a:bodyPr lIns="0" rIns="0" tIns="0" bIns="0" anchor="t">
            <a:noAutofit/>
          </a:bodyPr>
          <a:p>
            <a:endParaRPr b="0" lang="en-US" sz="2000" spc="-1" strike="noStrike">
              <a:latin typeface="Arial"/>
            </a:endParaRPr>
          </a:p>
        </p:txBody>
      </p:sp>
      <p:sp>
        <p:nvSpPr>
          <p:cNvPr id="285" name="CustomShape 14"/>
          <p:cNvSpPr/>
          <p:nvPr/>
        </p:nvSpPr>
        <p:spPr>
          <a:xfrm>
            <a:off x="3884760" y="8685360"/>
            <a:ext cx="2968200" cy="4550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F9B9441F-59A1-4871-BA35-FDD98054D87F}"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2440" cy="3082320"/>
          </a:xfrm>
          <a:prstGeom prst="rect">
            <a:avLst/>
          </a:prstGeom>
          <a:ln w="0">
            <a:noFill/>
          </a:ln>
        </p:spPr>
      </p:sp>
      <p:sp>
        <p:nvSpPr>
          <p:cNvPr id="287"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288" name="CustomShape 18"/>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F88F9D96-9AA7-4300-B2C7-10E4D4D14502}"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2440" cy="3082320"/>
          </a:xfrm>
          <a:prstGeom prst="rect">
            <a:avLst/>
          </a:prstGeom>
          <a:ln w="0">
            <a:noFill/>
          </a:ln>
        </p:spPr>
      </p:sp>
      <p:sp>
        <p:nvSpPr>
          <p:cNvPr id="290"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291" name="CustomShape 178"/>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653134E8-1F89-404E-BDC8-C9587F26B412}"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2440" cy="3082320"/>
          </a:xfrm>
          <a:prstGeom prst="rect">
            <a:avLst/>
          </a:prstGeom>
          <a:ln w="0">
            <a:noFill/>
          </a:ln>
        </p:spPr>
      </p:sp>
      <p:sp>
        <p:nvSpPr>
          <p:cNvPr id="293"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294" name="CustomShape 10"/>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333E7F12-11DD-4F3C-9398-D76EF0685897}"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2440" cy="3082320"/>
          </a:xfrm>
          <a:prstGeom prst="rect">
            <a:avLst/>
          </a:prstGeom>
          <a:ln w="0">
            <a:noFill/>
          </a:ln>
        </p:spPr>
      </p:sp>
      <p:sp>
        <p:nvSpPr>
          <p:cNvPr id="296"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297" name="CustomShape 186"/>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52A8F3A0-E484-4C8E-80CF-C5129D79EF0C}"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2440" cy="3082320"/>
          </a:xfrm>
          <a:prstGeom prst="rect">
            <a:avLst/>
          </a:prstGeom>
          <a:ln w="0">
            <a:noFill/>
          </a:ln>
        </p:spPr>
      </p:sp>
      <p:sp>
        <p:nvSpPr>
          <p:cNvPr id="299"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300" name="CustomShape 198"/>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DB439B4C-CA11-4667-A433-9BA33BE7C0EB}"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5"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8e8"/>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8156520" y="4572360"/>
            <a:ext cx="984960" cy="572400"/>
          </a:xfrm>
          <a:prstGeom prst="rect">
            <a:avLst/>
          </a:prstGeom>
          <a:ln w="0">
            <a:noFill/>
          </a:ln>
        </p:spPr>
      </p:pic>
      <p:sp>
        <p:nvSpPr>
          <p:cNvPr id="1" name="CustomShape 1"/>
          <p:cNvSpPr/>
          <p:nvPr/>
        </p:nvSpPr>
        <p:spPr>
          <a:xfrm>
            <a:off x="0" y="2918160"/>
            <a:ext cx="9141480" cy="1078560"/>
          </a:xfrm>
          <a:prstGeom prst="rect">
            <a:avLst/>
          </a:prstGeom>
          <a:solidFill>
            <a:srgbClr val="000000">
              <a:alpha val="25000"/>
            </a:srgbClr>
          </a:solidFill>
          <a:ln w="25560">
            <a:noFill/>
          </a:ln>
        </p:spPr>
        <p:style>
          <a:lnRef idx="0"/>
          <a:fillRef idx="0"/>
          <a:effectRef idx="0"/>
          <a:fontRef idx="minor"/>
        </p:style>
      </p:sp>
      <p:pic>
        <p:nvPicPr>
          <p:cNvPr id="2" name="Picture 2" descr=""/>
          <p:cNvPicPr/>
          <p:nvPr/>
        </p:nvPicPr>
        <p:blipFill>
          <a:blip r:embed="rId3"/>
          <a:stretch/>
        </p:blipFill>
        <p:spPr>
          <a:xfrm>
            <a:off x="7340760" y="4572360"/>
            <a:ext cx="1800720" cy="572400"/>
          </a:xfrm>
          <a:prstGeom prst="rect">
            <a:avLst/>
          </a:prstGeom>
          <a:ln w="0">
            <a:noFill/>
          </a:ln>
        </p:spPr>
      </p:pic>
      <p:sp>
        <p:nvSpPr>
          <p:cNvPr id="3" name="PlaceHolder 1"/>
          <p:cNvSpPr>
            <a:spLocks noGrp="1"/>
          </p:cNvSpPr>
          <p:nvPr>
            <p:ph type="title"/>
          </p:nvPr>
        </p:nvSpPr>
        <p:spPr>
          <a:xfrm>
            <a:off x="457200" y="205200"/>
            <a:ext cx="8228880" cy="85896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8e8"/>
        </a:solidFill>
      </p:bgPr>
    </p:bg>
    <p:spTree>
      <p:nvGrpSpPr>
        <p:cNvPr id="1" name=""/>
        <p:cNvGrpSpPr/>
        <p:nvPr/>
      </p:nvGrpSpPr>
      <p:grpSpPr>
        <a:xfrm>
          <a:off x="0" y="0"/>
          <a:ext cx="0" cy="0"/>
          <a:chOff x="0" y="0"/>
          <a:chExt cx="0" cy="0"/>
        </a:xfrm>
      </p:grpSpPr>
      <p:pic>
        <p:nvPicPr>
          <p:cNvPr id="41" name="Picture 4" descr=""/>
          <p:cNvPicPr/>
          <p:nvPr/>
        </p:nvPicPr>
        <p:blipFill>
          <a:blip r:embed="rId2"/>
          <a:stretch/>
        </p:blipFill>
        <p:spPr>
          <a:xfrm>
            <a:off x="8156520" y="4572360"/>
            <a:ext cx="984600" cy="572040"/>
          </a:xfrm>
          <a:prstGeom prst="rect">
            <a:avLst/>
          </a:prstGeom>
          <a:ln w="0">
            <a:noFill/>
          </a:ln>
        </p:spPr>
      </p:pic>
      <p:sp>
        <p:nvSpPr>
          <p:cNvPr id="4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3"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8e8"/>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1"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github.com/EtPan/SSAN" TargetMode="External"/><Relationship Id="rId2" Type="http://schemas.openxmlformats.org/officeDocument/2006/relationships/hyperlink" Target="https://github.com/Yangzhangcst/Transformer-in-Computer-Vision" TargetMode="External"/><Relationship Id="rId3" Type="http://schemas.openxmlformats.org/officeDocument/2006/relationships/hyperlink" Target="https://github.com/suvojit-0x55aa/A2S2K-ResNet" TargetMode="External"/><Relationship Id="rId4" Type="http://schemas.openxmlformats.org/officeDocument/2006/relationships/hyperlink" Target="https://github.com/Z-Zheng/FreeNet" TargetMode="External"/><Relationship Id="rId5" Type="http://schemas.openxmlformats.org/officeDocument/2006/relationships/slideLayout" Target="../slideLayouts/slideLayout25.xml"/><Relationship Id="rId6"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5.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slideLayout" Target="../slideLayouts/slideLayout13.xml"/><Relationship Id="rId11"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4" name="CustomShape 199"/>
          <p:cNvSpPr/>
          <p:nvPr/>
        </p:nvSpPr>
        <p:spPr>
          <a:xfrm>
            <a:off x="0" y="2917080"/>
            <a:ext cx="9141480" cy="790200"/>
          </a:xfrm>
          <a:prstGeom prst="rect">
            <a:avLst/>
          </a:prstGeom>
          <a:solidFill>
            <a:srgbClr val="c81919">
              <a:alpha val="50000"/>
            </a:srgbClr>
          </a:solidFill>
          <a:ln w="0">
            <a:noFill/>
          </a:ln>
        </p:spPr>
        <p:style>
          <a:lnRef idx="0"/>
          <a:fillRef idx="0"/>
          <a:effectRef idx="0"/>
          <a:fontRef idx="minor"/>
        </p:style>
        <p:txBody>
          <a:bodyPr lIns="756000" rIns="1962000" tIns="0" bIns="0" anchor="ctr">
            <a:noAutofit/>
          </a:bodyPr>
          <a:p>
            <a:pPr>
              <a:lnSpc>
                <a:spcPts val="2299"/>
              </a:lnSpc>
              <a:buNone/>
            </a:pPr>
            <a:r>
              <a:rPr b="1" lang="en-US" sz="2400" spc="-1" strike="noStrike">
                <a:solidFill>
                  <a:srgbClr val="ffffff"/>
                </a:solidFill>
                <a:latin typeface="Arial"/>
                <a:ea typeface="DejaVu Sans"/>
              </a:rPr>
              <a:t>Locality-aware HSI classification</a:t>
            </a:r>
            <a:endParaRPr b="0" lang="en-US" sz="2400" spc="-1" strike="noStrike">
              <a:latin typeface="Arial"/>
            </a:endParaRPr>
          </a:p>
        </p:txBody>
      </p:sp>
      <p:sp>
        <p:nvSpPr>
          <p:cNvPr id="125" name="CustomShape 200"/>
          <p:cNvSpPr/>
          <p:nvPr/>
        </p:nvSpPr>
        <p:spPr>
          <a:xfrm>
            <a:off x="-6840" y="4570920"/>
            <a:ext cx="7344720" cy="5742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tabLst>
                <a:tab algn="l" pos="0"/>
              </a:tabLst>
            </a:pPr>
            <a:r>
              <a:rPr b="0" lang="en-GB" sz="1100" spc="-1" strike="noStrike">
                <a:solidFill>
                  <a:srgbClr val="000000"/>
                </a:solidFill>
                <a:latin typeface="Calibri"/>
                <a:ea typeface="DejaVu Sans"/>
              </a:rPr>
              <a:t>Fangqin Zhou         Mert Kilickaya            Joaquin Vanschoren            </a:t>
            </a:r>
            <a:endParaRPr b="0" lang="en-US" sz="1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CustomShape 187"/>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3.1 – Improvement analysis</a:t>
            </a:r>
            <a:endParaRPr b="0" lang="en-US" sz="2400" spc="-1" strike="noStrike">
              <a:latin typeface="Arial"/>
            </a:endParaRPr>
          </a:p>
        </p:txBody>
      </p:sp>
      <p:sp>
        <p:nvSpPr>
          <p:cNvPr id="264" name="CustomShape 188"/>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D7C4525B-8F81-4EC3-9A22-240929D5D0A2}"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65" name="CustomShape 189"/>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Comparing our model to SpectralFormer (SF) in predicting each class, except for ‘Corn’ that SF works slightly better, our model works better for other classes. Particularly, in terms of identifying woods, Soybean-clean and Hay-windrowed, our model reaches over 26% accuracy than SF.</a:t>
            </a: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66" name="" descr=""/>
          <p:cNvPicPr/>
          <p:nvPr/>
        </p:nvPicPr>
        <p:blipFill>
          <a:blip r:embed="rId1"/>
          <a:stretch/>
        </p:blipFill>
        <p:spPr>
          <a:xfrm>
            <a:off x="1280160" y="1737360"/>
            <a:ext cx="6489720" cy="2750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7" name="CustomShape 1"/>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3.1 – Attention analysis</a:t>
            </a:r>
            <a:endParaRPr b="0" lang="en-US" sz="2400" spc="-1" strike="noStrike">
              <a:latin typeface="Arial"/>
            </a:endParaRPr>
          </a:p>
        </p:txBody>
      </p:sp>
      <p:sp>
        <p:nvSpPr>
          <p:cNvPr id="268" name="CustomShape 4"/>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0571BD93-F37C-4B7C-B815-F655D3BAD31D}"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69" name="CustomShape 5"/>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Attention maps</a:t>
            </a:r>
            <a:endParaRPr b="0" lang="en-US" sz="1200" spc="-1" strike="noStrike">
              <a:latin typeface="Arial"/>
            </a:endParaRPr>
          </a:p>
          <a:p>
            <a:pPr>
              <a:lnSpc>
                <a:spcPct val="100000"/>
              </a:lnSpc>
              <a:buNone/>
            </a:pP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0" name="CustomShape 1_7"/>
          <p:cNvSpPr/>
          <p:nvPr/>
        </p:nvSpPr>
        <p:spPr>
          <a:xfrm>
            <a:off x="758880" y="519120"/>
            <a:ext cx="7554240" cy="5371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References</a:t>
            </a:r>
            <a:endParaRPr b="0" lang="en-US" sz="2400" spc="-1" strike="noStrike">
              <a:latin typeface="Arial"/>
            </a:endParaRPr>
          </a:p>
        </p:txBody>
      </p:sp>
      <p:sp>
        <p:nvSpPr>
          <p:cNvPr id="271" name="CustomShape 2_ 2"/>
          <p:cNvSpPr/>
          <p:nvPr/>
        </p:nvSpPr>
        <p:spPr>
          <a:xfrm>
            <a:off x="934920" y="908640"/>
            <a:ext cx="7620120" cy="38012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i="1" lang="en-US" sz="700" spc="-1" strike="noStrike">
                <a:solidFill>
                  <a:srgbClr val="000000"/>
                </a:solidFill>
                <a:latin typeface="Calibri (Body)"/>
                <a:ea typeface="DejaVu Sans"/>
              </a:rPr>
              <a:t>[1]. Detection of early blight and late blight diseases on tomato leaves using hyperspectral imaging.</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 Revisiting Deep Hyperspectral Feature Extraction Networks via Gradient Centralized Convolution. Roy et al.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[3]. Plant disease identification using explainable 3D deep learning on hyperspectral images. Nagasubramanian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[4]. Residual Spectral–Spatial Attention Network for Hyperspectral Image Classification. Zhu et al.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[5]. Early Detection of Tomato Spotted Wilt Virus by Hyperspectral Imaging and Outlier Removal Auxiliary Classifier </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Generative Adversarial Nets (OR-AC-GAN).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[6]. Wheat physiology predictor: predicting physiological traits in wheat from hyperspectralrefectance measurements using deep learning. Furbank et al.</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[7].  Integrating Morphological and Physiological Responses of Tomato Plants to Light Quality to the Crop Level by 3D Modeling.  J. Anja Dieleman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[8]. Photosynthetic rate prediction model of newborn leaves verified by core fuorescence parameters. Zhang et al. 2020.</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[9]. Improving GAN-based feature extraction for hyperspectral images classification.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[10]. Using hyperspectral leaf reflectance to estimate photosynthetic capacity and nitrogen content across eastern cottonwood and hybrid poplar taxa.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[11]. Multimodal GANs: Toward Crossmodal Hyperspectral–Multispectral Image Segmentation.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[12]. Spectral-Spatial Attention Networks for Hyperspectral Image Classification. Mei et al. 2019. </a:t>
            </a:r>
            <a:r>
              <a:rPr b="0" i="1" lang="en-US" sz="700" spc="-1" strike="noStrike" u="sng">
                <a:solidFill>
                  <a:srgbClr val="0000ff"/>
                </a:solidFill>
                <a:uFillTx/>
                <a:latin typeface="Calibri (Body)"/>
                <a:ea typeface="DejaVu Sans"/>
                <a:hlinkClick r:id="rId1"/>
              </a:rPr>
              <a:t>https://github.com/EtPan/SSAN</a:t>
            </a:r>
            <a:r>
              <a:rPr b="0" i="1" lang="en-US" sz="700" spc="-1" strike="noStrike">
                <a:solidFill>
                  <a:srgbClr val="000000"/>
                </a:solidFill>
                <a:latin typeface="Calibri (Body)"/>
                <a:ea typeface="DejaVu Sans"/>
              </a:rPr>
              <a:t>.</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[13]. SpectralFormer: Rethinking Hyperspectral Image Classification With Transformers.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[14]. Learning A 3D-CNN and Transformer Prior for Hyperspectral Image Super-Resolution.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[15]. MST++: Multi-stage Spectral-wise Transformer for Efficient Spectral Reconstruction.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[16]. Summary: </a:t>
            </a:r>
            <a:r>
              <a:rPr b="0" i="1" lang="en-US" sz="700" spc="-1" strike="noStrike" u="sng">
                <a:solidFill>
                  <a:srgbClr val="0000ff"/>
                </a:solidFill>
                <a:uFillTx/>
                <a:latin typeface="Calibri (Body)"/>
                <a:ea typeface="DejaVu Sans"/>
                <a:hlinkClick r:id="rId2"/>
              </a:rPr>
              <a:t>https://github.com/Yangzhangcst/Transformer-in-Computer-Vision</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[17]. Attention-Based Adaptive Spectral-Spatial Kernel ResNet for Hyperspectral Image Classification 2021: </a:t>
            </a:r>
            <a:r>
              <a:rPr b="0" i="1" lang="en-US" sz="700" spc="-1" strike="noStrike" u="sng">
                <a:solidFill>
                  <a:srgbClr val="0000ff"/>
                </a:solidFill>
                <a:uFillTx/>
                <a:latin typeface="Calibri (Body)"/>
                <a:ea typeface="DejaVu Sans"/>
                <a:hlinkClick r:id="rId3"/>
              </a:rPr>
              <a:t>https://github.com/suvojit-0x55aa/A2S2K-ResNet</a:t>
            </a:r>
            <a:r>
              <a:rPr b="0" i="1" lang="en-US" sz="700" spc="-1" strike="noStrike">
                <a:solidFill>
                  <a:srgbClr val="000000"/>
                </a:solidFill>
                <a:latin typeface="Calibri (Body)"/>
                <a:ea typeface="DejaVu Sans"/>
              </a:rPr>
              <a:t>.</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[18]. "FPGA: Fast Patch-Free Global Learning Framework for Fully End-to-End Hyperspectral Image Classification". 2020.</a:t>
            </a:r>
            <a:endParaRPr b="0" lang="en-US" sz="700" spc="-1" strike="noStrike">
              <a:latin typeface="Arial"/>
            </a:endParaRPr>
          </a:p>
          <a:p>
            <a:pPr>
              <a:lnSpc>
                <a:spcPct val="100000"/>
              </a:lnSpc>
              <a:buNone/>
            </a:pPr>
            <a:r>
              <a:rPr b="0" i="1" lang="en-US" sz="700" spc="-1" strike="noStrike" u="sng">
                <a:solidFill>
                  <a:srgbClr val="0000ff"/>
                </a:solidFill>
                <a:uFillTx/>
                <a:latin typeface="Calibri (Body)"/>
                <a:ea typeface="DejaVu Sans"/>
                <a:hlinkClick r:id="rId4"/>
              </a:rPr>
              <a:t>https://github.com/Z-Zheng/FreeNet</a:t>
            </a:r>
            <a:r>
              <a:rPr b="0" i="1" lang="en-US" sz="700" spc="-1" strike="noStrike">
                <a:solidFill>
                  <a:srgbClr val="000000"/>
                </a:solidFill>
                <a:latin typeface="Calibri (Body)"/>
                <a:ea typeface="DejaVu Sans"/>
              </a:rPr>
              <a:t>.</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[19].  Exploring Relationships between Canopy Architecture, Light Distribution, and Photosynthesis in Contrasting Rice Genotypes Using 3D Canopy Reconstruction. Alexandra J. Burgess et al. 2017.</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[20]. Deep Learning and Hyperspectral Images Based Tomato Soluble Solids Content and Firmness Estimation. Xiang et al.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[21]. Hyperspectral Imaging Combined With Deep Transfer Learning for Rice Disease Detection. Feng et al.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[22]. Successive Projection Algorithm Robust to Outliers.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[23]. Using hyperspectral imaging to discriminate yellow leaf curl disease in tomato leaves. Zhu et al. 2018.</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[24]. Generative adversarial networks for realistic synthesis of hyperspectral samples. Audebert et al. 2018.</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[25]. Self-Attention Generative Adversarial Networks. Zhang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[26]. Effective band selection of hyperspectral image by an attention mechanism-based convolutional network. Zheng et al.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[27]. Spectral-Spatial Attention Network for Hyperspectral Image Classification. Sun et al. 2020.</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[28]. Spectral–Spatial Self-Attention Networks for Hyperspectral Image Classification. Zhang et al. 2022.</a:t>
            </a:r>
            <a:endParaRPr b="0" lang="en-US" sz="700" spc="-1" strike="noStrike">
              <a:latin typeface="Arial"/>
            </a:endParaRPr>
          </a:p>
          <a:p>
            <a:pPr>
              <a:lnSpc>
                <a:spcPct val="100000"/>
              </a:lnSpc>
              <a:buNone/>
            </a:pPr>
            <a:endParaRPr b="0" lang="en-US" sz="700" spc="-1" strike="noStrike">
              <a:latin typeface="Arial"/>
            </a:endParaRPr>
          </a:p>
          <a:p>
            <a:pPr>
              <a:lnSpc>
                <a:spcPct val="100000"/>
              </a:lnSpc>
              <a:buNone/>
              <a:tabLst>
                <a:tab algn="l" pos="0"/>
              </a:tabLst>
            </a:pPr>
            <a:endParaRPr b="0" lang="en-US" sz="700" spc="-1" strike="noStrike">
              <a:latin typeface="Arial"/>
            </a:endParaRPr>
          </a:p>
          <a:p>
            <a:pPr>
              <a:lnSpc>
                <a:spcPct val="100000"/>
              </a:lnSpc>
              <a:buNone/>
              <a:tabLst>
                <a:tab algn="l" pos="0"/>
              </a:tabLst>
            </a:pPr>
            <a:endParaRPr b="0" lang="en-US" sz="700" spc="-1" strike="noStrike">
              <a:latin typeface="Arial"/>
            </a:endParaRPr>
          </a:p>
        </p:txBody>
      </p:sp>
      <p:sp>
        <p:nvSpPr>
          <p:cNvPr id="272" name="CustomShape 3_ 2"/>
          <p:cNvSpPr/>
          <p:nvPr/>
        </p:nvSpPr>
        <p:spPr>
          <a:xfrm>
            <a:off x="1114560" y="4572000"/>
            <a:ext cx="7040160" cy="574200"/>
          </a:xfrm>
          <a:prstGeom prst="rect">
            <a:avLst/>
          </a:prstGeom>
          <a:solidFill>
            <a:srgbClr val="ffffff"/>
          </a:solidFill>
          <a:ln w="0">
            <a:noFill/>
          </a:ln>
        </p:spPr>
        <p:style>
          <a:lnRef idx="0"/>
          <a:fillRef idx="0"/>
          <a:effectRef idx="0"/>
          <a:fontRef idx="minor"/>
        </p:style>
        <p:txBody>
          <a:bodyPr lIns="0" rIns="0" tIns="0" bIns="0" anchor="ctr">
            <a:noAutofit/>
          </a:bodyPr>
          <a:p>
            <a:pPr>
              <a:lnSpc>
                <a:spcPct val="100000"/>
              </a:lnSpc>
              <a:buNone/>
            </a:pPr>
            <a:r>
              <a:rPr b="0" lang="en-US" sz="1100" spc="-1" strike="noStrike">
                <a:solidFill>
                  <a:srgbClr val="000000"/>
                </a:solidFill>
                <a:latin typeface="Arial"/>
                <a:ea typeface="DejaVu Sans"/>
              </a:rPr>
              <a:t>TWINERGY</a:t>
            </a:r>
            <a:endParaRPr b="0" lang="en-US" sz="1100" spc="-1" strike="noStrike">
              <a:latin typeface="Arial"/>
            </a:endParaRPr>
          </a:p>
        </p:txBody>
      </p:sp>
      <p:sp>
        <p:nvSpPr>
          <p:cNvPr id="273" name="CustomShape 4_ 2"/>
          <p:cNvSpPr/>
          <p:nvPr/>
        </p:nvSpPr>
        <p:spPr>
          <a:xfrm>
            <a:off x="0" y="4572000"/>
            <a:ext cx="1112400" cy="5706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2F306766-35B9-4EC7-84E4-C99BB41F8175}" type="slidenum">
              <a:rPr b="0" lang="en-GB" sz="1100" spc="-1" strike="noStrike">
                <a:solidFill>
                  <a:srgbClr val="000000"/>
                </a:solidFill>
                <a:latin typeface="Calibri"/>
                <a:ea typeface="DejaVu Sans"/>
              </a:rPr>
              <a:t>&lt;number&gt;</a:t>
            </a:fld>
            <a:endParaRPr b="0" lang="en-US" sz="1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49"/>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Introduction</a:t>
            </a:r>
            <a:endParaRPr b="0" lang="en-US" sz="2400" spc="-1" strike="noStrike">
              <a:latin typeface="Arial"/>
            </a:endParaRPr>
          </a:p>
        </p:txBody>
      </p:sp>
      <p:sp>
        <p:nvSpPr>
          <p:cNvPr id="127" name="CustomShape 50"/>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37C7B326-4DF0-46A3-A314-65D4C734923C}"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28" name="CustomShape 203"/>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Motivation: HyperSpectral Imaging (HSI) has been widely used in modern industries because it provides the opportunities to extract more detailed information from a number of wavebands in comparison to 3-channel RGB imaging. For instance, HSI has been used in agriculture to detect crop growing status changes according to their light abortion. More commonly, HSI has been applied in remote sensing to acquire information to distinguish different materials according to their light abortion. However, collecting hyperspectral data is challenging as it requires expensive hardware and time-consuming while good predicting models are usually data-hungry. Therefore, training a model with a small amount of hyperspectral data is desired. Convolutional Neural Networks (CNNs) have been proven to be powerful in extracting meaningful features from both spectral and spatial dimensions. However, due to the multi-band nature, hyperspectral data usually contains highly redundant information that requires a long-range reasoning and traditional CNNs  usually fail in this continuous domain. To address this challenge, Vision Transformers (ViTs) have been widely used in vision tasks and have achieved remarkable outcomes. Hong et al have proved that ViT also outperforms CNNs in hyperspectral image classification task.  </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2"/>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Related work</a:t>
            </a:r>
            <a:endParaRPr b="0" lang="en-US" sz="2400" spc="-1" strike="noStrike">
              <a:latin typeface="Arial"/>
            </a:endParaRPr>
          </a:p>
        </p:txBody>
      </p:sp>
      <p:sp>
        <p:nvSpPr>
          <p:cNvPr id="130" name="CustomShape 3"/>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5A23D1D6-86B4-44D0-9A9A-DF4A2F2575A5}"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31" name="CustomShape 202"/>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 Vision Transformer</a:t>
            </a: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Hyperspectral Classification</a:t>
            </a: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Locality in Computer Vision</a:t>
            </a:r>
            <a:endParaRPr b="0" lang="en-US" sz="1200" spc="-1" strike="noStrike">
              <a:latin typeface="Arial"/>
            </a:endParaRPr>
          </a:p>
          <a:p>
            <a:pPr>
              <a:lnSpc>
                <a:spcPct val="100000"/>
              </a:lnSpc>
              <a:buNone/>
            </a:pP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1"/>
          <p:cNvSpPr/>
          <p:nvPr/>
        </p:nvSpPr>
        <p:spPr>
          <a:xfrm>
            <a:off x="758880" y="519120"/>
            <a:ext cx="7552800" cy="53568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Related work</a:t>
            </a:r>
            <a:endParaRPr b="0" lang="en-US" sz="2400" spc="-1" strike="noStrike">
              <a:latin typeface="Arial"/>
            </a:endParaRPr>
          </a:p>
        </p:txBody>
      </p:sp>
      <p:sp>
        <p:nvSpPr>
          <p:cNvPr id="133" name="CustomShape 12"/>
          <p:cNvSpPr/>
          <p:nvPr/>
        </p:nvSpPr>
        <p:spPr>
          <a:xfrm>
            <a:off x="0" y="4572000"/>
            <a:ext cx="1110960" cy="56916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FE536A12-B40B-4E65-B3BF-4C18536BA87F}"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34" name="CustomShape 13"/>
          <p:cNvSpPr/>
          <p:nvPr/>
        </p:nvSpPr>
        <p:spPr>
          <a:xfrm>
            <a:off x="932400" y="1052640"/>
            <a:ext cx="7618680" cy="3395520"/>
          </a:xfrm>
          <a:prstGeom prst="rect">
            <a:avLst/>
          </a:prstGeom>
          <a:noFill/>
          <a:ln w="0">
            <a:noFill/>
          </a:ln>
        </p:spPr>
        <p:style>
          <a:lnRef idx="0"/>
          <a:fillRef idx="0"/>
          <a:effectRef idx="0"/>
          <a:fontRef idx="minor"/>
        </p:style>
        <p:txBody>
          <a:bodyPr lIns="0" rIns="0" tIns="0" bIns="0" anchor="t">
            <a:noAutofit/>
          </a:bodyPr>
          <a:p>
            <a:pPr>
              <a:lnSpc>
                <a:spcPct val="100000"/>
              </a:lnSpc>
              <a:buNone/>
            </a:pPr>
            <a:endParaRPr b="0" lang="en-US" sz="1200" spc="-1" strike="noStrike">
              <a:latin typeface="Arial"/>
            </a:endParaRPr>
          </a:p>
          <a:p>
            <a:pPr>
              <a:lnSpc>
                <a:spcPct val="100000"/>
              </a:lnSpc>
              <a:buNone/>
            </a:pPr>
            <a:endParaRPr b="0" lang="en-US" sz="1050" spc="-1" strike="noStrike">
              <a:latin typeface="Arial"/>
            </a:endParaRPr>
          </a:p>
        </p:txBody>
      </p:sp>
      <p:grpSp>
        <p:nvGrpSpPr>
          <p:cNvPr id="135" name=""/>
          <p:cNvGrpSpPr/>
          <p:nvPr/>
        </p:nvGrpSpPr>
        <p:grpSpPr>
          <a:xfrm>
            <a:off x="1864800" y="1054800"/>
            <a:ext cx="1456200" cy="1600200"/>
            <a:chOff x="1864800" y="1054800"/>
            <a:chExt cx="1456200" cy="1600200"/>
          </a:xfrm>
        </p:grpSpPr>
        <p:pic>
          <p:nvPicPr>
            <p:cNvPr id="136" name="" descr=""/>
            <p:cNvPicPr/>
            <p:nvPr/>
          </p:nvPicPr>
          <p:blipFill>
            <a:blip r:embed="rId1"/>
            <a:stretch/>
          </p:blipFill>
          <p:spPr>
            <a:xfrm>
              <a:off x="1864800" y="1283400"/>
              <a:ext cx="1225440" cy="1143000"/>
            </a:xfrm>
            <a:prstGeom prst="rect">
              <a:avLst/>
            </a:prstGeom>
            <a:ln w="0">
              <a:noFill/>
            </a:ln>
          </p:spPr>
        </p:pic>
        <p:sp>
          <p:nvSpPr>
            <p:cNvPr id="137" name=""/>
            <p:cNvSpPr/>
            <p:nvPr/>
          </p:nvSpPr>
          <p:spPr>
            <a:xfrm>
              <a:off x="2340000" y="1969200"/>
              <a:ext cx="100440" cy="100440"/>
            </a:xfrm>
            <a:prstGeom prst="rect">
              <a:avLst/>
            </a:prstGeom>
            <a:noFill/>
            <a:ln w="0">
              <a:solidFill>
                <a:srgbClr val="ff0000"/>
              </a:solidFill>
            </a:ln>
          </p:spPr>
          <p:style>
            <a:lnRef idx="0"/>
            <a:fillRef idx="0"/>
            <a:effectRef idx="0"/>
            <a:fontRef idx="minor"/>
          </p:style>
        </p:sp>
        <p:sp>
          <p:nvSpPr>
            <p:cNvPr id="138" name=""/>
            <p:cNvSpPr/>
            <p:nvPr/>
          </p:nvSpPr>
          <p:spPr>
            <a:xfrm>
              <a:off x="3092400" y="1054800"/>
              <a:ext cx="228600" cy="1600200"/>
            </a:xfrm>
            <a:prstGeom prst="rect">
              <a:avLst/>
            </a:prstGeom>
            <a:solidFill>
              <a:srgbClr val="ffffff"/>
            </a:solidFill>
            <a:ln w="0">
              <a:solidFill>
                <a:srgbClr val="ffffff"/>
              </a:solidFill>
            </a:ln>
          </p:spPr>
          <p:style>
            <a:lnRef idx="0"/>
            <a:fillRef idx="0"/>
            <a:effectRef idx="0"/>
            <a:fontRef idx="minor"/>
          </p:style>
        </p:sp>
      </p:grpSp>
      <p:sp>
        <p:nvSpPr>
          <p:cNvPr id="139" name=""/>
          <p:cNvSpPr/>
          <p:nvPr/>
        </p:nvSpPr>
        <p:spPr>
          <a:xfrm>
            <a:off x="228600" y="2743200"/>
            <a:ext cx="1456200" cy="228600"/>
          </a:xfrm>
          <a:prstGeom prst="rect">
            <a:avLst/>
          </a:prstGeom>
          <a:solidFill>
            <a:srgbClr val="ffffff"/>
          </a:solidFill>
          <a:ln w="0">
            <a:solidFill>
              <a:srgbClr val="ffffff"/>
            </a:solidFill>
          </a:ln>
        </p:spPr>
        <p:style>
          <a:lnRef idx="0"/>
          <a:fillRef idx="0"/>
          <a:effectRef idx="0"/>
          <a:fontRef idx="minor"/>
        </p:style>
      </p:sp>
      <p:pic>
        <p:nvPicPr>
          <p:cNvPr id="140" name="" descr=""/>
          <p:cNvPicPr/>
          <p:nvPr/>
        </p:nvPicPr>
        <p:blipFill>
          <a:blip r:embed="rId2"/>
          <a:stretch/>
        </p:blipFill>
        <p:spPr>
          <a:xfrm>
            <a:off x="1742400" y="2696760"/>
            <a:ext cx="5265360" cy="1695240"/>
          </a:xfrm>
          <a:prstGeom prst="rect">
            <a:avLst/>
          </a:prstGeom>
          <a:ln w="0">
            <a:noFill/>
          </a:ln>
        </p:spPr>
      </p:pic>
      <p:sp>
        <p:nvSpPr>
          <p:cNvPr id="141" name=""/>
          <p:cNvSpPr/>
          <p:nvPr/>
        </p:nvSpPr>
        <p:spPr>
          <a:xfrm>
            <a:off x="1600200" y="2394000"/>
            <a:ext cx="1720800" cy="228600"/>
          </a:xfrm>
          <a:prstGeom prst="rect">
            <a:avLst/>
          </a:prstGeom>
          <a:solidFill>
            <a:srgbClr val="ffffff"/>
          </a:solidFill>
          <a:ln w="0">
            <a:solidFill>
              <a:srgbClr val="ffffff"/>
            </a:solidFill>
          </a:ln>
        </p:spPr>
        <p:style>
          <a:lnRef idx="0"/>
          <a:fillRef idx="0"/>
          <a:effectRef idx="0"/>
          <a:fontRef idx="minor"/>
        </p:style>
      </p:sp>
      <p:sp>
        <p:nvSpPr>
          <p:cNvPr id="142" name=""/>
          <p:cNvSpPr/>
          <p:nvPr/>
        </p:nvSpPr>
        <p:spPr>
          <a:xfrm>
            <a:off x="5779080" y="4325040"/>
            <a:ext cx="1005840" cy="228600"/>
          </a:xfrm>
          <a:prstGeom prst="wedgeRoundRectCallout">
            <a:avLst>
              <a:gd name="adj1" fmla="val -11324"/>
              <a:gd name="adj2" fmla="val -298583"/>
              <a:gd name="adj3" fmla="val 16667"/>
            </a:avLst>
          </a:prstGeom>
          <a:no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i="1" lang="en-US" sz="600" spc="-1" strike="noStrike">
                <a:solidFill>
                  <a:srgbClr val="158466"/>
                </a:solidFill>
                <a:latin typeface="Arial"/>
              </a:rPr>
              <a:t>Predicted as Soybean Mintill correctly</a:t>
            </a:r>
            <a:endParaRPr b="0" lang="en-US" sz="600" spc="-1" strike="noStrike">
              <a:solidFill>
                <a:srgbClr val="158466"/>
              </a:solidFill>
              <a:latin typeface="Arial"/>
            </a:endParaRPr>
          </a:p>
        </p:txBody>
      </p:sp>
      <p:sp>
        <p:nvSpPr>
          <p:cNvPr id="143" name=""/>
          <p:cNvSpPr/>
          <p:nvPr/>
        </p:nvSpPr>
        <p:spPr>
          <a:xfrm>
            <a:off x="3970800" y="4320000"/>
            <a:ext cx="1005840" cy="228600"/>
          </a:xfrm>
          <a:prstGeom prst="wedgeRoundRectCallout">
            <a:avLst>
              <a:gd name="adj1" fmla="val -13865"/>
              <a:gd name="adj2" fmla="val -293708"/>
              <a:gd name="adj3" fmla="val 16667"/>
            </a:avLst>
          </a:prstGeom>
          <a:no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i="1" lang="en-US" sz="600" spc="-1" strike="noStrike">
                <a:solidFill>
                  <a:srgbClr val="000000"/>
                </a:solidFill>
                <a:latin typeface="Arial"/>
              </a:rPr>
              <a:t>Predicted as Corn Notill wrongly</a:t>
            </a:r>
            <a:endParaRPr b="0" lang="en-US" sz="600" spc="-1" strike="noStrike">
              <a:solidFill>
                <a:srgbClr val="000000"/>
              </a:solidFill>
              <a:latin typeface="Arial"/>
            </a:endParaRPr>
          </a:p>
        </p:txBody>
      </p:sp>
      <p:sp>
        <p:nvSpPr>
          <p:cNvPr id="144" name=""/>
          <p:cNvSpPr/>
          <p:nvPr/>
        </p:nvSpPr>
        <p:spPr>
          <a:xfrm>
            <a:off x="2106000" y="4326120"/>
            <a:ext cx="1005840" cy="228600"/>
          </a:xfrm>
          <a:prstGeom prst="wedgeRoundRectCallout">
            <a:avLst>
              <a:gd name="adj1" fmla="val -10037"/>
              <a:gd name="adj2" fmla="val -298898"/>
              <a:gd name="adj3" fmla="val 16667"/>
            </a:avLst>
          </a:prstGeom>
          <a:no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i="1" lang="en-US" sz="600" spc="-1" strike="noStrike">
                <a:solidFill>
                  <a:srgbClr val="158466"/>
                </a:solidFill>
                <a:latin typeface="Arial"/>
              </a:rPr>
              <a:t>True label: Soybean Mintill</a:t>
            </a:r>
            <a:endParaRPr b="0" lang="en-US" sz="600" spc="-1" strike="noStrike">
              <a:solidFill>
                <a:srgbClr val="158466"/>
              </a:solidFill>
              <a:latin typeface="Arial"/>
            </a:endParaRPr>
          </a:p>
        </p:txBody>
      </p:sp>
      <p:sp>
        <p:nvSpPr>
          <p:cNvPr id="145" name=""/>
          <p:cNvSpPr txBox="1"/>
          <p:nvPr/>
        </p:nvSpPr>
        <p:spPr>
          <a:xfrm>
            <a:off x="2286000" y="2406600"/>
            <a:ext cx="457200" cy="189360"/>
          </a:xfrm>
          <a:prstGeom prst="rect">
            <a:avLst/>
          </a:prstGeom>
          <a:noFill/>
          <a:ln w="0">
            <a:noFill/>
          </a:ln>
        </p:spPr>
        <p:txBody>
          <a:bodyPr lIns="90000" rIns="90000" tIns="45000" bIns="45000" anchor="t">
            <a:noAutofit/>
          </a:bodyPr>
          <a:p>
            <a:r>
              <a:rPr b="0" lang="en-US" sz="700" spc="-1" strike="noStrike">
                <a:latin typeface="Arial"/>
              </a:rPr>
              <a:t>(a)</a:t>
            </a:r>
            <a:endParaRPr b="0" lang="en-US" sz="700" spc="-1" strike="noStrike">
              <a:latin typeface="Arial"/>
            </a:endParaRPr>
          </a:p>
        </p:txBody>
      </p:sp>
      <p:pic>
        <p:nvPicPr>
          <p:cNvPr id="146" name="" descr=""/>
          <p:cNvPicPr/>
          <p:nvPr/>
        </p:nvPicPr>
        <p:blipFill>
          <a:blip r:embed="rId3"/>
          <a:stretch/>
        </p:blipFill>
        <p:spPr>
          <a:xfrm>
            <a:off x="3419640" y="954000"/>
            <a:ext cx="3040560" cy="1690920"/>
          </a:xfrm>
          <a:prstGeom prst="rect">
            <a:avLst/>
          </a:prstGeom>
          <a:ln w="0">
            <a:noFill/>
          </a:ln>
        </p:spPr>
      </p:pic>
      <p:sp>
        <p:nvSpPr>
          <p:cNvPr id="147" name=""/>
          <p:cNvSpPr/>
          <p:nvPr/>
        </p:nvSpPr>
        <p:spPr>
          <a:xfrm>
            <a:off x="2404440" y="1998000"/>
            <a:ext cx="1481760" cy="0"/>
          </a:xfrm>
          <a:prstGeom prst="line">
            <a:avLst/>
          </a:prstGeom>
          <a:ln w="0">
            <a:solidFill>
              <a:srgbClr val="ff4000"/>
            </a:solidFill>
            <a:prstDash val="sysDash"/>
          </a:ln>
        </p:spPr>
        <p:style>
          <a:lnRef idx="0"/>
          <a:fillRef idx="0"/>
          <a:effectRef idx="0"/>
          <a:fontRef idx="minor"/>
        </p:style>
      </p:sp>
      <p:sp>
        <p:nvSpPr>
          <p:cNvPr id="148" name=""/>
          <p:cNvSpPr/>
          <p:nvPr/>
        </p:nvSpPr>
        <p:spPr>
          <a:xfrm>
            <a:off x="2341800" y="2029320"/>
            <a:ext cx="1542960" cy="104760"/>
          </a:xfrm>
          <a:prstGeom prst="line">
            <a:avLst/>
          </a:prstGeom>
          <a:ln w="0">
            <a:solidFill>
              <a:srgbClr val="ff4000"/>
            </a:solidFill>
            <a:prstDash val="sysDash"/>
          </a:ln>
        </p:spPr>
        <p:style>
          <a:lnRef idx="0"/>
          <a:fillRef idx="0"/>
          <a:effectRef idx="0"/>
          <a:fontRef idx="minor"/>
        </p:style>
      </p:sp>
      <p:sp>
        <p:nvSpPr>
          <p:cNvPr id="149" name=""/>
          <p:cNvSpPr/>
          <p:nvPr/>
        </p:nvSpPr>
        <p:spPr>
          <a:xfrm>
            <a:off x="6472800" y="577800"/>
            <a:ext cx="457200" cy="2057400"/>
          </a:xfrm>
          <a:prstGeom prst="rect">
            <a:avLst/>
          </a:prstGeom>
          <a:solidFill>
            <a:srgbClr val="ffffff"/>
          </a:solidFill>
          <a:ln w="0">
            <a:solidFill>
              <a:srgbClr val="ffffff"/>
            </a:solidFill>
          </a:ln>
        </p:spPr>
        <p:style>
          <a:lnRef idx="0"/>
          <a:fillRef idx="0"/>
          <a:effectRef idx="0"/>
          <a:fontRef idx="minor"/>
        </p:style>
      </p:sp>
      <p:sp>
        <p:nvSpPr>
          <p:cNvPr id="150" name=""/>
          <p:cNvSpPr/>
          <p:nvPr/>
        </p:nvSpPr>
        <p:spPr>
          <a:xfrm>
            <a:off x="3429000" y="2617560"/>
            <a:ext cx="3200400" cy="100440"/>
          </a:xfrm>
          <a:prstGeom prst="rect">
            <a:avLst/>
          </a:prstGeom>
          <a:solidFill>
            <a:srgbClr val="ffffff"/>
          </a:solidFill>
          <a:ln w="0">
            <a:solidFill>
              <a:srgbClr val="ffffff"/>
            </a:solidFill>
          </a:ln>
        </p:spPr>
        <p:style>
          <a:lnRef idx="0"/>
          <a:fillRef idx="0"/>
          <a:effectRef idx="0"/>
          <a:fontRef idx="minor"/>
        </p:style>
      </p:sp>
      <p:sp>
        <p:nvSpPr>
          <p:cNvPr id="151" name=""/>
          <p:cNvSpPr txBox="1"/>
          <p:nvPr/>
        </p:nvSpPr>
        <p:spPr>
          <a:xfrm>
            <a:off x="4590720" y="2468880"/>
            <a:ext cx="457200" cy="189360"/>
          </a:xfrm>
          <a:prstGeom prst="rect">
            <a:avLst/>
          </a:prstGeom>
          <a:noFill/>
          <a:ln w="0">
            <a:noFill/>
          </a:ln>
        </p:spPr>
        <p:txBody>
          <a:bodyPr lIns="90000" rIns="90000" tIns="45000" bIns="45000" anchor="t">
            <a:noAutofit/>
          </a:bodyPr>
          <a:p>
            <a:r>
              <a:rPr b="0" lang="en-US" sz="700" spc="-1" strike="noStrike">
                <a:latin typeface="Arial"/>
              </a:rPr>
              <a:t>(b)</a:t>
            </a:r>
            <a:endParaRPr b="0" lang="en-US" sz="7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5"/>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Methodology: Locality-aware SpectralFormer</a:t>
            </a:r>
            <a:endParaRPr b="0" lang="en-US" sz="2400" spc="-1" strike="noStrike">
              <a:latin typeface="Arial"/>
            </a:endParaRPr>
          </a:p>
        </p:txBody>
      </p:sp>
      <p:sp>
        <p:nvSpPr>
          <p:cNvPr id="153" name="CustomShape 16"/>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D5193A77-F2CB-4799-9739-98D7CCCA3B3D}"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54" name="CustomShape 17"/>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Architecture</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p:txBody>
      </p:sp>
      <p:sp>
        <p:nvSpPr>
          <p:cNvPr id="155"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56"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57"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58"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59" name=""/>
          <p:cNvSpPr/>
          <p:nvPr/>
        </p:nvSpPr>
        <p:spPr>
          <a:xfrm>
            <a:off x="5774400" y="1583640"/>
            <a:ext cx="1261440" cy="2029680"/>
          </a:xfrm>
          <a:custGeom>
            <a:avLst/>
            <a:gdLst/>
            <a:ahLst/>
            <a:rect l="l" t="t" r="r" b="b"/>
            <a:pathLst>
              <a:path w="21600" h="34747">
                <a:moveTo>
                  <a:pt x="3600" y="0"/>
                </a:moveTo>
                <a:arcTo wR="3600" hR="3600" stAng="16200000" swAng="-5400000"/>
                <a:lnTo>
                  <a:pt x="0" y="31147"/>
                </a:lnTo>
                <a:arcTo wR="3600" hR="9547" stAng="10800000" swAng="5400000"/>
                <a:lnTo>
                  <a:pt x="18000" y="21600"/>
                </a:lnTo>
                <a:arcTo wR="3600" hR="9547" stAng="16200000" swAng="5400000"/>
                <a:lnTo>
                  <a:pt x="21600" y="3600"/>
                </a:lnTo>
                <a:arcTo wR="3600" hR="3600" stAng="0" swAng="-5400000"/>
                <a:close/>
              </a:path>
            </a:pathLst>
          </a:custGeom>
          <a:solidFill>
            <a:srgbClr val="dee6ef"/>
          </a:solidFill>
          <a:ln w="0">
            <a:solidFill>
              <a:srgbClr val="3465a4"/>
            </a:solidFill>
          </a:ln>
        </p:spPr>
        <p:style>
          <a:lnRef idx="0"/>
          <a:fillRef idx="0"/>
          <a:effectRef idx="0"/>
          <a:fontRef idx="minor"/>
        </p:style>
      </p:sp>
      <p:sp>
        <p:nvSpPr>
          <p:cNvPr id="160" name=""/>
          <p:cNvSpPr/>
          <p:nvPr/>
        </p:nvSpPr>
        <p:spPr>
          <a:xfrm>
            <a:off x="1755000" y="1782000"/>
            <a:ext cx="3428640" cy="914040"/>
          </a:xfrm>
          <a:custGeom>
            <a:avLst/>
            <a:gdLst/>
            <a:ahLst/>
            <a:rect l="l" t="t" r="r" b="b"/>
            <a:pathLst>
              <a:path w="80977" h="21600">
                <a:moveTo>
                  <a:pt x="3600" y="0"/>
                </a:moveTo>
                <a:arcTo wR="3600" hR="3600" stAng="16200000" swAng="-5400000"/>
                <a:lnTo>
                  <a:pt x="0" y="18000"/>
                </a:lnTo>
                <a:arcTo wR="3600" hR="3600" stAng="10800000" swAng="-5400000"/>
                <a:lnTo>
                  <a:pt x="77377" y="21600"/>
                </a:lnTo>
                <a:arcTo wR="55777" hR="3600" stAng="5400000" swAng="5400000"/>
                <a:lnTo>
                  <a:pt x="21600" y="3600"/>
                </a:lnTo>
                <a:arcTo wR="55777" hR="3600" stAng="10800000" swAng="5400000"/>
                <a:close/>
              </a:path>
            </a:pathLst>
          </a:custGeom>
          <a:solidFill>
            <a:srgbClr val="dde8cb"/>
          </a:solidFill>
          <a:ln w="0">
            <a:solidFill>
              <a:srgbClr val="3465a4"/>
            </a:solidFill>
          </a:ln>
        </p:spPr>
        <p:style>
          <a:lnRef idx="0"/>
          <a:fillRef idx="0"/>
          <a:effectRef idx="0"/>
          <a:fontRef idx="minor"/>
        </p:style>
      </p:sp>
      <p:pic>
        <p:nvPicPr>
          <p:cNvPr id="161" name="" descr=""/>
          <p:cNvPicPr/>
          <p:nvPr/>
        </p:nvPicPr>
        <p:blipFill>
          <a:blip r:embed="rId1"/>
          <a:stretch/>
        </p:blipFill>
        <p:spPr>
          <a:xfrm>
            <a:off x="824400" y="3430800"/>
            <a:ext cx="553320" cy="779040"/>
          </a:xfrm>
          <a:prstGeom prst="rect">
            <a:avLst/>
          </a:prstGeom>
          <a:ln w="0">
            <a:noFill/>
          </a:ln>
        </p:spPr>
      </p:pic>
      <p:pic>
        <p:nvPicPr>
          <p:cNvPr id="162" name="" descr=""/>
          <p:cNvPicPr/>
          <p:nvPr/>
        </p:nvPicPr>
        <p:blipFill>
          <a:blip r:embed="rId2"/>
          <a:stretch/>
        </p:blipFill>
        <p:spPr>
          <a:xfrm rot="16167000">
            <a:off x="1382760" y="3769560"/>
            <a:ext cx="1056960" cy="233280"/>
          </a:xfrm>
          <a:prstGeom prst="rect">
            <a:avLst/>
          </a:prstGeom>
          <a:ln w="0">
            <a:noFill/>
          </a:ln>
        </p:spPr>
      </p:pic>
      <p:sp>
        <p:nvSpPr>
          <p:cNvPr id="163" name=""/>
          <p:cNvSpPr/>
          <p:nvPr/>
        </p:nvSpPr>
        <p:spPr>
          <a:xfrm>
            <a:off x="1465920" y="3789360"/>
            <a:ext cx="273600" cy="907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0000"/>
          </a:solidFill>
          <a:ln w="0">
            <a:solidFill>
              <a:srgbClr val="000000"/>
            </a:solidFill>
          </a:ln>
        </p:spPr>
        <p:style>
          <a:lnRef idx="0"/>
          <a:fillRef idx="0"/>
          <a:effectRef idx="0"/>
          <a:fontRef idx="minor"/>
        </p:style>
      </p:sp>
      <p:sp>
        <p:nvSpPr>
          <p:cNvPr id="164" name=""/>
          <p:cNvSpPr/>
          <p:nvPr/>
        </p:nvSpPr>
        <p:spPr>
          <a:xfrm>
            <a:off x="2610000" y="3415680"/>
            <a:ext cx="360" cy="1627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5" name=""/>
          <p:cNvSpPr/>
          <p:nvPr/>
        </p:nvSpPr>
        <p:spPr>
          <a:xfrm>
            <a:off x="3250080" y="3415680"/>
            <a:ext cx="360" cy="1627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6" name=""/>
          <p:cNvSpPr/>
          <p:nvPr/>
        </p:nvSpPr>
        <p:spPr>
          <a:xfrm>
            <a:off x="3890160" y="3415680"/>
            <a:ext cx="360" cy="1627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7" name=""/>
          <p:cNvSpPr/>
          <p:nvPr/>
        </p:nvSpPr>
        <p:spPr>
          <a:xfrm>
            <a:off x="2956320" y="3415680"/>
            <a:ext cx="360" cy="1627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8" name=""/>
          <p:cNvSpPr/>
          <p:nvPr/>
        </p:nvSpPr>
        <p:spPr>
          <a:xfrm>
            <a:off x="3579840" y="3415680"/>
            <a:ext cx="360" cy="1627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pic>
        <p:nvPicPr>
          <p:cNvPr id="169" name="" descr=""/>
          <p:cNvPicPr/>
          <p:nvPr/>
        </p:nvPicPr>
        <p:blipFill>
          <a:blip r:embed="rId3"/>
          <a:stretch/>
        </p:blipFill>
        <p:spPr>
          <a:xfrm>
            <a:off x="1496520" y="2720160"/>
            <a:ext cx="3490200" cy="257760"/>
          </a:xfrm>
          <a:prstGeom prst="rect">
            <a:avLst/>
          </a:prstGeom>
          <a:ln w="0">
            <a:noFill/>
          </a:ln>
        </p:spPr>
      </p:pic>
      <p:sp>
        <p:nvSpPr>
          <p:cNvPr id="170" name=""/>
          <p:cNvSpPr/>
          <p:nvPr/>
        </p:nvSpPr>
        <p:spPr>
          <a:xfrm>
            <a:off x="4178160" y="3416040"/>
            <a:ext cx="360" cy="1627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71" name=""/>
          <p:cNvSpPr/>
          <p:nvPr/>
        </p:nvSpPr>
        <p:spPr>
          <a:xfrm>
            <a:off x="4538160" y="3416400"/>
            <a:ext cx="360" cy="1627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72" name=""/>
          <p:cNvSpPr/>
          <p:nvPr/>
        </p:nvSpPr>
        <p:spPr>
          <a:xfrm flipV="1">
            <a:off x="2427120" y="2978640"/>
            <a:ext cx="360" cy="119520"/>
          </a:xfrm>
          <a:prstGeom prst="line">
            <a:avLst/>
          </a:prstGeom>
          <a:ln w="0">
            <a:solidFill>
              <a:srgbClr val="000000"/>
            </a:solidFill>
          </a:ln>
        </p:spPr>
        <p:style>
          <a:lnRef idx="0"/>
          <a:fillRef idx="0"/>
          <a:effectRef idx="0"/>
          <a:fontRef idx="minor"/>
        </p:style>
      </p:sp>
      <p:sp>
        <p:nvSpPr>
          <p:cNvPr id="173" name=""/>
          <p:cNvSpPr/>
          <p:nvPr/>
        </p:nvSpPr>
        <p:spPr>
          <a:xfrm flipV="1">
            <a:off x="2859120" y="2978640"/>
            <a:ext cx="360" cy="119520"/>
          </a:xfrm>
          <a:prstGeom prst="line">
            <a:avLst/>
          </a:prstGeom>
          <a:ln w="0">
            <a:solidFill>
              <a:srgbClr val="000000"/>
            </a:solidFill>
          </a:ln>
        </p:spPr>
        <p:style>
          <a:lnRef idx="0"/>
          <a:fillRef idx="0"/>
          <a:effectRef idx="0"/>
          <a:fontRef idx="minor"/>
        </p:style>
      </p:sp>
      <p:sp>
        <p:nvSpPr>
          <p:cNvPr id="174" name=""/>
          <p:cNvSpPr/>
          <p:nvPr/>
        </p:nvSpPr>
        <p:spPr>
          <a:xfrm flipV="1">
            <a:off x="3255120" y="2978640"/>
            <a:ext cx="360" cy="119520"/>
          </a:xfrm>
          <a:prstGeom prst="line">
            <a:avLst/>
          </a:prstGeom>
          <a:ln w="0">
            <a:solidFill>
              <a:srgbClr val="000000"/>
            </a:solidFill>
          </a:ln>
        </p:spPr>
        <p:style>
          <a:lnRef idx="0"/>
          <a:fillRef idx="0"/>
          <a:effectRef idx="0"/>
          <a:fontRef idx="minor"/>
        </p:style>
      </p:sp>
      <p:sp>
        <p:nvSpPr>
          <p:cNvPr id="175" name=""/>
          <p:cNvSpPr/>
          <p:nvPr/>
        </p:nvSpPr>
        <p:spPr>
          <a:xfrm flipV="1">
            <a:off x="3651120" y="2978640"/>
            <a:ext cx="360" cy="119520"/>
          </a:xfrm>
          <a:prstGeom prst="line">
            <a:avLst/>
          </a:prstGeom>
          <a:ln w="0">
            <a:solidFill>
              <a:srgbClr val="000000"/>
            </a:solidFill>
          </a:ln>
        </p:spPr>
        <p:style>
          <a:lnRef idx="0"/>
          <a:fillRef idx="0"/>
          <a:effectRef idx="0"/>
          <a:fontRef idx="minor"/>
        </p:style>
      </p:sp>
      <p:sp>
        <p:nvSpPr>
          <p:cNvPr id="176" name=""/>
          <p:cNvSpPr/>
          <p:nvPr/>
        </p:nvSpPr>
        <p:spPr>
          <a:xfrm flipV="1">
            <a:off x="4047120" y="2978640"/>
            <a:ext cx="360" cy="119520"/>
          </a:xfrm>
          <a:prstGeom prst="line">
            <a:avLst/>
          </a:prstGeom>
          <a:ln w="0">
            <a:solidFill>
              <a:srgbClr val="000000"/>
            </a:solidFill>
          </a:ln>
        </p:spPr>
        <p:style>
          <a:lnRef idx="0"/>
          <a:fillRef idx="0"/>
          <a:effectRef idx="0"/>
          <a:fontRef idx="minor"/>
        </p:style>
      </p:sp>
      <p:sp>
        <p:nvSpPr>
          <p:cNvPr id="177" name=""/>
          <p:cNvSpPr/>
          <p:nvPr/>
        </p:nvSpPr>
        <p:spPr>
          <a:xfrm flipV="1">
            <a:off x="4407120" y="2978640"/>
            <a:ext cx="360" cy="119520"/>
          </a:xfrm>
          <a:prstGeom prst="line">
            <a:avLst/>
          </a:prstGeom>
          <a:ln w="0">
            <a:solidFill>
              <a:srgbClr val="000000"/>
            </a:solidFill>
          </a:ln>
        </p:spPr>
        <p:style>
          <a:lnRef idx="0"/>
          <a:fillRef idx="0"/>
          <a:effectRef idx="0"/>
          <a:fontRef idx="minor"/>
        </p:style>
      </p:sp>
      <p:sp>
        <p:nvSpPr>
          <p:cNvPr id="178" name=""/>
          <p:cNvSpPr/>
          <p:nvPr/>
        </p:nvSpPr>
        <p:spPr>
          <a:xfrm flipV="1">
            <a:off x="4803120" y="2978640"/>
            <a:ext cx="360" cy="119520"/>
          </a:xfrm>
          <a:prstGeom prst="line">
            <a:avLst/>
          </a:prstGeom>
          <a:ln w="0">
            <a:solidFill>
              <a:srgbClr val="000000"/>
            </a:solidFill>
          </a:ln>
        </p:spPr>
        <p:style>
          <a:lnRef idx="0"/>
          <a:fillRef idx="0"/>
          <a:effectRef idx="0"/>
          <a:fontRef idx="minor"/>
        </p:style>
      </p:sp>
      <p:sp>
        <p:nvSpPr>
          <p:cNvPr id="179" name=""/>
          <p:cNvSpPr/>
          <p:nvPr/>
        </p:nvSpPr>
        <p:spPr>
          <a:xfrm>
            <a:off x="1878480" y="1762560"/>
            <a:ext cx="3108240" cy="273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Transformer Encoder with Cross-layer Adaptive Fusion (CAF)</a:t>
            </a:r>
            <a:endParaRPr b="0" lang="en-US" sz="800" spc="-1" strike="noStrike">
              <a:latin typeface="Arial"/>
            </a:endParaRPr>
          </a:p>
        </p:txBody>
      </p:sp>
      <p:sp>
        <p:nvSpPr>
          <p:cNvPr id="180" name=""/>
          <p:cNvSpPr/>
          <p:nvPr/>
        </p:nvSpPr>
        <p:spPr>
          <a:xfrm>
            <a:off x="3355200" y="2072880"/>
            <a:ext cx="365040" cy="182160"/>
          </a:xfrm>
          <a:prstGeom prst="rect">
            <a:avLst/>
          </a:prstGeom>
          <a:solidFill>
            <a:srgbClr val="ff4000"/>
          </a:solidFill>
          <a:ln w="0">
            <a:solidFill>
              <a:srgbClr val="000000"/>
            </a:solidFill>
          </a:ln>
        </p:spPr>
        <p:style>
          <a:lnRef idx="0"/>
          <a:fillRef idx="0"/>
          <a:effectRef idx="0"/>
          <a:fontRef idx="minor"/>
        </p:style>
        <p:txBody>
          <a:bodyPr lIns="90000" rIns="90000" tIns="45000" bIns="45000" anchor="ctr">
            <a:noAutofit/>
          </a:bodyPr>
          <a:p>
            <a:pPr algn="ctr">
              <a:lnSpc>
                <a:spcPct val="100000"/>
              </a:lnSpc>
              <a:buNone/>
            </a:pPr>
            <a:r>
              <a:rPr b="0" i="1" lang="en-US" sz="700" spc="-1" strike="noStrike">
                <a:solidFill>
                  <a:srgbClr val="000000"/>
                </a:solidFill>
                <a:latin typeface="Arial"/>
                <a:ea typeface="DejaVu Sans"/>
              </a:rPr>
              <a:t>CAF</a:t>
            </a:r>
            <a:endParaRPr b="0" lang="en-US" sz="700" spc="-1" strike="noStrike">
              <a:latin typeface="Arial"/>
            </a:endParaRPr>
          </a:p>
        </p:txBody>
      </p:sp>
      <p:sp>
        <p:nvSpPr>
          <p:cNvPr id="181" name=""/>
          <p:cNvSpPr/>
          <p:nvPr/>
        </p:nvSpPr>
        <p:spPr>
          <a:xfrm>
            <a:off x="1321920" y="3597120"/>
            <a:ext cx="63936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Patchify</a:t>
            </a:r>
            <a:endParaRPr b="0" lang="en-US" sz="800" spc="-1" strike="noStrike">
              <a:latin typeface="Arial"/>
            </a:endParaRPr>
          </a:p>
        </p:txBody>
      </p:sp>
      <p:sp>
        <p:nvSpPr>
          <p:cNvPr id="182" name=""/>
          <p:cNvSpPr/>
          <p:nvPr/>
        </p:nvSpPr>
        <p:spPr>
          <a:xfrm>
            <a:off x="4147200" y="1964880"/>
            <a:ext cx="365040" cy="182160"/>
          </a:xfrm>
          <a:prstGeom prst="rect">
            <a:avLst/>
          </a:prstGeom>
          <a:solidFill>
            <a:srgbClr val="ff4000"/>
          </a:solidFill>
          <a:ln w="0">
            <a:solidFill>
              <a:srgbClr val="000000"/>
            </a:solidFill>
          </a:ln>
        </p:spPr>
        <p:style>
          <a:lnRef idx="0"/>
          <a:fillRef idx="0"/>
          <a:effectRef idx="0"/>
          <a:fontRef idx="minor"/>
        </p:style>
        <p:txBody>
          <a:bodyPr lIns="90000" rIns="90000" tIns="45000" bIns="45000" anchor="ctr">
            <a:noAutofit/>
          </a:bodyPr>
          <a:p>
            <a:pPr algn="ctr">
              <a:lnSpc>
                <a:spcPct val="100000"/>
              </a:lnSpc>
              <a:buNone/>
            </a:pPr>
            <a:r>
              <a:rPr b="0" i="1" lang="en-US" sz="700" spc="-1" strike="noStrike">
                <a:solidFill>
                  <a:srgbClr val="000000"/>
                </a:solidFill>
                <a:latin typeface="Arial"/>
                <a:ea typeface="DejaVu Sans"/>
              </a:rPr>
              <a:t>CAF</a:t>
            </a:r>
            <a:endParaRPr b="0" lang="en-US" sz="700" spc="-1" strike="noStrike">
              <a:latin typeface="Arial"/>
            </a:endParaRPr>
          </a:p>
        </p:txBody>
      </p:sp>
      <p:sp>
        <p:nvSpPr>
          <p:cNvPr id="183" name=""/>
          <p:cNvSpPr/>
          <p:nvPr/>
        </p:nvSpPr>
        <p:spPr>
          <a:xfrm flipV="1">
            <a:off x="2152800" y="1615680"/>
            <a:ext cx="360" cy="182880"/>
          </a:xfrm>
          <a:prstGeom prst="line">
            <a:avLst/>
          </a:prstGeom>
          <a:ln w="0">
            <a:solidFill>
              <a:srgbClr val="000000"/>
            </a:solidFill>
          </a:ln>
        </p:spPr>
        <p:style>
          <a:lnRef idx="0"/>
          <a:fillRef idx="0"/>
          <a:effectRef idx="0"/>
          <a:fontRef idx="minor"/>
        </p:style>
      </p:sp>
      <p:sp>
        <p:nvSpPr>
          <p:cNvPr id="184" name=""/>
          <p:cNvSpPr/>
          <p:nvPr/>
        </p:nvSpPr>
        <p:spPr>
          <a:xfrm flipV="1">
            <a:off x="6406560" y="3468240"/>
            <a:ext cx="360" cy="265320"/>
          </a:xfrm>
          <a:prstGeom prst="line">
            <a:avLst/>
          </a:prstGeom>
          <a:ln w="9000">
            <a:solidFill>
              <a:srgbClr val="000000"/>
            </a:solidFill>
            <a:round/>
            <a:tailEnd len="med" type="triangle" w="med"/>
          </a:ln>
        </p:spPr>
        <p:style>
          <a:lnRef idx="0"/>
          <a:fillRef idx="0"/>
          <a:effectRef idx="0"/>
          <a:fontRef idx="minor"/>
        </p:style>
      </p:sp>
      <p:sp>
        <p:nvSpPr>
          <p:cNvPr id="185" name=""/>
          <p:cNvSpPr/>
          <p:nvPr/>
        </p:nvSpPr>
        <p:spPr>
          <a:xfrm flipV="1">
            <a:off x="6406560" y="2830320"/>
            <a:ext cx="360" cy="209160"/>
          </a:xfrm>
          <a:prstGeom prst="line">
            <a:avLst/>
          </a:prstGeom>
          <a:ln w="9000">
            <a:solidFill>
              <a:srgbClr val="000000"/>
            </a:solidFill>
            <a:round/>
            <a:tailEnd len="med" type="triangle" w="med"/>
          </a:ln>
        </p:spPr>
        <p:style>
          <a:lnRef idx="0"/>
          <a:fillRef idx="0"/>
          <a:effectRef idx="0"/>
          <a:fontRef idx="minor"/>
        </p:style>
      </p:sp>
      <p:sp>
        <p:nvSpPr>
          <p:cNvPr id="186" name=""/>
          <p:cNvSpPr/>
          <p:nvPr/>
        </p:nvSpPr>
        <p:spPr>
          <a:xfrm>
            <a:off x="5766480" y="1577880"/>
            <a:ext cx="36504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B x</a:t>
            </a:r>
            <a:endParaRPr b="0" lang="en-US" sz="800" spc="-1" strike="noStrike">
              <a:latin typeface="Arial"/>
            </a:endParaRPr>
          </a:p>
        </p:txBody>
      </p:sp>
      <p:sp>
        <p:nvSpPr>
          <p:cNvPr id="187" name=""/>
          <p:cNvSpPr/>
          <p:nvPr/>
        </p:nvSpPr>
        <p:spPr>
          <a:xfrm flipV="1">
            <a:off x="5078880" y="2286000"/>
            <a:ext cx="695520" cy="80640"/>
          </a:xfrm>
          <a:prstGeom prst="line">
            <a:avLst/>
          </a:prstGeom>
          <a:ln cap="rnd" w="0">
            <a:solidFill>
              <a:srgbClr val="00a933"/>
            </a:solidFill>
            <a:prstDash val="dash"/>
          </a:ln>
        </p:spPr>
        <p:style>
          <a:lnRef idx="0"/>
          <a:fillRef idx="0"/>
          <a:effectRef idx="0"/>
          <a:fontRef idx="minor"/>
        </p:style>
      </p:sp>
      <p:sp>
        <p:nvSpPr>
          <p:cNvPr id="188" name=""/>
          <p:cNvSpPr/>
          <p:nvPr/>
        </p:nvSpPr>
        <p:spPr>
          <a:xfrm>
            <a:off x="5078880" y="2502360"/>
            <a:ext cx="695520" cy="321480"/>
          </a:xfrm>
          <a:prstGeom prst="line">
            <a:avLst/>
          </a:prstGeom>
          <a:ln cap="rnd" w="0">
            <a:solidFill>
              <a:srgbClr val="00a933"/>
            </a:solidFill>
            <a:prstDash val="dash"/>
          </a:ln>
        </p:spPr>
        <p:style>
          <a:lnRef idx="0"/>
          <a:fillRef idx="0"/>
          <a:effectRef idx="0"/>
          <a:fontRef idx="minor"/>
        </p:style>
      </p:sp>
      <p:sp>
        <p:nvSpPr>
          <p:cNvPr id="189" name=""/>
          <p:cNvSpPr/>
          <p:nvPr/>
        </p:nvSpPr>
        <p:spPr>
          <a:xfrm>
            <a:off x="2260800" y="3096000"/>
            <a:ext cx="2742840" cy="321840"/>
          </a:xfrm>
          <a:custGeom>
            <a:avLst/>
            <a:gdLst/>
            <a:ahLst/>
            <a:rect l="l" t="t" r="r" b="b"/>
            <a:pathLst>
              <a:path w="183721" h="21600">
                <a:moveTo>
                  <a:pt x="3600" y="0"/>
                </a:moveTo>
                <a:arcTo wR="3600" hR="3600" stAng="16200000" swAng="-5400000"/>
                <a:lnTo>
                  <a:pt x="0" y="18000"/>
                </a:lnTo>
                <a:arcTo wR="3600" hR="3600" stAng="10800000" swAng="-5400000"/>
                <a:lnTo>
                  <a:pt x="180121" y="21600"/>
                </a:lnTo>
                <a:arcTo wR="158521" hR="3600" stAng="5400000" swAng="5400000"/>
                <a:lnTo>
                  <a:pt x="21600" y="3600"/>
                </a:lnTo>
                <a:arcTo wR="158521" hR="3600" stAng="10800000" swAng="5400000"/>
                <a:close/>
              </a:path>
            </a:pathLst>
          </a:custGeom>
          <a:solidFill>
            <a:srgbClr val="e0c2cd"/>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Linear Projection of Spatial Patches</a:t>
            </a:r>
            <a:endParaRPr b="0" lang="en-US" sz="800" spc="-1" strike="noStrike">
              <a:latin typeface="Arial"/>
            </a:endParaRPr>
          </a:p>
        </p:txBody>
      </p:sp>
      <p:sp>
        <p:nvSpPr>
          <p:cNvPr id="190" name=""/>
          <p:cNvSpPr/>
          <p:nvPr/>
        </p:nvSpPr>
        <p:spPr>
          <a:xfrm>
            <a:off x="1816200" y="2347200"/>
            <a:ext cx="548280" cy="27396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Block1</a:t>
            </a:r>
            <a:endParaRPr b="0" lang="en-US" sz="800" spc="-1" strike="noStrike">
              <a:latin typeface="Arial"/>
            </a:endParaRPr>
          </a:p>
        </p:txBody>
      </p:sp>
      <p:sp>
        <p:nvSpPr>
          <p:cNvPr id="191" name=""/>
          <p:cNvSpPr/>
          <p:nvPr/>
        </p:nvSpPr>
        <p:spPr>
          <a:xfrm>
            <a:off x="2536560" y="2347560"/>
            <a:ext cx="548280" cy="27396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Block2</a:t>
            </a:r>
            <a:endParaRPr b="0" lang="en-US" sz="800" spc="-1" strike="noStrike">
              <a:latin typeface="Arial"/>
            </a:endParaRPr>
          </a:p>
        </p:txBody>
      </p:sp>
      <p:sp>
        <p:nvSpPr>
          <p:cNvPr id="192" name=""/>
          <p:cNvSpPr/>
          <p:nvPr/>
        </p:nvSpPr>
        <p:spPr>
          <a:xfrm>
            <a:off x="2364840" y="2503800"/>
            <a:ext cx="171720" cy="360"/>
          </a:xfrm>
          <a:prstGeom prst="line">
            <a:avLst/>
          </a:prstGeom>
          <a:ln w="0">
            <a:solidFill>
              <a:srgbClr val="000000"/>
            </a:solidFill>
            <a:tailEnd len="med" type="triangle" w="med"/>
          </a:ln>
        </p:spPr>
        <p:style>
          <a:lnRef idx="0"/>
          <a:fillRef idx="0"/>
          <a:effectRef idx="0"/>
          <a:fontRef idx="minor"/>
        </p:style>
      </p:sp>
      <p:sp>
        <p:nvSpPr>
          <p:cNvPr id="193" name=""/>
          <p:cNvSpPr/>
          <p:nvPr/>
        </p:nvSpPr>
        <p:spPr>
          <a:xfrm>
            <a:off x="3256920" y="2347920"/>
            <a:ext cx="548280" cy="27396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Block3</a:t>
            </a:r>
            <a:endParaRPr b="0" lang="en-US" sz="800" spc="-1" strike="noStrike">
              <a:latin typeface="Arial"/>
            </a:endParaRPr>
          </a:p>
        </p:txBody>
      </p:sp>
      <p:sp>
        <p:nvSpPr>
          <p:cNvPr id="194" name=""/>
          <p:cNvSpPr/>
          <p:nvPr/>
        </p:nvSpPr>
        <p:spPr>
          <a:xfrm>
            <a:off x="4726800" y="2402640"/>
            <a:ext cx="45684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800" spc="-1" strike="noStrike">
                <a:latin typeface="Arial"/>
              </a:rPr>
              <a:t>…</a:t>
            </a:r>
            <a:r>
              <a:rPr b="1" i="1" lang="en-US" sz="800" spc="-1" strike="noStrike">
                <a:latin typeface="Arial"/>
              </a:rPr>
              <a:t>...</a:t>
            </a:r>
            <a:endParaRPr b="0" lang="en-US" sz="800" spc="-1" strike="noStrike">
              <a:latin typeface="Arial"/>
            </a:endParaRPr>
          </a:p>
        </p:txBody>
      </p:sp>
      <p:sp>
        <p:nvSpPr>
          <p:cNvPr id="195" name=""/>
          <p:cNvSpPr/>
          <p:nvPr/>
        </p:nvSpPr>
        <p:spPr>
          <a:xfrm>
            <a:off x="4870800" y="2331000"/>
            <a:ext cx="45684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B x</a:t>
            </a:r>
            <a:endParaRPr b="0" lang="en-US" sz="800" spc="-1" strike="noStrike">
              <a:latin typeface="Arial"/>
            </a:endParaRPr>
          </a:p>
        </p:txBody>
      </p:sp>
      <p:sp>
        <p:nvSpPr>
          <p:cNvPr id="196" name=""/>
          <p:cNvSpPr/>
          <p:nvPr/>
        </p:nvSpPr>
        <p:spPr>
          <a:xfrm>
            <a:off x="4049280" y="2348280"/>
            <a:ext cx="548280" cy="27396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Block4</a:t>
            </a:r>
            <a:endParaRPr b="0" lang="en-US" sz="800" spc="-1" strike="noStrike">
              <a:latin typeface="Arial"/>
            </a:endParaRPr>
          </a:p>
        </p:txBody>
      </p:sp>
      <p:sp>
        <p:nvSpPr>
          <p:cNvPr id="197" name=""/>
          <p:cNvSpPr/>
          <p:nvPr/>
        </p:nvSpPr>
        <p:spPr>
          <a:xfrm flipV="1">
            <a:off x="2090520" y="2163240"/>
            <a:ext cx="1264680" cy="183240"/>
          </a:xfrm>
          <a:prstGeom prst="bentConnector3">
            <a:avLst>
              <a:gd name="adj1" fmla="val 50000"/>
            </a:avLst>
          </a:prstGeom>
          <a:noFill/>
          <a:ln w="0">
            <a:solidFill>
              <a:srgbClr val="000000"/>
            </a:solidFill>
            <a:prstDash val="sysDash"/>
            <a:tailEnd len="med" type="triangle" w="med"/>
          </a:ln>
        </p:spPr>
        <p:style>
          <a:lnRef idx="0"/>
          <a:fillRef idx="0"/>
          <a:effectRef idx="0"/>
          <a:fontRef idx="minor"/>
        </p:style>
      </p:sp>
      <p:sp>
        <p:nvSpPr>
          <p:cNvPr id="198" name=""/>
          <p:cNvSpPr/>
          <p:nvPr/>
        </p:nvSpPr>
        <p:spPr>
          <a:xfrm flipV="1">
            <a:off x="3259800" y="2163960"/>
            <a:ext cx="360" cy="183600"/>
          </a:xfrm>
          <a:prstGeom prst="line">
            <a:avLst/>
          </a:prstGeom>
          <a:ln w="0">
            <a:solidFill>
              <a:srgbClr val="000000"/>
            </a:solidFill>
            <a:prstDash val="sysDash"/>
            <a:tailEnd len="med" type="triangle" w="med"/>
          </a:ln>
        </p:spPr>
        <p:style>
          <a:lnRef idx="0"/>
          <a:fillRef idx="0"/>
          <a:effectRef idx="0"/>
          <a:fontRef idx="minor"/>
        </p:style>
      </p:sp>
      <p:sp>
        <p:nvSpPr>
          <p:cNvPr id="199" name=""/>
          <p:cNvSpPr/>
          <p:nvPr/>
        </p:nvSpPr>
        <p:spPr>
          <a:xfrm>
            <a:off x="3085200" y="2503800"/>
            <a:ext cx="171720" cy="360"/>
          </a:xfrm>
          <a:prstGeom prst="line">
            <a:avLst/>
          </a:prstGeom>
          <a:ln w="0">
            <a:solidFill>
              <a:srgbClr val="000000"/>
            </a:solidFill>
            <a:tailEnd len="med" type="triangle" w="med"/>
          </a:ln>
        </p:spPr>
        <p:style>
          <a:lnRef idx="0"/>
          <a:fillRef idx="0"/>
          <a:effectRef idx="0"/>
          <a:fontRef idx="minor"/>
        </p:style>
      </p:sp>
      <p:sp>
        <p:nvSpPr>
          <p:cNvPr id="200" name=""/>
          <p:cNvSpPr/>
          <p:nvPr/>
        </p:nvSpPr>
        <p:spPr>
          <a:xfrm>
            <a:off x="3805560" y="2503800"/>
            <a:ext cx="243720" cy="360"/>
          </a:xfrm>
          <a:prstGeom prst="line">
            <a:avLst/>
          </a:prstGeom>
          <a:ln w="0">
            <a:solidFill>
              <a:srgbClr val="000000"/>
            </a:solidFill>
            <a:tailEnd len="med" type="triangle" w="med"/>
          </a:ln>
        </p:spPr>
        <p:style>
          <a:lnRef idx="0"/>
          <a:fillRef idx="0"/>
          <a:effectRef idx="0"/>
          <a:fontRef idx="minor"/>
        </p:style>
      </p:sp>
      <p:sp>
        <p:nvSpPr>
          <p:cNvPr id="201" name=""/>
          <p:cNvSpPr/>
          <p:nvPr/>
        </p:nvSpPr>
        <p:spPr>
          <a:xfrm flipV="1">
            <a:off x="2810880" y="2055960"/>
            <a:ext cx="1336320" cy="291600"/>
          </a:xfrm>
          <a:prstGeom prst="bentConnector3">
            <a:avLst>
              <a:gd name="adj1" fmla="val 50000"/>
            </a:avLst>
          </a:prstGeom>
          <a:noFill/>
          <a:ln w="0">
            <a:solidFill>
              <a:srgbClr val="000000"/>
            </a:solidFill>
            <a:prstDash val="sysDash"/>
            <a:tailEnd len="med" type="triangle" w="med"/>
          </a:ln>
        </p:spPr>
        <p:style>
          <a:lnRef idx="0"/>
          <a:fillRef idx="0"/>
          <a:effectRef idx="0"/>
          <a:fontRef idx="minor"/>
        </p:style>
      </p:sp>
      <p:sp>
        <p:nvSpPr>
          <p:cNvPr id="202" name=""/>
          <p:cNvSpPr/>
          <p:nvPr/>
        </p:nvSpPr>
        <p:spPr>
          <a:xfrm flipV="1">
            <a:off x="4066200" y="2055960"/>
            <a:ext cx="360" cy="291600"/>
          </a:xfrm>
          <a:prstGeom prst="line">
            <a:avLst/>
          </a:prstGeom>
          <a:ln w="0">
            <a:solidFill>
              <a:srgbClr val="000000"/>
            </a:solidFill>
            <a:prstDash val="sysDash"/>
            <a:tailEnd len="med" type="triangle" w="med"/>
          </a:ln>
        </p:spPr>
        <p:style>
          <a:lnRef idx="0"/>
          <a:fillRef idx="0"/>
          <a:effectRef idx="0"/>
          <a:fontRef idx="minor"/>
        </p:style>
      </p:sp>
      <p:sp>
        <p:nvSpPr>
          <p:cNvPr id="203" name=""/>
          <p:cNvSpPr/>
          <p:nvPr/>
        </p:nvSpPr>
        <p:spPr>
          <a:xfrm>
            <a:off x="3720600" y="2163960"/>
            <a:ext cx="206640" cy="339840"/>
          </a:xfrm>
          <a:prstGeom prst="bentConnector3">
            <a:avLst>
              <a:gd name="adj1" fmla="val 50000"/>
            </a:avLst>
          </a:prstGeom>
          <a:noFill/>
          <a:ln w="0">
            <a:solidFill>
              <a:srgbClr val="000000"/>
            </a:solidFill>
            <a:prstDash val="sysDash"/>
            <a:tailEnd len="med" type="triangle" w="med"/>
          </a:ln>
        </p:spPr>
        <p:style>
          <a:lnRef idx="0"/>
          <a:fillRef idx="0"/>
          <a:effectRef idx="0"/>
          <a:fontRef idx="minor"/>
        </p:style>
      </p:sp>
      <p:sp>
        <p:nvSpPr>
          <p:cNvPr id="204" name=""/>
          <p:cNvSpPr/>
          <p:nvPr/>
        </p:nvSpPr>
        <p:spPr>
          <a:xfrm>
            <a:off x="4597920" y="2503800"/>
            <a:ext cx="201240" cy="360"/>
          </a:xfrm>
          <a:prstGeom prst="line">
            <a:avLst/>
          </a:prstGeom>
          <a:ln w="0">
            <a:solidFill>
              <a:srgbClr val="000000"/>
            </a:solidFill>
            <a:tailEnd len="med" type="triangle" w="med"/>
          </a:ln>
        </p:spPr>
        <p:style>
          <a:lnRef idx="0"/>
          <a:fillRef idx="0"/>
          <a:effectRef idx="0"/>
          <a:fontRef idx="minor"/>
        </p:style>
      </p:sp>
      <p:sp>
        <p:nvSpPr>
          <p:cNvPr id="205" name=""/>
          <p:cNvSpPr/>
          <p:nvPr/>
        </p:nvSpPr>
        <p:spPr>
          <a:xfrm>
            <a:off x="4512600" y="2055960"/>
            <a:ext cx="185760" cy="447840"/>
          </a:xfrm>
          <a:prstGeom prst="bentConnector3">
            <a:avLst>
              <a:gd name="adj1" fmla="val 50000"/>
            </a:avLst>
          </a:prstGeom>
          <a:noFill/>
          <a:ln w="0">
            <a:solidFill>
              <a:srgbClr val="000000"/>
            </a:solidFill>
            <a:prstDash val="sysDash"/>
            <a:tailEnd len="med" type="triangle" w="med"/>
          </a:ln>
        </p:spPr>
        <p:style>
          <a:lnRef idx="0"/>
          <a:fillRef idx="0"/>
          <a:effectRef idx="0"/>
          <a:fontRef idx="minor"/>
        </p:style>
      </p:sp>
      <p:sp>
        <p:nvSpPr>
          <p:cNvPr id="206" name=""/>
          <p:cNvSpPr/>
          <p:nvPr/>
        </p:nvSpPr>
        <p:spPr>
          <a:xfrm>
            <a:off x="5979600" y="3238200"/>
            <a:ext cx="840960" cy="22824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ffd7"/>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LayerNorm</a:t>
            </a:r>
            <a:endParaRPr b="0" lang="en-US" sz="800" spc="-1" strike="noStrike">
              <a:latin typeface="Arial"/>
            </a:endParaRPr>
          </a:p>
        </p:txBody>
      </p:sp>
      <p:sp>
        <p:nvSpPr>
          <p:cNvPr id="207" name=""/>
          <p:cNvSpPr/>
          <p:nvPr/>
        </p:nvSpPr>
        <p:spPr>
          <a:xfrm>
            <a:off x="5979600" y="3022200"/>
            <a:ext cx="840960" cy="22824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dedce6"/>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Spectral MHA</a:t>
            </a:r>
            <a:endParaRPr b="0" lang="en-US" sz="800" spc="-1" strike="noStrike">
              <a:latin typeface="Arial"/>
            </a:endParaRPr>
          </a:p>
        </p:txBody>
      </p:sp>
      <p:sp>
        <p:nvSpPr>
          <p:cNvPr id="208" name=""/>
          <p:cNvSpPr/>
          <p:nvPr/>
        </p:nvSpPr>
        <p:spPr>
          <a:xfrm>
            <a:off x="5979600" y="2626200"/>
            <a:ext cx="840960" cy="22824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ffd7"/>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LayerNorm</a:t>
            </a:r>
            <a:endParaRPr b="0" lang="en-US" sz="800" spc="-1" strike="noStrike">
              <a:latin typeface="Arial"/>
            </a:endParaRPr>
          </a:p>
        </p:txBody>
      </p:sp>
      <p:sp>
        <p:nvSpPr>
          <p:cNvPr id="209" name=""/>
          <p:cNvSpPr/>
          <p:nvPr/>
        </p:nvSpPr>
        <p:spPr>
          <a:xfrm>
            <a:off x="5979600" y="2410200"/>
            <a:ext cx="840960" cy="22824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d7d7"/>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Spatial MHA</a:t>
            </a:r>
            <a:endParaRPr b="0" lang="en-US" sz="800" spc="-1" strike="noStrike">
              <a:latin typeface="Arial"/>
            </a:endParaRPr>
          </a:p>
        </p:txBody>
      </p:sp>
      <p:sp>
        <p:nvSpPr>
          <p:cNvPr id="210" name=""/>
          <p:cNvSpPr/>
          <p:nvPr/>
        </p:nvSpPr>
        <p:spPr>
          <a:xfrm>
            <a:off x="5979600" y="1978200"/>
            <a:ext cx="840960" cy="22824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ffd7"/>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LayerNorm</a:t>
            </a:r>
            <a:endParaRPr b="0" lang="en-US" sz="800" spc="-1" strike="noStrike">
              <a:latin typeface="Arial"/>
            </a:endParaRPr>
          </a:p>
        </p:txBody>
      </p:sp>
      <p:sp>
        <p:nvSpPr>
          <p:cNvPr id="211" name=""/>
          <p:cNvSpPr/>
          <p:nvPr/>
        </p:nvSpPr>
        <p:spPr>
          <a:xfrm>
            <a:off x="5979600" y="1762200"/>
            <a:ext cx="840960" cy="22824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dedce6"/>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FeedForward</a:t>
            </a:r>
            <a:endParaRPr b="0" lang="en-US" sz="800" spc="-1" strike="noStrike">
              <a:latin typeface="Arial"/>
            </a:endParaRPr>
          </a:p>
        </p:txBody>
      </p:sp>
      <p:sp>
        <p:nvSpPr>
          <p:cNvPr id="212" name=""/>
          <p:cNvSpPr/>
          <p:nvPr/>
        </p:nvSpPr>
        <p:spPr>
          <a:xfrm flipV="1">
            <a:off x="6406920" y="2220840"/>
            <a:ext cx="360" cy="209160"/>
          </a:xfrm>
          <a:prstGeom prst="line">
            <a:avLst/>
          </a:prstGeom>
          <a:ln w="9000">
            <a:solidFill>
              <a:srgbClr val="000000"/>
            </a:solidFill>
            <a:round/>
            <a:tailEnd len="med" type="triangle" w="med"/>
          </a:ln>
        </p:spPr>
        <p:style>
          <a:lnRef idx="0"/>
          <a:fillRef idx="0"/>
          <a:effectRef idx="0"/>
          <a:fontRef idx="minor"/>
        </p:style>
      </p:sp>
      <p:sp>
        <p:nvSpPr>
          <p:cNvPr id="213" name=""/>
          <p:cNvSpPr/>
          <p:nvPr/>
        </p:nvSpPr>
        <p:spPr>
          <a:xfrm flipV="1">
            <a:off x="6406920" y="1490760"/>
            <a:ext cx="360" cy="265320"/>
          </a:xfrm>
          <a:prstGeom prst="line">
            <a:avLst/>
          </a:prstGeom>
          <a:ln w="9000">
            <a:solidFill>
              <a:srgbClr val="000000"/>
            </a:solidFill>
            <a:round/>
            <a:tailEnd len="med" type="triangle" w="med"/>
          </a:ln>
        </p:spPr>
        <p:style>
          <a:lnRef idx="0"/>
          <a:fillRef idx="0"/>
          <a:effectRef idx="0"/>
          <a:fontRef idx="minor"/>
        </p:style>
      </p:sp>
      <p:sp>
        <p:nvSpPr>
          <p:cNvPr id="214" name=""/>
          <p:cNvSpPr/>
          <p:nvPr/>
        </p:nvSpPr>
        <p:spPr>
          <a:xfrm>
            <a:off x="1924200" y="1396800"/>
            <a:ext cx="456840" cy="228240"/>
          </a:xfrm>
          <a:custGeom>
            <a:avLst/>
            <a:gdLst/>
            <a:ahLst/>
            <a:rect l="l" t="t" r="r" b="b"/>
            <a:pathLst>
              <a:path w="43166" h="21600">
                <a:moveTo>
                  <a:pt x="3600" y="0"/>
                </a:moveTo>
                <a:arcTo wR="3600" hR="3600" stAng="16200000" swAng="-5400000"/>
                <a:lnTo>
                  <a:pt x="0" y="18000"/>
                </a:lnTo>
                <a:arcTo wR="3600" hR="3600" stAng="10800000" swAng="-5400000"/>
                <a:lnTo>
                  <a:pt x="39566" y="21600"/>
                </a:lnTo>
                <a:arcTo wR="17966" hR="3600" stAng="5400000" swAng="5400000"/>
                <a:lnTo>
                  <a:pt x="21600" y="3600"/>
                </a:lnTo>
                <a:arcTo wR="17966" hR="3600" stAng="10800000" swAng="5400000"/>
                <a:close/>
              </a:path>
            </a:pathLst>
          </a:custGeom>
          <a:solidFill>
            <a:srgbClr val="ffdbb6"/>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MLP Head</a:t>
            </a:r>
            <a:endParaRPr b="0" lang="en-US" sz="800" spc="-1" strike="noStrike">
              <a:latin typeface="Arial"/>
            </a:endParaRPr>
          </a:p>
        </p:txBody>
      </p:sp>
      <p:sp>
        <p:nvSpPr>
          <p:cNvPr id="215" name=""/>
          <p:cNvSpPr/>
          <p:nvPr/>
        </p:nvSpPr>
        <p:spPr>
          <a:xfrm>
            <a:off x="2602800" y="1395360"/>
            <a:ext cx="59724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Class</a:t>
            </a:r>
            <a:endParaRPr b="0" lang="en-US" sz="800" spc="-1" strike="noStrike">
              <a:latin typeface="Arial"/>
            </a:endParaRPr>
          </a:p>
        </p:txBody>
      </p:sp>
      <p:sp>
        <p:nvSpPr>
          <p:cNvPr id="216" name=""/>
          <p:cNvSpPr/>
          <p:nvPr/>
        </p:nvSpPr>
        <p:spPr>
          <a:xfrm>
            <a:off x="2381400" y="1517400"/>
            <a:ext cx="228600" cy="360"/>
          </a:xfrm>
          <a:prstGeom prst="line">
            <a:avLst/>
          </a:prstGeom>
          <a:ln w="0">
            <a:solidFill>
              <a:srgbClr val="000000"/>
            </a:solidFill>
            <a:tailEnd len="med" type="triangle" w="med"/>
          </a:ln>
        </p:spPr>
        <p:style>
          <a:lnRef idx="0"/>
          <a:fillRef idx="0"/>
          <a:effectRef idx="0"/>
          <a:fontRef idx="minor"/>
        </p:style>
      </p:sp>
      <p:sp>
        <p:nvSpPr>
          <p:cNvPr id="217" name=""/>
          <p:cNvSpPr/>
          <p:nvPr/>
        </p:nvSpPr>
        <p:spPr>
          <a:xfrm>
            <a:off x="889200" y="2691720"/>
            <a:ext cx="694440" cy="318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positional embedding</a:t>
            </a:r>
            <a:endParaRPr b="0" lang="en-US" sz="800" spc="-1" strike="noStrike">
              <a:latin typeface="Arial"/>
            </a:endParaRPr>
          </a:p>
        </p:txBody>
      </p:sp>
      <p:sp>
        <p:nvSpPr>
          <p:cNvPr id="218" name=""/>
          <p:cNvSpPr/>
          <p:nvPr/>
        </p:nvSpPr>
        <p:spPr>
          <a:xfrm>
            <a:off x="946800" y="3051720"/>
            <a:ext cx="82044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class token</a:t>
            </a:r>
            <a:endParaRPr b="0" lang="en-US" sz="800" spc="-1" strike="noStrike">
              <a:latin typeface="Arial"/>
            </a:endParaRPr>
          </a:p>
        </p:txBody>
      </p:sp>
      <p:sp>
        <p:nvSpPr>
          <p:cNvPr id="219" name=""/>
          <p:cNvSpPr/>
          <p:nvPr/>
        </p:nvSpPr>
        <p:spPr>
          <a:xfrm>
            <a:off x="1557720" y="3153600"/>
            <a:ext cx="484560" cy="360"/>
          </a:xfrm>
          <a:prstGeom prst="line">
            <a:avLst/>
          </a:prstGeom>
          <a:ln w="0">
            <a:solidFill>
              <a:srgbClr val="000000"/>
            </a:solidFill>
          </a:ln>
        </p:spPr>
        <p:style>
          <a:lnRef idx="0"/>
          <a:fillRef idx="0"/>
          <a:effectRef idx="0"/>
          <a:fontRef idx="minor"/>
        </p:style>
      </p:sp>
      <p:sp>
        <p:nvSpPr>
          <p:cNvPr id="220" name=""/>
          <p:cNvSpPr/>
          <p:nvPr/>
        </p:nvSpPr>
        <p:spPr>
          <a:xfrm flipV="1">
            <a:off x="2042280" y="2978280"/>
            <a:ext cx="360" cy="175320"/>
          </a:xfrm>
          <a:prstGeom prst="line">
            <a:avLst/>
          </a:prstGeom>
          <a:ln w="0">
            <a:solidFill>
              <a:srgbClr val="000000"/>
            </a:solidFill>
            <a:tailEnd len="med" type="triangle" w="med"/>
          </a:ln>
        </p:spPr>
        <p:style>
          <a:lnRef idx="0"/>
          <a:fillRef idx="0"/>
          <a:effectRef idx="0"/>
          <a:fontRef idx="minor"/>
        </p:style>
      </p:sp>
      <p:sp>
        <p:nvSpPr>
          <p:cNvPr id="221" name=""/>
          <p:cNvSpPr/>
          <p:nvPr/>
        </p:nvSpPr>
        <p:spPr>
          <a:xfrm>
            <a:off x="2149920" y="3753360"/>
            <a:ext cx="273600" cy="9072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0000"/>
          </a:solidFill>
          <a:ln w="0">
            <a:solidFill>
              <a:srgbClr val="000000"/>
            </a:solidFill>
          </a:ln>
        </p:spPr>
        <p:style>
          <a:lnRef idx="0"/>
          <a:fillRef idx="0"/>
          <a:effectRef idx="0"/>
          <a:fontRef idx="minor"/>
        </p:style>
      </p:sp>
      <p:sp>
        <p:nvSpPr>
          <p:cNvPr id="222" name=""/>
          <p:cNvSpPr/>
          <p:nvPr/>
        </p:nvSpPr>
        <p:spPr>
          <a:xfrm>
            <a:off x="2514600" y="3585600"/>
            <a:ext cx="2285640" cy="456840"/>
          </a:xfrm>
          <a:custGeom>
            <a:avLst/>
            <a:gdLst/>
            <a:ahLst/>
            <a:rect l="l" t="t" r="r" b="b"/>
            <a:pathLst>
              <a:path w="107932" h="21600">
                <a:moveTo>
                  <a:pt x="3600" y="0"/>
                </a:moveTo>
                <a:arcTo wR="3600" hR="3600" stAng="16200000" swAng="-5400000"/>
                <a:lnTo>
                  <a:pt x="0" y="18000"/>
                </a:lnTo>
                <a:arcTo wR="3600" hR="3600" stAng="10800000" swAng="-5400000"/>
                <a:lnTo>
                  <a:pt x="104332" y="21600"/>
                </a:lnTo>
                <a:arcTo wR="82732" hR="3600" stAng="5400000" swAng="5400000"/>
                <a:lnTo>
                  <a:pt x="21600" y="3600"/>
                </a:lnTo>
                <a:arcTo wR="82732" hR="3600" stAng="10800000" swAng="5400000"/>
                <a:close/>
              </a:path>
            </a:pathLst>
          </a:custGeom>
          <a:noFill/>
          <a:ln w="0">
            <a:solidFill>
              <a:srgbClr val="000000"/>
            </a:solidFill>
            <a:prstDash val="sysDash"/>
          </a:ln>
        </p:spPr>
        <p:style>
          <a:lnRef idx="0"/>
          <a:fillRef idx="0"/>
          <a:effectRef idx="0"/>
          <a:fontRef idx="minor"/>
        </p:style>
      </p:sp>
      <p:pic>
        <p:nvPicPr>
          <p:cNvPr id="223" name="" descr=""/>
          <p:cNvPicPr/>
          <p:nvPr/>
        </p:nvPicPr>
        <p:blipFill>
          <a:blip r:embed="rId4"/>
          <a:stretch/>
        </p:blipFill>
        <p:spPr>
          <a:xfrm>
            <a:off x="2607480" y="3761280"/>
            <a:ext cx="109440" cy="82080"/>
          </a:xfrm>
          <a:prstGeom prst="rect">
            <a:avLst/>
          </a:prstGeom>
          <a:ln w="0">
            <a:noFill/>
          </a:ln>
        </p:spPr>
      </p:pic>
      <p:sp>
        <p:nvSpPr>
          <p:cNvPr id="224" name=""/>
          <p:cNvSpPr/>
          <p:nvPr/>
        </p:nvSpPr>
        <p:spPr>
          <a:xfrm>
            <a:off x="2062800" y="3807720"/>
            <a:ext cx="451440" cy="318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Each </a:t>
            </a:r>
            <a:endParaRPr b="0" lang="en-US" sz="800" spc="-1" strike="noStrike">
              <a:latin typeface="Arial"/>
            </a:endParaRPr>
          </a:p>
          <a:p>
            <a:pPr>
              <a:lnSpc>
                <a:spcPct val="100000"/>
              </a:lnSpc>
              <a:buNone/>
            </a:pPr>
            <a:r>
              <a:rPr b="0" i="1" lang="en-US" sz="800" spc="-1" strike="noStrike">
                <a:latin typeface="Arial"/>
              </a:rPr>
              <a:t>patch</a:t>
            </a:r>
            <a:endParaRPr b="0" lang="en-US" sz="800" spc="-1" strike="noStrike">
              <a:latin typeface="Arial"/>
            </a:endParaRPr>
          </a:p>
        </p:txBody>
      </p:sp>
      <p:pic>
        <p:nvPicPr>
          <p:cNvPr id="225" name="" descr=""/>
          <p:cNvPicPr/>
          <p:nvPr/>
        </p:nvPicPr>
        <p:blipFill>
          <a:blip r:embed="rId5"/>
          <a:stretch/>
        </p:blipFill>
        <p:spPr>
          <a:xfrm>
            <a:off x="2931840" y="3761640"/>
            <a:ext cx="109440" cy="82080"/>
          </a:xfrm>
          <a:prstGeom prst="rect">
            <a:avLst/>
          </a:prstGeom>
          <a:ln w="0">
            <a:noFill/>
          </a:ln>
        </p:spPr>
      </p:pic>
      <p:sp>
        <p:nvSpPr>
          <p:cNvPr id="226" name=""/>
          <p:cNvSpPr/>
          <p:nvPr/>
        </p:nvSpPr>
        <p:spPr>
          <a:xfrm>
            <a:off x="3502800" y="3699000"/>
            <a:ext cx="45684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800" spc="-1" strike="noStrike">
                <a:latin typeface="Arial"/>
              </a:rPr>
              <a:t>…</a:t>
            </a:r>
            <a:r>
              <a:rPr b="1" i="1" lang="en-US" sz="800" spc="-1" strike="noStrike">
                <a:latin typeface="Arial"/>
              </a:rPr>
              <a:t>...</a:t>
            </a:r>
            <a:endParaRPr b="0" lang="en-US" sz="800" spc="-1" strike="noStrike">
              <a:latin typeface="Arial"/>
            </a:endParaRPr>
          </a:p>
        </p:txBody>
      </p:sp>
      <p:pic>
        <p:nvPicPr>
          <p:cNvPr id="227" name="" descr=""/>
          <p:cNvPicPr/>
          <p:nvPr/>
        </p:nvPicPr>
        <p:blipFill>
          <a:blip r:embed="rId6"/>
          <a:stretch/>
        </p:blipFill>
        <p:spPr>
          <a:xfrm>
            <a:off x="3220200" y="3762000"/>
            <a:ext cx="109440" cy="82080"/>
          </a:xfrm>
          <a:prstGeom prst="rect">
            <a:avLst/>
          </a:prstGeom>
          <a:ln w="0">
            <a:noFill/>
          </a:ln>
        </p:spPr>
      </p:pic>
      <p:pic>
        <p:nvPicPr>
          <p:cNvPr id="228" name="" descr=""/>
          <p:cNvPicPr/>
          <p:nvPr/>
        </p:nvPicPr>
        <p:blipFill>
          <a:blip r:embed="rId7"/>
          <a:stretch/>
        </p:blipFill>
        <p:spPr>
          <a:xfrm>
            <a:off x="3940560" y="3762360"/>
            <a:ext cx="109440" cy="82080"/>
          </a:xfrm>
          <a:prstGeom prst="rect">
            <a:avLst/>
          </a:prstGeom>
          <a:ln w="0">
            <a:noFill/>
          </a:ln>
        </p:spPr>
      </p:pic>
      <p:pic>
        <p:nvPicPr>
          <p:cNvPr id="229" name="" descr=""/>
          <p:cNvPicPr/>
          <p:nvPr/>
        </p:nvPicPr>
        <p:blipFill>
          <a:blip r:embed="rId8"/>
          <a:stretch/>
        </p:blipFill>
        <p:spPr>
          <a:xfrm>
            <a:off x="4480560" y="3762360"/>
            <a:ext cx="109440" cy="82080"/>
          </a:xfrm>
          <a:prstGeom prst="rect">
            <a:avLst/>
          </a:prstGeom>
          <a:ln w="0">
            <a:noFill/>
          </a:ln>
        </p:spPr>
      </p:pic>
      <p:pic>
        <p:nvPicPr>
          <p:cNvPr id="230" name="" descr=""/>
          <p:cNvPicPr/>
          <p:nvPr/>
        </p:nvPicPr>
        <p:blipFill>
          <a:blip r:embed="rId9"/>
          <a:stretch/>
        </p:blipFill>
        <p:spPr>
          <a:xfrm>
            <a:off x="4192920" y="3762720"/>
            <a:ext cx="109440" cy="82080"/>
          </a:xfrm>
          <a:prstGeom prst="rect">
            <a:avLst/>
          </a:prstGeom>
          <a:ln w="0">
            <a:noFill/>
          </a:ln>
        </p:spPr>
      </p:pic>
      <p:sp>
        <p:nvSpPr>
          <p:cNvPr id="231" name=""/>
          <p:cNvSpPr/>
          <p:nvPr/>
        </p:nvSpPr>
        <p:spPr>
          <a:xfrm>
            <a:off x="767160" y="4168080"/>
            <a:ext cx="82584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C * W * H</a:t>
            </a:r>
            <a:endParaRPr b="0" lang="en-US" sz="800" spc="-1" strike="noStrike">
              <a:latin typeface="Arial"/>
            </a:endParaRPr>
          </a:p>
        </p:txBody>
      </p:sp>
      <p:sp>
        <p:nvSpPr>
          <p:cNvPr id="232" name=""/>
          <p:cNvSpPr/>
          <p:nvPr/>
        </p:nvSpPr>
        <p:spPr>
          <a:xfrm>
            <a:off x="1667520" y="4348440"/>
            <a:ext cx="82584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C * p * p</a:t>
            </a:r>
            <a:endParaRPr b="0" lang="en-US" sz="800" spc="-1" strike="noStrike">
              <a:latin typeface="Arial"/>
            </a:endParaRPr>
          </a:p>
        </p:txBody>
      </p:sp>
      <p:sp>
        <p:nvSpPr>
          <p:cNvPr id="233" name=""/>
          <p:cNvSpPr/>
          <p:nvPr/>
        </p:nvSpPr>
        <p:spPr>
          <a:xfrm>
            <a:off x="2495160" y="3808080"/>
            <a:ext cx="451440" cy="306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p*p</a:t>
            </a:r>
            <a:endParaRPr b="0" lang="en-US" sz="800" spc="-1" strike="noStrike">
              <a:latin typeface="Arial"/>
            </a:endParaRPr>
          </a:p>
        </p:txBody>
      </p:sp>
      <p:sp>
        <p:nvSpPr>
          <p:cNvPr id="234" name=""/>
          <p:cNvSpPr/>
          <p:nvPr/>
        </p:nvSpPr>
        <p:spPr>
          <a:xfrm>
            <a:off x="2531520" y="3592440"/>
            <a:ext cx="31932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1</a:t>
            </a:r>
            <a:endParaRPr b="0" lang="en-US" sz="800" spc="-1" strike="noStrike">
              <a:latin typeface="Arial"/>
            </a:endParaRPr>
          </a:p>
        </p:txBody>
      </p:sp>
      <p:sp>
        <p:nvSpPr>
          <p:cNvPr id="235" name=""/>
          <p:cNvSpPr/>
          <p:nvPr/>
        </p:nvSpPr>
        <p:spPr>
          <a:xfrm>
            <a:off x="2855520" y="3592800"/>
            <a:ext cx="31932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2</a:t>
            </a:r>
            <a:endParaRPr b="0" lang="en-US" sz="800" spc="-1" strike="noStrike">
              <a:latin typeface="Arial"/>
            </a:endParaRPr>
          </a:p>
        </p:txBody>
      </p:sp>
      <p:sp>
        <p:nvSpPr>
          <p:cNvPr id="236" name=""/>
          <p:cNvSpPr/>
          <p:nvPr/>
        </p:nvSpPr>
        <p:spPr>
          <a:xfrm>
            <a:off x="3143520" y="3593160"/>
            <a:ext cx="31932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3</a:t>
            </a:r>
            <a:endParaRPr b="0" lang="en-US" sz="800" spc="-1" strike="noStrike">
              <a:latin typeface="Arial"/>
            </a:endParaRPr>
          </a:p>
        </p:txBody>
      </p:sp>
      <p:sp>
        <p:nvSpPr>
          <p:cNvPr id="237" name=""/>
          <p:cNvSpPr/>
          <p:nvPr/>
        </p:nvSpPr>
        <p:spPr>
          <a:xfrm>
            <a:off x="4403520" y="3593520"/>
            <a:ext cx="319320" cy="20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B</a:t>
            </a:r>
            <a:endParaRPr b="0" lang="en-US" sz="800" spc="-1" strike="noStrike">
              <a:latin typeface="Arial"/>
            </a:endParaRPr>
          </a:p>
        </p:txBody>
      </p:sp>
      <p:sp>
        <p:nvSpPr>
          <p:cNvPr id="238" name=""/>
          <p:cNvSpPr/>
          <p:nvPr/>
        </p:nvSpPr>
        <p:spPr>
          <a:xfrm>
            <a:off x="4079520" y="3593880"/>
            <a:ext cx="400680" cy="318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C-1</a:t>
            </a:r>
            <a:endParaRPr b="0" lang="en-US" sz="800" spc="-1" strike="noStrike">
              <a:latin typeface="Arial"/>
            </a:endParaRPr>
          </a:p>
        </p:txBody>
      </p:sp>
      <p:sp>
        <p:nvSpPr>
          <p:cNvPr id="239" name=""/>
          <p:cNvSpPr/>
          <p:nvPr/>
        </p:nvSpPr>
        <p:spPr>
          <a:xfrm>
            <a:off x="3827520" y="3594240"/>
            <a:ext cx="400680" cy="318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C-2</a:t>
            </a:r>
            <a:endParaRPr b="0" lang="en-US" sz="800" spc="-1" strike="noStrike">
              <a:latin typeface="Arial"/>
            </a:endParaRPr>
          </a:p>
        </p:txBody>
      </p:sp>
      <p:sp>
        <p:nvSpPr>
          <p:cNvPr id="240" name=""/>
          <p:cNvSpPr/>
          <p:nvPr/>
        </p:nvSpPr>
        <p:spPr>
          <a:xfrm>
            <a:off x="2819520" y="3808080"/>
            <a:ext cx="451440" cy="306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p*p</a:t>
            </a:r>
            <a:endParaRPr b="0" lang="en-US" sz="800" spc="-1" strike="noStrike">
              <a:latin typeface="Arial"/>
            </a:endParaRPr>
          </a:p>
        </p:txBody>
      </p:sp>
      <p:sp>
        <p:nvSpPr>
          <p:cNvPr id="241" name=""/>
          <p:cNvSpPr/>
          <p:nvPr/>
        </p:nvSpPr>
        <p:spPr>
          <a:xfrm>
            <a:off x="3107880" y="3808080"/>
            <a:ext cx="451440" cy="306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p*p</a:t>
            </a:r>
            <a:endParaRPr b="0" lang="en-US" sz="800" spc="-1" strike="noStrike">
              <a:latin typeface="Arial"/>
            </a:endParaRPr>
          </a:p>
        </p:txBody>
      </p:sp>
      <p:sp>
        <p:nvSpPr>
          <p:cNvPr id="242" name=""/>
          <p:cNvSpPr/>
          <p:nvPr/>
        </p:nvSpPr>
        <p:spPr>
          <a:xfrm>
            <a:off x="3828240" y="3808080"/>
            <a:ext cx="451440" cy="306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p*p</a:t>
            </a:r>
            <a:endParaRPr b="0" lang="en-US" sz="800" spc="-1" strike="noStrike">
              <a:latin typeface="Arial"/>
            </a:endParaRPr>
          </a:p>
        </p:txBody>
      </p:sp>
      <p:sp>
        <p:nvSpPr>
          <p:cNvPr id="243" name=""/>
          <p:cNvSpPr/>
          <p:nvPr/>
        </p:nvSpPr>
        <p:spPr>
          <a:xfrm>
            <a:off x="4080600" y="3808080"/>
            <a:ext cx="451440" cy="306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p*p</a:t>
            </a:r>
            <a:endParaRPr b="0" lang="en-US" sz="800" spc="-1" strike="noStrike">
              <a:latin typeface="Arial"/>
            </a:endParaRPr>
          </a:p>
        </p:txBody>
      </p:sp>
      <p:sp>
        <p:nvSpPr>
          <p:cNvPr id="244" name=""/>
          <p:cNvSpPr/>
          <p:nvPr/>
        </p:nvSpPr>
        <p:spPr>
          <a:xfrm>
            <a:off x="4368960" y="3808080"/>
            <a:ext cx="451440" cy="306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latin typeface="Arial"/>
              </a:rPr>
              <a:t>p*p</a:t>
            </a:r>
            <a:endParaRPr b="0" lang="en-US" sz="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5" name="CustomShape 155"/>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1 - Comparison to SoTA</a:t>
            </a:r>
            <a:endParaRPr b="0" lang="en-US" sz="2400" spc="-1" strike="noStrike">
              <a:latin typeface="Arial"/>
            </a:endParaRPr>
          </a:p>
        </p:txBody>
      </p:sp>
      <p:sp>
        <p:nvSpPr>
          <p:cNvPr id="246" name="CustomShape 156"/>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F20248BA-9B6A-4BFF-97BF-92460290DF50}"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47" name="CustomShape 177"/>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Our model has significant improvement for all three dataset.</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Comparing to SoTA on compressed data. </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48" name="" descr=""/>
          <p:cNvPicPr/>
          <p:nvPr/>
        </p:nvPicPr>
        <p:blipFill>
          <a:blip r:embed="rId1"/>
          <a:stretch/>
        </p:blipFill>
        <p:spPr>
          <a:xfrm>
            <a:off x="1114920" y="1295640"/>
            <a:ext cx="4644360" cy="1672560"/>
          </a:xfrm>
          <a:prstGeom prst="rect">
            <a:avLst/>
          </a:prstGeom>
          <a:ln w="0">
            <a:noFill/>
          </a:ln>
        </p:spPr>
      </p:pic>
      <p:pic>
        <p:nvPicPr>
          <p:cNvPr id="249" name="" descr=""/>
          <p:cNvPicPr/>
          <p:nvPr/>
        </p:nvPicPr>
        <p:blipFill>
          <a:blip r:embed="rId2"/>
          <a:stretch/>
        </p:blipFill>
        <p:spPr>
          <a:xfrm>
            <a:off x="1124280" y="3291840"/>
            <a:ext cx="4458240" cy="10047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7"/>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1 - Comparison to SoTA</a:t>
            </a:r>
            <a:endParaRPr b="0" lang="en-US" sz="2400" spc="-1" strike="noStrike">
              <a:latin typeface="Arial"/>
            </a:endParaRPr>
          </a:p>
        </p:txBody>
      </p:sp>
      <p:sp>
        <p:nvSpPr>
          <p:cNvPr id="251" name="CustomShape 8"/>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A32C4951-1263-4CE2-973D-42FB21143C5C}"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52" name="CustomShape 9"/>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Comparison to SoTA on sub training samples.</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53" name="" descr=""/>
          <p:cNvPicPr/>
          <p:nvPr/>
        </p:nvPicPr>
        <p:blipFill>
          <a:blip r:embed="rId1"/>
          <a:stretch/>
        </p:blipFill>
        <p:spPr>
          <a:xfrm>
            <a:off x="1388160" y="1477800"/>
            <a:ext cx="3457080" cy="24530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4" name="CustomShape 183"/>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2 – Ablation studies</a:t>
            </a:r>
            <a:endParaRPr b="0" lang="en-US" sz="2400" spc="-1" strike="noStrike">
              <a:latin typeface="Arial"/>
            </a:endParaRPr>
          </a:p>
        </p:txBody>
      </p:sp>
      <p:sp>
        <p:nvSpPr>
          <p:cNvPr id="255" name="CustomShape 184"/>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C638FE11-CE9B-4D13-8A1A-8A536A210951}"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56" name="CustomShape 185"/>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Ablation 1: Does attention order matter? Yes, firstly performing spectra attention works better than firstly performing spatial attention.</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Ablation 2: Does the stage of combing spatial and spectral features matter? Yes, early feature-level fusion which is our final model outperforms late class-level fusion which decomposes spatial and spectra features and combines their extracted embedding just before the final MLP head.</a:t>
            </a: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57" name="" descr=""/>
          <p:cNvPicPr/>
          <p:nvPr/>
        </p:nvPicPr>
        <p:blipFill>
          <a:blip r:embed="rId1"/>
          <a:stretch/>
        </p:blipFill>
        <p:spPr>
          <a:xfrm>
            <a:off x="1434240" y="1554480"/>
            <a:ext cx="3959280" cy="1187280"/>
          </a:xfrm>
          <a:prstGeom prst="rect">
            <a:avLst/>
          </a:prstGeom>
          <a:ln w="0">
            <a:noFill/>
          </a:ln>
        </p:spPr>
      </p:pic>
      <p:pic>
        <p:nvPicPr>
          <p:cNvPr id="258" name="" descr=""/>
          <p:cNvPicPr/>
          <p:nvPr/>
        </p:nvPicPr>
        <p:blipFill>
          <a:blip r:embed="rId2"/>
          <a:stretch/>
        </p:blipFill>
        <p:spPr>
          <a:xfrm>
            <a:off x="1463040" y="3485520"/>
            <a:ext cx="4021920" cy="11102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CustomShape 195"/>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2 – Ablation studies</a:t>
            </a:r>
            <a:endParaRPr b="0" lang="en-US" sz="2400" spc="-1" strike="noStrike">
              <a:latin typeface="Arial"/>
            </a:endParaRPr>
          </a:p>
        </p:txBody>
      </p:sp>
      <p:sp>
        <p:nvSpPr>
          <p:cNvPr id="260" name="CustomShape 196"/>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B45E440D-A1A6-4D37-A8A9-07108299826D}"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61" name="CustomShape 197"/>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Ablation 3: Pooling from spectral (band) dimension vs pooling from spatial (pixels) dimension. </a:t>
            </a:r>
            <a:endParaRPr b="0" lang="en-US" sz="1200" spc="-1" strike="noStrike">
              <a:latin typeface="Arial"/>
            </a:endParaRPr>
          </a:p>
          <a:p>
            <a:pPr>
              <a:lnSpc>
                <a:spcPct val="100000"/>
              </a:lnSpc>
              <a:buNone/>
            </a:pPr>
            <a:r>
              <a:rPr b="0" lang="en-US" sz="1200" spc="-1" strike="noStrike">
                <a:solidFill>
                  <a:srgbClr val="000000"/>
                </a:solidFill>
                <a:latin typeface="Arial"/>
                <a:ea typeface="Noto Sans CJK SC"/>
              </a:rPr>
              <a:t>- Pooling from pixels that is our final model works better than pooling from wavebands, which is reasonable because in the case of pooling from pixels, the global token aggregates information from all wavebands into patch embedding, while in the latter, </a:t>
            </a:r>
            <a:r>
              <a:rPr b="0" lang="en-US" sz="1200" spc="-1" strike="noStrike">
                <a:solidFill>
                  <a:srgbClr val="000000"/>
                </a:solidFill>
                <a:latin typeface="Arial"/>
                <a:ea typeface="DejaVu Sans"/>
              </a:rPr>
              <a:t>the global token aggregates information from all pixels into band embedding.</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62" name="" descr=""/>
          <p:cNvPicPr/>
          <p:nvPr/>
        </p:nvPicPr>
        <p:blipFill>
          <a:blip r:embed="rId1"/>
          <a:stretch/>
        </p:blipFill>
        <p:spPr>
          <a:xfrm>
            <a:off x="1280160" y="2103120"/>
            <a:ext cx="4350960" cy="12106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TUe_16x9 (2)</Template>
  <TotalTime>44777</TotalTime>
  <Application>LibreOffice/7.3.5.2$Linux_X86_64 LibreOffice_project/30$Build-2</Application>
  <AppVersion>15.0000</AppVersion>
  <Company>TU/e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2019-11-27T15:26:32Z</dcterms:created>
  <dc:creator>Ven, I.M.J. van de</dc:creator>
  <dc:description/>
  <dc:language>en-US</dc:language>
  <cp:lastModifiedBy/>
  <dcterms:modified xsi:type="dcterms:W3CDTF">2023-04-21T16:58:49Z</dcterms:modified>
  <cp:revision>1384</cp:revision>
  <dc:subject/>
  <dc:title>Example of a title at the top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0</vt:bool>
  </property>
  <property fmtid="{D5CDD505-2E9C-101B-9397-08002B2CF9AE}" pid="4" name="LinksUpToDate">
    <vt:bool>0</vt:bool>
  </property>
  <property fmtid="{D5CDD505-2E9C-101B-9397-08002B2CF9AE}" pid="5" name="MMClips">
    <vt:r8>0</vt:r8>
  </property>
  <property fmtid="{D5CDD505-2E9C-101B-9397-08002B2CF9AE}" pid="6" name="Notes">
    <vt:r8>17</vt:r8>
  </property>
  <property fmtid="{D5CDD505-2E9C-101B-9397-08002B2CF9AE}" pid="7" name="PresentationFormat">
    <vt:lpwstr>On-screen Show (16:9)</vt:lpwstr>
  </property>
  <property fmtid="{D5CDD505-2E9C-101B-9397-08002B2CF9AE}" pid="8" name="ScaleCrop">
    <vt:bool>0</vt:bool>
  </property>
  <property fmtid="{D5CDD505-2E9C-101B-9397-08002B2CF9AE}" pid="9" name="ShareDoc">
    <vt:bool>0</vt:bool>
  </property>
  <property fmtid="{D5CDD505-2E9C-101B-9397-08002B2CF9AE}" pid="10" name="Slides">
    <vt:r8>17</vt:r8>
  </property>
</Properties>
</file>