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57"/>
  </p:notesMasterIdLst>
  <p:handoutMasterIdLst>
    <p:handoutMasterId r:id="rId58"/>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308" r:id="rId17"/>
    <p:sldId id="272" r:id="rId18"/>
    <p:sldId id="273" r:id="rId19"/>
    <p:sldId id="274" r:id="rId20"/>
    <p:sldId id="310" r:id="rId21"/>
    <p:sldId id="275" r:id="rId22"/>
    <p:sldId id="276" r:id="rId23"/>
    <p:sldId id="311" r:id="rId24"/>
    <p:sldId id="309"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3">
          <p15:clr>
            <a:srgbClr val="A4A3A4"/>
          </p15:clr>
        </p15:guide>
        <p15:guide id="2" pos="29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03"/>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66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6649" autoAdjust="0"/>
  </p:normalViewPr>
  <p:slideViewPr>
    <p:cSldViewPr>
      <p:cViewPr varScale="1">
        <p:scale>
          <a:sx n="111" d="100"/>
          <a:sy n="111" d="100"/>
        </p:scale>
        <p:origin x="1614" y="78"/>
      </p:cViewPr>
      <p:guideLst>
        <p:guide orient="horz" pos="2183"/>
        <p:guide pos="2903"/>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120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3789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3789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3789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093D0B5-8B26-4A0C-A284-BC633FA419C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368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307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1E34D43-CD9C-4557-ABC3-84F1181956D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F5D4E73-A42D-41CF-9C3A-4E3964B907C0}" type="slidenum">
              <a:rPr lang="en-US" altLang="zh-CN" sz="1200"/>
              <a:pPr/>
              <a:t>1</a:t>
            </a:fld>
            <a:endParaRPr lang="en-US" altLang="zh-CN" sz="1200"/>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en-US"/>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en-US"/>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
        <p:nvSpPr>
          <p:cNvPr id="583684" name="Rectangle 4"/>
          <p:cNvSpPr>
            <a:spLocks noGrp="1" noChangeArrowheads="1"/>
          </p:cNvSpPr>
          <p:nvPr>
            <p:ph type="subTitle" idx="1"/>
          </p:nvPr>
        </p:nvSpPr>
        <p:spPr>
          <a:xfrm>
            <a:off x="4673600" y="2927350"/>
            <a:ext cx="3657600" cy="1822450"/>
          </a:xfrm>
        </p:spPr>
        <p:txBody>
          <a:bodyPr anchor="b"/>
          <a:lstStyle>
            <a:lvl1pPr marL="0" indent="0">
              <a:buFont typeface="Wingdings" panose="05000000000000000000" pitchFamily="2" charset="2"/>
              <a:buNone/>
              <a:defRPr>
                <a:solidFill>
                  <a:schemeClr val="tx2"/>
                </a:solidFill>
              </a:defRPr>
            </a:lvl1pPr>
          </a:lstStyle>
          <a:p>
            <a:pPr lvl="0"/>
            <a:r>
              <a:rPr lang="zh-CN" altLang="en-US" noProof="0" smtClean="0"/>
              <a:t>单击此处编辑母版副标题样式</a:t>
            </a:r>
          </a:p>
        </p:txBody>
      </p:sp>
      <p:sp>
        <p:nvSpPr>
          <p:cNvPr id="583691"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pPr lvl="0"/>
            <a:r>
              <a:rPr lang="zh-CN" altLang="en-US" noProof="0" smtClean="0"/>
              <a:t>单击此处编辑母版标题样式</a:t>
            </a:r>
          </a:p>
        </p:txBody>
      </p:sp>
      <p:sp>
        <p:nvSpPr>
          <p:cNvPr id="9" name="Date Placeholder 8"/>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fld id="{064D1262-CF13-4FD0-8417-23B5B84924FF}" type="datetime1">
              <a:rPr lang="zh-CN" altLang="en-US"/>
              <a:pPr>
                <a:defRPr/>
              </a:pPr>
              <a:t>2016/4/13</a:t>
            </a:fld>
            <a:endParaRPr lang="en-US" altLang="zh-CN"/>
          </a:p>
        </p:txBody>
      </p:sp>
      <p:sp>
        <p:nvSpPr>
          <p:cNvPr id="10" name="Footer Placeholder 9"/>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CN"/>
          </a:p>
        </p:txBody>
      </p:sp>
      <p:sp>
        <p:nvSpPr>
          <p:cNvPr id="11" name="Slide Number Placeholder 10"/>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FFF3B19B-ECEA-4DAB-AB19-33BC10DB3E5C}" type="slidenum">
              <a:rPr lang="en-US" altLang="zh-CN"/>
              <a:pPr>
                <a:defRPr/>
              </a:pPr>
              <a:t>‹#›</a:t>
            </a:fld>
            <a:endParaRPr lang="en-US" altLang="zh-CN"/>
          </a:p>
        </p:txBody>
      </p:sp>
    </p:spTree>
    <p:extLst>
      <p:ext uri="{BB962C8B-B14F-4D97-AF65-F5344CB8AC3E}">
        <p14:creationId xmlns:p14="http://schemas.microsoft.com/office/powerpoint/2010/main" val="214863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FDFDDFB2-E69F-4285-BCAF-231A690DBB61}" type="datetime1">
              <a:rPr lang="zh-CN" altLang="en-US"/>
              <a:pPr>
                <a:defRPr/>
              </a:pPr>
              <a:t>2016/4/13</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B9371ABE-BE09-4389-B38B-338865936F4E}" type="slidenum">
              <a:rPr lang="en-US" altLang="zh-CN"/>
              <a:pPr>
                <a:defRPr/>
              </a:pPr>
              <a:t>‹#›</a:t>
            </a:fld>
            <a:endParaRPr lang="en-US" altLang="zh-CN"/>
          </a:p>
        </p:txBody>
      </p:sp>
    </p:spTree>
    <p:extLst>
      <p:ext uri="{BB962C8B-B14F-4D97-AF65-F5344CB8AC3E}">
        <p14:creationId xmlns:p14="http://schemas.microsoft.com/office/powerpoint/2010/main" val="288858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5150" y="762000"/>
            <a:ext cx="20002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762000"/>
            <a:ext cx="5848350" cy="5334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1BFE5F36-1A09-4EE4-9A9B-998B0F4621CD}" type="datetime1">
              <a:rPr lang="zh-CN" altLang="en-US"/>
              <a:pPr>
                <a:defRPr/>
              </a:pPr>
              <a:t>2016/4/13</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5F063440-964A-449D-A5A1-FA3CD8F699BE}" type="slidenum">
              <a:rPr lang="en-US" altLang="zh-CN"/>
              <a:pPr>
                <a:defRPr/>
              </a:pPr>
              <a:t>‹#›</a:t>
            </a:fld>
            <a:endParaRPr lang="en-US" altLang="zh-CN"/>
          </a:p>
        </p:txBody>
      </p:sp>
    </p:spTree>
    <p:extLst>
      <p:ext uri="{BB962C8B-B14F-4D97-AF65-F5344CB8AC3E}">
        <p14:creationId xmlns:p14="http://schemas.microsoft.com/office/powerpoint/2010/main" val="356777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2362200"/>
            <a:ext cx="3924300" cy="3733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Online Image Placeholder 3"/>
          <p:cNvSpPr>
            <a:spLocks noGrp="1"/>
          </p:cNvSpPr>
          <p:nvPr>
            <p:ph type="clipArt" sz="half" idx="2"/>
          </p:nvPr>
        </p:nvSpPr>
        <p:spPr>
          <a:xfrm>
            <a:off x="4991100" y="2362200"/>
            <a:ext cx="3924300" cy="3733800"/>
          </a:xfrm>
        </p:spPr>
        <p:txBody>
          <a:bodyPr/>
          <a:lstStyle/>
          <a:p>
            <a:pPr lvl="0"/>
            <a:endParaRPr lang="en-US" noProof="0" smtClean="0"/>
          </a:p>
        </p:txBody>
      </p:sp>
      <p:sp>
        <p:nvSpPr>
          <p:cNvPr id="5" name="Rectangle 8"/>
          <p:cNvSpPr>
            <a:spLocks noGrp="1" noChangeArrowheads="1"/>
          </p:cNvSpPr>
          <p:nvPr>
            <p:ph type="dt" sz="half" idx="10"/>
          </p:nvPr>
        </p:nvSpPr>
        <p:spPr>
          <a:ln/>
        </p:spPr>
        <p:txBody>
          <a:bodyPr/>
          <a:lstStyle>
            <a:lvl1pPr>
              <a:defRPr/>
            </a:lvl1pPr>
          </a:lstStyle>
          <a:p>
            <a:pPr>
              <a:defRPr/>
            </a:pPr>
            <a:fld id="{7B21322B-7AD9-413D-A28C-2D7523BB1701}" type="datetime1">
              <a:rPr lang="zh-CN" altLang="en-US"/>
              <a:pPr>
                <a:defRPr/>
              </a:pPr>
              <a:t>2016/4/13</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80E89815-8E06-4E88-B7FB-DD85F2B1EFC8}" type="slidenum">
              <a:rPr lang="en-US" altLang="zh-CN"/>
              <a:pPr>
                <a:defRPr/>
              </a:pPr>
              <a:t>‹#›</a:t>
            </a:fld>
            <a:endParaRPr lang="en-US" altLang="zh-CN"/>
          </a:p>
        </p:txBody>
      </p:sp>
    </p:spTree>
    <p:extLst>
      <p:ext uri="{BB962C8B-B14F-4D97-AF65-F5344CB8AC3E}">
        <p14:creationId xmlns:p14="http://schemas.microsoft.com/office/powerpoint/2010/main" val="249177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213011B5-D856-4F77-B8DF-B65C3F5E97C1}" type="datetime1">
              <a:rPr lang="zh-CN" altLang="en-US"/>
              <a:pPr>
                <a:defRPr/>
              </a:pPr>
              <a:t>2016/4/13</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6DBBBD04-6E00-4546-8095-1FFF1AE66487}" type="slidenum">
              <a:rPr lang="en-US" altLang="zh-CN"/>
              <a:pPr>
                <a:defRPr/>
              </a:pPr>
              <a:t>‹#›</a:t>
            </a:fld>
            <a:endParaRPr lang="en-US" altLang="zh-CN"/>
          </a:p>
        </p:txBody>
      </p:sp>
    </p:spTree>
    <p:extLst>
      <p:ext uri="{BB962C8B-B14F-4D97-AF65-F5344CB8AC3E}">
        <p14:creationId xmlns:p14="http://schemas.microsoft.com/office/powerpoint/2010/main" val="3725088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DA47EACE-B642-4D7D-A5AC-1F951230BF74}" type="datetime1">
              <a:rPr lang="zh-CN" altLang="en-US"/>
              <a:pPr>
                <a:defRPr/>
              </a:pPr>
              <a:t>2016/4/13</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31445B64-40D2-4675-8CF5-D50B0C8146BD}" type="slidenum">
              <a:rPr lang="en-US" altLang="zh-CN"/>
              <a:pPr>
                <a:defRPr/>
              </a:pPr>
              <a:t>‹#›</a:t>
            </a:fld>
            <a:endParaRPr lang="en-US" altLang="zh-CN"/>
          </a:p>
        </p:txBody>
      </p:sp>
    </p:spTree>
    <p:extLst>
      <p:ext uri="{BB962C8B-B14F-4D97-AF65-F5344CB8AC3E}">
        <p14:creationId xmlns:p14="http://schemas.microsoft.com/office/powerpoint/2010/main" val="3640456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362200"/>
            <a:ext cx="3924300" cy="3733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1100" y="2362200"/>
            <a:ext cx="3924300" cy="3733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5BBFA7E6-2B39-4702-9AF1-0B562E481A3D}" type="datetime1">
              <a:rPr lang="zh-CN" altLang="en-US"/>
              <a:pPr>
                <a:defRPr/>
              </a:pPr>
              <a:t>2016/4/13</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7DE0D7A6-005F-44B0-A224-C67A19BBC0C6}" type="slidenum">
              <a:rPr lang="en-US" altLang="zh-CN"/>
              <a:pPr>
                <a:defRPr/>
              </a:pPr>
              <a:t>‹#›</a:t>
            </a:fld>
            <a:endParaRPr lang="en-US" altLang="zh-CN"/>
          </a:p>
        </p:txBody>
      </p:sp>
    </p:spTree>
    <p:extLst>
      <p:ext uri="{BB962C8B-B14F-4D97-AF65-F5344CB8AC3E}">
        <p14:creationId xmlns:p14="http://schemas.microsoft.com/office/powerpoint/2010/main" val="3660794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056D125A-383B-4104-8F59-4B201D69D205}" type="datetime1">
              <a:rPr lang="zh-CN" altLang="en-US"/>
              <a:pPr>
                <a:defRPr/>
              </a:pPr>
              <a:t>2016/4/13</a:t>
            </a:fld>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72429B1C-6404-4797-8279-54AB8C9FC226}" type="slidenum">
              <a:rPr lang="en-US" altLang="zh-CN"/>
              <a:pPr>
                <a:defRPr/>
              </a:pPr>
              <a:t>‹#›</a:t>
            </a:fld>
            <a:endParaRPr lang="en-US" altLang="zh-CN"/>
          </a:p>
        </p:txBody>
      </p:sp>
    </p:spTree>
    <p:extLst>
      <p:ext uri="{BB962C8B-B14F-4D97-AF65-F5344CB8AC3E}">
        <p14:creationId xmlns:p14="http://schemas.microsoft.com/office/powerpoint/2010/main" val="3718664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AE260ED7-CF45-4990-ADE4-FBCDDA67A265}" type="datetime1">
              <a:rPr lang="zh-CN" altLang="en-US"/>
              <a:pPr>
                <a:defRPr/>
              </a:pPr>
              <a:t>2016/4/13</a:t>
            </a:fld>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FFE894DC-800D-482B-B1C4-3C347071C2D2}" type="slidenum">
              <a:rPr lang="en-US" altLang="zh-CN"/>
              <a:pPr>
                <a:defRPr/>
              </a:pPr>
              <a:t>‹#›</a:t>
            </a:fld>
            <a:endParaRPr lang="en-US" altLang="zh-CN"/>
          </a:p>
        </p:txBody>
      </p:sp>
    </p:spTree>
    <p:extLst>
      <p:ext uri="{BB962C8B-B14F-4D97-AF65-F5344CB8AC3E}">
        <p14:creationId xmlns:p14="http://schemas.microsoft.com/office/powerpoint/2010/main" val="120209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B93008D1-F771-4A8A-8682-120A0F687BD1}" type="datetime1">
              <a:rPr lang="zh-CN" altLang="en-US"/>
              <a:pPr>
                <a:defRPr/>
              </a:pPr>
              <a:t>2016/4/13</a:t>
            </a:fld>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A12BE32F-6E0F-4C3B-99E9-20D00D3C2954}" type="slidenum">
              <a:rPr lang="en-US" altLang="zh-CN"/>
              <a:pPr>
                <a:defRPr/>
              </a:pPr>
              <a:t>‹#›</a:t>
            </a:fld>
            <a:endParaRPr lang="en-US" altLang="zh-CN"/>
          </a:p>
        </p:txBody>
      </p:sp>
    </p:spTree>
    <p:extLst>
      <p:ext uri="{BB962C8B-B14F-4D97-AF65-F5344CB8AC3E}">
        <p14:creationId xmlns:p14="http://schemas.microsoft.com/office/powerpoint/2010/main" val="198598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4C691EAA-25AB-43F8-B533-BB96FF4F2CA9}" type="datetime1">
              <a:rPr lang="zh-CN" altLang="en-US"/>
              <a:pPr>
                <a:defRPr/>
              </a:pPr>
              <a:t>2016/4/13</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3C532719-3CED-4066-8ED4-62BEA0D41BA7}" type="slidenum">
              <a:rPr lang="en-US" altLang="zh-CN"/>
              <a:pPr>
                <a:defRPr/>
              </a:pPr>
              <a:t>‹#›</a:t>
            </a:fld>
            <a:endParaRPr lang="en-US" altLang="zh-CN"/>
          </a:p>
        </p:txBody>
      </p:sp>
    </p:spTree>
    <p:extLst>
      <p:ext uri="{BB962C8B-B14F-4D97-AF65-F5344CB8AC3E}">
        <p14:creationId xmlns:p14="http://schemas.microsoft.com/office/powerpoint/2010/main" val="364351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A2E1CB97-136F-4447-B80B-BC9CC70BB362}" type="datetime1">
              <a:rPr lang="zh-CN" altLang="en-US"/>
              <a:pPr>
                <a:defRPr/>
              </a:pPr>
              <a:t>2016/4/13</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7F3E7050-F9ED-41D0-960B-9280F25B24D2}" type="slidenum">
              <a:rPr lang="en-US" altLang="zh-CN"/>
              <a:pPr>
                <a:defRPr/>
              </a:pPr>
              <a:t>‹#›</a:t>
            </a:fld>
            <a:endParaRPr lang="en-US" altLang="zh-CN"/>
          </a:p>
        </p:txBody>
      </p:sp>
    </p:spTree>
    <p:extLst>
      <p:ext uri="{BB962C8B-B14F-4D97-AF65-F5344CB8AC3E}">
        <p14:creationId xmlns:p14="http://schemas.microsoft.com/office/powerpoint/2010/main" val="289137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3200400" cy="6858000"/>
            <a:chOff x="0" y="0"/>
            <a:chExt cx="2016" cy="4320"/>
          </a:xfrm>
        </p:grpSpPr>
        <p:sp>
          <p:nvSpPr>
            <p:cNvPr id="1036" name="Rectangle 3"/>
            <p:cNvSpPr>
              <a:spLocks noChangeArrowheads="1"/>
            </p:cNvSpPr>
            <p:nvPr/>
          </p:nvSpPr>
          <p:spPr bwMode="auto">
            <a:xfrm>
              <a:off x="0" y="0"/>
              <a:ext cx="480" cy="432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1037" name="Rectangle 4"/>
            <p:cNvSpPr>
              <a:spLocks noChangeArrowheads="1"/>
            </p:cNvSpPr>
            <p:nvPr/>
          </p:nvSpPr>
          <p:spPr bwMode="auto">
            <a:xfrm>
              <a:off x="432" y="0"/>
              <a:ext cx="1584" cy="67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
        <p:nvSpPr>
          <p:cNvPr id="1027" name="AutoShape 5"/>
          <p:cNvSpPr>
            <a:spLocks noChangeArrowheads="1"/>
          </p:cNvSpPr>
          <p:nvPr/>
        </p:nvSpPr>
        <p:spPr bwMode="auto">
          <a:xfrm>
            <a:off x="762000" y="762000"/>
            <a:ext cx="5105400" cy="6096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en-US"/>
          </a:p>
        </p:txBody>
      </p:sp>
      <p:sp>
        <p:nvSpPr>
          <p:cNvPr id="1028" name="Rectangle 6"/>
          <p:cNvSpPr>
            <a:spLocks noGrp="1" noChangeArrowheads="1"/>
          </p:cNvSpPr>
          <p:nvPr>
            <p:ph type="title"/>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7"/>
          <p:cNvSpPr>
            <a:spLocks noGrp="1" noChangeArrowheads="1"/>
          </p:cNvSpPr>
          <p:nvPr>
            <p:ph type="body" idx="1"/>
          </p:nvPr>
        </p:nvSpPr>
        <p:spPr bwMode="auto">
          <a:xfrm>
            <a:off x="914400" y="2362200"/>
            <a:ext cx="8001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82664" name="Rectangle 8"/>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eaLnBrk="1" hangingPunct="1">
              <a:defRPr kumimoji="0" sz="1400" smtClean="0">
                <a:latin typeface="+mn-lt"/>
              </a:defRPr>
            </a:lvl1pPr>
          </a:lstStyle>
          <a:p>
            <a:pPr>
              <a:defRPr/>
            </a:pPr>
            <a:fld id="{09856937-EE78-477D-8A7F-0D78760F2E56}" type="datetime1">
              <a:rPr lang="zh-CN" altLang="en-US"/>
              <a:pPr>
                <a:defRPr/>
              </a:pPr>
              <a:t>2016/4/13</a:t>
            </a:fld>
            <a:endParaRPr lang="en-US" altLang="zh-CN"/>
          </a:p>
        </p:txBody>
      </p:sp>
      <p:sp>
        <p:nvSpPr>
          <p:cNvPr id="582665" name="Rectangle 9"/>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eaLnBrk="1" hangingPunct="1">
              <a:defRPr kumimoji="0" sz="1400" smtClean="0">
                <a:latin typeface="+mn-lt"/>
              </a:defRPr>
            </a:lvl1pPr>
          </a:lstStyle>
          <a:p>
            <a:pPr>
              <a:defRPr/>
            </a:pPr>
            <a:endParaRPr lang="en-US" altLang="zh-CN"/>
          </a:p>
        </p:txBody>
      </p:sp>
      <p:sp>
        <p:nvSpPr>
          <p:cNvPr id="582666" name="Rectangle 10"/>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eaLnBrk="1" hangingPunct="1">
              <a:defRPr kumimoji="0" sz="2600" b="1" smtClean="0">
                <a:solidFill>
                  <a:schemeClr val="bg1"/>
                </a:solidFill>
                <a:latin typeface="+mn-lt"/>
              </a:defRPr>
            </a:lvl1pPr>
          </a:lstStyle>
          <a:p>
            <a:pPr>
              <a:defRPr/>
            </a:pPr>
            <a:fld id="{169BF29B-8DE0-4DCF-9784-5446B095B676}" type="slidenum">
              <a:rPr lang="en-US" altLang="zh-CN"/>
              <a:pPr>
                <a:defRPr/>
              </a:pPr>
              <a:t>‹#›</a:t>
            </a:fld>
            <a:endParaRPr lang="en-US" altLang="zh-CN"/>
          </a:p>
        </p:txBody>
      </p:sp>
      <p:grpSp>
        <p:nvGrpSpPr>
          <p:cNvPr id="1033" name="Group 11"/>
          <p:cNvGrpSpPr>
            <a:grpSpLocks/>
          </p:cNvGrpSpPr>
          <p:nvPr/>
        </p:nvGrpSpPr>
        <p:grpSpPr bwMode="auto">
          <a:xfrm>
            <a:off x="228600" y="1981200"/>
            <a:ext cx="7391400" cy="319088"/>
            <a:chOff x="144" y="1248"/>
            <a:chExt cx="4656" cy="201"/>
          </a:xfrm>
        </p:grpSpPr>
        <p:sp>
          <p:nvSpPr>
            <p:cNvPr id="1034" name="AutoShape 12"/>
            <p:cNvSpPr>
              <a:spLocks noChangeArrowheads="1"/>
            </p:cNvSpPr>
            <p:nvPr/>
          </p:nvSpPr>
          <p:spPr bwMode="auto">
            <a:xfrm>
              <a:off x="384" y="1248"/>
              <a:ext cx="4416" cy="200"/>
            </a:xfrm>
            <a:prstGeom prst="roundRect">
              <a:avLst>
                <a:gd name="adj" fmla="val 0"/>
              </a:avLst>
            </a:pr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1035" name="AutoShape 13"/>
            <p:cNvSpPr>
              <a:spLocks noChangeArrowheads="1"/>
            </p:cNvSpPr>
            <p:nvPr/>
          </p:nvSpPr>
          <p:spPr bwMode="auto">
            <a:xfrm flipH="1">
              <a:off x="144" y="1248"/>
              <a:ext cx="248" cy="201"/>
            </a:xfrm>
            <a:prstGeom prst="flowChartDelay">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Tree>
  </p:cSld>
  <p:clrMap bg1="lt1" tx1="dk1" bg2="lt2" tx2="dk2" accent1="accent1" accent2="accent2" accent3="accent3" accent4="accent4" accent5="accent5" accent6="accent6" hlink="hlink" folHlink="folHlink"/>
  <p:sldLayoutIdLst>
    <p:sldLayoutId id="2147483692"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hf hdr="0" ftr="0"/>
  <p:txStyles>
    <p:titleStyle>
      <a:lvl1pPr algn="l" rtl="0" eaLnBrk="0" fontAlgn="base" hangingPunct="0">
        <a:lnSpc>
          <a:spcPct val="90000"/>
        </a:lnSpc>
        <a:spcBef>
          <a:spcPct val="0"/>
        </a:spcBef>
        <a:spcAft>
          <a:spcPct val="0"/>
        </a:spcAft>
        <a:defRPr kumimoji="1"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umimoji="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7.jpe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soe.ucsc.edu/"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cgb.ki.se/Pfam/" TargetMode="External"/><Relationship Id="rId2" Type="http://schemas.openxmlformats.org/officeDocument/2006/relationships/hyperlink" Target="http://www.sanger.ac.uk/Software/Pfam/" TargetMode="External"/><Relationship Id="rId1" Type="http://schemas.openxmlformats.org/officeDocument/2006/relationships/slideLayout" Target="../slideLayouts/slideLayout2.xml"/><Relationship Id="rId5" Type="http://schemas.openxmlformats.org/officeDocument/2006/relationships/hyperlink" Target="http://pfam.wustl.edu/" TargetMode="External"/><Relationship Id="rId4" Type="http://schemas.openxmlformats.org/officeDocument/2006/relationships/hyperlink" Target="http://pfam.jouy.inra.f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8"/>
          <p:cNvSpPr>
            <a:spLocks noGrp="1" noChangeArrowheads="1"/>
          </p:cNvSpPr>
          <p:nvPr>
            <p:ph type="dt" sz="quarter" idx="10"/>
          </p:nvPr>
        </p:nvSpPr>
        <p:spPr/>
        <p:txBody>
          <a:bodyPr/>
          <a:lstStyle/>
          <a:p>
            <a:pPr>
              <a:defRPr/>
            </a:pPr>
            <a:fld id="{F9FEBFA5-3D5B-4B7D-BE62-BF7A185DA24D}" type="datetime1">
              <a:rPr lang="zh-CN" altLang="en-US"/>
              <a:pPr>
                <a:defRPr/>
              </a:pPr>
              <a:t>2016/4/13</a:t>
            </a:fld>
            <a:endParaRPr lang="en-US" altLang="zh-CN"/>
          </a:p>
        </p:txBody>
      </p:sp>
      <p:sp>
        <p:nvSpPr>
          <p:cNvPr id="6" name="Rectangle 10"/>
          <p:cNvSpPr>
            <a:spLocks noGrp="1" noChangeArrowheads="1"/>
          </p:cNvSpPr>
          <p:nvPr>
            <p:ph type="sldNum" sz="quarter" idx="12"/>
          </p:nvPr>
        </p:nvSpPr>
        <p:spPr/>
        <p:txBody>
          <a:bodyPr/>
          <a:lstStyle/>
          <a:p>
            <a:pPr>
              <a:defRPr/>
            </a:pPr>
            <a:fld id="{CB41D540-AAB6-40A5-9151-EDED1D509D4A}" type="slidenum">
              <a:rPr lang="en-US" altLang="zh-CN"/>
              <a:pPr>
                <a:defRPr/>
              </a:pPr>
              <a:t>1</a:t>
            </a:fld>
            <a:endParaRPr lang="en-US" altLang="zh-CN"/>
          </a:p>
        </p:txBody>
      </p:sp>
      <p:sp>
        <p:nvSpPr>
          <p:cNvPr id="3087" name="Rectangle 15"/>
          <p:cNvSpPr>
            <a:spLocks noGrp="1" noChangeArrowheads="1"/>
          </p:cNvSpPr>
          <p:nvPr>
            <p:ph type="ctrTitle"/>
          </p:nvPr>
        </p:nvSpPr>
        <p:spPr>
          <a:xfrm>
            <a:off x="990600" y="1371600"/>
            <a:ext cx="7772400" cy="898525"/>
          </a:xfrm>
        </p:spPr>
        <p:txBody>
          <a:bodyPr/>
          <a:lstStyle/>
          <a:p>
            <a:pPr eaLnBrk="1" hangingPunct="1">
              <a:defRPr/>
            </a:pPr>
            <a:r>
              <a:rPr lang="zh-CN" altLang="en-US" sz="4800" smtClean="0">
                <a:effectLst>
                  <a:outerShdw blurRad="38100" dist="38100" dir="2700000" algn="tl">
                    <a:srgbClr val="C0C0C0"/>
                  </a:outerShdw>
                </a:effectLst>
                <a:ea typeface="华文中宋" pitchFamily="2" charset="-122"/>
                <a:cs typeface="Arial Unicode MS" pitchFamily="34" charset="-122"/>
              </a:rPr>
              <a:t>生物信息学实验</a:t>
            </a:r>
          </a:p>
        </p:txBody>
      </p:sp>
      <p:sp>
        <p:nvSpPr>
          <p:cNvPr id="5125" name="Rectangle 16"/>
          <p:cNvSpPr>
            <a:spLocks noGrp="1" noChangeArrowheads="1"/>
          </p:cNvSpPr>
          <p:nvPr>
            <p:ph type="subTitle" idx="1"/>
          </p:nvPr>
        </p:nvSpPr>
        <p:spPr>
          <a:xfrm>
            <a:off x="4648200" y="4114800"/>
            <a:ext cx="3733800" cy="533400"/>
          </a:xfrm>
        </p:spPr>
        <p:txBody>
          <a:bodyPr/>
          <a:lstStyle/>
          <a:p>
            <a:pPr eaLnBrk="1" hangingPunct="1"/>
            <a:r>
              <a:rPr lang="zh-CN" altLang="en-US" smtClean="0">
                <a:ea typeface="华文中宋" pitchFamily="2" charset="-122"/>
              </a:rPr>
              <a:t>实验</a:t>
            </a:r>
            <a:r>
              <a:rPr lang="en-US" altLang="zh-CN" smtClean="0">
                <a:ea typeface="华文中宋" pitchFamily="2" charset="-122"/>
              </a:rPr>
              <a:t>2 </a:t>
            </a:r>
            <a:r>
              <a:rPr lang="zh-CN" altLang="en-US" smtClean="0">
                <a:ea typeface="华文中宋" pitchFamily="2" charset="-122"/>
              </a:rPr>
              <a:t>隐马尔科夫模型</a:t>
            </a:r>
          </a:p>
        </p:txBody>
      </p:sp>
      <p:sp>
        <p:nvSpPr>
          <p:cNvPr id="5126" name="Text Box 12"/>
          <p:cNvSpPr txBox="1">
            <a:spLocks noChangeArrowheads="1"/>
          </p:cNvSpPr>
          <p:nvPr/>
        </p:nvSpPr>
        <p:spPr bwMode="auto">
          <a:xfrm>
            <a:off x="2057400" y="5562600"/>
            <a:ext cx="4787900" cy="1006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a:ea typeface="楷体_GB2312" pitchFamily="49" charset="-122"/>
              </a:rPr>
              <a:t>上海交通大学</a:t>
            </a:r>
          </a:p>
          <a:p>
            <a:pPr algn="ctr" eaLnBrk="1" hangingPunct="1"/>
            <a:r>
              <a:rPr kumimoji="0" lang="zh-CN" altLang="en-US" sz="2000">
                <a:ea typeface="楷体_GB2312" pitchFamily="49" charset="-122"/>
              </a:rPr>
              <a:t>生命科学技术学院</a:t>
            </a:r>
          </a:p>
          <a:p>
            <a:pPr algn="ctr" eaLnBrk="1" hangingPunct="1"/>
            <a:r>
              <a:rPr kumimoji="0" lang="zh-CN" altLang="en-US" sz="2000">
                <a:ea typeface="楷体_GB2312" pitchFamily="49" charset="-122"/>
              </a:rPr>
              <a:t>生物信息学与生物统计学系</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0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07BA84E-1D0A-4FC9-B465-BA513A835287}"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CD4562FE-A149-496D-BA94-402D5615CFF1}" type="slidenum">
              <a:rPr lang="en-US" altLang="zh-CN"/>
              <a:pPr>
                <a:defRPr/>
              </a:pPr>
              <a:t>10</a:t>
            </a:fld>
            <a:endParaRPr lang="en-US" altLang="zh-CN"/>
          </a:p>
        </p:txBody>
      </p:sp>
      <p:sp>
        <p:nvSpPr>
          <p:cNvPr id="15364" name="Rectangle 2"/>
          <p:cNvSpPr>
            <a:spLocks noGrp="1" noChangeArrowheads="1"/>
          </p:cNvSpPr>
          <p:nvPr>
            <p:ph type="title"/>
          </p:nvPr>
        </p:nvSpPr>
        <p:spPr/>
        <p:txBody>
          <a:bodyPr/>
          <a:lstStyle/>
          <a:p>
            <a:pPr eaLnBrk="1" hangingPunct="1"/>
            <a:r>
              <a:rPr lang="zh-CN" altLang="en-US" smtClean="0">
                <a:ea typeface="华文中宋" pitchFamily="2" charset="-122"/>
              </a:rPr>
              <a:t>隐马尔科夫模型</a:t>
            </a:r>
          </a:p>
        </p:txBody>
      </p:sp>
      <p:sp>
        <p:nvSpPr>
          <p:cNvPr id="15365" name="Rectangle 3"/>
          <p:cNvSpPr>
            <a:spLocks noGrp="1" noChangeArrowheads="1"/>
          </p:cNvSpPr>
          <p:nvPr>
            <p:ph type="body" idx="1"/>
          </p:nvPr>
        </p:nvSpPr>
        <p:spPr/>
        <p:txBody>
          <a:bodyPr/>
          <a:lstStyle/>
          <a:p>
            <a:pPr eaLnBrk="1" hangingPunct="1"/>
            <a:r>
              <a:rPr lang="zh-CN" altLang="en-US" smtClean="0">
                <a:ea typeface="华文中宋" pitchFamily="2" charset="-122"/>
              </a:rPr>
              <a:t>但是在大多数情况下我们所观察到的值并不是序列本身的元素。</a:t>
            </a:r>
          </a:p>
          <a:p>
            <a:pPr eaLnBrk="1" hangingPunct="1"/>
            <a:r>
              <a:rPr lang="zh-CN" altLang="en-US" smtClean="0">
                <a:ea typeface="华文中宋" pitchFamily="2" charset="-122"/>
              </a:rPr>
              <a:t>即观察值不等于状态值。</a:t>
            </a:r>
          </a:p>
          <a:p>
            <a:pPr eaLnBrk="1" hangingPunct="1"/>
            <a:r>
              <a:rPr lang="zh-CN" altLang="en-US" smtClean="0">
                <a:ea typeface="华文中宋" pitchFamily="2" charset="-122"/>
              </a:rPr>
              <a:t>故我们引入隐马尔科夫模型。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C352BA0-215B-47E3-860A-C4E646C17847}"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4D66FD7F-C338-425C-A606-BCB0D938F59E}" type="slidenum">
              <a:rPr lang="en-US" altLang="zh-CN"/>
              <a:pPr>
                <a:defRPr/>
              </a:pPr>
              <a:t>11</a:t>
            </a:fld>
            <a:endParaRPr lang="en-US" altLang="zh-CN"/>
          </a:p>
        </p:txBody>
      </p:sp>
      <p:sp>
        <p:nvSpPr>
          <p:cNvPr id="16388" name="Rectangle 2"/>
          <p:cNvSpPr>
            <a:spLocks noGrp="1" noChangeArrowheads="1"/>
          </p:cNvSpPr>
          <p:nvPr>
            <p:ph type="title"/>
          </p:nvPr>
        </p:nvSpPr>
        <p:spPr/>
        <p:txBody>
          <a:bodyPr/>
          <a:lstStyle/>
          <a:p>
            <a:pPr eaLnBrk="1" hangingPunct="1"/>
            <a:r>
              <a:rPr lang="zh-CN" altLang="en-US" smtClean="0">
                <a:ea typeface="华文中宋" pitchFamily="2" charset="-122"/>
              </a:rPr>
              <a:t>定义</a:t>
            </a:r>
          </a:p>
        </p:txBody>
      </p:sp>
      <p:sp>
        <p:nvSpPr>
          <p:cNvPr id="16389" name="Rectangle 3"/>
          <p:cNvSpPr>
            <a:spLocks noGrp="1" noChangeArrowheads="1"/>
          </p:cNvSpPr>
          <p:nvPr>
            <p:ph type="body" idx="1"/>
          </p:nvPr>
        </p:nvSpPr>
        <p:spPr>
          <a:xfrm>
            <a:off x="809625" y="2214563"/>
            <a:ext cx="7958138" cy="4156075"/>
          </a:xfrm>
        </p:spPr>
        <p:txBody>
          <a:bodyPr/>
          <a:lstStyle/>
          <a:p>
            <a:pPr eaLnBrk="1" fontAlgn="t" hangingPunct="1">
              <a:buFont typeface="Wingdings" panose="05000000000000000000" pitchFamily="2" charset="2"/>
              <a:buNone/>
            </a:pPr>
            <a:r>
              <a:rPr lang="zh-CN" altLang="en-US" smtClean="0">
                <a:ea typeface="华文中宋" pitchFamily="2" charset="-122"/>
              </a:rPr>
              <a:t>一个</a:t>
            </a:r>
            <a:r>
              <a:rPr lang="en-US" altLang="zh-CN" smtClean="0">
                <a:ea typeface="华文中宋" pitchFamily="2" charset="-122"/>
              </a:rPr>
              <a:t>HMM </a:t>
            </a:r>
            <a:r>
              <a:rPr lang="zh-CN" altLang="en-US" smtClean="0">
                <a:ea typeface="华文中宋" pitchFamily="2" charset="-122"/>
              </a:rPr>
              <a:t>是一个五元组：</a:t>
            </a:r>
          </a:p>
          <a:p>
            <a:pPr eaLnBrk="1" fontAlgn="t" hangingPunct="1">
              <a:buFont typeface="Wingdings" panose="05000000000000000000" pitchFamily="2" charset="2"/>
              <a:buNone/>
            </a:pPr>
            <a:r>
              <a:rPr lang="zh-CN" altLang="en-US" smtClean="0">
                <a:ea typeface="华文中宋" pitchFamily="2" charset="-122"/>
              </a:rPr>
              <a:t>                  </a:t>
            </a:r>
            <a:r>
              <a:rPr lang="en-US" altLang="zh-CN" smtClean="0">
                <a:ea typeface="华文中宋" pitchFamily="2" charset="-122"/>
              </a:rPr>
              <a:t>(</a:t>
            </a:r>
            <a:r>
              <a:rPr lang="en-US" altLang="zh-CN" smtClean="0">
                <a:ea typeface="华文中宋" pitchFamily="2" charset="-122"/>
                <a:sym typeface="Symbol" panose="05050102010706020507" pitchFamily="18" charset="2"/>
              </a:rPr>
              <a:t>Ω</a:t>
            </a:r>
            <a:r>
              <a:rPr lang="en-US" altLang="zh-CN" baseline="-25000" smtClean="0">
                <a:ea typeface="华文中宋" pitchFamily="2" charset="-122"/>
                <a:sym typeface="Symbol" panose="05050102010706020507" pitchFamily="18" charset="2"/>
              </a:rPr>
              <a:t>X</a:t>
            </a:r>
            <a:r>
              <a:rPr lang="en-US" altLang="zh-CN" smtClean="0">
                <a:ea typeface="华文中宋" pitchFamily="2" charset="-122"/>
              </a:rPr>
              <a:t> , </a:t>
            </a:r>
            <a:r>
              <a:rPr lang="en-US" altLang="zh-CN" smtClean="0">
                <a:ea typeface="华文中宋" pitchFamily="2" charset="-122"/>
                <a:sym typeface="Symbol" panose="05050102010706020507" pitchFamily="18" charset="2"/>
              </a:rPr>
              <a:t>Ω</a:t>
            </a:r>
            <a:r>
              <a:rPr lang="en-US" altLang="zh-CN" baseline="-25000" smtClean="0">
                <a:ea typeface="华文中宋" pitchFamily="2" charset="-122"/>
                <a:sym typeface="Symbol" panose="05050102010706020507" pitchFamily="18" charset="2"/>
              </a:rPr>
              <a:t>O</a:t>
            </a:r>
            <a:r>
              <a:rPr lang="en-US" altLang="zh-CN" smtClean="0">
                <a:ea typeface="华文中宋" pitchFamily="2" charset="-122"/>
                <a:sym typeface="Symbol" panose="05050102010706020507" pitchFamily="18" charset="2"/>
              </a:rPr>
              <a:t>, A, B, π </a:t>
            </a:r>
            <a:r>
              <a:rPr lang="en-US" altLang="zh-CN" smtClean="0">
                <a:ea typeface="华文中宋" pitchFamily="2" charset="-122"/>
              </a:rPr>
              <a:t>)</a:t>
            </a:r>
          </a:p>
          <a:p>
            <a:pPr eaLnBrk="1" fontAlgn="t" hangingPunct="1">
              <a:buFont typeface="Wingdings" panose="05000000000000000000" pitchFamily="2" charset="2"/>
              <a:buNone/>
            </a:pPr>
            <a:r>
              <a:rPr lang="zh-CN" altLang="en-US" smtClean="0">
                <a:ea typeface="华文中宋" pitchFamily="2" charset="-122"/>
              </a:rPr>
              <a:t>其中：</a:t>
            </a:r>
          </a:p>
          <a:p>
            <a:pPr eaLnBrk="1" fontAlgn="t" hangingPunct="1">
              <a:buFont typeface="Wingdings" panose="05000000000000000000" pitchFamily="2" charset="2"/>
              <a:buNone/>
            </a:pPr>
            <a:r>
              <a:rPr lang="zh-CN" altLang="en-US" smtClean="0">
                <a:ea typeface="华文中宋" pitchFamily="2" charset="-122"/>
                <a:sym typeface="Symbol" panose="05050102010706020507" pitchFamily="18" charset="2"/>
              </a:rPr>
              <a:t>  </a:t>
            </a:r>
            <a:r>
              <a:rPr lang="en-US" altLang="zh-CN" smtClean="0">
                <a:ea typeface="华文中宋" pitchFamily="2" charset="-122"/>
                <a:sym typeface="Symbol" panose="05050102010706020507" pitchFamily="18" charset="2"/>
              </a:rPr>
              <a:t>Ω</a:t>
            </a:r>
            <a:r>
              <a:rPr lang="en-US" altLang="zh-CN" baseline="-25000" smtClean="0">
                <a:ea typeface="华文中宋" pitchFamily="2" charset="-122"/>
                <a:sym typeface="Symbol" panose="05050102010706020507" pitchFamily="18" charset="2"/>
              </a:rPr>
              <a:t>X</a:t>
            </a:r>
            <a:r>
              <a:rPr lang="en-US" altLang="zh-CN" smtClean="0">
                <a:ea typeface="华文中宋" pitchFamily="2" charset="-122"/>
              </a:rPr>
              <a:t> = {q</a:t>
            </a:r>
            <a:r>
              <a:rPr lang="en-US" altLang="zh-CN" baseline="-25000" smtClean="0">
                <a:ea typeface="华文中宋" pitchFamily="2" charset="-122"/>
              </a:rPr>
              <a:t>1</a:t>
            </a:r>
            <a:r>
              <a:rPr lang="en-US" altLang="zh-CN" smtClean="0">
                <a:ea typeface="华文中宋" pitchFamily="2" charset="-122"/>
              </a:rPr>
              <a:t>,...q</a:t>
            </a:r>
            <a:r>
              <a:rPr lang="en-US" altLang="zh-CN" baseline="-25000" smtClean="0">
                <a:ea typeface="华文中宋" pitchFamily="2" charset="-122"/>
              </a:rPr>
              <a:t>N</a:t>
            </a:r>
            <a:r>
              <a:rPr lang="en-US" altLang="zh-CN" smtClean="0">
                <a:ea typeface="华文中宋" pitchFamily="2" charset="-122"/>
              </a:rPr>
              <a:t>}</a:t>
            </a:r>
            <a:r>
              <a:rPr lang="zh-CN" altLang="en-US" smtClean="0">
                <a:ea typeface="华文中宋" pitchFamily="2" charset="-122"/>
              </a:rPr>
              <a:t>：状态的有限集合</a:t>
            </a:r>
          </a:p>
          <a:p>
            <a:pPr eaLnBrk="1" fontAlgn="t" hangingPunct="1">
              <a:buFont typeface="Wingdings" panose="05000000000000000000" pitchFamily="2" charset="2"/>
              <a:buNone/>
            </a:pPr>
            <a:r>
              <a:rPr lang="zh-CN" altLang="en-US" smtClean="0">
                <a:ea typeface="华文中宋" pitchFamily="2" charset="-122"/>
                <a:sym typeface="Symbol" panose="05050102010706020507" pitchFamily="18" charset="2"/>
              </a:rPr>
              <a:t>  </a:t>
            </a:r>
            <a:r>
              <a:rPr lang="en-US" altLang="zh-CN" smtClean="0">
                <a:ea typeface="华文中宋" pitchFamily="2" charset="-122"/>
                <a:sym typeface="Symbol" panose="05050102010706020507" pitchFamily="18" charset="2"/>
              </a:rPr>
              <a:t>Ω</a:t>
            </a:r>
            <a:r>
              <a:rPr lang="en-US" altLang="zh-CN" baseline="-25000" smtClean="0">
                <a:ea typeface="华文中宋" pitchFamily="2" charset="-122"/>
                <a:sym typeface="Symbol" panose="05050102010706020507" pitchFamily="18" charset="2"/>
              </a:rPr>
              <a:t>O</a:t>
            </a:r>
            <a:r>
              <a:rPr lang="en-US" altLang="zh-CN" smtClean="0">
                <a:ea typeface="华文中宋" pitchFamily="2" charset="-122"/>
              </a:rPr>
              <a:t> = {v</a:t>
            </a:r>
            <a:r>
              <a:rPr lang="en-US" altLang="zh-CN" baseline="-25000" smtClean="0">
                <a:ea typeface="华文中宋" pitchFamily="2" charset="-122"/>
              </a:rPr>
              <a:t>1</a:t>
            </a:r>
            <a:r>
              <a:rPr lang="en-US" altLang="zh-CN" smtClean="0">
                <a:ea typeface="华文中宋" pitchFamily="2" charset="-122"/>
              </a:rPr>
              <a:t>,...,v</a:t>
            </a:r>
            <a:r>
              <a:rPr lang="en-US" altLang="zh-CN" baseline="-25000" smtClean="0">
                <a:ea typeface="华文中宋" pitchFamily="2" charset="-122"/>
              </a:rPr>
              <a:t>M</a:t>
            </a:r>
            <a:r>
              <a:rPr lang="en-US" altLang="zh-CN" smtClean="0">
                <a:ea typeface="华文中宋" pitchFamily="2" charset="-122"/>
              </a:rPr>
              <a:t>}</a:t>
            </a:r>
            <a:r>
              <a:rPr lang="zh-CN" altLang="en-US" smtClean="0">
                <a:ea typeface="华文中宋" pitchFamily="2" charset="-122"/>
              </a:rPr>
              <a:t>：观察值的有限集合</a:t>
            </a:r>
          </a:p>
          <a:p>
            <a:pPr eaLnBrk="1" fontAlgn="t" hangingPunct="1">
              <a:buFont typeface="Wingdings" panose="05000000000000000000" pitchFamily="2" charset="2"/>
              <a:buNone/>
            </a:pPr>
            <a:r>
              <a:rPr lang="zh-CN" altLang="en-US" smtClean="0">
                <a:ea typeface="华文中宋" pitchFamily="2" charset="-122"/>
              </a:rPr>
              <a:t>  </a:t>
            </a:r>
            <a:r>
              <a:rPr lang="en-US" altLang="zh-CN" smtClean="0">
                <a:ea typeface="华文中宋" pitchFamily="2" charset="-122"/>
              </a:rPr>
              <a:t>A = {a</a:t>
            </a:r>
            <a:r>
              <a:rPr lang="en-US" altLang="zh-CN" baseline="-25000" smtClean="0">
                <a:ea typeface="华文中宋" pitchFamily="2" charset="-122"/>
              </a:rPr>
              <a:t>ij</a:t>
            </a:r>
            <a:r>
              <a:rPr lang="en-US" altLang="zh-CN" smtClean="0">
                <a:ea typeface="华文中宋" pitchFamily="2" charset="-122"/>
              </a:rPr>
              <a:t>}</a:t>
            </a:r>
            <a:r>
              <a:rPr lang="zh-CN" altLang="en-US" smtClean="0">
                <a:ea typeface="华文中宋" pitchFamily="2" charset="-122"/>
              </a:rPr>
              <a:t>，</a:t>
            </a:r>
            <a:r>
              <a:rPr lang="en-US" altLang="zh-CN" smtClean="0">
                <a:ea typeface="华文中宋" pitchFamily="2" charset="-122"/>
              </a:rPr>
              <a:t>a</a:t>
            </a:r>
            <a:r>
              <a:rPr lang="en-US" altLang="zh-CN" baseline="-25000" smtClean="0">
                <a:ea typeface="华文中宋" pitchFamily="2" charset="-122"/>
              </a:rPr>
              <a:t>ij</a:t>
            </a:r>
            <a:r>
              <a:rPr lang="en-US" altLang="zh-CN" smtClean="0">
                <a:ea typeface="华文中宋" pitchFamily="2" charset="-122"/>
              </a:rPr>
              <a:t> = p(X</a:t>
            </a:r>
            <a:r>
              <a:rPr lang="en-US" altLang="zh-CN" baseline="-25000" smtClean="0">
                <a:ea typeface="华文中宋" pitchFamily="2" charset="-122"/>
              </a:rPr>
              <a:t>t+1</a:t>
            </a:r>
            <a:r>
              <a:rPr lang="en-US" altLang="zh-CN" smtClean="0">
                <a:ea typeface="华文中宋" pitchFamily="2" charset="-122"/>
              </a:rPr>
              <a:t> = q</a:t>
            </a:r>
            <a:r>
              <a:rPr lang="en-US" altLang="zh-CN" baseline="-25000" smtClean="0">
                <a:ea typeface="华文中宋" pitchFamily="2" charset="-122"/>
              </a:rPr>
              <a:t>j</a:t>
            </a:r>
            <a:r>
              <a:rPr lang="en-US" altLang="zh-CN" smtClean="0">
                <a:ea typeface="华文中宋" pitchFamily="2" charset="-122"/>
              </a:rPr>
              <a:t> |X</a:t>
            </a:r>
            <a:r>
              <a:rPr lang="en-US" altLang="zh-CN" baseline="-25000" smtClean="0">
                <a:ea typeface="华文中宋" pitchFamily="2" charset="-122"/>
              </a:rPr>
              <a:t>t</a:t>
            </a:r>
            <a:r>
              <a:rPr lang="en-US" altLang="zh-CN" smtClean="0">
                <a:ea typeface="华文中宋" pitchFamily="2" charset="-122"/>
              </a:rPr>
              <a:t> = q</a:t>
            </a:r>
            <a:r>
              <a:rPr lang="en-US" altLang="zh-CN" baseline="-25000" smtClean="0">
                <a:ea typeface="华文中宋" pitchFamily="2" charset="-122"/>
              </a:rPr>
              <a:t>i</a:t>
            </a:r>
            <a:r>
              <a:rPr lang="en-US" altLang="zh-CN" smtClean="0">
                <a:ea typeface="华文中宋" pitchFamily="2" charset="-122"/>
              </a:rPr>
              <a:t>)</a:t>
            </a:r>
            <a:r>
              <a:rPr lang="zh-CN" altLang="en-US" smtClean="0">
                <a:ea typeface="华文中宋" pitchFamily="2" charset="-122"/>
              </a:rPr>
              <a:t>：转移概率</a:t>
            </a:r>
          </a:p>
          <a:p>
            <a:pPr eaLnBrk="1" fontAlgn="t" hangingPunct="1">
              <a:buFont typeface="Wingdings" panose="05000000000000000000" pitchFamily="2" charset="2"/>
              <a:buNone/>
            </a:pPr>
            <a:r>
              <a:rPr lang="zh-CN" altLang="en-US" smtClean="0">
                <a:ea typeface="华文中宋" pitchFamily="2" charset="-122"/>
              </a:rPr>
              <a:t>  </a:t>
            </a:r>
            <a:r>
              <a:rPr lang="en-US" altLang="zh-CN" smtClean="0">
                <a:ea typeface="华文中宋" pitchFamily="2" charset="-122"/>
              </a:rPr>
              <a:t>B = {b</a:t>
            </a:r>
            <a:r>
              <a:rPr lang="en-US" altLang="zh-CN" baseline="-25000" smtClean="0">
                <a:ea typeface="华文中宋" pitchFamily="2" charset="-122"/>
              </a:rPr>
              <a:t>ik</a:t>
            </a:r>
            <a:r>
              <a:rPr lang="en-US" altLang="zh-CN" smtClean="0">
                <a:ea typeface="华文中宋" pitchFamily="2" charset="-122"/>
              </a:rPr>
              <a:t>}</a:t>
            </a:r>
            <a:r>
              <a:rPr lang="zh-CN" altLang="en-US" smtClean="0">
                <a:ea typeface="华文中宋" pitchFamily="2" charset="-122"/>
              </a:rPr>
              <a:t>，</a:t>
            </a:r>
            <a:r>
              <a:rPr lang="en-US" altLang="zh-CN" smtClean="0">
                <a:ea typeface="华文中宋" pitchFamily="2" charset="-122"/>
              </a:rPr>
              <a:t>b</a:t>
            </a:r>
            <a:r>
              <a:rPr lang="en-US" altLang="zh-CN" baseline="-25000" smtClean="0">
                <a:ea typeface="华文中宋" pitchFamily="2" charset="-122"/>
              </a:rPr>
              <a:t>ik</a:t>
            </a:r>
            <a:r>
              <a:rPr lang="en-US" altLang="zh-CN" smtClean="0">
                <a:ea typeface="华文中宋" pitchFamily="2" charset="-122"/>
              </a:rPr>
              <a:t> = p(O</a:t>
            </a:r>
            <a:r>
              <a:rPr lang="en-US" altLang="zh-CN" baseline="-25000" smtClean="0">
                <a:ea typeface="华文中宋" pitchFamily="2" charset="-122"/>
              </a:rPr>
              <a:t>t</a:t>
            </a:r>
            <a:r>
              <a:rPr lang="en-US" altLang="zh-CN" smtClean="0">
                <a:ea typeface="华文中宋" pitchFamily="2" charset="-122"/>
              </a:rPr>
              <a:t> = v</a:t>
            </a:r>
            <a:r>
              <a:rPr lang="en-US" altLang="zh-CN" baseline="-25000" smtClean="0">
                <a:ea typeface="华文中宋" pitchFamily="2" charset="-122"/>
              </a:rPr>
              <a:t>k</a:t>
            </a:r>
            <a:r>
              <a:rPr lang="en-US" altLang="zh-CN" smtClean="0">
                <a:ea typeface="华文中宋" pitchFamily="2" charset="-122"/>
              </a:rPr>
              <a:t> | X</a:t>
            </a:r>
            <a:r>
              <a:rPr lang="en-US" altLang="zh-CN" baseline="-25000" smtClean="0">
                <a:ea typeface="华文中宋" pitchFamily="2" charset="-122"/>
              </a:rPr>
              <a:t>t</a:t>
            </a:r>
            <a:r>
              <a:rPr lang="en-US" altLang="zh-CN" smtClean="0">
                <a:ea typeface="华文中宋" pitchFamily="2" charset="-122"/>
              </a:rPr>
              <a:t> = q</a:t>
            </a:r>
            <a:r>
              <a:rPr lang="en-US" altLang="zh-CN" baseline="-25000" smtClean="0">
                <a:ea typeface="华文中宋" pitchFamily="2" charset="-122"/>
              </a:rPr>
              <a:t>i</a:t>
            </a:r>
            <a:r>
              <a:rPr lang="en-US" altLang="zh-CN" smtClean="0">
                <a:ea typeface="华文中宋" pitchFamily="2" charset="-122"/>
              </a:rPr>
              <a:t>)</a:t>
            </a:r>
            <a:r>
              <a:rPr lang="zh-CN" altLang="en-US" smtClean="0">
                <a:ea typeface="华文中宋" pitchFamily="2" charset="-122"/>
              </a:rPr>
              <a:t>：输出概率</a:t>
            </a:r>
          </a:p>
          <a:p>
            <a:pPr eaLnBrk="1" fontAlgn="t" hangingPunct="1">
              <a:buFont typeface="Wingdings" panose="05000000000000000000" pitchFamily="2" charset="2"/>
              <a:buNone/>
            </a:pPr>
            <a:r>
              <a:rPr lang="zh-CN" altLang="en-US" smtClean="0">
                <a:ea typeface="华文中宋" pitchFamily="2" charset="-122"/>
                <a:sym typeface="Symbol" panose="05050102010706020507" pitchFamily="18" charset="2"/>
              </a:rPr>
              <a:t>  </a:t>
            </a:r>
            <a:r>
              <a:rPr lang="en-US" altLang="zh-CN" smtClean="0">
                <a:ea typeface="华文中宋" pitchFamily="2" charset="-122"/>
                <a:sym typeface="Symbol" panose="05050102010706020507" pitchFamily="18" charset="2"/>
              </a:rPr>
              <a:t>π</a:t>
            </a:r>
            <a:r>
              <a:rPr lang="en-US" altLang="zh-CN" smtClean="0">
                <a:ea typeface="华文中宋" pitchFamily="2" charset="-122"/>
              </a:rPr>
              <a:t> = {</a:t>
            </a:r>
            <a:r>
              <a:rPr lang="en-US" altLang="zh-CN" smtClean="0">
                <a:ea typeface="华文中宋" pitchFamily="2" charset="-122"/>
                <a:sym typeface="Symbol" panose="05050102010706020507" pitchFamily="18" charset="2"/>
              </a:rPr>
              <a:t>π</a:t>
            </a:r>
            <a:r>
              <a:rPr lang="en-US" altLang="zh-CN" baseline="-25000" smtClean="0">
                <a:ea typeface="华文中宋" pitchFamily="2" charset="-122"/>
              </a:rPr>
              <a:t>i</a:t>
            </a:r>
            <a:r>
              <a:rPr lang="en-US" altLang="zh-CN" smtClean="0">
                <a:ea typeface="华文中宋" pitchFamily="2" charset="-122"/>
              </a:rPr>
              <a:t>}</a:t>
            </a:r>
            <a:r>
              <a:rPr lang="zh-CN" altLang="en-US" smtClean="0">
                <a:ea typeface="华文中宋" pitchFamily="2" charset="-122"/>
              </a:rPr>
              <a:t>， </a:t>
            </a:r>
            <a:r>
              <a:rPr lang="en-US" altLang="zh-CN" smtClean="0">
                <a:ea typeface="华文中宋" pitchFamily="2" charset="-122"/>
                <a:sym typeface="Symbol" panose="05050102010706020507" pitchFamily="18" charset="2"/>
              </a:rPr>
              <a:t>π</a:t>
            </a:r>
            <a:r>
              <a:rPr lang="en-US" altLang="zh-CN" baseline="-25000" smtClean="0">
                <a:ea typeface="华文中宋" pitchFamily="2" charset="-122"/>
              </a:rPr>
              <a:t>i</a:t>
            </a:r>
            <a:r>
              <a:rPr lang="en-US" altLang="zh-CN" smtClean="0">
                <a:ea typeface="华文中宋" pitchFamily="2" charset="-122"/>
              </a:rPr>
              <a:t> = p(X</a:t>
            </a:r>
            <a:r>
              <a:rPr lang="en-US" altLang="zh-CN" baseline="-25000" smtClean="0">
                <a:ea typeface="华文中宋" pitchFamily="2" charset="-122"/>
              </a:rPr>
              <a:t>1 </a:t>
            </a:r>
            <a:r>
              <a:rPr lang="en-US" altLang="zh-CN" smtClean="0">
                <a:ea typeface="华文中宋" pitchFamily="2" charset="-122"/>
              </a:rPr>
              <a:t>= q</a:t>
            </a:r>
            <a:r>
              <a:rPr lang="en-US" altLang="zh-CN" baseline="-25000" smtClean="0">
                <a:ea typeface="华文中宋" pitchFamily="2" charset="-122"/>
              </a:rPr>
              <a:t>i</a:t>
            </a:r>
            <a:r>
              <a:rPr lang="en-US" altLang="zh-CN" smtClean="0">
                <a:ea typeface="华文中宋" pitchFamily="2" charset="-122"/>
              </a:rPr>
              <a:t>)</a:t>
            </a:r>
            <a:r>
              <a:rPr lang="zh-CN" altLang="en-US" smtClean="0">
                <a:ea typeface="华文中宋" pitchFamily="2" charset="-122"/>
              </a:rPr>
              <a:t>：初始状态分布</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634775B-88A8-4E00-BBEB-D63FF4C44185}"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FF116E3C-ABF1-4D98-B08C-63B727FDF5E9}" type="slidenum">
              <a:rPr lang="en-US" altLang="zh-CN"/>
              <a:pPr>
                <a:defRPr/>
              </a:pPr>
              <a:t>12</a:t>
            </a:fld>
            <a:endParaRPr lang="en-US" altLang="zh-CN"/>
          </a:p>
        </p:txBody>
      </p:sp>
      <p:sp>
        <p:nvSpPr>
          <p:cNvPr id="17412" name="Rectangle 2"/>
          <p:cNvSpPr>
            <a:spLocks noGrp="1" noChangeArrowheads="1"/>
          </p:cNvSpPr>
          <p:nvPr>
            <p:ph type="title"/>
          </p:nvPr>
        </p:nvSpPr>
        <p:spPr/>
        <p:txBody>
          <a:bodyPr/>
          <a:lstStyle/>
          <a:p>
            <a:pPr eaLnBrk="1" hangingPunct="1"/>
            <a:r>
              <a:rPr lang="zh-CN" altLang="en-US" smtClean="0">
                <a:ea typeface="华文中宋" pitchFamily="2" charset="-122"/>
              </a:rPr>
              <a:t>假设</a:t>
            </a:r>
          </a:p>
        </p:txBody>
      </p:sp>
      <p:sp>
        <p:nvSpPr>
          <p:cNvPr id="17413"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zh-CN" altLang="en-US" smtClean="0">
                <a:ea typeface="华文中宋" pitchFamily="2" charset="-122"/>
              </a:rPr>
              <a:t>对于一个随机事件，有一个观察值序列：</a:t>
            </a:r>
            <a:r>
              <a:rPr lang="en-US" altLang="zh-CN" smtClean="0">
                <a:ea typeface="华文中宋" pitchFamily="2" charset="-122"/>
              </a:rPr>
              <a:t>O</a:t>
            </a:r>
            <a:r>
              <a:rPr lang="en-US" altLang="zh-CN" baseline="-25000" smtClean="0">
                <a:ea typeface="华文中宋" pitchFamily="2" charset="-122"/>
              </a:rPr>
              <a:t>1</a:t>
            </a:r>
            <a:r>
              <a:rPr lang="en-US" altLang="zh-CN" smtClean="0">
                <a:ea typeface="华文中宋" pitchFamily="2" charset="-122"/>
              </a:rPr>
              <a:t>,...,O</a:t>
            </a:r>
            <a:r>
              <a:rPr lang="en-US" altLang="zh-CN" baseline="-25000" smtClean="0">
                <a:ea typeface="华文中宋" pitchFamily="2" charset="-122"/>
              </a:rPr>
              <a:t>T</a:t>
            </a:r>
          </a:p>
          <a:p>
            <a:pPr eaLnBrk="1" hangingPunct="1">
              <a:lnSpc>
                <a:spcPct val="90000"/>
              </a:lnSpc>
              <a:buFont typeface="Wingdings" panose="05000000000000000000" pitchFamily="2" charset="2"/>
              <a:buNone/>
            </a:pPr>
            <a:r>
              <a:rPr lang="zh-CN" altLang="en-US" smtClean="0">
                <a:ea typeface="华文中宋" pitchFamily="2" charset="-122"/>
              </a:rPr>
              <a:t>该事件隐含着一个状态序列：</a:t>
            </a:r>
            <a:r>
              <a:rPr lang="en-US" altLang="zh-CN" smtClean="0">
                <a:ea typeface="华文中宋" pitchFamily="2" charset="-122"/>
              </a:rPr>
              <a:t>X</a:t>
            </a:r>
            <a:r>
              <a:rPr lang="en-US" altLang="zh-CN" baseline="-25000" smtClean="0">
                <a:ea typeface="华文中宋" pitchFamily="2" charset="-122"/>
              </a:rPr>
              <a:t>1</a:t>
            </a:r>
            <a:r>
              <a:rPr lang="en-US" altLang="zh-CN" smtClean="0">
                <a:ea typeface="华文中宋" pitchFamily="2" charset="-122"/>
              </a:rPr>
              <a:t>,...,X</a:t>
            </a:r>
            <a:r>
              <a:rPr lang="en-US" altLang="zh-CN" baseline="-25000" smtClean="0">
                <a:ea typeface="华文中宋" pitchFamily="2" charset="-122"/>
              </a:rPr>
              <a:t>T</a:t>
            </a:r>
          </a:p>
          <a:p>
            <a:pPr eaLnBrk="1" hangingPunct="1">
              <a:lnSpc>
                <a:spcPct val="90000"/>
              </a:lnSpc>
              <a:buFont typeface="Wingdings" panose="05000000000000000000" pitchFamily="2" charset="2"/>
              <a:buNone/>
            </a:pPr>
            <a:r>
              <a:rPr lang="zh-CN" altLang="en-US" smtClean="0">
                <a:ea typeface="华文中宋" pitchFamily="2" charset="-122"/>
              </a:rPr>
              <a:t>假设</a:t>
            </a:r>
            <a:r>
              <a:rPr lang="en-US" altLang="zh-CN" smtClean="0">
                <a:ea typeface="华文中宋" pitchFamily="2" charset="-122"/>
              </a:rPr>
              <a:t>1</a:t>
            </a:r>
            <a:r>
              <a:rPr lang="zh-CN" altLang="en-US" smtClean="0">
                <a:ea typeface="华文中宋" pitchFamily="2" charset="-122"/>
              </a:rPr>
              <a:t>：马尔可夫假设（状态构成一阶马尔可夫链） </a:t>
            </a:r>
            <a:br>
              <a:rPr lang="zh-CN" altLang="en-US" smtClean="0">
                <a:ea typeface="华文中宋" pitchFamily="2" charset="-122"/>
              </a:rPr>
            </a:br>
            <a:r>
              <a:rPr lang="zh-CN" altLang="en-US" smtClean="0">
                <a:ea typeface="华文中宋" pitchFamily="2" charset="-122"/>
              </a:rPr>
              <a:t>          </a:t>
            </a:r>
            <a:r>
              <a:rPr lang="en-US" altLang="zh-CN" smtClean="0">
                <a:ea typeface="华文中宋" pitchFamily="2" charset="-122"/>
              </a:rPr>
              <a:t>p(X</a:t>
            </a:r>
            <a:r>
              <a:rPr lang="en-US" altLang="zh-CN" baseline="-25000" smtClean="0">
                <a:ea typeface="华文中宋" pitchFamily="2" charset="-122"/>
              </a:rPr>
              <a:t>i</a:t>
            </a:r>
            <a:r>
              <a:rPr lang="en-US" altLang="zh-CN" smtClean="0">
                <a:ea typeface="华文中宋" pitchFamily="2" charset="-122"/>
              </a:rPr>
              <a:t>|X</a:t>
            </a:r>
            <a:r>
              <a:rPr lang="en-US" altLang="zh-CN" baseline="-25000" smtClean="0">
                <a:ea typeface="华文中宋" pitchFamily="2" charset="-122"/>
              </a:rPr>
              <a:t>i-1</a:t>
            </a:r>
            <a:r>
              <a:rPr lang="en-US" altLang="zh-CN" smtClean="0">
                <a:latin typeface="Times New Roman" panose="02020603050405020304" pitchFamily="18" charset="0"/>
                <a:ea typeface="华文中宋" pitchFamily="2" charset="-122"/>
              </a:rPr>
              <a:t>…</a:t>
            </a:r>
            <a:r>
              <a:rPr lang="en-US" altLang="zh-CN" smtClean="0">
                <a:ea typeface="华文中宋" pitchFamily="2" charset="-122"/>
              </a:rPr>
              <a:t>X</a:t>
            </a:r>
            <a:r>
              <a:rPr lang="en-US" altLang="zh-CN" baseline="-25000" smtClean="0">
                <a:ea typeface="华文中宋" pitchFamily="2" charset="-122"/>
              </a:rPr>
              <a:t>1</a:t>
            </a:r>
            <a:r>
              <a:rPr lang="en-US" altLang="zh-CN" smtClean="0">
                <a:ea typeface="华文中宋" pitchFamily="2" charset="-122"/>
              </a:rPr>
              <a:t>) = p(X</a:t>
            </a:r>
            <a:r>
              <a:rPr lang="en-US" altLang="zh-CN" baseline="-25000" smtClean="0">
                <a:ea typeface="华文中宋" pitchFamily="2" charset="-122"/>
              </a:rPr>
              <a:t>i</a:t>
            </a:r>
            <a:r>
              <a:rPr lang="en-US" altLang="zh-CN" smtClean="0">
                <a:ea typeface="华文中宋" pitchFamily="2" charset="-122"/>
              </a:rPr>
              <a:t>|X</a:t>
            </a:r>
            <a:r>
              <a:rPr lang="en-US" altLang="zh-CN" baseline="-25000" smtClean="0">
                <a:ea typeface="华文中宋" pitchFamily="2" charset="-122"/>
              </a:rPr>
              <a:t>i-1</a:t>
            </a:r>
            <a:r>
              <a:rPr lang="en-US" altLang="zh-CN" smtClean="0">
                <a:ea typeface="华文中宋" pitchFamily="2" charset="-122"/>
              </a:rPr>
              <a:t>)</a:t>
            </a:r>
          </a:p>
          <a:p>
            <a:pPr eaLnBrk="1" hangingPunct="1">
              <a:lnSpc>
                <a:spcPct val="90000"/>
              </a:lnSpc>
              <a:buFont typeface="Wingdings" panose="05000000000000000000" pitchFamily="2" charset="2"/>
              <a:buNone/>
            </a:pPr>
            <a:r>
              <a:rPr lang="zh-CN" altLang="en-US" smtClean="0">
                <a:ea typeface="华文中宋" pitchFamily="2" charset="-122"/>
              </a:rPr>
              <a:t>假设</a:t>
            </a:r>
            <a:r>
              <a:rPr lang="en-US" altLang="zh-CN" smtClean="0">
                <a:ea typeface="华文中宋" pitchFamily="2" charset="-122"/>
              </a:rPr>
              <a:t>2</a:t>
            </a:r>
            <a:r>
              <a:rPr lang="zh-CN" altLang="en-US" smtClean="0">
                <a:ea typeface="华文中宋" pitchFamily="2" charset="-122"/>
              </a:rPr>
              <a:t>：不动性假设（状态与具体时间无关）</a:t>
            </a:r>
          </a:p>
          <a:p>
            <a:pPr eaLnBrk="1" hangingPunct="1">
              <a:lnSpc>
                <a:spcPct val="90000"/>
              </a:lnSpc>
              <a:buFont typeface="Wingdings" panose="05000000000000000000" pitchFamily="2" charset="2"/>
              <a:buNone/>
            </a:pPr>
            <a:r>
              <a:rPr lang="zh-CN" altLang="en-US" smtClean="0">
                <a:ea typeface="华文中宋" pitchFamily="2" charset="-122"/>
              </a:rPr>
              <a:t>              </a:t>
            </a:r>
            <a:r>
              <a:rPr lang="en-US" altLang="zh-CN" smtClean="0">
                <a:ea typeface="华文中宋" pitchFamily="2" charset="-122"/>
              </a:rPr>
              <a:t>p(X</a:t>
            </a:r>
            <a:r>
              <a:rPr lang="en-US" altLang="zh-CN" baseline="-25000" smtClean="0">
                <a:ea typeface="华文中宋" pitchFamily="2" charset="-122"/>
              </a:rPr>
              <a:t>i+1</a:t>
            </a:r>
            <a:r>
              <a:rPr lang="en-US" altLang="zh-CN" smtClean="0">
                <a:ea typeface="华文中宋" pitchFamily="2" charset="-122"/>
              </a:rPr>
              <a:t>|X</a:t>
            </a:r>
            <a:r>
              <a:rPr lang="en-US" altLang="zh-CN" baseline="-25000" smtClean="0">
                <a:ea typeface="华文中宋" pitchFamily="2" charset="-122"/>
              </a:rPr>
              <a:t>i</a:t>
            </a:r>
            <a:r>
              <a:rPr lang="en-US" altLang="zh-CN" smtClean="0">
                <a:ea typeface="华文中宋" pitchFamily="2" charset="-122"/>
              </a:rPr>
              <a:t>) = p(X</a:t>
            </a:r>
            <a:r>
              <a:rPr lang="en-US" altLang="zh-CN" baseline="-25000" smtClean="0">
                <a:ea typeface="华文中宋" pitchFamily="2" charset="-122"/>
              </a:rPr>
              <a:t>j+1</a:t>
            </a:r>
            <a:r>
              <a:rPr lang="en-US" altLang="zh-CN" smtClean="0">
                <a:ea typeface="华文中宋" pitchFamily="2" charset="-122"/>
              </a:rPr>
              <a:t>|X</a:t>
            </a:r>
            <a:r>
              <a:rPr lang="en-US" altLang="zh-CN" baseline="-25000" smtClean="0">
                <a:ea typeface="华文中宋" pitchFamily="2" charset="-122"/>
              </a:rPr>
              <a:t>j</a:t>
            </a:r>
            <a:r>
              <a:rPr lang="en-US" altLang="zh-CN" smtClean="0">
                <a:ea typeface="华文中宋" pitchFamily="2" charset="-122"/>
              </a:rPr>
              <a:t>)</a:t>
            </a:r>
            <a:r>
              <a:rPr lang="zh-CN" altLang="en-US" smtClean="0">
                <a:ea typeface="华文中宋" pitchFamily="2" charset="-122"/>
              </a:rPr>
              <a:t>，对任意</a:t>
            </a:r>
            <a:r>
              <a:rPr lang="en-US" altLang="zh-CN" smtClean="0">
                <a:ea typeface="华文中宋" pitchFamily="2" charset="-122"/>
              </a:rPr>
              <a:t>i,j</a:t>
            </a:r>
            <a:r>
              <a:rPr lang="zh-CN" altLang="en-US" smtClean="0">
                <a:ea typeface="华文中宋" pitchFamily="2" charset="-122"/>
              </a:rPr>
              <a:t>成立</a:t>
            </a:r>
          </a:p>
          <a:p>
            <a:pPr eaLnBrk="1" hangingPunct="1">
              <a:lnSpc>
                <a:spcPct val="90000"/>
              </a:lnSpc>
              <a:buFont typeface="Wingdings" panose="05000000000000000000" pitchFamily="2" charset="2"/>
              <a:buNone/>
            </a:pPr>
            <a:r>
              <a:rPr lang="zh-CN" altLang="en-US" smtClean="0">
                <a:ea typeface="华文中宋" pitchFamily="2" charset="-122"/>
              </a:rPr>
              <a:t>假设</a:t>
            </a:r>
            <a:r>
              <a:rPr lang="en-US" altLang="zh-CN" smtClean="0">
                <a:ea typeface="华文中宋" pitchFamily="2" charset="-122"/>
              </a:rPr>
              <a:t>3</a:t>
            </a:r>
            <a:r>
              <a:rPr lang="zh-CN" altLang="en-US" smtClean="0">
                <a:ea typeface="华文中宋" pitchFamily="2" charset="-122"/>
              </a:rPr>
              <a:t>：输出独立性假设（输出仅与当前状态有关）</a:t>
            </a:r>
            <a:br>
              <a:rPr lang="zh-CN" altLang="en-US" smtClean="0">
                <a:ea typeface="华文中宋" pitchFamily="2" charset="-122"/>
              </a:rPr>
            </a:br>
            <a:r>
              <a:rPr lang="zh-CN" altLang="en-US" smtClean="0">
                <a:ea typeface="华文中宋" pitchFamily="2" charset="-122"/>
              </a:rPr>
              <a:t>          </a:t>
            </a:r>
            <a:r>
              <a:rPr lang="en-US" altLang="zh-CN" smtClean="0">
                <a:ea typeface="华文中宋" pitchFamily="2" charset="-122"/>
              </a:rPr>
              <a:t>p(O</a:t>
            </a:r>
            <a:r>
              <a:rPr lang="en-US" altLang="zh-CN" baseline="-25000" smtClean="0">
                <a:ea typeface="华文中宋" pitchFamily="2" charset="-122"/>
              </a:rPr>
              <a:t>1</a:t>
            </a:r>
            <a:r>
              <a:rPr lang="en-US" altLang="zh-CN" smtClean="0">
                <a:ea typeface="华文中宋" pitchFamily="2" charset="-122"/>
              </a:rPr>
              <a:t>,...,O</a:t>
            </a:r>
            <a:r>
              <a:rPr lang="en-US" altLang="zh-CN" baseline="-25000" smtClean="0">
                <a:ea typeface="华文中宋" pitchFamily="2" charset="-122"/>
              </a:rPr>
              <a:t>T </a:t>
            </a:r>
            <a:r>
              <a:rPr lang="en-US" altLang="zh-CN" smtClean="0">
                <a:ea typeface="华文中宋" pitchFamily="2" charset="-122"/>
              </a:rPr>
              <a:t>| X</a:t>
            </a:r>
            <a:r>
              <a:rPr lang="en-US" altLang="zh-CN" baseline="-25000" smtClean="0">
                <a:ea typeface="华文中宋" pitchFamily="2" charset="-122"/>
              </a:rPr>
              <a:t>1</a:t>
            </a:r>
            <a:r>
              <a:rPr lang="en-US" altLang="zh-CN" smtClean="0">
                <a:ea typeface="华文中宋" pitchFamily="2" charset="-122"/>
              </a:rPr>
              <a:t>,...,X</a:t>
            </a:r>
            <a:r>
              <a:rPr lang="en-US" altLang="zh-CN" baseline="-25000" smtClean="0">
                <a:ea typeface="华文中宋" pitchFamily="2" charset="-122"/>
              </a:rPr>
              <a:t>T</a:t>
            </a:r>
            <a:r>
              <a:rPr lang="en-US" altLang="zh-CN" smtClean="0">
                <a:ea typeface="华文中宋" pitchFamily="2" charset="-122"/>
              </a:rPr>
              <a:t>) = Π p(O</a:t>
            </a:r>
            <a:r>
              <a:rPr lang="en-US" altLang="zh-CN" baseline="-25000" smtClean="0">
                <a:ea typeface="华文中宋" pitchFamily="2" charset="-122"/>
              </a:rPr>
              <a:t>t </a:t>
            </a:r>
            <a:r>
              <a:rPr lang="en-US" altLang="zh-CN" smtClean="0">
                <a:ea typeface="华文中宋" pitchFamily="2" charset="-122"/>
              </a:rPr>
              <a:t>| X</a:t>
            </a:r>
            <a:r>
              <a:rPr lang="en-US" altLang="zh-CN" baseline="-25000" smtClean="0">
                <a:ea typeface="华文中宋" pitchFamily="2" charset="-122"/>
              </a:rPr>
              <a:t>t</a:t>
            </a:r>
            <a:r>
              <a:rPr lang="en-US" altLang="zh-CN" smtClean="0">
                <a:ea typeface="华文中宋" pitchFamily="2"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27CC74C-435A-4209-B7F9-4151D6088D82}"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68ECC7F5-B845-4534-97BE-83C0122052A8}" type="slidenum">
              <a:rPr lang="en-US" altLang="zh-CN"/>
              <a:pPr>
                <a:defRPr/>
              </a:pPr>
              <a:t>13</a:t>
            </a:fld>
            <a:endParaRPr lang="en-US" altLang="zh-CN"/>
          </a:p>
        </p:txBody>
      </p:sp>
      <p:sp>
        <p:nvSpPr>
          <p:cNvPr id="18436" name="Rectangle 2"/>
          <p:cNvSpPr>
            <a:spLocks noGrp="1" noChangeArrowheads="1"/>
          </p:cNvSpPr>
          <p:nvPr>
            <p:ph type="title"/>
          </p:nvPr>
        </p:nvSpPr>
        <p:spPr/>
        <p:txBody>
          <a:bodyPr/>
          <a:lstStyle/>
          <a:p>
            <a:pPr eaLnBrk="1" hangingPunct="1"/>
            <a:r>
              <a:rPr lang="zh-CN" altLang="en-US" smtClean="0">
                <a:ea typeface="华文中宋" pitchFamily="2" charset="-122"/>
              </a:rPr>
              <a:t>马尔科夫链 </a:t>
            </a:r>
            <a:r>
              <a:rPr lang="en-US" altLang="zh-CN" smtClean="0">
                <a:ea typeface="华文中宋" pitchFamily="2" charset="-122"/>
              </a:rPr>
              <a:t>Vs </a:t>
            </a:r>
            <a:r>
              <a:rPr lang="zh-CN" altLang="en-US" smtClean="0">
                <a:ea typeface="华文中宋" pitchFamily="2" charset="-122"/>
              </a:rPr>
              <a:t>隐马尔科夫模型 </a:t>
            </a:r>
          </a:p>
        </p:txBody>
      </p:sp>
      <p:sp>
        <p:nvSpPr>
          <p:cNvPr id="18437" name="Rectangle 3"/>
          <p:cNvSpPr>
            <a:spLocks noGrp="1" noChangeArrowheads="1"/>
          </p:cNvSpPr>
          <p:nvPr>
            <p:ph type="body" idx="1"/>
          </p:nvPr>
        </p:nvSpPr>
        <p:spPr/>
        <p:txBody>
          <a:bodyPr/>
          <a:lstStyle/>
          <a:p>
            <a:pPr eaLnBrk="1" hangingPunct="1"/>
            <a:r>
              <a:rPr lang="en-US" altLang="zh-CN" smtClean="0">
                <a:ea typeface="华文中宋" pitchFamily="2" charset="-122"/>
              </a:rPr>
              <a:t>Markov chains have entirely observable states.  However a </a:t>
            </a:r>
            <a:r>
              <a:rPr lang="en-US" altLang="zh-CN" smtClean="0">
                <a:latin typeface="Times New Roman" panose="02020603050405020304" pitchFamily="18" charset="0"/>
                <a:ea typeface="华文中宋" pitchFamily="2" charset="-122"/>
              </a:rPr>
              <a:t>“</a:t>
            </a:r>
            <a:r>
              <a:rPr lang="en-US" altLang="zh-CN" smtClean="0">
                <a:ea typeface="华文中宋" pitchFamily="2" charset="-122"/>
              </a:rPr>
              <a:t>Hidden Markov Model</a:t>
            </a:r>
            <a:r>
              <a:rPr lang="en-US" altLang="zh-CN" smtClean="0">
                <a:latin typeface="Times New Roman" panose="02020603050405020304" pitchFamily="18" charset="0"/>
                <a:ea typeface="华文中宋" pitchFamily="2" charset="-122"/>
              </a:rPr>
              <a:t>”</a:t>
            </a:r>
            <a:r>
              <a:rPr lang="en-US" altLang="zh-CN" smtClean="0">
                <a:ea typeface="华文中宋" pitchFamily="2" charset="-122"/>
              </a:rPr>
              <a:t> is a model of a Markov Source which admits an element each time slot depending upon the state.  The states are not directly observed </a:t>
            </a:r>
          </a:p>
          <a:p>
            <a:pPr eaLnBrk="1" hangingPunct="1"/>
            <a:endParaRPr lang="en-US" altLang="zh-CN" smtClean="0">
              <a:ea typeface="华文中宋"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94C1773-E5D2-4863-94D6-35D1332383A5}"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29C6D6E9-931D-43F8-9006-55474B6F95B9}" type="slidenum">
              <a:rPr lang="en-US" altLang="zh-CN"/>
              <a:pPr>
                <a:defRPr/>
              </a:pPr>
              <a:t>14</a:t>
            </a:fld>
            <a:endParaRPr lang="en-US" altLang="zh-CN"/>
          </a:p>
        </p:txBody>
      </p:sp>
      <p:sp>
        <p:nvSpPr>
          <p:cNvPr id="19460" name="Rectangle 2"/>
          <p:cNvSpPr>
            <a:spLocks noGrp="1" noChangeArrowheads="1"/>
          </p:cNvSpPr>
          <p:nvPr>
            <p:ph type="title"/>
          </p:nvPr>
        </p:nvSpPr>
        <p:spPr/>
        <p:txBody>
          <a:bodyPr/>
          <a:lstStyle/>
          <a:p>
            <a:pPr eaLnBrk="1" hangingPunct="1"/>
            <a:r>
              <a:rPr lang="en-US" altLang="zh-CN" smtClean="0">
                <a:ea typeface="华文中宋" pitchFamily="2" charset="-122"/>
              </a:rPr>
              <a:t>Problems</a:t>
            </a:r>
          </a:p>
        </p:txBody>
      </p:sp>
      <p:sp>
        <p:nvSpPr>
          <p:cNvPr id="19461" name="Rectangle 3"/>
          <p:cNvSpPr>
            <a:spLocks noGrp="1" noChangeArrowheads="1"/>
          </p:cNvSpPr>
          <p:nvPr>
            <p:ph type="body" idx="1"/>
          </p:nvPr>
        </p:nvSpPr>
        <p:spPr>
          <a:xfrm>
            <a:off x="685800" y="2362200"/>
            <a:ext cx="7958138" cy="4724400"/>
          </a:xfrm>
        </p:spPr>
        <p:txBody>
          <a:bodyPr/>
          <a:lstStyle/>
          <a:p>
            <a:pPr marL="377825" indent="-377825" eaLnBrk="1" hangingPunct="1">
              <a:buFont typeface="Wingdings" panose="05000000000000000000" pitchFamily="2" charset="2"/>
              <a:buNone/>
            </a:pPr>
            <a:r>
              <a:rPr lang="zh-CN" altLang="en-US" sz="2400" smtClean="0">
                <a:ea typeface="华文中宋" pitchFamily="2" charset="-122"/>
              </a:rPr>
              <a:t>令 </a:t>
            </a:r>
            <a:r>
              <a:rPr lang="en-US" altLang="zh-CN" sz="2400" smtClean="0">
                <a:ea typeface="华文中宋" pitchFamily="2" charset="-122"/>
                <a:sym typeface="Symbol" panose="05050102010706020507" pitchFamily="18" charset="2"/>
              </a:rPr>
              <a:t>λ</a:t>
            </a:r>
            <a:r>
              <a:rPr lang="en-US" altLang="zh-CN" sz="2400" smtClean="0">
                <a:ea typeface="华文中宋" pitchFamily="2" charset="-122"/>
              </a:rPr>
              <a:t> = {A,B,</a:t>
            </a:r>
            <a:r>
              <a:rPr lang="en-US" altLang="zh-CN" sz="2400" smtClean="0">
                <a:ea typeface="华文中宋" pitchFamily="2" charset="-122"/>
                <a:sym typeface="Symbol" panose="05050102010706020507" pitchFamily="18" charset="2"/>
              </a:rPr>
              <a:t>π</a:t>
            </a:r>
            <a:r>
              <a:rPr lang="en-US" altLang="zh-CN" sz="2400" smtClean="0">
                <a:ea typeface="华文中宋" pitchFamily="2" charset="-122"/>
              </a:rPr>
              <a:t>} </a:t>
            </a:r>
            <a:r>
              <a:rPr lang="zh-CN" altLang="en-US" sz="2400" smtClean="0">
                <a:ea typeface="华文中宋" pitchFamily="2" charset="-122"/>
              </a:rPr>
              <a:t>为给定</a:t>
            </a:r>
            <a:r>
              <a:rPr lang="en-US" altLang="zh-CN" sz="2400" smtClean="0">
                <a:ea typeface="华文中宋" pitchFamily="2" charset="-122"/>
              </a:rPr>
              <a:t>HMM</a:t>
            </a:r>
            <a:r>
              <a:rPr lang="zh-CN" altLang="en-US" sz="2400" smtClean="0">
                <a:ea typeface="华文中宋" pitchFamily="2" charset="-122"/>
              </a:rPr>
              <a:t>的参数，</a:t>
            </a:r>
          </a:p>
          <a:p>
            <a:pPr marL="377825" indent="-377825" eaLnBrk="1" hangingPunct="1">
              <a:buFont typeface="Wingdings" panose="05000000000000000000" pitchFamily="2" charset="2"/>
              <a:buNone/>
            </a:pPr>
            <a:r>
              <a:rPr lang="zh-CN" altLang="en-US" sz="2400" smtClean="0">
                <a:ea typeface="华文中宋" pitchFamily="2" charset="-122"/>
              </a:rPr>
              <a:t>令 </a:t>
            </a:r>
            <a:r>
              <a:rPr lang="en-US" altLang="zh-CN" sz="2400" smtClean="0">
                <a:ea typeface="华文中宋" pitchFamily="2" charset="-122"/>
              </a:rPr>
              <a:t>σ = O</a:t>
            </a:r>
            <a:r>
              <a:rPr lang="en-US" altLang="zh-CN" sz="2400" baseline="-25000" smtClean="0">
                <a:ea typeface="华文中宋" pitchFamily="2" charset="-122"/>
              </a:rPr>
              <a:t>1</a:t>
            </a:r>
            <a:r>
              <a:rPr lang="en-US" altLang="zh-CN" sz="2400" smtClean="0">
                <a:ea typeface="华文中宋" pitchFamily="2" charset="-122"/>
              </a:rPr>
              <a:t>,...,O</a:t>
            </a:r>
            <a:r>
              <a:rPr lang="en-US" altLang="zh-CN" sz="2400" baseline="-25000" smtClean="0">
                <a:ea typeface="华文中宋" pitchFamily="2" charset="-122"/>
              </a:rPr>
              <a:t>T </a:t>
            </a:r>
            <a:r>
              <a:rPr lang="zh-CN" altLang="en-US" sz="2400" smtClean="0">
                <a:ea typeface="华文中宋" pitchFamily="2" charset="-122"/>
              </a:rPr>
              <a:t>为观察值序列，</a:t>
            </a:r>
            <a:endParaRPr lang="zh-CN" altLang="en-US" sz="2400" baseline="-25000" smtClean="0">
              <a:ea typeface="华文中宋" pitchFamily="2" charset="-122"/>
            </a:endParaRPr>
          </a:p>
          <a:p>
            <a:pPr marL="377825" indent="-377825" eaLnBrk="1" hangingPunct="1">
              <a:buFont typeface="Wingdings" panose="05000000000000000000" pitchFamily="2" charset="2"/>
              <a:buNone/>
            </a:pPr>
            <a:r>
              <a:rPr lang="zh-CN" altLang="en-US" sz="2400" smtClean="0">
                <a:ea typeface="华文中宋" pitchFamily="2" charset="-122"/>
              </a:rPr>
              <a:t>隐马尔可夫模型（</a:t>
            </a:r>
            <a:r>
              <a:rPr lang="en-US" altLang="zh-CN" sz="2400" smtClean="0">
                <a:ea typeface="华文中宋" pitchFamily="2" charset="-122"/>
              </a:rPr>
              <a:t>HMM</a:t>
            </a:r>
            <a:r>
              <a:rPr lang="zh-CN" altLang="en-US" sz="2400" smtClean="0">
                <a:ea typeface="华文中宋" pitchFamily="2" charset="-122"/>
              </a:rPr>
              <a:t>）的三个基本问题： </a:t>
            </a:r>
          </a:p>
          <a:p>
            <a:pPr marL="377825" indent="-377825" eaLnBrk="1" hangingPunct="1">
              <a:buFont typeface="Wingdings" panose="05000000000000000000" pitchFamily="2" charset="2"/>
              <a:buAutoNum type="arabicPeriod"/>
            </a:pPr>
            <a:r>
              <a:rPr lang="zh-CN" altLang="en-US" sz="2400" smtClean="0">
                <a:ea typeface="华文中宋" pitchFamily="2" charset="-122"/>
              </a:rPr>
              <a:t>评估问题：对于给定模型，求某个观察值序列的概率</a:t>
            </a:r>
            <a:r>
              <a:rPr lang="en-US" altLang="zh-CN" sz="2400" smtClean="0">
                <a:ea typeface="华文中宋" pitchFamily="2" charset="-122"/>
              </a:rPr>
              <a:t>p(σ|</a:t>
            </a:r>
            <a:r>
              <a:rPr lang="en-US" altLang="zh-CN" sz="2400" smtClean="0">
                <a:ea typeface="华文中宋" pitchFamily="2" charset="-122"/>
                <a:sym typeface="Symbol" panose="05050102010706020507" pitchFamily="18" charset="2"/>
              </a:rPr>
              <a:t>λ</a:t>
            </a:r>
            <a:r>
              <a:rPr lang="en-US" altLang="zh-CN" sz="2400" smtClean="0">
                <a:ea typeface="华文中宋" pitchFamily="2" charset="-122"/>
              </a:rPr>
              <a:t>) </a:t>
            </a:r>
            <a:r>
              <a:rPr lang="zh-CN" altLang="en-US" sz="2400" smtClean="0">
                <a:ea typeface="华文中宋" pitchFamily="2" charset="-122"/>
              </a:rPr>
              <a:t>；</a:t>
            </a:r>
            <a:r>
              <a:rPr lang="en-US" altLang="zh-CN" sz="2400" smtClean="0">
                <a:ea typeface="华文中宋" pitchFamily="2" charset="-122"/>
              </a:rPr>
              <a:t>forward algorithm</a:t>
            </a:r>
          </a:p>
          <a:p>
            <a:pPr marL="377825" indent="-377825" eaLnBrk="1" hangingPunct="1">
              <a:buFont typeface="Wingdings" panose="05000000000000000000" pitchFamily="2" charset="2"/>
              <a:buAutoNum type="arabicPeriod"/>
            </a:pPr>
            <a:r>
              <a:rPr lang="zh-CN" altLang="en-US" sz="2400" smtClean="0">
                <a:ea typeface="华文中宋" pitchFamily="2" charset="-122"/>
              </a:rPr>
              <a:t>解码问题：对于给定模型和观察值序列，求可能性最大的状态序列；</a:t>
            </a:r>
            <a:r>
              <a:rPr lang="en-US" altLang="zh-CN" sz="2400" smtClean="0">
                <a:ea typeface="华文中宋" pitchFamily="2" charset="-122"/>
              </a:rPr>
              <a:t>viterbi algorithm</a:t>
            </a:r>
          </a:p>
          <a:p>
            <a:pPr marL="377825" indent="-377825" eaLnBrk="1" hangingPunct="1">
              <a:buFont typeface="Wingdings" panose="05000000000000000000" pitchFamily="2" charset="2"/>
              <a:buAutoNum type="arabicPeriod"/>
            </a:pPr>
            <a:r>
              <a:rPr lang="zh-CN" altLang="en-US" sz="2400" smtClean="0">
                <a:ea typeface="华文中宋" pitchFamily="2" charset="-122"/>
              </a:rPr>
              <a:t>学习问题：对于给定的一个观察值序列，调整参数</a:t>
            </a:r>
            <a:r>
              <a:rPr lang="en-US" altLang="zh-CN" sz="2400" smtClean="0">
                <a:ea typeface="华文中宋" pitchFamily="2" charset="-122"/>
                <a:sym typeface="Symbol" panose="05050102010706020507" pitchFamily="18" charset="2"/>
              </a:rPr>
              <a:t>λ</a:t>
            </a:r>
            <a:r>
              <a:rPr lang="zh-CN" altLang="en-US" sz="2400" smtClean="0">
                <a:ea typeface="华文中宋" pitchFamily="2" charset="-122"/>
              </a:rPr>
              <a:t>，使得观察值出现的概率</a:t>
            </a:r>
            <a:r>
              <a:rPr lang="en-US" altLang="zh-CN" sz="2400" smtClean="0">
                <a:ea typeface="华文中宋" pitchFamily="2" charset="-122"/>
              </a:rPr>
              <a:t>p(σ|</a:t>
            </a:r>
            <a:r>
              <a:rPr lang="en-US" altLang="zh-CN" sz="2400" smtClean="0">
                <a:ea typeface="华文中宋" pitchFamily="2" charset="-122"/>
                <a:sym typeface="Symbol" panose="05050102010706020507" pitchFamily="18" charset="2"/>
              </a:rPr>
              <a:t>λ</a:t>
            </a:r>
            <a:r>
              <a:rPr lang="en-US" altLang="zh-CN" sz="2400" smtClean="0">
                <a:ea typeface="华文中宋" pitchFamily="2" charset="-122"/>
              </a:rPr>
              <a:t>)</a:t>
            </a:r>
            <a:r>
              <a:rPr lang="zh-CN" altLang="en-US" sz="2400" smtClean="0">
                <a:ea typeface="华文中宋" pitchFamily="2" charset="-122"/>
              </a:rPr>
              <a:t>最大。</a:t>
            </a:r>
            <a:r>
              <a:rPr lang="en-US" altLang="zh-CN" sz="2400" smtClean="0">
                <a:ea typeface="华文中宋" pitchFamily="2" charset="-122"/>
              </a:rPr>
              <a:t>Forward-backward algorithm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8956F5C-85D8-4AE3-9B4B-739C49AA4394}"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713B4799-AF93-4E28-BEF1-131F8D13CBF7}" type="slidenum">
              <a:rPr lang="en-US" altLang="zh-CN"/>
              <a:pPr>
                <a:defRPr/>
              </a:pPr>
              <a:t>15</a:t>
            </a:fld>
            <a:endParaRPr lang="en-US" altLang="zh-CN"/>
          </a:p>
        </p:txBody>
      </p:sp>
      <p:sp>
        <p:nvSpPr>
          <p:cNvPr id="20484" name="Rectangle 2"/>
          <p:cNvSpPr>
            <a:spLocks noGrp="1" noChangeArrowheads="1"/>
          </p:cNvSpPr>
          <p:nvPr>
            <p:ph type="title"/>
          </p:nvPr>
        </p:nvSpPr>
        <p:spPr/>
        <p:txBody>
          <a:bodyPr/>
          <a:lstStyle/>
          <a:p>
            <a:pPr eaLnBrk="1" hangingPunct="1"/>
            <a:r>
              <a:rPr lang="en-US" altLang="zh-CN" smtClean="0">
                <a:ea typeface="华文中宋" pitchFamily="2" charset="-122"/>
              </a:rPr>
              <a:t>Solutions</a:t>
            </a:r>
          </a:p>
        </p:txBody>
      </p:sp>
      <p:sp>
        <p:nvSpPr>
          <p:cNvPr id="20485" name="Rectangle 3"/>
          <p:cNvSpPr>
            <a:spLocks noGrp="1" noChangeArrowheads="1"/>
          </p:cNvSpPr>
          <p:nvPr>
            <p:ph type="body" idx="1"/>
          </p:nvPr>
        </p:nvSpPr>
        <p:spPr>
          <a:xfrm>
            <a:off x="762000" y="2362200"/>
            <a:ext cx="8229600" cy="3733800"/>
          </a:xfrm>
        </p:spPr>
        <p:txBody>
          <a:bodyPr/>
          <a:lstStyle/>
          <a:p>
            <a:pPr eaLnBrk="1" hangingPunct="1"/>
            <a:r>
              <a:rPr lang="en-US" altLang="zh-CN" smtClean="0">
                <a:ea typeface="华文中宋" pitchFamily="2" charset="-122"/>
              </a:rPr>
              <a:t>Evaluation problem</a:t>
            </a:r>
            <a:r>
              <a:rPr lang="zh-CN" altLang="en-US" smtClean="0">
                <a:ea typeface="华文中宋" pitchFamily="2" charset="-122"/>
              </a:rPr>
              <a:t>：</a:t>
            </a:r>
            <a:r>
              <a:rPr lang="en-US" altLang="zh-CN" smtClean="0">
                <a:ea typeface="华文中宋" pitchFamily="2" charset="-122"/>
              </a:rPr>
              <a:t>forward algorithm</a:t>
            </a:r>
          </a:p>
          <a:p>
            <a:pPr lvl="1" eaLnBrk="1" hangingPunct="1"/>
            <a:r>
              <a:rPr lang="zh-CN" altLang="en-US" smtClean="0">
                <a:ea typeface="华文中宋" pitchFamily="2" charset="-122"/>
              </a:rPr>
              <a:t>定义向前变量</a:t>
            </a:r>
          </a:p>
          <a:p>
            <a:pPr lvl="1" eaLnBrk="1" hangingPunct="1"/>
            <a:r>
              <a:rPr lang="zh-CN" altLang="en-US" smtClean="0">
                <a:ea typeface="华文中宋" pitchFamily="2" charset="-122"/>
              </a:rPr>
              <a:t>采用动态规划算法，复杂度</a:t>
            </a:r>
            <a:r>
              <a:rPr lang="en-US" altLang="zh-CN" smtClean="0">
                <a:ea typeface="华文中宋" pitchFamily="2" charset="-122"/>
              </a:rPr>
              <a:t>O(N</a:t>
            </a:r>
            <a:r>
              <a:rPr lang="en-US" altLang="zh-CN" baseline="30000" smtClean="0">
                <a:ea typeface="华文中宋" pitchFamily="2" charset="-122"/>
              </a:rPr>
              <a:t>2</a:t>
            </a:r>
            <a:r>
              <a:rPr lang="en-US" altLang="zh-CN" smtClean="0">
                <a:ea typeface="华文中宋" pitchFamily="2" charset="-122"/>
              </a:rPr>
              <a:t>T)</a:t>
            </a:r>
          </a:p>
          <a:p>
            <a:pPr eaLnBrk="1" hangingPunct="1"/>
            <a:r>
              <a:rPr lang="en-US" altLang="zh-CN" smtClean="0">
                <a:ea typeface="华文中宋" pitchFamily="2" charset="-122"/>
              </a:rPr>
              <a:t>Decoding problem</a:t>
            </a:r>
            <a:r>
              <a:rPr lang="zh-CN" altLang="en-US" smtClean="0">
                <a:ea typeface="华文中宋" pitchFamily="2" charset="-122"/>
              </a:rPr>
              <a:t>：</a:t>
            </a:r>
            <a:r>
              <a:rPr lang="en-US" altLang="zh-CN" smtClean="0">
                <a:ea typeface="华文中宋" pitchFamily="2" charset="-122"/>
              </a:rPr>
              <a:t>Viterbi algorithm</a:t>
            </a:r>
          </a:p>
          <a:p>
            <a:pPr lvl="1" eaLnBrk="1" hangingPunct="1"/>
            <a:r>
              <a:rPr lang="zh-CN" altLang="en-US" smtClean="0">
                <a:ea typeface="华文中宋" pitchFamily="2" charset="-122"/>
              </a:rPr>
              <a:t>采用动态规划算法，复杂度</a:t>
            </a:r>
            <a:r>
              <a:rPr lang="en-US" altLang="zh-CN" smtClean="0">
                <a:ea typeface="华文中宋" pitchFamily="2" charset="-122"/>
              </a:rPr>
              <a:t>O(N</a:t>
            </a:r>
            <a:r>
              <a:rPr lang="en-US" altLang="zh-CN" baseline="30000" smtClean="0">
                <a:ea typeface="华文中宋" pitchFamily="2" charset="-122"/>
              </a:rPr>
              <a:t>2</a:t>
            </a:r>
            <a:r>
              <a:rPr lang="en-US" altLang="zh-CN" smtClean="0">
                <a:ea typeface="华文中宋" pitchFamily="2" charset="-122"/>
              </a:rPr>
              <a:t>T)</a:t>
            </a:r>
          </a:p>
          <a:p>
            <a:pPr eaLnBrk="1" hangingPunct="1"/>
            <a:r>
              <a:rPr lang="en-US" altLang="zh-CN" smtClean="0">
                <a:ea typeface="华文中宋" pitchFamily="2" charset="-122"/>
              </a:rPr>
              <a:t>Learning problem</a:t>
            </a:r>
            <a:r>
              <a:rPr lang="zh-CN" altLang="en-US" smtClean="0">
                <a:ea typeface="华文中宋" pitchFamily="2" charset="-122"/>
              </a:rPr>
              <a:t>：</a:t>
            </a:r>
            <a:r>
              <a:rPr lang="en-US" altLang="zh-CN" smtClean="0">
                <a:ea typeface="华文中宋" pitchFamily="2" charset="-122"/>
              </a:rPr>
              <a:t>forward-backward algorithm</a:t>
            </a:r>
          </a:p>
          <a:p>
            <a:pPr lvl="1" eaLnBrk="1" hangingPunct="1"/>
            <a:r>
              <a:rPr lang="en-US" altLang="zh-CN" smtClean="0">
                <a:ea typeface="华文中宋" pitchFamily="2" charset="-122"/>
              </a:rPr>
              <a:t>EM</a:t>
            </a:r>
            <a:r>
              <a:rPr lang="zh-CN" altLang="en-US" smtClean="0">
                <a:ea typeface="华文中宋" pitchFamily="2" charset="-122"/>
              </a:rPr>
              <a:t>算法的一个特例，带隐变量的最大似然估计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C4D6E6C-13A6-40DE-83AE-5F571C1A74B0}"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2C098C91-5ED9-4932-8A1C-EDE8FC4E8B86}" type="slidenum">
              <a:rPr lang="en-US" altLang="zh-CN"/>
              <a:pPr>
                <a:defRPr/>
              </a:pPr>
              <a:t>16</a:t>
            </a:fld>
            <a:endParaRPr lang="en-US" altLang="zh-CN"/>
          </a:p>
        </p:txBody>
      </p:sp>
      <p:sp>
        <p:nvSpPr>
          <p:cNvPr id="21508" name="Rectangle 2"/>
          <p:cNvSpPr>
            <a:spLocks noGrp="1" noChangeArrowheads="1"/>
          </p:cNvSpPr>
          <p:nvPr>
            <p:ph type="title"/>
          </p:nvPr>
        </p:nvSpPr>
        <p:spPr/>
        <p:txBody>
          <a:bodyPr/>
          <a:lstStyle/>
          <a:p>
            <a:pPr eaLnBrk="1" hangingPunct="1"/>
            <a:r>
              <a:rPr lang="en-US" altLang="zh-CN" smtClean="0"/>
              <a:t>Struct HMM</a:t>
            </a:r>
          </a:p>
        </p:txBody>
      </p:sp>
      <p:sp>
        <p:nvSpPr>
          <p:cNvPr id="21509" name="Rectangle 3"/>
          <p:cNvSpPr>
            <a:spLocks noGrp="1" noChangeArrowheads="1"/>
          </p:cNvSpPr>
          <p:nvPr>
            <p:ph type="body" idx="1"/>
          </p:nvPr>
        </p:nvSpPr>
        <p:spPr>
          <a:xfrm>
            <a:off x="914400" y="2362200"/>
            <a:ext cx="8001000" cy="4191000"/>
          </a:xfrm>
        </p:spPr>
        <p:txBody>
          <a:bodyPr/>
          <a:lstStyle/>
          <a:p>
            <a:pPr eaLnBrk="1" hangingPunct="1">
              <a:buFont typeface="Wingdings" panose="05000000000000000000" pitchFamily="2" charset="2"/>
              <a:buNone/>
            </a:pPr>
            <a:r>
              <a:rPr lang="en-US" altLang="zh-CN" sz="1600" smtClean="0">
                <a:latin typeface="Tahoma" panose="020B0604030504040204" pitchFamily="34" charset="0"/>
              </a:rPr>
              <a:t>typedef struct {</a:t>
            </a:r>
            <a:br>
              <a:rPr lang="en-US" altLang="zh-CN" sz="1600" smtClean="0">
                <a:latin typeface="Tahoma" panose="020B0604030504040204" pitchFamily="34" charset="0"/>
              </a:rPr>
            </a:br>
            <a:endParaRPr lang="en-US" altLang="zh-CN" sz="1600" smtClean="0">
              <a:latin typeface="Tahoma" panose="020B0604030504040204" pitchFamily="34" charset="0"/>
            </a:endParaRPr>
          </a:p>
          <a:p>
            <a:pPr eaLnBrk="1" hangingPunct="1">
              <a:buFont typeface="Wingdings" panose="05000000000000000000" pitchFamily="2" charset="2"/>
              <a:buNone/>
            </a:pPr>
            <a:r>
              <a:rPr lang="en-US" altLang="zh-CN" sz="1600" smtClean="0">
                <a:latin typeface="Tahoma" panose="020B0604030504040204" pitchFamily="34" charset="0"/>
              </a:rPr>
              <a:t>	/* number of states; Q={1,2,...,N} */</a:t>
            </a:r>
            <a:br>
              <a:rPr lang="en-US" altLang="zh-CN" sz="1600" smtClean="0">
                <a:latin typeface="Tahoma" panose="020B0604030504040204" pitchFamily="34" charset="0"/>
              </a:rPr>
            </a:br>
            <a:r>
              <a:rPr lang="en-US" altLang="zh-CN" sz="1600" smtClean="0">
                <a:latin typeface="Tahoma" panose="020B0604030504040204" pitchFamily="34" charset="0"/>
              </a:rPr>
              <a:t>int N; </a:t>
            </a:r>
          </a:p>
          <a:p>
            <a:pPr eaLnBrk="1" hangingPunct="1">
              <a:buFont typeface="Wingdings" panose="05000000000000000000" pitchFamily="2" charset="2"/>
              <a:buNone/>
            </a:pPr>
            <a:r>
              <a:rPr lang="en-US" altLang="zh-CN" sz="1600" smtClean="0">
                <a:latin typeface="Tahoma" panose="020B0604030504040204" pitchFamily="34" charset="0"/>
              </a:rPr>
              <a:t>	/* number of observation symbols; V={1,2,...,M}*/</a:t>
            </a:r>
          </a:p>
          <a:p>
            <a:pPr eaLnBrk="1" hangingPunct="1">
              <a:buFont typeface="Wingdings" panose="05000000000000000000" pitchFamily="2" charset="2"/>
              <a:buNone/>
            </a:pPr>
            <a:r>
              <a:rPr lang="en-US" altLang="zh-CN" sz="1600" smtClean="0">
                <a:latin typeface="Tahoma" panose="020B0604030504040204" pitchFamily="34" charset="0"/>
              </a:rPr>
              <a:t>	int M; </a:t>
            </a:r>
          </a:p>
          <a:p>
            <a:pPr eaLnBrk="1" hangingPunct="1">
              <a:buFont typeface="Wingdings" panose="05000000000000000000" pitchFamily="2" charset="2"/>
              <a:buNone/>
            </a:pPr>
            <a:r>
              <a:rPr lang="en-US" altLang="zh-CN" sz="1600" smtClean="0">
                <a:latin typeface="Tahoma" panose="020B0604030504040204" pitchFamily="34" charset="0"/>
              </a:rPr>
              <a:t>	/* A[1..N][1..N]. a[i][j] is the transition prob of going from state i </a:t>
            </a:r>
          </a:p>
          <a:p>
            <a:pPr eaLnBrk="1" hangingPunct="1">
              <a:buFont typeface="Wingdings" panose="05000000000000000000" pitchFamily="2" charset="2"/>
              <a:buNone/>
            </a:pPr>
            <a:r>
              <a:rPr lang="en-US" altLang="zh-CN" sz="1600" smtClean="0">
                <a:latin typeface="Tahoma" panose="020B0604030504040204" pitchFamily="34" charset="0"/>
              </a:rPr>
              <a:t>      * at time t to state j at time t+1 */</a:t>
            </a:r>
            <a:br>
              <a:rPr lang="en-US" altLang="zh-CN" sz="1600" smtClean="0">
                <a:latin typeface="Tahoma" panose="020B0604030504040204" pitchFamily="34" charset="0"/>
              </a:rPr>
            </a:br>
            <a:r>
              <a:rPr lang="en-US" altLang="zh-CN" sz="1600" smtClean="0">
                <a:latin typeface="Tahoma" panose="020B0604030504040204" pitchFamily="34" charset="0"/>
              </a:rPr>
              <a:t>double **A;</a:t>
            </a:r>
          </a:p>
          <a:p>
            <a:pPr eaLnBrk="1" hangingPunct="1">
              <a:buFont typeface="Wingdings" panose="05000000000000000000" pitchFamily="2" charset="2"/>
              <a:buNone/>
            </a:pPr>
            <a:r>
              <a:rPr lang="en-US" altLang="zh-CN" sz="1600" smtClean="0">
                <a:latin typeface="Tahoma" panose="020B0604030504040204" pitchFamily="34" charset="0"/>
              </a:rPr>
              <a:t>	/* B[1..N][1..M]. b[j][k] is the probability of observing symbol k in state j */</a:t>
            </a:r>
            <a:br>
              <a:rPr lang="en-US" altLang="zh-CN" sz="1600" smtClean="0">
                <a:latin typeface="Tahoma" panose="020B0604030504040204" pitchFamily="34" charset="0"/>
              </a:rPr>
            </a:br>
            <a:r>
              <a:rPr lang="en-US" altLang="zh-CN" sz="1600" smtClean="0">
                <a:latin typeface="Tahoma" panose="020B0604030504040204" pitchFamily="34" charset="0"/>
              </a:rPr>
              <a:t>double **B; </a:t>
            </a:r>
          </a:p>
          <a:p>
            <a:pPr eaLnBrk="1" hangingPunct="1">
              <a:buFont typeface="Wingdings" panose="05000000000000000000" pitchFamily="2" charset="2"/>
              <a:buNone/>
            </a:pPr>
            <a:r>
              <a:rPr lang="en-US" altLang="zh-CN" sz="1600" smtClean="0">
                <a:latin typeface="Tahoma" panose="020B0604030504040204" pitchFamily="34" charset="0"/>
              </a:rPr>
              <a:t>	/* pi[1..N] pi[i] is the initial state distribution. */</a:t>
            </a:r>
          </a:p>
          <a:p>
            <a:pPr eaLnBrk="1" hangingPunct="1">
              <a:buFont typeface="Wingdings" panose="05000000000000000000" pitchFamily="2" charset="2"/>
              <a:buNone/>
            </a:pPr>
            <a:r>
              <a:rPr lang="en-US" altLang="zh-CN" sz="1600" smtClean="0">
                <a:latin typeface="Tahoma" panose="020B0604030504040204" pitchFamily="34" charset="0"/>
              </a:rPr>
              <a:t>	double *pi; </a:t>
            </a:r>
            <a:br>
              <a:rPr lang="en-US" altLang="zh-CN" sz="1600" smtClean="0">
                <a:latin typeface="Tahoma" panose="020B0604030504040204" pitchFamily="34" charset="0"/>
              </a:rPr>
            </a:br>
            <a:r>
              <a:rPr lang="en-US" altLang="zh-CN" sz="1600" smtClean="0">
                <a:latin typeface="Tahoma" panose="020B0604030504040204" pitchFamily="34" charset="0"/>
              </a:rPr>
              <a:t>} HMM;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DABB521B-E900-4781-875E-9D77BEBAD61D}"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72000953-D214-4568-ACDB-63E6FA7617D1}" type="slidenum">
              <a:rPr lang="en-US" altLang="zh-CN"/>
              <a:pPr>
                <a:defRPr/>
              </a:pPr>
              <a:t>17</a:t>
            </a:fld>
            <a:endParaRPr lang="en-US" altLang="zh-CN"/>
          </a:p>
        </p:txBody>
      </p:sp>
      <p:sp>
        <p:nvSpPr>
          <p:cNvPr id="22532" name="Rectangle 2"/>
          <p:cNvSpPr>
            <a:spLocks noGrp="1" noChangeArrowheads="1"/>
          </p:cNvSpPr>
          <p:nvPr>
            <p:ph type="title"/>
          </p:nvPr>
        </p:nvSpPr>
        <p:spPr/>
        <p:txBody>
          <a:bodyPr/>
          <a:lstStyle/>
          <a:p>
            <a:pPr eaLnBrk="1" hangingPunct="1"/>
            <a:r>
              <a:rPr lang="zh-CN" altLang="en-US" smtClean="0">
                <a:solidFill>
                  <a:schemeClr val="bg1"/>
                </a:solidFill>
                <a:ea typeface="华文中宋" pitchFamily="2" charset="-122"/>
              </a:rPr>
              <a:t>算法：向前算法（</a:t>
            </a:r>
            <a:r>
              <a:rPr lang="en-US" altLang="zh-CN" smtClean="0">
                <a:solidFill>
                  <a:schemeClr val="bg1"/>
                </a:solidFill>
                <a:ea typeface="华文中宋" pitchFamily="2" charset="-122"/>
              </a:rPr>
              <a:t>1</a:t>
            </a:r>
            <a:r>
              <a:rPr lang="zh-CN" altLang="en-US" smtClean="0">
                <a:solidFill>
                  <a:schemeClr val="bg1"/>
                </a:solidFill>
                <a:ea typeface="华文中宋" pitchFamily="2" charset="-122"/>
              </a:rPr>
              <a:t>）</a:t>
            </a:r>
          </a:p>
        </p:txBody>
      </p:sp>
      <p:sp>
        <p:nvSpPr>
          <p:cNvPr id="22533" name="Rectangle 3"/>
          <p:cNvSpPr>
            <a:spLocks noGrp="1" noChangeArrowheads="1"/>
          </p:cNvSpPr>
          <p:nvPr>
            <p:ph type="body" idx="1"/>
          </p:nvPr>
        </p:nvSpPr>
        <p:spPr/>
        <p:txBody>
          <a:bodyPr/>
          <a:lstStyle/>
          <a:p>
            <a:pPr eaLnBrk="1" hangingPunct="1"/>
            <a:endParaRPr lang="en-US" altLang="en-US" smtClean="0"/>
          </a:p>
        </p:txBody>
      </p:sp>
      <p:pic>
        <p:nvPicPr>
          <p:cNvPr id="22534" name="Picture 4" descr="hmm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solidFill>
                  <a:schemeClr val="tx1"/>
                </a:solidFill>
                <a:ea typeface="华文中宋" pitchFamily="2" charset="-122"/>
              </a:rPr>
              <a:t>算法：向前算法（</a:t>
            </a:r>
            <a:r>
              <a:rPr lang="en-US" altLang="zh-CN" smtClean="0">
                <a:solidFill>
                  <a:schemeClr val="tx1"/>
                </a:solidFill>
                <a:ea typeface="华文中宋" pitchFamily="2" charset="-122"/>
              </a:rPr>
              <a:t>2</a:t>
            </a:r>
            <a:r>
              <a:rPr lang="zh-CN" altLang="en-US" smtClean="0">
                <a:solidFill>
                  <a:schemeClr val="tx1"/>
                </a:solidFill>
                <a:ea typeface="华文中宋" pitchFamily="2" charset="-122"/>
              </a:rPr>
              <a:t>）</a:t>
            </a:r>
          </a:p>
        </p:txBody>
      </p:sp>
      <p:graphicFrame>
        <p:nvGraphicFramePr>
          <p:cNvPr id="23555" name="Object 3"/>
          <p:cNvGraphicFramePr>
            <a:graphicFrameLocks noChangeAspect="1"/>
          </p:cNvGraphicFramePr>
          <p:nvPr/>
        </p:nvGraphicFramePr>
        <p:xfrm>
          <a:off x="1371600" y="2214563"/>
          <a:ext cx="6670675" cy="738187"/>
        </p:xfrm>
        <a:graphic>
          <a:graphicData uri="http://schemas.openxmlformats.org/presentationml/2006/ole">
            <mc:AlternateContent xmlns:mc="http://schemas.openxmlformats.org/markup-compatibility/2006">
              <mc:Choice xmlns:v="urn:schemas-microsoft-com:vml" Requires="v">
                <p:oleObj spid="_x0000_s23560" name="公式" r:id="rId4" imgW="3098800" imgH="342900" progId="Equation.3">
                  <p:embed/>
                </p:oleObj>
              </mc:Choice>
              <mc:Fallback>
                <p:oleObj name="公式" r:id="rId4" imgW="3098800" imgH="342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14563"/>
                        <a:ext cx="6670675"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6" name="Text Box 4"/>
          <p:cNvSpPr txBox="1">
            <a:spLocks noChangeArrowheads="1"/>
          </p:cNvSpPr>
          <p:nvPr/>
        </p:nvSpPr>
        <p:spPr bwMode="auto">
          <a:xfrm>
            <a:off x="1371600" y="4654550"/>
            <a:ext cx="6670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定义前向变量为</a:t>
            </a:r>
            <a:r>
              <a:rPr lang="en-US" altLang="zh-CN"/>
              <a:t>HMM</a:t>
            </a:r>
            <a:r>
              <a:rPr lang="zh-CN" altLang="en-US"/>
              <a:t>在时间</a:t>
            </a:r>
            <a:r>
              <a:rPr lang="en-US" altLang="zh-CN"/>
              <a:t>t</a:t>
            </a:r>
            <a:r>
              <a:rPr lang="zh-CN" altLang="en-US"/>
              <a:t>输出序列</a:t>
            </a:r>
            <a:r>
              <a:rPr lang="en-US" altLang="zh-CN"/>
              <a:t>O</a:t>
            </a:r>
            <a:r>
              <a:rPr lang="en-US" altLang="zh-CN" baseline="-25000"/>
              <a:t>1</a:t>
            </a:r>
            <a:r>
              <a:rPr lang="en-US" altLang="zh-CN"/>
              <a:t>…O</a:t>
            </a:r>
            <a:r>
              <a:rPr lang="en-US" altLang="zh-CN" baseline="-25000"/>
              <a:t>t</a:t>
            </a:r>
            <a:r>
              <a:rPr lang="zh-CN" altLang="en-US"/>
              <a:t>，并且位于状态</a:t>
            </a:r>
            <a:r>
              <a:rPr lang="en-US" altLang="zh-CN"/>
              <a:t>S</a:t>
            </a:r>
            <a:r>
              <a:rPr lang="en-US" altLang="zh-CN" baseline="-25000"/>
              <a:t>i</a:t>
            </a:r>
            <a:r>
              <a:rPr lang="zh-CN" altLang="en-US"/>
              <a:t>的概率：</a:t>
            </a:r>
            <a:endParaRPr lang="zh-CN" altLang="en-US" i="1"/>
          </a:p>
        </p:txBody>
      </p:sp>
      <p:graphicFrame>
        <p:nvGraphicFramePr>
          <p:cNvPr id="23557" name="Object 5"/>
          <p:cNvGraphicFramePr>
            <a:graphicFrameLocks noChangeAspect="1"/>
          </p:cNvGraphicFramePr>
          <p:nvPr/>
        </p:nvGraphicFramePr>
        <p:xfrm>
          <a:off x="1371600" y="2857500"/>
          <a:ext cx="3065463" cy="890588"/>
        </p:xfrm>
        <a:graphic>
          <a:graphicData uri="http://schemas.openxmlformats.org/presentationml/2006/ole">
            <mc:AlternateContent xmlns:mc="http://schemas.openxmlformats.org/markup-compatibility/2006">
              <mc:Choice xmlns:v="urn:schemas-microsoft-com:vml" Requires="v">
                <p:oleObj spid="_x0000_s23561" name="公式" r:id="rId6" imgW="1485900" imgH="431800" progId="Equation.3">
                  <p:embed/>
                </p:oleObj>
              </mc:Choice>
              <mc:Fallback>
                <p:oleObj name="公式" r:id="rId6" imgW="14859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857500"/>
                        <a:ext cx="3065463" cy="89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1371600" y="3748088"/>
          <a:ext cx="2852738" cy="906462"/>
        </p:xfrm>
        <a:graphic>
          <a:graphicData uri="http://schemas.openxmlformats.org/presentationml/2006/ole">
            <mc:AlternateContent xmlns:mc="http://schemas.openxmlformats.org/markup-compatibility/2006">
              <mc:Choice xmlns:v="urn:schemas-microsoft-com:vml" Requires="v">
                <p:oleObj spid="_x0000_s23562" name="公式" r:id="rId8" imgW="1358310" imgH="431613" progId="Equation.3">
                  <p:embed/>
                </p:oleObj>
              </mc:Choice>
              <mc:Fallback>
                <p:oleObj name="公式" r:id="rId8" imgW="1358310" imgH="43161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748088"/>
                        <a:ext cx="2852738"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7"/>
          <p:cNvGraphicFramePr>
            <a:graphicFrameLocks noChangeAspect="1"/>
          </p:cNvGraphicFramePr>
          <p:nvPr/>
        </p:nvGraphicFramePr>
        <p:xfrm>
          <a:off x="1371600" y="5702300"/>
          <a:ext cx="4529138" cy="566738"/>
        </p:xfrm>
        <a:graphic>
          <a:graphicData uri="http://schemas.openxmlformats.org/presentationml/2006/ole">
            <mc:AlternateContent xmlns:mc="http://schemas.openxmlformats.org/markup-compatibility/2006">
              <mc:Choice xmlns:v="urn:schemas-microsoft-com:vml" Requires="v">
                <p:oleObj spid="_x0000_s23563" name="公式" r:id="rId10" imgW="1828800" imgH="228600" progId="Equation.3">
                  <p:embed/>
                </p:oleObj>
              </mc:Choice>
              <mc:Fallback>
                <p:oleObj name="公式" r:id="rId10" imgW="1828800" imgH="2286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5702300"/>
                        <a:ext cx="4529138"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192356C2-56CB-41CC-B721-09FE30A24D0C}" type="datetime1">
              <a:rPr lang="zh-CN" altLang="en-US"/>
              <a:pPr>
                <a:defRPr/>
              </a:pPr>
              <a:t>2016/4/13</a:t>
            </a:fld>
            <a:endParaRPr lang="en-US" altLang="zh-CN"/>
          </a:p>
        </p:txBody>
      </p:sp>
      <p:sp>
        <p:nvSpPr>
          <p:cNvPr id="8" name="Slide Number Placeholder 5"/>
          <p:cNvSpPr>
            <a:spLocks noGrp="1"/>
          </p:cNvSpPr>
          <p:nvPr>
            <p:ph type="sldNum" sz="quarter" idx="12"/>
          </p:nvPr>
        </p:nvSpPr>
        <p:spPr/>
        <p:txBody>
          <a:bodyPr/>
          <a:lstStyle/>
          <a:p>
            <a:pPr>
              <a:defRPr/>
            </a:pPr>
            <a:fld id="{7161DC9B-ADDC-42E0-90C9-0D57EDA23B91}" type="slidenum">
              <a:rPr lang="en-US" altLang="zh-CN"/>
              <a:pPr>
                <a:defRPr/>
              </a:pPr>
              <a:t>19</a:t>
            </a:fld>
            <a:endParaRPr lang="en-US" altLang="zh-CN"/>
          </a:p>
        </p:txBody>
      </p:sp>
      <p:sp>
        <p:nvSpPr>
          <p:cNvPr id="24580" name="Rectangle 7"/>
          <p:cNvSpPr>
            <a:spLocks noGrp="1" noChangeArrowheads="1"/>
          </p:cNvSpPr>
          <p:nvPr>
            <p:ph type="title"/>
          </p:nvPr>
        </p:nvSpPr>
        <p:spPr/>
        <p:txBody>
          <a:bodyPr/>
          <a:lstStyle/>
          <a:p>
            <a:pPr eaLnBrk="1" hangingPunct="1"/>
            <a:r>
              <a:rPr lang="zh-CN" altLang="en-US" smtClean="0"/>
              <a:t>算法：向前算法（</a:t>
            </a:r>
            <a:r>
              <a:rPr lang="en-US" altLang="zh-CN" smtClean="0"/>
              <a:t>3</a:t>
            </a:r>
            <a:r>
              <a:rPr lang="zh-CN" altLang="en-US" smtClean="0"/>
              <a:t>）</a:t>
            </a:r>
          </a:p>
        </p:txBody>
      </p:sp>
      <p:graphicFrame>
        <p:nvGraphicFramePr>
          <p:cNvPr id="24581" name="Object 3"/>
          <p:cNvGraphicFramePr>
            <a:graphicFrameLocks noChangeAspect="1"/>
          </p:cNvGraphicFramePr>
          <p:nvPr/>
        </p:nvGraphicFramePr>
        <p:xfrm>
          <a:off x="3727450" y="2603500"/>
          <a:ext cx="3960813" cy="1114425"/>
        </p:xfrm>
        <a:graphic>
          <a:graphicData uri="http://schemas.openxmlformats.org/presentationml/2006/ole">
            <mc:AlternateContent xmlns:mc="http://schemas.openxmlformats.org/markup-compatibility/2006">
              <mc:Choice xmlns:v="urn:schemas-microsoft-com:vml" Requires="v">
                <p:oleObj spid="_x0000_s24585" name="公式" r:id="rId4" imgW="1625600" imgH="457200" progId="Equation.3">
                  <p:embed/>
                </p:oleObj>
              </mc:Choice>
              <mc:Fallback>
                <p:oleObj name="公式" r:id="rId4" imgW="1625600" imgH="457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7450" y="2603500"/>
                        <a:ext cx="396081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2" name="Text Box 4"/>
          <p:cNvSpPr txBox="1">
            <a:spLocks noChangeArrowheads="1"/>
          </p:cNvSpPr>
          <p:nvPr/>
        </p:nvSpPr>
        <p:spPr bwMode="auto">
          <a:xfrm>
            <a:off x="1554163" y="2908300"/>
            <a:ext cx="1979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迭代公式为：</a:t>
            </a:r>
          </a:p>
        </p:txBody>
      </p:sp>
      <p:graphicFrame>
        <p:nvGraphicFramePr>
          <p:cNvPr id="24583" name="Object 5"/>
          <p:cNvGraphicFramePr>
            <a:graphicFrameLocks noChangeAspect="1"/>
          </p:cNvGraphicFramePr>
          <p:nvPr/>
        </p:nvGraphicFramePr>
        <p:xfrm>
          <a:off x="3727450" y="4157663"/>
          <a:ext cx="2717800" cy="982662"/>
        </p:xfrm>
        <a:graphic>
          <a:graphicData uri="http://schemas.openxmlformats.org/presentationml/2006/ole">
            <mc:AlternateContent xmlns:mc="http://schemas.openxmlformats.org/markup-compatibility/2006">
              <mc:Choice xmlns:v="urn:schemas-microsoft-com:vml" Requires="v">
                <p:oleObj spid="_x0000_s24586" name="公式" r:id="rId6" imgW="1193800" imgH="431800" progId="Equation.3">
                  <p:embed/>
                </p:oleObj>
              </mc:Choice>
              <mc:Fallback>
                <p:oleObj name="公式" r:id="rId6" imgW="11938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7450" y="4157663"/>
                        <a:ext cx="2717800" cy="982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4" name="Text Box 6"/>
          <p:cNvSpPr txBox="1">
            <a:spLocks noChangeArrowheads="1"/>
          </p:cNvSpPr>
          <p:nvPr/>
        </p:nvSpPr>
        <p:spPr bwMode="auto">
          <a:xfrm>
            <a:off x="1554163" y="4157663"/>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t>结果为：</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3B93DE2-12E9-4430-AD42-C810F0516CF5}"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82E7CCDB-296E-4761-B35B-F11C7175982E}" type="slidenum">
              <a:rPr lang="en-US" altLang="zh-CN"/>
              <a:pPr>
                <a:defRPr/>
              </a:pPr>
              <a:t>2</a:t>
            </a:fld>
            <a:endParaRPr lang="en-US" altLang="zh-CN"/>
          </a:p>
        </p:txBody>
      </p:sp>
      <p:sp>
        <p:nvSpPr>
          <p:cNvPr id="53145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latin typeface="华文中宋" pitchFamily="2" charset="-122"/>
                <a:ea typeface="华文中宋" pitchFamily="2" charset="-122"/>
              </a:rPr>
              <a:t>生物学中常用的统计模型	</a:t>
            </a:r>
          </a:p>
        </p:txBody>
      </p:sp>
      <p:sp>
        <p:nvSpPr>
          <p:cNvPr id="7173" name="Rectangle 3"/>
          <p:cNvSpPr>
            <a:spLocks noGrp="1" noChangeArrowheads="1"/>
          </p:cNvSpPr>
          <p:nvPr>
            <p:ph type="body" idx="1"/>
          </p:nvPr>
        </p:nvSpPr>
        <p:spPr/>
        <p:txBody>
          <a:bodyPr/>
          <a:lstStyle/>
          <a:p>
            <a:pPr eaLnBrk="1" hangingPunct="1"/>
            <a:r>
              <a:rPr lang="en-US" altLang="zh-CN" b="1" smtClean="0">
                <a:ea typeface="华文中宋" pitchFamily="2" charset="-122"/>
              </a:rPr>
              <a:t> Structured probability models</a:t>
            </a:r>
          </a:p>
          <a:p>
            <a:pPr lvl="1" eaLnBrk="1" hangingPunct="1"/>
            <a:r>
              <a:rPr lang="en-US" altLang="zh-CN" b="1" smtClean="0">
                <a:ea typeface="华文中宋" pitchFamily="2" charset="-122"/>
              </a:rPr>
              <a:t>Markov models</a:t>
            </a:r>
          </a:p>
          <a:p>
            <a:pPr lvl="1" eaLnBrk="1" hangingPunct="1"/>
            <a:r>
              <a:rPr lang="en-US" altLang="zh-CN" b="1" u="sng" smtClean="0">
                <a:ea typeface="华文中宋" pitchFamily="2" charset="-122"/>
              </a:rPr>
              <a:t>Hidden markov models</a:t>
            </a:r>
          </a:p>
          <a:p>
            <a:pPr eaLnBrk="1" hangingPunct="1"/>
            <a:endParaRPr lang="en-US" altLang="zh-CN" b="1" smtClean="0">
              <a:ea typeface="华文中宋" pitchFamily="2" charset="-122"/>
            </a:endParaRPr>
          </a:p>
          <a:p>
            <a:pPr eaLnBrk="1" hangingPunct="1"/>
            <a:r>
              <a:rPr lang="en-US" altLang="zh-CN" b="1" smtClean="0">
                <a:ea typeface="华文中宋" pitchFamily="2" charset="-122"/>
              </a:rPr>
              <a:t>Artificial Neural Network (A.N.N)</a:t>
            </a:r>
            <a:r>
              <a:rPr lang="en-US" altLang="zh-CN" smtClean="0">
                <a:ea typeface="华文中宋" pitchFamily="2" charset="-122"/>
              </a:rPr>
              <a:t> </a:t>
            </a:r>
            <a:endParaRPr lang="en-US" altLang="zh-CN" b="1" smtClean="0">
              <a:ea typeface="华文中宋" pitchFamily="2" charset="-122"/>
            </a:endParaRPr>
          </a:p>
          <a:p>
            <a:pPr eaLnBrk="1" hangingPunct="1"/>
            <a:endParaRPr lang="en-US" altLang="zh-CN" smtClean="0">
              <a:ea typeface="华文中宋"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quarter" idx="10"/>
          </p:nvPr>
        </p:nvSpPr>
        <p:spPr/>
        <p:txBody>
          <a:bodyPr/>
          <a:lstStyle/>
          <a:p>
            <a:pPr>
              <a:defRPr/>
            </a:pPr>
            <a:fld id="{0BA70237-AD78-43B1-8E08-C141FF11C108}" type="datetime1">
              <a:rPr lang="zh-CN" altLang="en-US"/>
              <a:pPr>
                <a:defRPr/>
              </a:pPr>
              <a:t>2016/4/13</a:t>
            </a:fld>
            <a:endParaRPr lang="en-US" altLang="zh-CN"/>
          </a:p>
        </p:txBody>
      </p:sp>
      <p:sp>
        <p:nvSpPr>
          <p:cNvPr id="9" name="Slide Number Placeholder 6"/>
          <p:cNvSpPr>
            <a:spLocks noGrp="1"/>
          </p:cNvSpPr>
          <p:nvPr>
            <p:ph type="sldNum" sz="quarter" idx="12"/>
          </p:nvPr>
        </p:nvSpPr>
        <p:spPr/>
        <p:txBody>
          <a:bodyPr/>
          <a:lstStyle/>
          <a:p>
            <a:pPr>
              <a:defRPr/>
            </a:pPr>
            <a:fld id="{DD8C67CF-E0F3-45D8-8750-FBD437CBA9B0}" type="slidenum">
              <a:rPr lang="en-US" altLang="zh-CN"/>
              <a:pPr>
                <a:defRPr/>
              </a:pPr>
              <a:t>20</a:t>
            </a:fld>
            <a:endParaRPr lang="en-US" altLang="zh-CN"/>
          </a:p>
        </p:txBody>
      </p:sp>
      <p:sp>
        <p:nvSpPr>
          <p:cNvPr id="25604" name="Rectangle 2"/>
          <p:cNvSpPr>
            <a:spLocks noGrp="1" noChangeArrowheads="1"/>
          </p:cNvSpPr>
          <p:nvPr>
            <p:ph type="title"/>
          </p:nvPr>
        </p:nvSpPr>
        <p:spPr/>
        <p:txBody>
          <a:bodyPr/>
          <a:lstStyle/>
          <a:p>
            <a:pPr eaLnBrk="1" hangingPunct="1"/>
            <a:r>
              <a:rPr lang="en-US" altLang="zh-CN" smtClean="0"/>
              <a:t>Forward algorithm</a:t>
            </a:r>
          </a:p>
        </p:txBody>
      </p:sp>
      <p:pic>
        <p:nvPicPr>
          <p:cNvPr id="25605" name="Picture 6" descr="C:\Documents and Settings\Administrator\桌面\gif\1.gif"/>
          <p:cNvPicPr>
            <a:picLocks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304800" y="2438400"/>
            <a:ext cx="3924300" cy="361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86759" name="Picture 7" descr="C:\Documents and Settings\Administrator\桌面\gif\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14600"/>
            <a:ext cx="4343400"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0" name="Picture 8" descr="C:\Documents and Settings\Administrator\桌面\gif\3.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362200"/>
            <a:ext cx="4365625"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1" name="Picture 9" descr="C:\Documents and Settings\Administrator\桌面\gif\4.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590800"/>
            <a:ext cx="43434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6762" name="Picture 10" descr="C:\Documents and Settings\Administrator\桌面\gif\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438400"/>
            <a:ext cx="4354513"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6759"/>
                                        </p:tgtEl>
                                        <p:attrNameLst>
                                          <p:attrName>style.visibility</p:attrName>
                                        </p:attrNameLst>
                                      </p:cBhvr>
                                      <p:to>
                                        <p:strVal val="visible"/>
                                      </p:to>
                                    </p:set>
                                    <p:anim calcmode="lin" valueType="num">
                                      <p:cBhvr additive="base">
                                        <p:cTn id="7" dur="500" fill="hold"/>
                                        <p:tgtEl>
                                          <p:spTgt spid="586759"/>
                                        </p:tgtEl>
                                        <p:attrNameLst>
                                          <p:attrName>ppt_x</p:attrName>
                                        </p:attrNameLst>
                                      </p:cBhvr>
                                      <p:tavLst>
                                        <p:tav tm="0">
                                          <p:val>
                                            <p:strVal val="0-#ppt_w/2"/>
                                          </p:val>
                                        </p:tav>
                                        <p:tav tm="100000">
                                          <p:val>
                                            <p:strVal val="#ppt_x"/>
                                          </p:val>
                                        </p:tav>
                                      </p:tavLst>
                                    </p:anim>
                                    <p:anim calcmode="lin" valueType="num">
                                      <p:cBhvr additive="base">
                                        <p:cTn id="8" dur="500" fill="hold"/>
                                        <p:tgtEl>
                                          <p:spTgt spid="5867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86760"/>
                                        </p:tgtEl>
                                        <p:attrNameLst>
                                          <p:attrName>style.visibility</p:attrName>
                                        </p:attrNameLst>
                                      </p:cBhvr>
                                      <p:to>
                                        <p:strVal val="visible"/>
                                      </p:to>
                                    </p:set>
                                    <p:anim calcmode="lin" valueType="num">
                                      <p:cBhvr additive="base">
                                        <p:cTn id="13" dur="500" fill="hold"/>
                                        <p:tgtEl>
                                          <p:spTgt spid="586760"/>
                                        </p:tgtEl>
                                        <p:attrNameLst>
                                          <p:attrName>ppt_x</p:attrName>
                                        </p:attrNameLst>
                                      </p:cBhvr>
                                      <p:tavLst>
                                        <p:tav tm="0">
                                          <p:val>
                                            <p:strVal val="0-#ppt_w/2"/>
                                          </p:val>
                                        </p:tav>
                                        <p:tav tm="100000">
                                          <p:val>
                                            <p:strVal val="#ppt_x"/>
                                          </p:val>
                                        </p:tav>
                                      </p:tavLst>
                                    </p:anim>
                                    <p:anim calcmode="lin" valueType="num">
                                      <p:cBhvr additive="base">
                                        <p:cTn id="14" dur="500" fill="hold"/>
                                        <p:tgtEl>
                                          <p:spTgt spid="5867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86761"/>
                                        </p:tgtEl>
                                        <p:attrNameLst>
                                          <p:attrName>style.visibility</p:attrName>
                                        </p:attrNameLst>
                                      </p:cBhvr>
                                      <p:to>
                                        <p:strVal val="visible"/>
                                      </p:to>
                                    </p:set>
                                    <p:anim calcmode="lin" valueType="num">
                                      <p:cBhvr additive="base">
                                        <p:cTn id="19" dur="500" fill="hold"/>
                                        <p:tgtEl>
                                          <p:spTgt spid="586761"/>
                                        </p:tgtEl>
                                        <p:attrNameLst>
                                          <p:attrName>ppt_x</p:attrName>
                                        </p:attrNameLst>
                                      </p:cBhvr>
                                      <p:tavLst>
                                        <p:tav tm="0">
                                          <p:val>
                                            <p:strVal val="0-#ppt_w/2"/>
                                          </p:val>
                                        </p:tav>
                                        <p:tav tm="100000">
                                          <p:val>
                                            <p:strVal val="#ppt_x"/>
                                          </p:val>
                                        </p:tav>
                                      </p:tavLst>
                                    </p:anim>
                                    <p:anim calcmode="lin" valueType="num">
                                      <p:cBhvr additive="base">
                                        <p:cTn id="20" dur="500" fill="hold"/>
                                        <p:tgtEl>
                                          <p:spTgt spid="5867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86762"/>
                                        </p:tgtEl>
                                        <p:attrNameLst>
                                          <p:attrName>style.visibility</p:attrName>
                                        </p:attrNameLst>
                                      </p:cBhvr>
                                      <p:to>
                                        <p:strVal val="visible"/>
                                      </p:to>
                                    </p:set>
                                    <p:anim calcmode="lin" valueType="num">
                                      <p:cBhvr additive="base">
                                        <p:cTn id="25" dur="500" fill="hold"/>
                                        <p:tgtEl>
                                          <p:spTgt spid="586762"/>
                                        </p:tgtEl>
                                        <p:attrNameLst>
                                          <p:attrName>ppt_x</p:attrName>
                                        </p:attrNameLst>
                                      </p:cBhvr>
                                      <p:tavLst>
                                        <p:tav tm="0">
                                          <p:val>
                                            <p:strVal val="0-#ppt_w/2"/>
                                          </p:val>
                                        </p:tav>
                                        <p:tav tm="100000">
                                          <p:val>
                                            <p:strVal val="#ppt_x"/>
                                          </p:val>
                                        </p:tav>
                                      </p:tavLst>
                                    </p:anim>
                                    <p:anim calcmode="lin" valueType="num">
                                      <p:cBhvr additive="base">
                                        <p:cTn id="26" dur="500" fill="hold"/>
                                        <p:tgtEl>
                                          <p:spTgt spid="5867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solidFill>
                  <a:schemeClr val="tx1"/>
                </a:solidFill>
                <a:ea typeface="华文中宋" pitchFamily="2" charset="-122"/>
              </a:rPr>
              <a:t>算法：向后算法（</a:t>
            </a:r>
            <a:r>
              <a:rPr lang="en-US" altLang="zh-CN" smtClean="0">
                <a:solidFill>
                  <a:schemeClr val="tx1"/>
                </a:solidFill>
                <a:ea typeface="华文中宋" pitchFamily="2" charset="-122"/>
              </a:rPr>
              <a:t>1</a:t>
            </a:r>
            <a:r>
              <a:rPr lang="zh-CN" altLang="en-US" smtClean="0">
                <a:solidFill>
                  <a:schemeClr val="tx1"/>
                </a:solidFill>
                <a:ea typeface="华文中宋" pitchFamily="2" charset="-122"/>
              </a:rPr>
              <a:t>）</a:t>
            </a:r>
          </a:p>
        </p:txBody>
      </p:sp>
      <p:pic>
        <p:nvPicPr>
          <p:cNvPr id="26627" name="Picture 3" descr="hmm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8991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E6B032F-2408-4D1E-B149-43B43AA30F5F}"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1A386569-5C6A-457B-91A5-C638C50A8445}" type="slidenum">
              <a:rPr lang="en-US" altLang="zh-CN"/>
              <a:pPr>
                <a:defRPr/>
              </a:pPr>
              <a:t>22</a:t>
            </a:fld>
            <a:endParaRPr lang="en-US" altLang="zh-CN"/>
          </a:p>
        </p:txBody>
      </p:sp>
      <p:sp>
        <p:nvSpPr>
          <p:cNvPr id="27652" name="Rectangle 2"/>
          <p:cNvSpPr>
            <a:spLocks noGrp="1" noChangeArrowheads="1"/>
          </p:cNvSpPr>
          <p:nvPr>
            <p:ph type="title"/>
          </p:nvPr>
        </p:nvSpPr>
        <p:spPr/>
        <p:txBody>
          <a:bodyPr/>
          <a:lstStyle/>
          <a:p>
            <a:pPr eaLnBrk="1" hangingPunct="1"/>
            <a:r>
              <a:rPr lang="zh-CN" altLang="en-US" smtClean="0">
                <a:solidFill>
                  <a:schemeClr val="tx1"/>
                </a:solidFill>
                <a:ea typeface="华文中宋" pitchFamily="2" charset="-122"/>
              </a:rPr>
              <a:t>算法：</a:t>
            </a:r>
            <a:r>
              <a:rPr lang="en-US" altLang="zh-CN" smtClean="0">
                <a:solidFill>
                  <a:schemeClr val="tx1"/>
                </a:solidFill>
                <a:ea typeface="华文中宋" pitchFamily="2" charset="-122"/>
              </a:rPr>
              <a:t>Viterbi</a:t>
            </a:r>
            <a:r>
              <a:rPr lang="zh-CN" altLang="en-US" smtClean="0">
                <a:solidFill>
                  <a:schemeClr val="tx1"/>
                </a:solidFill>
                <a:ea typeface="华文中宋" pitchFamily="2" charset="-122"/>
              </a:rPr>
              <a:t>算法（</a:t>
            </a:r>
            <a:r>
              <a:rPr lang="en-US" altLang="zh-CN" smtClean="0">
                <a:solidFill>
                  <a:schemeClr val="tx1"/>
                </a:solidFill>
                <a:ea typeface="华文中宋" pitchFamily="2" charset="-122"/>
              </a:rPr>
              <a:t>1</a:t>
            </a:r>
            <a:r>
              <a:rPr lang="zh-CN" altLang="en-US" smtClean="0">
                <a:solidFill>
                  <a:schemeClr val="tx1"/>
                </a:solidFill>
                <a:ea typeface="华文中宋" pitchFamily="2" charset="-122"/>
              </a:rPr>
              <a:t>）</a:t>
            </a:r>
          </a:p>
        </p:txBody>
      </p:sp>
      <p:sp>
        <p:nvSpPr>
          <p:cNvPr id="27653" name="Rectangle 3"/>
          <p:cNvSpPr>
            <a:spLocks noGrp="1" noChangeArrowheads="1"/>
          </p:cNvSpPr>
          <p:nvPr>
            <p:ph type="body" idx="1"/>
          </p:nvPr>
        </p:nvSpPr>
        <p:spPr/>
        <p:txBody>
          <a:bodyPr/>
          <a:lstStyle/>
          <a:p>
            <a:pPr eaLnBrk="1" hangingPunct="1"/>
            <a:r>
              <a:rPr lang="en-US" altLang="zh-CN" smtClean="0">
                <a:ea typeface="华文中宋" pitchFamily="2" charset="-122"/>
              </a:rPr>
              <a:t>The Viterbi algorithm is a dynamic programming algorithm that computes the most likely state transition path given an observed sequence of symbols. It is actually very similar to the forward algorithm</a:t>
            </a:r>
            <a:r>
              <a:rPr lang="zh-CN" altLang="en-US" smtClean="0">
                <a:ea typeface="华文中宋" pitchFamily="2" charset="-122"/>
              </a:rPr>
              <a:t>。</a:t>
            </a:r>
          </a:p>
          <a:p>
            <a:pPr eaLnBrk="1" hangingPunct="1"/>
            <a:endParaRPr lang="zh-CN" altLang="en-US" smtClean="0">
              <a:ea typeface="华文中宋"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4"/>
          <p:cNvSpPr>
            <a:spLocks noGrp="1"/>
          </p:cNvSpPr>
          <p:nvPr>
            <p:ph type="dt" sz="quarter" idx="10"/>
          </p:nvPr>
        </p:nvSpPr>
        <p:spPr/>
        <p:txBody>
          <a:bodyPr/>
          <a:lstStyle/>
          <a:p>
            <a:pPr>
              <a:defRPr/>
            </a:pPr>
            <a:fld id="{B43D5776-82F2-44EF-A27C-610E3F8E45A3}" type="datetime1">
              <a:rPr lang="zh-CN" altLang="en-US"/>
              <a:pPr>
                <a:defRPr/>
              </a:pPr>
              <a:t>2016/4/13</a:t>
            </a:fld>
            <a:endParaRPr lang="en-US" altLang="zh-CN"/>
          </a:p>
        </p:txBody>
      </p:sp>
      <p:sp>
        <p:nvSpPr>
          <p:cNvPr id="11" name="Slide Number Placeholder 6"/>
          <p:cNvSpPr>
            <a:spLocks noGrp="1"/>
          </p:cNvSpPr>
          <p:nvPr>
            <p:ph type="sldNum" sz="quarter" idx="12"/>
          </p:nvPr>
        </p:nvSpPr>
        <p:spPr/>
        <p:txBody>
          <a:bodyPr/>
          <a:lstStyle/>
          <a:p>
            <a:pPr>
              <a:defRPr/>
            </a:pPr>
            <a:fld id="{53208508-E528-4CFB-BE07-0E970928E454}" type="slidenum">
              <a:rPr lang="en-US" altLang="zh-CN"/>
              <a:pPr>
                <a:defRPr/>
              </a:pPr>
              <a:t>23</a:t>
            </a:fld>
            <a:endParaRPr lang="en-US" altLang="zh-CN"/>
          </a:p>
        </p:txBody>
      </p:sp>
      <p:sp>
        <p:nvSpPr>
          <p:cNvPr id="28676" name="Rectangle 2"/>
          <p:cNvSpPr>
            <a:spLocks noGrp="1" noChangeArrowheads="1"/>
          </p:cNvSpPr>
          <p:nvPr>
            <p:ph type="title"/>
          </p:nvPr>
        </p:nvSpPr>
        <p:spPr/>
        <p:txBody>
          <a:bodyPr/>
          <a:lstStyle/>
          <a:p>
            <a:pPr eaLnBrk="1" hangingPunct="1"/>
            <a:r>
              <a:rPr lang="en-US" altLang="zh-CN" smtClean="0"/>
              <a:t>Viterbi algorithm</a:t>
            </a:r>
          </a:p>
        </p:txBody>
      </p:sp>
      <p:pic>
        <p:nvPicPr>
          <p:cNvPr id="587781" name="Picture 5" descr="C:\Documents and Settings\Administrator\桌面\gif\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4332288"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2" name="Picture 6" descr="C:\Documents and Settings\Administrator\桌面\gif\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286000"/>
            <a:ext cx="4308475"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3" name="Picture 7" descr="C:\Documents and Settings\Administrator\桌面\gif\8.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362200"/>
            <a:ext cx="4264025"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4" name="Picture 8" descr="C:\Documents and Settings\Administrator\桌面\gif\9.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2514600"/>
            <a:ext cx="438943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5" name="Picture 9" descr="C:\Documents and Settings\Administrator\桌面\gif\10.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362200"/>
            <a:ext cx="4378325"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6" name="Picture 10" descr="C:\Documents and Settings\Administrator\桌面\gif\11.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5675" y="2286000"/>
            <a:ext cx="4378325"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7787" name="Picture 11" descr="C:\Documents and Settings\Administrator\桌面\gif\12.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533400"/>
            <a:ext cx="436562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87781"/>
                                        </p:tgtEl>
                                        <p:attrNameLst>
                                          <p:attrName>style.visibility</p:attrName>
                                        </p:attrNameLst>
                                      </p:cBhvr>
                                      <p:to>
                                        <p:strVal val="visible"/>
                                      </p:to>
                                    </p:set>
                                    <p:anim calcmode="lin" valueType="num">
                                      <p:cBhvr additive="base">
                                        <p:cTn id="7" dur="500" fill="hold"/>
                                        <p:tgtEl>
                                          <p:spTgt spid="587781"/>
                                        </p:tgtEl>
                                        <p:attrNameLst>
                                          <p:attrName>ppt_x</p:attrName>
                                        </p:attrNameLst>
                                      </p:cBhvr>
                                      <p:tavLst>
                                        <p:tav tm="0">
                                          <p:val>
                                            <p:strVal val="0-#ppt_w/2"/>
                                          </p:val>
                                        </p:tav>
                                        <p:tav tm="100000">
                                          <p:val>
                                            <p:strVal val="#ppt_x"/>
                                          </p:val>
                                        </p:tav>
                                      </p:tavLst>
                                    </p:anim>
                                    <p:anim calcmode="lin" valueType="num">
                                      <p:cBhvr additive="base">
                                        <p:cTn id="8" dur="500" fill="hold"/>
                                        <p:tgtEl>
                                          <p:spTgt spid="5877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87782"/>
                                        </p:tgtEl>
                                        <p:attrNameLst>
                                          <p:attrName>style.visibility</p:attrName>
                                        </p:attrNameLst>
                                      </p:cBhvr>
                                      <p:to>
                                        <p:strVal val="visible"/>
                                      </p:to>
                                    </p:set>
                                    <p:anim calcmode="lin" valueType="num">
                                      <p:cBhvr additive="base">
                                        <p:cTn id="13" dur="500" fill="hold"/>
                                        <p:tgtEl>
                                          <p:spTgt spid="587782"/>
                                        </p:tgtEl>
                                        <p:attrNameLst>
                                          <p:attrName>ppt_x</p:attrName>
                                        </p:attrNameLst>
                                      </p:cBhvr>
                                      <p:tavLst>
                                        <p:tav tm="0">
                                          <p:val>
                                            <p:strVal val="0-#ppt_w/2"/>
                                          </p:val>
                                        </p:tav>
                                        <p:tav tm="100000">
                                          <p:val>
                                            <p:strVal val="#ppt_x"/>
                                          </p:val>
                                        </p:tav>
                                      </p:tavLst>
                                    </p:anim>
                                    <p:anim calcmode="lin" valueType="num">
                                      <p:cBhvr additive="base">
                                        <p:cTn id="14" dur="500" fill="hold"/>
                                        <p:tgtEl>
                                          <p:spTgt spid="5877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87783"/>
                                        </p:tgtEl>
                                        <p:attrNameLst>
                                          <p:attrName>style.visibility</p:attrName>
                                        </p:attrNameLst>
                                      </p:cBhvr>
                                      <p:to>
                                        <p:strVal val="visible"/>
                                      </p:to>
                                    </p:set>
                                    <p:anim calcmode="lin" valueType="num">
                                      <p:cBhvr additive="base">
                                        <p:cTn id="19" dur="500" fill="hold"/>
                                        <p:tgtEl>
                                          <p:spTgt spid="587783"/>
                                        </p:tgtEl>
                                        <p:attrNameLst>
                                          <p:attrName>ppt_x</p:attrName>
                                        </p:attrNameLst>
                                      </p:cBhvr>
                                      <p:tavLst>
                                        <p:tav tm="0">
                                          <p:val>
                                            <p:strVal val="0-#ppt_w/2"/>
                                          </p:val>
                                        </p:tav>
                                        <p:tav tm="100000">
                                          <p:val>
                                            <p:strVal val="#ppt_x"/>
                                          </p:val>
                                        </p:tav>
                                      </p:tavLst>
                                    </p:anim>
                                    <p:anim calcmode="lin" valueType="num">
                                      <p:cBhvr additive="base">
                                        <p:cTn id="20" dur="500" fill="hold"/>
                                        <p:tgtEl>
                                          <p:spTgt spid="58778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87784"/>
                                        </p:tgtEl>
                                        <p:attrNameLst>
                                          <p:attrName>style.visibility</p:attrName>
                                        </p:attrNameLst>
                                      </p:cBhvr>
                                      <p:to>
                                        <p:strVal val="visible"/>
                                      </p:to>
                                    </p:set>
                                    <p:anim calcmode="lin" valueType="num">
                                      <p:cBhvr additive="base">
                                        <p:cTn id="25" dur="500" fill="hold"/>
                                        <p:tgtEl>
                                          <p:spTgt spid="587784"/>
                                        </p:tgtEl>
                                        <p:attrNameLst>
                                          <p:attrName>ppt_x</p:attrName>
                                        </p:attrNameLst>
                                      </p:cBhvr>
                                      <p:tavLst>
                                        <p:tav tm="0">
                                          <p:val>
                                            <p:strVal val="0-#ppt_w/2"/>
                                          </p:val>
                                        </p:tav>
                                        <p:tav tm="100000">
                                          <p:val>
                                            <p:strVal val="#ppt_x"/>
                                          </p:val>
                                        </p:tav>
                                      </p:tavLst>
                                    </p:anim>
                                    <p:anim calcmode="lin" valueType="num">
                                      <p:cBhvr additive="base">
                                        <p:cTn id="26" dur="500" fill="hold"/>
                                        <p:tgtEl>
                                          <p:spTgt spid="58778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87785"/>
                                        </p:tgtEl>
                                        <p:attrNameLst>
                                          <p:attrName>style.visibility</p:attrName>
                                        </p:attrNameLst>
                                      </p:cBhvr>
                                      <p:to>
                                        <p:strVal val="visible"/>
                                      </p:to>
                                    </p:set>
                                    <p:anim calcmode="lin" valueType="num">
                                      <p:cBhvr additive="base">
                                        <p:cTn id="31" dur="500" fill="hold"/>
                                        <p:tgtEl>
                                          <p:spTgt spid="587785"/>
                                        </p:tgtEl>
                                        <p:attrNameLst>
                                          <p:attrName>ppt_x</p:attrName>
                                        </p:attrNameLst>
                                      </p:cBhvr>
                                      <p:tavLst>
                                        <p:tav tm="0">
                                          <p:val>
                                            <p:strVal val="0-#ppt_w/2"/>
                                          </p:val>
                                        </p:tav>
                                        <p:tav tm="100000">
                                          <p:val>
                                            <p:strVal val="#ppt_x"/>
                                          </p:val>
                                        </p:tav>
                                      </p:tavLst>
                                    </p:anim>
                                    <p:anim calcmode="lin" valueType="num">
                                      <p:cBhvr additive="base">
                                        <p:cTn id="32" dur="500" fill="hold"/>
                                        <p:tgtEl>
                                          <p:spTgt spid="58778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587786"/>
                                        </p:tgtEl>
                                        <p:attrNameLst>
                                          <p:attrName>style.visibility</p:attrName>
                                        </p:attrNameLst>
                                      </p:cBhvr>
                                      <p:to>
                                        <p:strVal val="visible"/>
                                      </p:to>
                                    </p:set>
                                    <p:anim calcmode="lin" valueType="num">
                                      <p:cBhvr additive="base">
                                        <p:cTn id="37" dur="500" fill="hold"/>
                                        <p:tgtEl>
                                          <p:spTgt spid="587786"/>
                                        </p:tgtEl>
                                        <p:attrNameLst>
                                          <p:attrName>ppt_x</p:attrName>
                                        </p:attrNameLst>
                                      </p:cBhvr>
                                      <p:tavLst>
                                        <p:tav tm="0">
                                          <p:val>
                                            <p:strVal val="0-#ppt_w/2"/>
                                          </p:val>
                                        </p:tav>
                                        <p:tav tm="100000">
                                          <p:val>
                                            <p:strVal val="#ppt_x"/>
                                          </p:val>
                                        </p:tav>
                                      </p:tavLst>
                                    </p:anim>
                                    <p:anim calcmode="lin" valueType="num">
                                      <p:cBhvr additive="base">
                                        <p:cTn id="38" dur="500" fill="hold"/>
                                        <p:tgtEl>
                                          <p:spTgt spid="58778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587787"/>
                                        </p:tgtEl>
                                        <p:attrNameLst>
                                          <p:attrName>style.visibility</p:attrName>
                                        </p:attrNameLst>
                                      </p:cBhvr>
                                      <p:to>
                                        <p:strVal val="visible"/>
                                      </p:to>
                                    </p:set>
                                    <p:anim calcmode="lin" valueType="num">
                                      <p:cBhvr additive="base">
                                        <p:cTn id="43" dur="500" fill="hold"/>
                                        <p:tgtEl>
                                          <p:spTgt spid="587787"/>
                                        </p:tgtEl>
                                        <p:attrNameLst>
                                          <p:attrName>ppt_x</p:attrName>
                                        </p:attrNameLst>
                                      </p:cBhvr>
                                      <p:tavLst>
                                        <p:tav tm="0">
                                          <p:val>
                                            <p:strVal val="0-#ppt_w/2"/>
                                          </p:val>
                                        </p:tav>
                                        <p:tav tm="100000">
                                          <p:val>
                                            <p:strVal val="#ppt_x"/>
                                          </p:val>
                                        </p:tav>
                                      </p:tavLst>
                                    </p:anim>
                                    <p:anim calcmode="lin" valueType="num">
                                      <p:cBhvr additive="base">
                                        <p:cTn id="44" dur="500" fill="hold"/>
                                        <p:tgtEl>
                                          <p:spTgt spid="587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E5621D7-F75D-40C1-A38B-ACD6D0B00942}"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2B6431D0-003F-496F-9A9C-DFC9045BF4EC}" type="slidenum">
              <a:rPr lang="en-US" altLang="zh-CN"/>
              <a:pPr>
                <a:defRPr/>
              </a:pPr>
              <a:t>24</a:t>
            </a:fld>
            <a:endParaRPr lang="en-US" altLang="zh-CN"/>
          </a:p>
        </p:txBody>
      </p:sp>
      <p:sp>
        <p:nvSpPr>
          <p:cNvPr id="29700" name="Rectangle 2"/>
          <p:cNvSpPr>
            <a:spLocks noGrp="1" noChangeArrowheads="1"/>
          </p:cNvSpPr>
          <p:nvPr>
            <p:ph type="title"/>
          </p:nvPr>
        </p:nvSpPr>
        <p:spPr/>
        <p:txBody>
          <a:bodyPr/>
          <a:lstStyle/>
          <a:p>
            <a:pPr eaLnBrk="1" hangingPunct="1"/>
            <a:r>
              <a:rPr lang="en-US" altLang="zh-CN" smtClean="0"/>
              <a:t>Viterbi in c</a:t>
            </a:r>
          </a:p>
        </p:txBody>
      </p:sp>
      <p:sp>
        <p:nvSpPr>
          <p:cNvPr id="29701" name="Rectangle 3"/>
          <p:cNvSpPr>
            <a:spLocks noGrp="1" noChangeArrowheads="1"/>
          </p:cNvSpPr>
          <p:nvPr>
            <p:ph type="body" idx="1"/>
          </p:nvPr>
        </p:nvSpPr>
        <p:spPr>
          <a:xfrm>
            <a:off x="914400" y="2362200"/>
            <a:ext cx="8001000" cy="4114800"/>
          </a:xfrm>
        </p:spPr>
        <p:txBody>
          <a:bodyPr/>
          <a:lstStyle/>
          <a:p>
            <a:pPr eaLnBrk="1" hangingPunct="1">
              <a:lnSpc>
                <a:spcPct val="90000"/>
              </a:lnSpc>
              <a:buFont typeface="Wingdings" panose="05000000000000000000" pitchFamily="2" charset="2"/>
              <a:buNone/>
            </a:pPr>
            <a:r>
              <a:rPr lang="en-US" altLang="zh-CN" sz="1200" smtClean="0">
                <a:latin typeface="Tahoma" panose="020B0604030504040204" pitchFamily="34" charset="0"/>
              </a:rPr>
              <a:t>/* 1. Initialization */</a:t>
            </a:r>
            <a:br>
              <a:rPr lang="en-US" altLang="zh-CN" sz="1200" smtClean="0">
                <a:latin typeface="Tahoma" panose="020B0604030504040204" pitchFamily="34" charset="0"/>
              </a:rPr>
            </a:br>
            <a:r>
              <a:rPr lang="en-US" altLang="zh-CN" sz="1200" smtClean="0">
                <a:latin typeface="Tahoma" panose="020B0604030504040204" pitchFamily="34" charset="0"/>
              </a:rPr>
              <a:t>for (i = 1; i &lt;= phmm-&gt;N; i++) {</a:t>
            </a:r>
            <a:br>
              <a:rPr lang="en-US" altLang="zh-CN" sz="1200" smtClean="0">
                <a:latin typeface="Tahoma" panose="020B0604030504040204" pitchFamily="34" charset="0"/>
              </a:rPr>
            </a:br>
            <a:r>
              <a:rPr lang="en-US" altLang="zh-CN" sz="1200" smtClean="0">
                <a:latin typeface="Tahoma" panose="020B0604030504040204" pitchFamily="34" charset="0"/>
              </a:rPr>
              <a:t>	delta[1][i] = phmm-&gt;pi[i] * (phmm-&gt;B[i][O[1]]);</a:t>
            </a:r>
            <a:br>
              <a:rPr lang="en-US" altLang="zh-CN" sz="1200" smtClean="0">
                <a:latin typeface="Tahoma" panose="020B0604030504040204" pitchFamily="34" charset="0"/>
              </a:rPr>
            </a:br>
            <a:r>
              <a:rPr lang="en-US" altLang="zh-CN" sz="1200" smtClean="0">
                <a:latin typeface="Tahoma" panose="020B0604030504040204" pitchFamily="34" charset="0"/>
              </a:rPr>
              <a:t>	psi[1][i] = 0;</a:t>
            </a:r>
            <a:br>
              <a:rPr lang="en-US" altLang="zh-CN" sz="1200" smtClean="0">
                <a:latin typeface="Tahoma" panose="020B0604030504040204" pitchFamily="34" charset="0"/>
              </a:rPr>
            </a:br>
            <a:r>
              <a:rPr lang="en-US" altLang="zh-CN" sz="1200" smtClean="0">
                <a:latin typeface="Tahoma" panose="020B0604030504040204" pitchFamily="34" charset="0"/>
              </a:rPr>
              <a:t>} </a:t>
            </a:r>
            <a:br>
              <a:rPr lang="en-US" altLang="zh-CN" sz="1200" smtClean="0">
                <a:latin typeface="Tahoma" panose="020B0604030504040204" pitchFamily="34" charset="0"/>
              </a:rPr>
            </a:br>
            <a:r>
              <a:rPr lang="en-US" altLang="zh-CN" sz="1200" smtClean="0">
                <a:latin typeface="Tahoma" panose="020B0604030504040204" pitchFamily="34" charset="0"/>
              </a:rPr>
              <a:t/>
            </a:r>
            <a:br>
              <a:rPr lang="en-US" altLang="zh-CN" sz="1200" smtClean="0">
                <a:latin typeface="Tahoma" panose="020B0604030504040204" pitchFamily="34" charset="0"/>
              </a:rPr>
            </a:br>
            <a:r>
              <a:rPr lang="en-US" altLang="zh-CN" sz="1200" smtClean="0">
                <a:latin typeface="Tahoma" panose="020B0604030504040204" pitchFamily="34" charset="0"/>
              </a:rPr>
              <a:t>/* 2. Recursion */</a:t>
            </a:r>
            <a:br>
              <a:rPr lang="en-US" altLang="zh-CN" sz="1200" smtClean="0">
                <a:latin typeface="Tahoma" panose="020B0604030504040204" pitchFamily="34" charset="0"/>
              </a:rPr>
            </a:br>
            <a:r>
              <a:rPr lang="en-US" altLang="zh-CN" sz="1200" smtClean="0">
                <a:latin typeface="Tahoma" panose="020B0604030504040204" pitchFamily="34" charset="0"/>
              </a:rPr>
              <a:t/>
            </a:r>
            <a:br>
              <a:rPr lang="en-US" altLang="zh-CN" sz="1200" smtClean="0">
                <a:latin typeface="Tahoma" panose="020B0604030504040204" pitchFamily="34" charset="0"/>
              </a:rPr>
            </a:br>
            <a:r>
              <a:rPr lang="en-US" altLang="zh-CN" sz="1200" smtClean="0">
                <a:latin typeface="Tahoma" panose="020B0604030504040204" pitchFamily="34" charset="0"/>
              </a:rPr>
              <a:t>for (t = 2; t &lt;= T; t++) {</a:t>
            </a:r>
            <a:br>
              <a:rPr lang="en-US" altLang="zh-CN" sz="1200" smtClean="0">
                <a:latin typeface="Tahoma" panose="020B0604030504040204" pitchFamily="34" charset="0"/>
              </a:rPr>
            </a:br>
            <a:r>
              <a:rPr lang="en-US" altLang="zh-CN" sz="1200" smtClean="0">
                <a:latin typeface="Tahoma" panose="020B0604030504040204" pitchFamily="34" charset="0"/>
              </a:rPr>
              <a:t>    for (j = 1; j &lt;= phmm-&gt;N; j++) {</a:t>
            </a:r>
            <a:br>
              <a:rPr lang="en-US" altLang="zh-CN" sz="1200" smtClean="0">
                <a:latin typeface="Tahoma" panose="020B0604030504040204" pitchFamily="34" charset="0"/>
              </a:rPr>
            </a:br>
            <a:r>
              <a:rPr lang="en-US" altLang="zh-CN" sz="1200" smtClean="0">
                <a:latin typeface="Tahoma" panose="020B0604030504040204" pitchFamily="34" charset="0"/>
              </a:rPr>
              <a:t>	maxval = 0.0;</a:t>
            </a:r>
            <a:br>
              <a:rPr lang="en-US" altLang="zh-CN" sz="1200" smtClean="0">
                <a:latin typeface="Tahoma" panose="020B0604030504040204" pitchFamily="34" charset="0"/>
              </a:rPr>
            </a:br>
            <a:r>
              <a:rPr lang="en-US" altLang="zh-CN" sz="1200" smtClean="0">
                <a:latin typeface="Tahoma" panose="020B0604030504040204" pitchFamily="34" charset="0"/>
              </a:rPr>
              <a:t>	maxvalind = 1; </a:t>
            </a:r>
            <a:br>
              <a:rPr lang="en-US" altLang="zh-CN" sz="1200" smtClean="0">
                <a:latin typeface="Tahoma" panose="020B0604030504040204" pitchFamily="34" charset="0"/>
              </a:rPr>
            </a:br>
            <a:r>
              <a:rPr lang="en-US" altLang="zh-CN" sz="1200" smtClean="0">
                <a:latin typeface="Tahoma" panose="020B0604030504040204" pitchFamily="34" charset="0"/>
              </a:rPr>
              <a:t>	for (i = 1; i &lt;= phmm-&gt;N; i++) {</a:t>
            </a:r>
            <a:br>
              <a:rPr lang="en-US" altLang="zh-CN" sz="1200" smtClean="0">
                <a:latin typeface="Tahoma" panose="020B0604030504040204" pitchFamily="34" charset="0"/>
              </a:rPr>
            </a:br>
            <a:r>
              <a:rPr lang="en-US" altLang="zh-CN" sz="1200" smtClean="0">
                <a:latin typeface="Tahoma" panose="020B0604030504040204" pitchFamily="34" charset="0"/>
              </a:rPr>
              <a:t>	    val = delta[t-1][i]*(phmm-&gt;A[i][j]);</a:t>
            </a:r>
            <a:br>
              <a:rPr lang="en-US" altLang="zh-CN" sz="1200" smtClean="0">
                <a:latin typeface="Tahoma" panose="020B0604030504040204" pitchFamily="34" charset="0"/>
              </a:rPr>
            </a:br>
            <a:r>
              <a:rPr lang="en-US" altLang="zh-CN" sz="1200" smtClean="0">
                <a:latin typeface="Tahoma" panose="020B0604030504040204" pitchFamily="34" charset="0"/>
              </a:rPr>
              <a:t>	    if (val &gt; maxval) {</a:t>
            </a:r>
            <a:br>
              <a:rPr lang="en-US" altLang="zh-CN" sz="1200" smtClean="0">
                <a:latin typeface="Tahoma" panose="020B0604030504040204" pitchFamily="34" charset="0"/>
              </a:rPr>
            </a:br>
            <a:r>
              <a:rPr lang="en-US" altLang="zh-CN" sz="1200" smtClean="0">
                <a:latin typeface="Tahoma" panose="020B0604030504040204" pitchFamily="34" charset="0"/>
              </a:rPr>
              <a:t>		maxval = val; </a:t>
            </a:r>
            <a:br>
              <a:rPr lang="en-US" altLang="zh-CN" sz="1200" smtClean="0">
                <a:latin typeface="Tahoma" panose="020B0604030504040204" pitchFamily="34" charset="0"/>
              </a:rPr>
            </a:br>
            <a:r>
              <a:rPr lang="en-US" altLang="zh-CN" sz="1200" smtClean="0">
                <a:latin typeface="Tahoma" panose="020B0604030504040204" pitchFamily="34" charset="0"/>
              </a:rPr>
              <a:t>		maxvalind = i; </a:t>
            </a:r>
            <a:br>
              <a:rPr lang="en-US" altLang="zh-CN" sz="1200" smtClean="0">
                <a:latin typeface="Tahoma" panose="020B0604030504040204" pitchFamily="34" charset="0"/>
              </a:rPr>
            </a:br>
            <a:r>
              <a:rPr lang="en-US" altLang="zh-CN" sz="1200" smtClean="0">
                <a:latin typeface="Tahoma" panose="020B0604030504040204" pitchFamily="34" charset="0"/>
              </a:rPr>
              <a:t>	    }</a:t>
            </a:r>
            <a:br>
              <a:rPr lang="en-US" altLang="zh-CN" sz="1200" smtClean="0">
                <a:latin typeface="Tahoma" panose="020B0604030504040204" pitchFamily="34" charset="0"/>
              </a:rPr>
            </a:br>
            <a:r>
              <a:rPr lang="en-US" altLang="zh-CN" sz="1200" smtClean="0">
                <a:latin typeface="Tahoma" panose="020B0604030504040204" pitchFamily="34" charset="0"/>
              </a:rPr>
              <a:t>	}</a:t>
            </a:r>
            <a:br>
              <a:rPr lang="en-US" altLang="zh-CN" sz="1200" smtClean="0">
                <a:latin typeface="Tahoma" panose="020B0604030504040204" pitchFamily="34" charset="0"/>
              </a:rPr>
            </a:br>
            <a:r>
              <a:rPr lang="en-US" altLang="zh-CN" sz="1200" smtClean="0">
                <a:latin typeface="Tahoma" panose="020B0604030504040204" pitchFamily="34" charset="0"/>
              </a:rPr>
              <a:t>	delta[t][j] = maxval*(phmm-&gt;B[j][O[t]]);</a:t>
            </a:r>
            <a:br>
              <a:rPr lang="en-US" altLang="zh-CN" sz="1200" smtClean="0">
                <a:latin typeface="Tahoma" panose="020B0604030504040204" pitchFamily="34" charset="0"/>
              </a:rPr>
            </a:br>
            <a:r>
              <a:rPr lang="en-US" altLang="zh-CN" sz="1200" smtClean="0">
                <a:latin typeface="Tahoma" panose="020B0604030504040204" pitchFamily="34" charset="0"/>
              </a:rPr>
              <a:t>	psi[t][j] = maxvalind; </a:t>
            </a:r>
            <a:br>
              <a:rPr lang="en-US" altLang="zh-CN" sz="1200" smtClean="0">
                <a:latin typeface="Tahoma" panose="020B0604030504040204" pitchFamily="34" charset="0"/>
              </a:rPr>
            </a:br>
            <a:r>
              <a:rPr lang="en-US" altLang="zh-CN" sz="1200" smtClean="0">
                <a:latin typeface="Tahoma" panose="020B0604030504040204" pitchFamily="34" charset="0"/>
              </a:rPr>
              <a:t/>
            </a:r>
            <a:br>
              <a:rPr lang="en-US" altLang="zh-CN" sz="1200" smtClean="0">
                <a:latin typeface="Tahoma" panose="020B0604030504040204" pitchFamily="34" charset="0"/>
              </a:rPr>
            </a:br>
            <a:r>
              <a:rPr lang="en-US" altLang="zh-CN" sz="1200" smtClean="0">
                <a:latin typeface="Tahoma" panose="020B0604030504040204" pitchFamily="34" charset="0"/>
              </a:rPr>
              <a:t>    }</a:t>
            </a:r>
            <a:br>
              <a:rPr lang="en-US" altLang="zh-CN" sz="1200" smtClean="0">
                <a:latin typeface="Tahoma" panose="020B0604030504040204" pitchFamily="34" charset="0"/>
              </a:rPr>
            </a:br>
            <a:r>
              <a:rPr lang="en-US" altLang="zh-CN" sz="1200" smtClean="0">
                <a:latin typeface="Tahoma" panose="020B0604030504040204"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76E6E959-D761-4E59-A7D5-1C26BC798653}"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701EAEB6-07BC-4CDF-9A33-EC6B390D31EC}" type="slidenum">
              <a:rPr lang="en-US" altLang="zh-CN"/>
              <a:pPr>
                <a:defRPr/>
              </a:pPr>
              <a:t>25</a:t>
            </a:fld>
            <a:endParaRPr lang="en-US" altLang="zh-CN"/>
          </a:p>
        </p:txBody>
      </p:sp>
      <p:sp>
        <p:nvSpPr>
          <p:cNvPr id="30724" name="Rectangle 2"/>
          <p:cNvSpPr>
            <a:spLocks noGrp="1" noChangeArrowheads="1"/>
          </p:cNvSpPr>
          <p:nvPr>
            <p:ph type="title"/>
          </p:nvPr>
        </p:nvSpPr>
        <p:spPr/>
        <p:txBody>
          <a:bodyPr/>
          <a:lstStyle/>
          <a:p>
            <a:pPr eaLnBrk="1" hangingPunct="1"/>
            <a:r>
              <a:rPr lang="zh-CN" altLang="en-US" smtClean="0">
                <a:ea typeface="华文中宋" pitchFamily="2" charset="-122"/>
              </a:rPr>
              <a:t>生物学中的数学模型</a:t>
            </a:r>
          </a:p>
        </p:txBody>
      </p:sp>
      <p:sp>
        <p:nvSpPr>
          <p:cNvPr id="30725" name="Rectangle 3"/>
          <p:cNvSpPr>
            <a:spLocks noGrp="1" noChangeArrowheads="1"/>
          </p:cNvSpPr>
          <p:nvPr>
            <p:ph type="body" idx="1"/>
          </p:nvPr>
        </p:nvSpPr>
        <p:spPr/>
        <p:txBody>
          <a:bodyPr/>
          <a:lstStyle/>
          <a:p>
            <a:pPr eaLnBrk="1" hangingPunct="1"/>
            <a:endParaRPr lang="en-US" altLang="en-US" smtClean="0"/>
          </a:p>
        </p:txBody>
      </p:sp>
      <p:pic>
        <p:nvPicPr>
          <p:cNvPr id="30726" name="Picture 4" descr="mb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B56ED944-92A4-408F-A1DA-392953CB4F39}"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E055C44D-B0BD-4022-93B9-6E87BEE8F7A4}" type="slidenum">
              <a:rPr lang="en-US" altLang="zh-CN"/>
              <a:pPr>
                <a:defRPr/>
              </a:pPr>
              <a:t>26</a:t>
            </a:fld>
            <a:endParaRPr lang="en-US" altLang="zh-CN"/>
          </a:p>
        </p:txBody>
      </p:sp>
      <p:sp>
        <p:nvSpPr>
          <p:cNvPr id="31748" name="Rectangle 2"/>
          <p:cNvSpPr>
            <a:spLocks noGrp="1" noChangeArrowheads="1"/>
          </p:cNvSpPr>
          <p:nvPr>
            <p:ph type="title"/>
          </p:nvPr>
        </p:nvSpPr>
        <p:spPr/>
        <p:txBody>
          <a:bodyPr/>
          <a:lstStyle/>
          <a:p>
            <a:pPr eaLnBrk="1" hangingPunct="1"/>
            <a:r>
              <a:rPr lang="zh-CN" altLang="en-US" smtClean="0">
                <a:ea typeface="华文中宋" pitchFamily="2" charset="-122"/>
              </a:rPr>
              <a:t>马氏链</a:t>
            </a:r>
          </a:p>
        </p:txBody>
      </p:sp>
      <p:sp>
        <p:nvSpPr>
          <p:cNvPr id="31749" name="Rectangle 3"/>
          <p:cNvSpPr>
            <a:spLocks noGrp="1" noChangeArrowheads="1"/>
          </p:cNvSpPr>
          <p:nvPr>
            <p:ph type="body" idx="1"/>
          </p:nvPr>
        </p:nvSpPr>
        <p:spPr/>
        <p:txBody>
          <a:bodyPr/>
          <a:lstStyle/>
          <a:p>
            <a:pPr eaLnBrk="1" hangingPunct="1"/>
            <a:endParaRPr lang="en-US" altLang="en-US" smtClean="0"/>
          </a:p>
        </p:txBody>
      </p:sp>
      <p:pic>
        <p:nvPicPr>
          <p:cNvPr id="31750" name="Picture 4" descr="m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DD8D0368-C751-4FA1-A799-5F48193B3AED}"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2BEF5B4B-0B15-4147-8B88-FF312704D555}" type="slidenum">
              <a:rPr lang="en-US" altLang="zh-CN"/>
              <a:pPr>
                <a:defRPr/>
              </a:pPr>
              <a:t>27</a:t>
            </a:fld>
            <a:endParaRPr lang="en-US" altLang="zh-CN"/>
          </a:p>
        </p:txBody>
      </p:sp>
      <p:sp>
        <p:nvSpPr>
          <p:cNvPr id="32772" name="Rectangle 2"/>
          <p:cNvSpPr>
            <a:spLocks noGrp="1" noChangeArrowheads="1"/>
          </p:cNvSpPr>
          <p:nvPr>
            <p:ph type="title"/>
          </p:nvPr>
        </p:nvSpPr>
        <p:spPr/>
        <p:txBody>
          <a:bodyPr/>
          <a:lstStyle/>
          <a:p>
            <a:pPr eaLnBrk="1" hangingPunct="1"/>
            <a:r>
              <a:rPr lang="zh-CN" altLang="en-US" smtClean="0">
                <a:ea typeface="华文中宋" pitchFamily="2" charset="-122"/>
              </a:rPr>
              <a:t>马氏链</a:t>
            </a:r>
          </a:p>
        </p:txBody>
      </p:sp>
      <p:sp>
        <p:nvSpPr>
          <p:cNvPr id="32773" name="Rectangle 3"/>
          <p:cNvSpPr>
            <a:spLocks noGrp="1" noChangeArrowheads="1"/>
          </p:cNvSpPr>
          <p:nvPr>
            <p:ph type="body" idx="1"/>
          </p:nvPr>
        </p:nvSpPr>
        <p:spPr/>
        <p:txBody>
          <a:bodyPr/>
          <a:lstStyle/>
          <a:p>
            <a:pPr eaLnBrk="1" hangingPunct="1"/>
            <a:endParaRPr lang="en-US" altLang="en-US" smtClean="0"/>
          </a:p>
        </p:txBody>
      </p:sp>
      <p:pic>
        <p:nvPicPr>
          <p:cNvPr id="32774" name="Picture 4" descr="mc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6015AF65-F479-4025-85B9-98DDD1B9C519}"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C38A5C77-69E6-43ED-AAF1-7F2D7EEB1471}" type="slidenum">
              <a:rPr lang="en-US" altLang="zh-CN"/>
              <a:pPr>
                <a:defRPr/>
              </a:pPr>
              <a:t>28</a:t>
            </a:fld>
            <a:endParaRPr lang="en-US" altLang="zh-CN"/>
          </a:p>
        </p:txBody>
      </p:sp>
      <p:sp>
        <p:nvSpPr>
          <p:cNvPr id="33796" name="Rectangle 2"/>
          <p:cNvSpPr>
            <a:spLocks noGrp="1" noChangeArrowheads="1"/>
          </p:cNvSpPr>
          <p:nvPr>
            <p:ph type="title"/>
          </p:nvPr>
        </p:nvSpPr>
        <p:spPr/>
        <p:txBody>
          <a:bodyPr/>
          <a:lstStyle/>
          <a:p>
            <a:pPr eaLnBrk="1" hangingPunct="1"/>
            <a:r>
              <a:rPr lang="zh-CN" altLang="en-US" smtClean="0">
                <a:ea typeface="华文中宋" pitchFamily="2" charset="-122"/>
              </a:rPr>
              <a:t>马氏链</a:t>
            </a:r>
          </a:p>
        </p:txBody>
      </p:sp>
      <p:sp>
        <p:nvSpPr>
          <p:cNvPr id="33797" name="Rectangle 3"/>
          <p:cNvSpPr>
            <a:spLocks noGrp="1" noChangeArrowheads="1"/>
          </p:cNvSpPr>
          <p:nvPr>
            <p:ph type="body" idx="1"/>
          </p:nvPr>
        </p:nvSpPr>
        <p:spPr/>
        <p:txBody>
          <a:bodyPr/>
          <a:lstStyle/>
          <a:p>
            <a:pPr eaLnBrk="1" hangingPunct="1"/>
            <a:endParaRPr lang="en-US" altLang="en-US" smtClean="0"/>
          </a:p>
        </p:txBody>
      </p:sp>
      <p:pic>
        <p:nvPicPr>
          <p:cNvPr id="33798" name="Picture 4" descr="m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CDE92F3-6B3E-4F55-A997-885C88B6D269}"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30F19AB0-49E0-465B-B10B-3501B026EF9C}" type="slidenum">
              <a:rPr lang="en-US" altLang="zh-CN"/>
              <a:pPr>
                <a:defRPr/>
              </a:pPr>
              <a:t>29</a:t>
            </a:fld>
            <a:endParaRPr lang="en-US" altLang="zh-CN"/>
          </a:p>
        </p:txBody>
      </p:sp>
      <p:sp>
        <p:nvSpPr>
          <p:cNvPr id="34820" name="Rectangle 2"/>
          <p:cNvSpPr>
            <a:spLocks noGrp="1" noChangeArrowheads="1"/>
          </p:cNvSpPr>
          <p:nvPr>
            <p:ph type="title"/>
          </p:nvPr>
        </p:nvSpPr>
        <p:spPr/>
        <p:txBody>
          <a:bodyPr/>
          <a:lstStyle/>
          <a:p>
            <a:pPr eaLnBrk="1" hangingPunct="1"/>
            <a:r>
              <a:rPr lang="zh-CN" altLang="en-US" smtClean="0">
                <a:ea typeface="华文中宋" pitchFamily="2" charset="-122"/>
              </a:rPr>
              <a:t>隐马可夫模型</a:t>
            </a:r>
          </a:p>
        </p:txBody>
      </p:sp>
      <p:pic>
        <p:nvPicPr>
          <p:cNvPr id="34821" name="Picture 3" descr="hm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F7887C8-03DC-4672-AEAC-C256CDD0FCD9}"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C156BC0D-DD30-4335-9CE8-3F3996C4B46F}" type="slidenum">
              <a:rPr lang="en-US" altLang="zh-CN"/>
              <a:pPr>
                <a:defRPr/>
              </a:pPr>
              <a:t>3</a:t>
            </a:fld>
            <a:endParaRPr lang="en-US" altLang="zh-CN"/>
          </a:p>
        </p:txBody>
      </p:sp>
      <p:sp>
        <p:nvSpPr>
          <p:cNvPr id="8196" name="Rectangle 2"/>
          <p:cNvSpPr>
            <a:spLocks noGrp="1" noChangeArrowheads="1"/>
          </p:cNvSpPr>
          <p:nvPr>
            <p:ph type="title"/>
          </p:nvPr>
        </p:nvSpPr>
        <p:spPr/>
        <p:txBody>
          <a:bodyPr/>
          <a:lstStyle/>
          <a:p>
            <a:pPr eaLnBrk="1" hangingPunct="1"/>
            <a:r>
              <a:rPr lang="en-US" altLang="zh-CN" smtClean="0">
                <a:ea typeface="华文中宋" pitchFamily="2" charset="-122"/>
              </a:rPr>
              <a:t>Introduction</a:t>
            </a:r>
          </a:p>
        </p:txBody>
      </p:sp>
      <p:sp>
        <p:nvSpPr>
          <p:cNvPr id="8197" name="Text Box 3"/>
          <p:cNvSpPr txBox="1">
            <a:spLocks noChangeArrowheads="1"/>
          </p:cNvSpPr>
          <p:nvPr/>
        </p:nvSpPr>
        <p:spPr bwMode="auto">
          <a:xfrm>
            <a:off x="1066800" y="2895600"/>
            <a:ext cx="76200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3200">
                <a:latin typeface="CMR12~12" charset="0"/>
              </a:rPr>
              <a:t>Hidden Markov Models (HMMs) </a:t>
            </a:r>
            <a:r>
              <a:rPr kumimoji="0" lang="zh-CN" altLang="en-US" sz="3200">
                <a:latin typeface="CMR12~12" charset="0"/>
              </a:rPr>
              <a:t>最早是在上个世纪</a:t>
            </a:r>
            <a:r>
              <a:rPr kumimoji="0" lang="en-US" altLang="zh-CN" sz="3200">
                <a:latin typeface="CMR12~12" charset="0"/>
              </a:rPr>
              <a:t>60</a:t>
            </a:r>
            <a:r>
              <a:rPr kumimoji="0" lang="zh-CN" altLang="en-US" sz="3200">
                <a:latin typeface="CMR12~12" charset="0"/>
              </a:rPr>
              <a:t>年代末</a:t>
            </a:r>
            <a:r>
              <a:rPr kumimoji="0" lang="en-US" altLang="zh-CN" sz="3200">
                <a:latin typeface="CMR12~12" charset="0"/>
              </a:rPr>
              <a:t>70</a:t>
            </a:r>
            <a:r>
              <a:rPr kumimoji="0" lang="zh-CN" altLang="en-US" sz="3200">
                <a:latin typeface="CMR12~12" charset="0"/>
              </a:rPr>
              <a:t>年代初提出来的。</a:t>
            </a:r>
          </a:p>
          <a:p>
            <a:pPr eaLnBrk="1" hangingPunct="1">
              <a:spcBef>
                <a:spcPct val="50000"/>
              </a:spcBef>
            </a:pPr>
            <a:r>
              <a:rPr kumimoji="0" lang="zh-CN" altLang="en-US" sz="3200">
                <a:latin typeface="CMR12~12" charset="0"/>
              </a:rPr>
              <a:t>进入</a:t>
            </a:r>
            <a:r>
              <a:rPr kumimoji="0" lang="en-US" altLang="zh-CN" sz="3200">
                <a:latin typeface="CMR12~12" charset="0"/>
              </a:rPr>
              <a:t>80</a:t>
            </a:r>
            <a:r>
              <a:rPr kumimoji="0" lang="zh-CN" altLang="en-US" sz="3200">
                <a:latin typeface="CMR12~12" charset="0"/>
              </a:rPr>
              <a:t>年代以后，逐渐被利用在各个领域。</a:t>
            </a:r>
          </a:p>
          <a:p>
            <a:pPr eaLnBrk="1" hangingPunct="1">
              <a:spcBef>
                <a:spcPct val="50000"/>
              </a:spcBef>
            </a:pPr>
            <a:endParaRPr kumimoji="0" lang="zh-CN" altLang="en-US" sz="3200" b="1">
              <a:latin typeface="CMR12~12"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8CA2B9B-DFC7-44BE-A88A-E6AD51E6B514}"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CDCD1753-3725-43A9-92D9-3A231A33623B}" type="slidenum">
              <a:rPr lang="en-US" altLang="zh-CN"/>
              <a:pPr>
                <a:defRPr/>
              </a:pPr>
              <a:t>30</a:t>
            </a:fld>
            <a:endParaRPr lang="en-US" altLang="zh-CN"/>
          </a:p>
        </p:txBody>
      </p:sp>
      <p:sp>
        <p:nvSpPr>
          <p:cNvPr id="35844" name="Rectangle 2"/>
          <p:cNvSpPr>
            <a:spLocks noGrp="1" noChangeArrowheads="1"/>
          </p:cNvSpPr>
          <p:nvPr>
            <p:ph type="title"/>
          </p:nvPr>
        </p:nvSpPr>
        <p:spPr/>
        <p:txBody>
          <a:bodyPr/>
          <a:lstStyle/>
          <a:p>
            <a:pPr eaLnBrk="1" hangingPunct="1"/>
            <a:r>
              <a:rPr lang="zh-CN" altLang="en-US" smtClean="0">
                <a:ea typeface="华文中宋" pitchFamily="2" charset="-122"/>
              </a:rPr>
              <a:t>隐马可夫模型</a:t>
            </a:r>
          </a:p>
        </p:txBody>
      </p:sp>
      <p:pic>
        <p:nvPicPr>
          <p:cNvPr id="35845" name="Picture 3" descr="hm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1CED075-E7D7-4085-8F4A-2B0A8D9018E8}"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E08A6F8D-D9A1-4587-B038-764FC7838393}" type="slidenum">
              <a:rPr lang="en-US" altLang="zh-CN"/>
              <a:pPr>
                <a:defRPr/>
              </a:pPr>
              <a:t>31</a:t>
            </a:fld>
            <a:endParaRPr lang="en-US" altLang="zh-CN"/>
          </a:p>
        </p:txBody>
      </p:sp>
      <p:sp>
        <p:nvSpPr>
          <p:cNvPr id="36868" name="Rectangle 2"/>
          <p:cNvSpPr>
            <a:spLocks noGrp="1" noChangeArrowheads="1"/>
          </p:cNvSpPr>
          <p:nvPr>
            <p:ph type="title"/>
          </p:nvPr>
        </p:nvSpPr>
        <p:spPr/>
        <p:txBody>
          <a:bodyPr/>
          <a:lstStyle/>
          <a:p>
            <a:pPr eaLnBrk="1" hangingPunct="1"/>
            <a:r>
              <a:rPr lang="zh-CN" altLang="en-US" smtClean="0">
                <a:ea typeface="华文中宋" pitchFamily="2" charset="-122"/>
              </a:rPr>
              <a:t>隐马可夫模型 </a:t>
            </a:r>
            <a:r>
              <a:rPr lang="en-US" altLang="zh-CN" smtClean="0">
                <a:ea typeface="华文中宋" pitchFamily="2" charset="-122"/>
              </a:rPr>
              <a:t>profile</a:t>
            </a:r>
          </a:p>
        </p:txBody>
      </p:sp>
      <p:pic>
        <p:nvPicPr>
          <p:cNvPr id="36869" name="Picture 3" descr="hmm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36F6247-66B5-4421-AE26-6EEC9374009A}"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6E4C2877-C845-4C05-9BAF-EA4A04D70F74}" type="slidenum">
              <a:rPr lang="en-US" altLang="zh-CN"/>
              <a:pPr>
                <a:defRPr/>
              </a:pPr>
              <a:t>32</a:t>
            </a:fld>
            <a:endParaRPr lang="en-US" altLang="zh-CN"/>
          </a:p>
        </p:txBody>
      </p:sp>
      <p:sp>
        <p:nvSpPr>
          <p:cNvPr id="37892" name="Rectangle 2"/>
          <p:cNvSpPr>
            <a:spLocks noGrp="1" noChangeArrowheads="1"/>
          </p:cNvSpPr>
          <p:nvPr>
            <p:ph type="title"/>
          </p:nvPr>
        </p:nvSpPr>
        <p:spPr/>
        <p:txBody>
          <a:bodyPr/>
          <a:lstStyle/>
          <a:p>
            <a:pPr eaLnBrk="1" hangingPunct="1"/>
            <a:r>
              <a:rPr lang="en-US" altLang="zh-CN" smtClean="0">
                <a:ea typeface="华文中宋" pitchFamily="2" charset="-122"/>
              </a:rPr>
              <a:t>Related software</a:t>
            </a:r>
          </a:p>
        </p:txBody>
      </p:sp>
      <p:sp>
        <p:nvSpPr>
          <p:cNvPr id="37893" name="Rectangle 3"/>
          <p:cNvSpPr>
            <a:spLocks noGrp="1" noChangeArrowheads="1"/>
          </p:cNvSpPr>
          <p:nvPr>
            <p:ph type="body" idx="1"/>
          </p:nvPr>
        </p:nvSpPr>
        <p:spPr/>
        <p:txBody>
          <a:bodyPr/>
          <a:lstStyle/>
          <a:p>
            <a:pPr eaLnBrk="1" hangingPunct="1">
              <a:lnSpc>
                <a:spcPct val="90000"/>
              </a:lnSpc>
            </a:pPr>
            <a:r>
              <a:rPr lang="en-US" altLang="zh-CN" sz="2400" smtClean="0">
                <a:ea typeface="华文中宋" pitchFamily="2" charset="-122"/>
              </a:rPr>
              <a:t>HMMER</a:t>
            </a:r>
          </a:p>
          <a:p>
            <a:pPr eaLnBrk="1" hangingPunct="1">
              <a:lnSpc>
                <a:spcPct val="90000"/>
              </a:lnSpc>
              <a:buFont typeface="Wingdings" panose="05000000000000000000" pitchFamily="2" charset="2"/>
              <a:buNone/>
            </a:pPr>
            <a:r>
              <a:rPr lang="en-US" altLang="zh-CN" sz="2400" smtClean="0">
                <a:ea typeface="华文中宋" pitchFamily="2" charset="-122"/>
              </a:rPr>
              <a:t>http://hmmer.wustl.edu/</a:t>
            </a:r>
          </a:p>
          <a:p>
            <a:pPr eaLnBrk="1" hangingPunct="1">
              <a:lnSpc>
                <a:spcPct val="90000"/>
              </a:lnSpc>
            </a:pPr>
            <a:r>
              <a:rPr lang="en-US" altLang="zh-CN" sz="2400" smtClean="0">
                <a:ea typeface="华文中宋" pitchFamily="2" charset="-122"/>
              </a:rPr>
              <a:t>SAM(Sequence Alignment and Modeling System)</a:t>
            </a:r>
          </a:p>
          <a:p>
            <a:pPr eaLnBrk="1" hangingPunct="1">
              <a:lnSpc>
                <a:spcPct val="90000"/>
              </a:lnSpc>
              <a:buFont typeface="Wingdings" panose="05000000000000000000" pitchFamily="2" charset="2"/>
              <a:buNone/>
            </a:pPr>
            <a:r>
              <a:rPr lang="en-US" altLang="zh-CN" sz="2400" smtClean="0">
                <a:ea typeface="华文中宋" pitchFamily="2" charset="-122"/>
                <a:hlinkClick r:id="rId2"/>
              </a:rPr>
              <a:t>http://www.soe.ucsc.edu/</a:t>
            </a:r>
            <a:r>
              <a:rPr lang="en-US" altLang="zh-CN" sz="2400" smtClean="0">
                <a:ea typeface="华文中宋" pitchFamily="2" charset="-122"/>
              </a:rPr>
              <a:t> </a:t>
            </a:r>
          </a:p>
          <a:p>
            <a:pPr eaLnBrk="1" hangingPunct="1">
              <a:lnSpc>
                <a:spcPct val="90000"/>
              </a:lnSpc>
            </a:pPr>
            <a:r>
              <a:rPr lang="en-US" altLang="zh-CN" sz="2400" smtClean="0">
                <a:ea typeface="华文中宋" pitchFamily="2" charset="-122"/>
              </a:rPr>
              <a:t>HMMpro</a:t>
            </a:r>
          </a:p>
          <a:p>
            <a:pPr eaLnBrk="1" hangingPunct="1">
              <a:lnSpc>
                <a:spcPct val="90000"/>
              </a:lnSpc>
              <a:buFont typeface="Wingdings" panose="05000000000000000000" pitchFamily="2" charset="2"/>
              <a:buNone/>
            </a:pPr>
            <a:r>
              <a:rPr lang="en-US" altLang="zh-CN" sz="2400" smtClean="0">
                <a:ea typeface="华文中宋" pitchFamily="2" charset="-122"/>
              </a:rPr>
              <a:t>A windows version for HMM</a:t>
            </a:r>
          </a:p>
          <a:p>
            <a:pPr eaLnBrk="1" hangingPunct="1">
              <a:lnSpc>
                <a:spcPct val="90000"/>
              </a:lnSpc>
              <a:buFont typeface="Wingdings" panose="05000000000000000000" pitchFamily="2" charset="2"/>
              <a:buNone/>
            </a:pPr>
            <a:r>
              <a:rPr lang="en-US" altLang="zh-CN" sz="2400" smtClean="0">
                <a:ea typeface="华文中宋" pitchFamily="2" charset="-122"/>
              </a:rPr>
              <a:t> The Division of Biomedical Informatics at Cincinnati Children's Hospital Medical Center </a:t>
            </a:r>
          </a:p>
          <a:p>
            <a:pPr eaLnBrk="1" hangingPunct="1">
              <a:lnSpc>
                <a:spcPct val="90000"/>
              </a:lnSpc>
            </a:pPr>
            <a:r>
              <a:rPr lang="en-US" altLang="zh-CN" sz="2400" smtClean="0">
                <a:ea typeface="华文中宋" pitchFamily="2" charset="-122"/>
              </a:rPr>
              <a:t>metaMEME: A motif based Hidden Markov Model</a:t>
            </a:r>
          </a:p>
          <a:p>
            <a:pPr eaLnBrk="1" hangingPunct="1">
              <a:lnSpc>
                <a:spcPct val="90000"/>
              </a:lnSpc>
              <a:buFont typeface="Wingdings" panose="05000000000000000000" pitchFamily="2" charset="2"/>
              <a:buNone/>
            </a:pPr>
            <a:endParaRPr lang="en-US" altLang="zh-CN" sz="2400" smtClean="0">
              <a:ea typeface="华文中宋" pitchFamily="2" charset="-122"/>
            </a:endParaRPr>
          </a:p>
          <a:p>
            <a:pPr eaLnBrk="1" hangingPunct="1">
              <a:lnSpc>
                <a:spcPct val="90000"/>
              </a:lnSpc>
              <a:buFont typeface="Wingdings" panose="05000000000000000000" pitchFamily="2" charset="2"/>
              <a:buNone/>
            </a:pPr>
            <a:endParaRPr lang="en-US" altLang="zh-CN" sz="2400" smtClean="0">
              <a:ea typeface="华文中宋" pitchFamily="2" charset="-122"/>
            </a:endParaRPr>
          </a:p>
          <a:p>
            <a:pPr eaLnBrk="1" hangingPunct="1">
              <a:lnSpc>
                <a:spcPct val="90000"/>
              </a:lnSpc>
              <a:buFont typeface="Wingdings" panose="05000000000000000000" pitchFamily="2" charset="2"/>
              <a:buNone/>
            </a:pPr>
            <a:endParaRPr lang="en-US" altLang="zh-CN" sz="2400" smtClean="0">
              <a:ea typeface="华文中宋"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A3062B3-2860-4193-B6B9-6C8CFC05E7BB}"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7382C928-4D37-4F23-A6C1-1CA5AB576F2B}" type="slidenum">
              <a:rPr lang="en-US" altLang="zh-CN"/>
              <a:pPr>
                <a:defRPr/>
              </a:pPr>
              <a:t>33</a:t>
            </a:fld>
            <a:endParaRPr lang="en-US" altLang="zh-CN"/>
          </a:p>
        </p:txBody>
      </p:sp>
      <p:sp>
        <p:nvSpPr>
          <p:cNvPr id="38916" name="Rectangle 2"/>
          <p:cNvSpPr>
            <a:spLocks noGrp="1" noChangeArrowheads="1"/>
          </p:cNvSpPr>
          <p:nvPr>
            <p:ph type="title"/>
          </p:nvPr>
        </p:nvSpPr>
        <p:spPr/>
        <p:txBody>
          <a:bodyPr/>
          <a:lstStyle/>
          <a:p>
            <a:pPr eaLnBrk="1" hangingPunct="1"/>
            <a:r>
              <a:rPr lang="en-US" altLang="zh-CN" smtClean="0">
                <a:ea typeface="华文中宋" pitchFamily="2" charset="-122"/>
              </a:rPr>
              <a:t>HMMER</a:t>
            </a:r>
          </a:p>
        </p:txBody>
      </p:sp>
      <p:sp>
        <p:nvSpPr>
          <p:cNvPr id="38917" name="Rectangle 3"/>
          <p:cNvSpPr>
            <a:spLocks noGrp="1" noChangeArrowheads="1"/>
          </p:cNvSpPr>
          <p:nvPr>
            <p:ph type="body" idx="1"/>
          </p:nvPr>
        </p:nvSpPr>
        <p:spPr/>
        <p:txBody>
          <a:bodyPr/>
          <a:lstStyle/>
          <a:p>
            <a:pPr eaLnBrk="1" hangingPunct="1">
              <a:lnSpc>
                <a:spcPct val="90000"/>
              </a:lnSpc>
            </a:pPr>
            <a:r>
              <a:rPr lang="en-US" altLang="zh-CN" smtClean="0">
                <a:ea typeface="华文中宋" pitchFamily="2" charset="-122"/>
              </a:rPr>
              <a:t>Profile hidden Markov models (profile HMMs) can be used to do sensitive database searching using statistical descriptions of a sequence family's consensus. HMMER is a freely distributable implementation of profile HMM software for protein sequence analysis. The current version is HMMER 2.3.2 (3 Oct 2003), containing minor bugfixes and updates for the May 2003 release of HMMER 2.3.</a:t>
            </a:r>
            <a:r>
              <a:rPr lang="en-US" altLang="zh-CN" smtClean="0">
                <a:solidFill>
                  <a:srgbClr val="000000"/>
                </a:solidFill>
                <a:ea typeface="华文中宋" pitchFamily="2" charset="-122"/>
              </a:rPr>
              <a:t> </a:t>
            </a:r>
          </a:p>
          <a:p>
            <a:pPr eaLnBrk="1" hangingPunct="1">
              <a:lnSpc>
                <a:spcPct val="90000"/>
              </a:lnSpc>
            </a:pPr>
            <a:endParaRPr lang="en-US" altLang="zh-CN" smtClean="0">
              <a:ea typeface="华文中宋"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9B6505FD-A89F-4A7D-89CE-61633ADA5DD8}"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D149BFA3-6716-4B3B-811D-9F1C0B686D90}" type="slidenum">
              <a:rPr lang="en-US" altLang="zh-CN"/>
              <a:pPr>
                <a:defRPr/>
              </a:pPr>
              <a:t>34</a:t>
            </a:fld>
            <a:endParaRPr lang="en-US" altLang="zh-CN"/>
          </a:p>
        </p:txBody>
      </p:sp>
      <p:sp>
        <p:nvSpPr>
          <p:cNvPr id="39940" name="Rectangle 2"/>
          <p:cNvSpPr>
            <a:spLocks noGrp="1" noChangeArrowheads="1"/>
          </p:cNvSpPr>
          <p:nvPr>
            <p:ph type="title"/>
          </p:nvPr>
        </p:nvSpPr>
        <p:spPr/>
        <p:txBody>
          <a:bodyPr/>
          <a:lstStyle/>
          <a:p>
            <a:pPr eaLnBrk="1" hangingPunct="1"/>
            <a:r>
              <a:rPr lang="en-US" altLang="zh-CN" smtClean="0">
                <a:ea typeface="华文中宋" pitchFamily="2" charset="-122"/>
              </a:rPr>
              <a:t>HMMER</a:t>
            </a:r>
          </a:p>
        </p:txBody>
      </p:sp>
      <p:sp>
        <p:nvSpPr>
          <p:cNvPr id="39941" name="Rectangle 3"/>
          <p:cNvSpPr>
            <a:spLocks noGrp="1" noChangeArrowheads="1"/>
          </p:cNvSpPr>
          <p:nvPr>
            <p:ph type="body" idx="1"/>
          </p:nvPr>
        </p:nvSpPr>
        <p:spPr/>
        <p:txBody>
          <a:bodyPr/>
          <a:lstStyle/>
          <a:p>
            <a:pPr eaLnBrk="1" hangingPunct="1"/>
            <a:endParaRPr lang="en-US" altLang="en-US" smtClean="0"/>
          </a:p>
        </p:txBody>
      </p:sp>
      <p:pic>
        <p:nvPicPr>
          <p:cNvPr id="39942" name="Picture 4" descr="HMM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Date Placeholder 3"/>
          <p:cNvSpPr>
            <a:spLocks noGrp="1"/>
          </p:cNvSpPr>
          <p:nvPr>
            <p:ph type="dt" sz="quarter" idx="10"/>
          </p:nvPr>
        </p:nvSpPr>
        <p:spPr/>
        <p:txBody>
          <a:bodyPr/>
          <a:lstStyle/>
          <a:p>
            <a:pPr>
              <a:defRPr/>
            </a:pPr>
            <a:fld id="{D9B95525-44CE-4BE7-A5AF-C52B6A01DF58}" type="datetime1">
              <a:rPr lang="zh-CN" altLang="en-US"/>
              <a:pPr>
                <a:defRPr/>
              </a:pPr>
              <a:t>2016/4/13</a:t>
            </a:fld>
            <a:endParaRPr lang="en-US" altLang="zh-CN"/>
          </a:p>
        </p:txBody>
      </p:sp>
      <p:sp>
        <p:nvSpPr>
          <p:cNvPr id="18" name="Slide Number Placeholder 5"/>
          <p:cNvSpPr>
            <a:spLocks noGrp="1"/>
          </p:cNvSpPr>
          <p:nvPr>
            <p:ph type="sldNum" sz="quarter" idx="12"/>
          </p:nvPr>
        </p:nvSpPr>
        <p:spPr/>
        <p:txBody>
          <a:bodyPr/>
          <a:lstStyle/>
          <a:p>
            <a:pPr>
              <a:defRPr/>
            </a:pPr>
            <a:fld id="{C270B1BB-147C-42E3-99E1-49F91544703E}" type="slidenum">
              <a:rPr lang="en-US" altLang="zh-CN"/>
              <a:pPr>
                <a:defRPr/>
              </a:pPr>
              <a:t>35</a:t>
            </a:fld>
            <a:endParaRPr lang="en-US" altLang="zh-CN"/>
          </a:p>
        </p:txBody>
      </p:sp>
      <p:sp>
        <p:nvSpPr>
          <p:cNvPr id="40964" name="Rectangle 2"/>
          <p:cNvSpPr>
            <a:spLocks noGrp="1" noChangeArrowheads="1"/>
          </p:cNvSpPr>
          <p:nvPr>
            <p:ph type="title"/>
          </p:nvPr>
        </p:nvSpPr>
        <p:spPr/>
        <p:txBody>
          <a:bodyPr/>
          <a:lstStyle/>
          <a:p>
            <a:pPr eaLnBrk="1" hangingPunct="1"/>
            <a:r>
              <a:rPr lang="en-US" altLang="zh-CN" smtClean="0">
                <a:ea typeface="华文中宋" pitchFamily="2" charset="-122"/>
              </a:rPr>
              <a:t>How to create a HMM</a:t>
            </a:r>
          </a:p>
        </p:txBody>
      </p:sp>
      <p:grpSp>
        <p:nvGrpSpPr>
          <p:cNvPr id="40965" name="Group 16"/>
          <p:cNvGrpSpPr>
            <a:grpSpLocks/>
          </p:cNvGrpSpPr>
          <p:nvPr/>
        </p:nvGrpSpPr>
        <p:grpSpPr bwMode="auto">
          <a:xfrm>
            <a:off x="1371600" y="2667000"/>
            <a:ext cx="5638800" cy="3733800"/>
            <a:chOff x="1920" y="528"/>
            <a:chExt cx="3552" cy="3312"/>
          </a:xfrm>
        </p:grpSpPr>
        <p:sp>
          <p:nvSpPr>
            <p:cNvPr id="40966" name="AutoShape 3"/>
            <p:cNvSpPr>
              <a:spLocks noChangeArrowheads="1"/>
            </p:cNvSpPr>
            <p:nvPr/>
          </p:nvSpPr>
          <p:spPr bwMode="auto">
            <a:xfrm>
              <a:off x="1920" y="1248"/>
              <a:ext cx="1536" cy="432"/>
            </a:xfrm>
            <a:prstGeom prst="flowChartAlternate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多序列比对</a:t>
              </a:r>
            </a:p>
          </p:txBody>
        </p:sp>
        <p:sp>
          <p:nvSpPr>
            <p:cNvPr id="40967" name="AutoShape 4"/>
            <p:cNvSpPr>
              <a:spLocks noChangeArrowheads="1"/>
            </p:cNvSpPr>
            <p:nvPr/>
          </p:nvSpPr>
          <p:spPr bwMode="auto">
            <a:xfrm>
              <a:off x="1920" y="528"/>
              <a:ext cx="1488" cy="480"/>
            </a:xfrm>
            <a:prstGeom prst="flowChartAlternate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相关序列选取</a:t>
              </a:r>
            </a:p>
          </p:txBody>
        </p:sp>
        <p:sp>
          <p:nvSpPr>
            <p:cNvPr id="40968" name="AutoShape 5"/>
            <p:cNvSpPr>
              <a:spLocks noChangeArrowheads="1"/>
            </p:cNvSpPr>
            <p:nvPr/>
          </p:nvSpPr>
          <p:spPr bwMode="auto">
            <a:xfrm>
              <a:off x="1920" y="1968"/>
              <a:ext cx="1536" cy="432"/>
            </a:xfrm>
            <a:prstGeom prst="flowChartAlternate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模型构建</a:t>
              </a:r>
            </a:p>
          </p:txBody>
        </p:sp>
        <p:sp>
          <p:nvSpPr>
            <p:cNvPr id="40969" name="AutoShape 6"/>
            <p:cNvSpPr>
              <a:spLocks noChangeArrowheads="1"/>
            </p:cNvSpPr>
            <p:nvPr/>
          </p:nvSpPr>
          <p:spPr bwMode="auto">
            <a:xfrm>
              <a:off x="1920" y="2688"/>
              <a:ext cx="1536" cy="432"/>
            </a:xfrm>
            <a:prstGeom prst="flowChartAlternate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模型训练</a:t>
              </a:r>
            </a:p>
          </p:txBody>
        </p:sp>
        <p:sp>
          <p:nvSpPr>
            <p:cNvPr id="40970" name="AutoShape 7"/>
            <p:cNvSpPr>
              <a:spLocks noChangeArrowheads="1"/>
            </p:cNvSpPr>
            <p:nvPr/>
          </p:nvSpPr>
          <p:spPr bwMode="auto">
            <a:xfrm>
              <a:off x="1920" y="3408"/>
              <a:ext cx="1536" cy="432"/>
            </a:xfrm>
            <a:prstGeom prst="flowChartAlternate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参数调整</a:t>
              </a:r>
            </a:p>
          </p:txBody>
        </p:sp>
        <p:sp>
          <p:nvSpPr>
            <p:cNvPr id="40971" name="AutoShape 8"/>
            <p:cNvSpPr>
              <a:spLocks noChangeArrowheads="1"/>
            </p:cNvSpPr>
            <p:nvPr/>
          </p:nvSpPr>
          <p:spPr bwMode="auto">
            <a:xfrm>
              <a:off x="3936" y="2544"/>
              <a:ext cx="1536" cy="432"/>
            </a:xfrm>
            <a:prstGeom prst="flowChartAlternate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应用</a:t>
              </a:r>
            </a:p>
          </p:txBody>
        </p:sp>
        <p:sp>
          <p:nvSpPr>
            <p:cNvPr id="40972" name="AutoShape 9"/>
            <p:cNvSpPr>
              <a:spLocks noChangeArrowheads="1"/>
            </p:cNvSpPr>
            <p:nvPr/>
          </p:nvSpPr>
          <p:spPr bwMode="auto">
            <a:xfrm>
              <a:off x="3936" y="1776"/>
              <a:ext cx="1536" cy="432"/>
            </a:xfrm>
            <a:prstGeom prst="flowChartAlternate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确立模型</a:t>
              </a:r>
            </a:p>
          </p:txBody>
        </p:sp>
        <p:sp>
          <p:nvSpPr>
            <p:cNvPr id="40973" name="AutoShape 10"/>
            <p:cNvSpPr>
              <a:spLocks noChangeArrowheads="1"/>
            </p:cNvSpPr>
            <p:nvPr/>
          </p:nvSpPr>
          <p:spPr bwMode="auto">
            <a:xfrm>
              <a:off x="2496" y="1008"/>
              <a:ext cx="288" cy="240"/>
            </a:xfrm>
            <a:prstGeom prst="downArrow">
              <a:avLst>
                <a:gd name="adj1" fmla="val 50000"/>
                <a:gd name="adj2" fmla="val 25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40974" name="AutoShape 11"/>
            <p:cNvSpPr>
              <a:spLocks noChangeArrowheads="1"/>
            </p:cNvSpPr>
            <p:nvPr/>
          </p:nvSpPr>
          <p:spPr bwMode="auto">
            <a:xfrm>
              <a:off x="2544" y="1680"/>
              <a:ext cx="240" cy="288"/>
            </a:xfrm>
            <a:prstGeom prst="downArrow">
              <a:avLst>
                <a:gd name="adj1" fmla="val 50000"/>
                <a:gd name="adj2" fmla="val 30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40975" name="AutoShape 12"/>
            <p:cNvSpPr>
              <a:spLocks noChangeArrowheads="1"/>
            </p:cNvSpPr>
            <p:nvPr/>
          </p:nvSpPr>
          <p:spPr bwMode="auto">
            <a:xfrm>
              <a:off x="2544" y="2400"/>
              <a:ext cx="192" cy="288"/>
            </a:xfrm>
            <a:prstGeom prst="downArrow">
              <a:avLst>
                <a:gd name="adj1" fmla="val 50000"/>
                <a:gd name="adj2" fmla="val 375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40976" name="AutoShape 13"/>
            <p:cNvSpPr>
              <a:spLocks noChangeArrowheads="1"/>
            </p:cNvSpPr>
            <p:nvPr/>
          </p:nvSpPr>
          <p:spPr bwMode="auto">
            <a:xfrm>
              <a:off x="2544" y="3168"/>
              <a:ext cx="240" cy="240"/>
            </a:xfrm>
            <a:prstGeom prst="downArrow">
              <a:avLst>
                <a:gd name="adj1" fmla="val 50000"/>
                <a:gd name="adj2" fmla="val 25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sp>
          <p:nvSpPr>
            <p:cNvPr id="40977" name="AutoShape 14"/>
            <p:cNvSpPr>
              <a:spLocks noChangeArrowheads="1"/>
            </p:cNvSpPr>
            <p:nvPr/>
          </p:nvSpPr>
          <p:spPr bwMode="auto">
            <a:xfrm>
              <a:off x="3552" y="1392"/>
              <a:ext cx="384" cy="2208"/>
            </a:xfrm>
            <a:custGeom>
              <a:avLst/>
              <a:gdLst>
                <a:gd name="T0" fmla="*/ 269 w 21600"/>
                <a:gd name="T1" fmla="*/ 0 h 21600"/>
                <a:gd name="T2" fmla="*/ 269 w 21600"/>
                <a:gd name="T3" fmla="*/ 1243 h 21600"/>
                <a:gd name="T4" fmla="*/ 58 w 21600"/>
                <a:gd name="T5" fmla="*/ 2208 h 21600"/>
                <a:gd name="T6" fmla="*/ 384 w 21600"/>
                <a:gd name="T7" fmla="*/ 621 h 21600"/>
                <a:gd name="T8" fmla="*/ 17694720 60000 65536"/>
                <a:gd name="T9" fmla="*/ 5898240 60000 65536"/>
                <a:gd name="T10" fmla="*/ 5898240 60000 65536"/>
                <a:gd name="T11" fmla="*/ 0 60000 65536"/>
                <a:gd name="T12" fmla="*/ 12431 w 21600"/>
                <a:gd name="T13" fmla="*/ 2915 h 21600"/>
                <a:gd name="T14" fmla="*/ 18225 w 21600"/>
                <a:gd name="T15" fmla="*/ 924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8" name="AutoShape 15"/>
            <p:cNvSpPr>
              <a:spLocks noChangeArrowheads="1"/>
            </p:cNvSpPr>
            <p:nvPr/>
          </p:nvSpPr>
          <p:spPr bwMode="auto">
            <a:xfrm>
              <a:off x="4608" y="2208"/>
              <a:ext cx="240" cy="336"/>
            </a:xfrm>
            <a:prstGeom prst="downArrow">
              <a:avLst>
                <a:gd name="adj1" fmla="val 50000"/>
                <a:gd name="adj2" fmla="val 35000"/>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6306A695-F8EE-4534-8293-4167DCA2A3AE}" type="datetime1">
              <a:rPr lang="zh-CN" altLang="en-US"/>
              <a:pPr>
                <a:defRPr/>
              </a:pPr>
              <a:t>2016/4/13</a:t>
            </a:fld>
            <a:endParaRPr lang="en-US" altLang="zh-CN"/>
          </a:p>
        </p:txBody>
      </p:sp>
      <p:sp>
        <p:nvSpPr>
          <p:cNvPr id="7" name="Slide Number Placeholder 5"/>
          <p:cNvSpPr>
            <a:spLocks noGrp="1"/>
          </p:cNvSpPr>
          <p:nvPr>
            <p:ph type="sldNum" sz="quarter" idx="12"/>
          </p:nvPr>
        </p:nvSpPr>
        <p:spPr/>
        <p:txBody>
          <a:bodyPr/>
          <a:lstStyle/>
          <a:p>
            <a:pPr>
              <a:defRPr/>
            </a:pPr>
            <a:fld id="{7D082422-3D80-446A-AF35-C432F118ABA0}" type="slidenum">
              <a:rPr lang="en-US" altLang="zh-CN"/>
              <a:pPr>
                <a:defRPr/>
              </a:pPr>
              <a:t>36</a:t>
            </a:fld>
            <a:endParaRPr lang="en-US" altLang="zh-CN"/>
          </a:p>
        </p:txBody>
      </p:sp>
      <p:sp>
        <p:nvSpPr>
          <p:cNvPr id="41988" name="Rectangle 2"/>
          <p:cNvSpPr>
            <a:spLocks noGrp="1" noChangeArrowheads="1"/>
          </p:cNvSpPr>
          <p:nvPr>
            <p:ph type="title"/>
          </p:nvPr>
        </p:nvSpPr>
        <p:spPr/>
        <p:txBody>
          <a:bodyPr/>
          <a:lstStyle/>
          <a:p>
            <a:pPr eaLnBrk="1" hangingPunct="1"/>
            <a:r>
              <a:rPr lang="en-US" altLang="zh-CN" smtClean="0">
                <a:ea typeface="华文中宋" pitchFamily="2" charset="-122"/>
              </a:rPr>
              <a:t>Example:           1. Sequence selection</a:t>
            </a:r>
          </a:p>
        </p:txBody>
      </p:sp>
      <p:sp>
        <p:nvSpPr>
          <p:cNvPr id="41989" name="Rectangle 3"/>
          <p:cNvSpPr>
            <a:spLocks noGrp="1" noChangeArrowheads="1"/>
          </p:cNvSpPr>
          <p:nvPr>
            <p:ph type="body" idx="1"/>
          </p:nvPr>
        </p:nvSpPr>
        <p:spPr/>
        <p:txBody>
          <a:bodyPr/>
          <a:lstStyle/>
          <a:p>
            <a:pPr eaLnBrk="1" hangingPunct="1"/>
            <a:endParaRPr lang="en-US" altLang="en-US" smtClean="0"/>
          </a:p>
        </p:txBody>
      </p:sp>
      <p:pic>
        <p:nvPicPr>
          <p:cNvPr id="562180" name="Picture 4" descr="clstal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14400"/>
            <a:ext cx="8001000" cy="565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2181" name="AutoShape 5"/>
          <p:cNvSpPr>
            <a:spLocks noChangeArrowheads="1"/>
          </p:cNvSpPr>
          <p:nvPr/>
        </p:nvSpPr>
        <p:spPr bwMode="auto">
          <a:xfrm>
            <a:off x="5791200" y="914400"/>
            <a:ext cx="3352800" cy="685800"/>
          </a:xfrm>
          <a:prstGeom prst="wedgeRoundRectCallout">
            <a:avLst>
              <a:gd name="adj1" fmla="val -43750"/>
              <a:gd name="adj2" fmla="val 136574"/>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选取相关的序列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2180"/>
                                        </p:tgtEl>
                                        <p:attrNameLst>
                                          <p:attrName>style.visibility</p:attrName>
                                        </p:attrNameLst>
                                      </p:cBhvr>
                                      <p:to>
                                        <p:strVal val="visible"/>
                                      </p:to>
                                    </p:set>
                                    <p:anim calcmode="lin" valueType="num">
                                      <p:cBhvr additive="base">
                                        <p:cTn id="7" dur="500" fill="hold"/>
                                        <p:tgtEl>
                                          <p:spTgt spid="562180"/>
                                        </p:tgtEl>
                                        <p:attrNameLst>
                                          <p:attrName>ppt_x</p:attrName>
                                        </p:attrNameLst>
                                      </p:cBhvr>
                                      <p:tavLst>
                                        <p:tav tm="0">
                                          <p:val>
                                            <p:strVal val="0-#ppt_w/2"/>
                                          </p:val>
                                        </p:tav>
                                        <p:tav tm="100000">
                                          <p:val>
                                            <p:strVal val="#ppt_x"/>
                                          </p:val>
                                        </p:tav>
                                      </p:tavLst>
                                    </p:anim>
                                    <p:anim calcmode="lin" valueType="num">
                                      <p:cBhvr additive="base">
                                        <p:cTn id="8" dur="500" fill="hold"/>
                                        <p:tgtEl>
                                          <p:spTgt spid="562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2181"/>
                                        </p:tgtEl>
                                        <p:attrNameLst>
                                          <p:attrName>style.visibility</p:attrName>
                                        </p:attrNameLst>
                                      </p:cBhvr>
                                      <p:to>
                                        <p:strVal val="visible"/>
                                      </p:to>
                                    </p:set>
                                    <p:anim calcmode="lin" valueType="num">
                                      <p:cBhvr additive="base">
                                        <p:cTn id="13" dur="500" fill="hold"/>
                                        <p:tgtEl>
                                          <p:spTgt spid="562181"/>
                                        </p:tgtEl>
                                        <p:attrNameLst>
                                          <p:attrName>ppt_x</p:attrName>
                                        </p:attrNameLst>
                                      </p:cBhvr>
                                      <p:tavLst>
                                        <p:tav tm="0">
                                          <p:val>
                                            <p:strVal val="0-#ppt_w/2"/>
                                          </p:val>
                                        </p:tav>
                                        <p:tav tm="100000">
                                          <p:val>
                                            <p:strVal val="#ppt_x"/>
                                          </p:val>
                                        </p:tav>
                                      </p:tavLst>
                                    </p:anim>
                                    <p:anim calcmode="lin" valueType="num">
                                      <p:cBhvr additive="base">
                                        <p:cTn id="14" dur="500" fill="hold"/>
                                        <p:tgtEl>
                                          <p:spTgt spid="562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1"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0A983DA0-4CE0-4588-A3EA-0A23830D2955}" type="datetime1">
              <a:rPr lang="zh-CN" altLang="en-US"/>
              <a:pPr>
                <a:defRPr/>
              </a:pPr>
              <a:t>2016/4/13</a:t>
            </a:fld>
            <a:endParaRPr lang="en-US" altLang="zh-CN"/>
          </a:p>
        </p:txBody>
      </p:sp>
      <p:sp>
        <p:nvSpPr>
          <p:cNvPr id="7" name="Slide Number Placeholder 5"/>
          <p:cNvSpPr>
            <a:spLocks noGrp="1"/>
          </p:cNvSpPr>
          <p:nvPr>
            <p:ph type="sldNum" sz="quarter" idx="12"/>
          </p:nvPr>
        </p:nvSpPr>
        <p:spPr/>
        <p:txBody>
          <a:bodyPr/>
          <a:lstStyle/>
          <a:p>
            <a:pPr>
              <a:defRPr/>
            </a:pPr>
            <a:fld id="{9EFD2A12-1365-4EFE-99CC-990153A7D967}" type="slidenum">
              <a:rPr lang="en-US" altLang="zh-CN"/>
              <a:pPr>
                <a:defRPr/>
              </a:pPr>
              <a:t>37</a:t>
            </a:fld>
            <a:endParaRPr lang="en-US" altLang="zh-CN"/>
          </a:p>
        </p:txBody>
      </p:sp>
      <p:sp>
        <p:nvSpPr>
          <p:cNvPr id="43012" name="Rectangle 2"/>
          <p:cNvSpPr>
            <a:spLocks noGrp="1" noChangeArrowheads="1"/>
          </p:cNvSpPr>
          <p:nvPr>
            <p:ph type="title"/>
          </p:nvPr>
        </p:nvSpPr>
        <p:spPr/>
        <p:txBody>
          <a:bodyPr/>
          <a:lstStyle/>
          <a:p>
            <a:pPr eaLnBrk="1" hangingPunct="1"/>
            <a:r>
              <a:rPr lang="en-US" altLang="zh-CN" smtClean="0">
                <a:ea typeface="华文中宋" pitchFamily="2" charset="-122"/>
              </a:rPr>
              <a:t>2.Alignment</a:t>
            </a:r>
          </a:p>
        </p:txBody>
      </p:sp>
      <p:pic>
        <p:nvPicPr>
          <p:cNvPr id="563203" name="Picture 3" descr="clstal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2000"/>
            <a:ext cx="8458200"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04" name="Text Box 4"/>
          <p:cNvSpPr txBox="1">
            <a:spLocks noChangeArrowheads="1"/>
          </p:cNvSpPr>
          <p:nvPr/>
        </p:nvSpPr>
        <p:spPr bwMode="auto">
          <a:xfrm>
            <a:off x="1143000" y="6278563"/>
            <a:ext cx="7467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3200" b="1">
                <a:solidFill>
                  <a:schemeClr val="bg1"/>
                </a:solidFill>
              </a:rPr>
              <a:t>Save result as msf format</a:t>
            </a:r>
          </a:p>
        </p:txBody>
      </p:sp>
      <p:sp>
        <p:nvSpPr>
          <p:cNvPr id="563205" name="AutoShape 5"/>
          <p:cNvSpPr>
            <a:spLocks noChangeArrowheads="1"/>
          </p:cNvSpPr>
          <p:nvPr/>
        </p:nvSpPr>
        <p:spPr bwMode="auto">
          <a:xfrm>
            <a:off x="5791200" y="914400"/>
            <a:ext cx="3352800" cy="685800"/>
          </a:xfrm>
          <a:prstGeom prst="wedgeRoundRectCallout">
            <a:avLst>
              <a:gd name="adj1" fmla="val -43750"/>
              <a:gd name="adj2" fmla="val 136574"/>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多序列比对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63203"/>
                                        </p:tgtEl>
                                        <p:attrNameLst>
                                          <p:attrName>style.visibility</p:attrName>
                                        </p:attrNameLst>
                                      </p:cBhvr>
                                      <p:to>
                                        <p:strVal val="visible"/>
                                      </p:to>
                                    </p:set>
                                    <p:anim calcmode="lin" valueType="num">
                                      <p:cBhvr additive="base">
                                        <p:cTn id="7" dur="500" fill="hold"/>
                                        <p:tgtEl>
                                          <p:spTgt spid="563203"/>
                                        </p:tgtEl>
                                        <p:attrNameLst>
                                          <p:attrName>ppt_x</p:attrName>
                                        </p:attrNameLst>
                                      </p:cBhvr>
                                      <p:tavLst>
                                        <p:tav tm="0">
                                          <p:val>
                                            <p:strVal val="0-#ppt_w/2"/>
                                          </p:val>
                                        </p:tav>
                                        <p:tav tm="100000">
                                          <p:val>
                                            <p:strVal val="#ppt_x"/>
                                          </p:val>
                                        </p:tav>
                                      </p:tavLst>
                                    </p:anim>
                                    <p:anim calcmode="lin" valueType="num">
                                      <p:cBhvr additive="base">
                                        <p:cTn id="8" dur="500" fill="hold"/>
                                        <p:tgtEl>
                                          <p:spTgt spid="563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04"/>
                                        </p:tgtEl>
                                        <p:attrNameLst>
                                          <p:attrName>style.visibility</p:attrName>
                                        </p:attrNameLst>
                                      </p:cBhvr>
                                      <p:to>
                                        <p:strVal val="visible"/>
                                      </p:to>
                                    </p:set>
                                    <p:anim calcmode="lin" valueType="num">
                                      <p:cBhvr additive="base">
                                        <p:cTn id="13" dur="500" fill="hold"/>
                                        <p:tgtEl>
                                          <p:spTgt spid="563204"/>
                                        </p:tgtEl>
                                        <p:attrNameLst>
                                          <p:attrName>ppt_x</p:attrName>
                                        </p:attrNameLst>
                                      </p:cBhvr>
                                      <p:tavLst>
                                        <p:tav tm="0">
                                          <p:val>
                                            <p:strVal val="0-#ppt_w/2"/>
                                          </p:val>
                                        </p:tav>
                                        <p:tav tm="100000">
                                          <p:val>
                                            <p:strVal val="#ppt_x"/>
                                          </p:val>
                                        </p:tav>
                                      </p:tavLst>
                                    </p:anim>
                                    <p:anim calcmode="lin" valueType="num">
                                      <p:cBhvr additive="base">
                                        <p:cTn id="14" dur="500" fill="hold"/>
                                        <p:tgtEl>
                                          <p:spTgt spid="5632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05"/>
                                        </p:tgtEl>
                                        <p:attrNameLst>
                                          <p:attrName>style.visibility</p:attrName>
                                        </p:attrNameLst>
                                      </p:cBhvr>
                                      <p:to>
                                        <p:strVal val="visible"/>
                                      </p:to>
                                    </p:set>
                                    <p:anim calcmode="lin" valueType="num">
                                      <p:cBhvr additive="base">
                                        <p:cTn id="19" dur="500" fill="hold"/>
                                        <p:tgtEl>
                                          <p:spTgt spid="563205"/>
                                        </p:tgtEl>
                                        <p:attrNameLst>
                                          <p:attrName>ppt_x</p:attrName>
                                        </p:attrNameLst>
                                      </p:cBhvr>
                                      <p:tavLst>
                                        <p:tav tm="0">
                                          <p:val>
                                            <p:strVal val="0-#ppt_w/2"/>
                                          </p:val>
                                        </p:tav>
                                        <p:tav tm="100000">
                                          <p:val>
                                            <p:strVal val="#ppt_x"/>
                                          </p:val>
                                        </p:tav>
                                      </p:tavLst>
                                    </p:anim>
                                    <p:anim calcmode="lin" valueType="num">
                                      <p:cBhvr additive="base">
                                        <p:cTn id="20" dur="500" fill="hold"/>
                                        <p:tgtEl>
                                          <p:spTgt spid="563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4" grpId="0" autoUpdateAnimBg="0"/>
      <p:bldP spid="563205"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D89668A0-B577-4170-9867-A227398EB54F}" type="datetime1">
              <a:rPr lang="zh-CN" altLang="en-US"/>
              <a:pPr>
                <a:defRPr/>
              </a:pPr>
              <a:t>2016/4/13</a:t>
            </a:fld>
            <a:endParaRPr lang="en-US" altLang="zh-CN"/>
          </a:p>
        </p:txBody>
      </p:sp>
      <p:sp>
        <p:nvSpPr>
          <p:cNvPr id="8" name="Slide Number Placeholder 5"/>
          <p:cNvSpPr>
            <a:spLocks noGrp="1"/>
          </p:cNvSpPr>
          <p:nvPr>
            <p:ph type="sldNum" sz="quarter" idx="12"/>
          </p:nvPr>
        </p:nvSpPr>
        <p:spPr/>
        <p:txBody>
          <a:bodyPr/>
          <a:lstStyle/>
          <a:p>
            <a:pPr>
              <a:defRPr/>
            </a:pPr>
            <a:fld id="{97E59FE4-F7F5-4909-94B1-BC148D1C8044}" type="slidenum">
              <a:rPr lang="en-US" altLang="zh-CN"/>
              <a:pPr>
                <a:defRPr/>
              </a:pPr>
              <a:t>38</a:t>
            </a:fld>
            <a:endParaRPr lang="en-US" altLang="zh-CN"/>
          </a:p>
        </p:txBody>
      </p:sp>
      <p:sp>
        <p:nvSpPr>
          <p:cNvPr id="44036" name="Rectangle 2"/>
          <p:cNvSpPr>
            <a:spLocks noGrp="1" noChangeArrowheads="1"/>
          </p:cNvSpPr>
          <p:nvPr>
            <p:ph type="title"/>
          </p:nvPr>
        </p:nvSpPr>
        <p:spPr/>
        <p:txBody>
          <a:bodyPr/>
          <a:lstStyle/>
          <a:p>
            <a:pPr eaLnBrk="1" hangingPunct="1"/>
            <a:r>
              <a:rPr lang="zh-CN" altLang="en-US" smtClean="0">
                <a:ea typeface="华文中宋" pitchFamily="2" charset="-122"/>
              </a:rPr>
              <a:t>模型建立</a:t>
            </a:r>
          </a:p>
        </p:txBody>
      </p:sp>
      <p:sp>
        <p:nvSpPr>
          <p:cNvPr id="564227" name="Rectangle 3"/>
          <p:cNvSpPr>
            <a:spLocks noGrp="1" noChangeArrowheads="1"/>
          </p:cNvSpPr>
          <p:nvPr>
            <p:ph type="body" idx="1"/>
          </p:nvPr>
        </p:nvSpPr>
        <p:spPr/>
        <p:txBody>
          <a:bodyPr/>
          <a:lstStyle/>
          <a:p>
            <a:pPr eaLnBrk="1" hangingPunct="1"/>
            <a:r>
              <a:rPr lang="en-US" altLang="zh-CN" smtClean="0">
                <a:ea typeface="华文中宋" pitchFamily="2" charset="-122"/>
              </a:rPr>
              <a:t>3.Hmmbuild</a:t>
            </a:r>
          </a:p>
          <a:p>
            <a:pPr eaLnBrk="1" hangingPunct="1"/>
            <a:endParaRPr lang="en-US" altLang="zh-CN" smtClean="0">
              <a:ea typeface="华文中宋" pitchFamily="2" charset="-122"/>
            </a:endParaRPr>
          </a:p>
          <a:p>
            <a:pPr eaLnBrk="1" hangingPunct="1"/>
            <a:r>
              <a:rPr lang="en-US" altLang="zh-CN" smtClean="0">
                <a:ea typeface="华文中宋" pitchFamily="2" charset="-122"/>
              </a:rPr>
              <a:t>4.Hmmt</a:t>
            </a:r>
          </a:p>
          <a:p>
            <a:pPr eaLnBrk="1" hangingPunct="1"/>
            <a:endParaRPr lang="en-US" altLang="zh-CN" smtClean="0">
              <a:ea typeface="华文中宋" pitchFamily="2" charset="-122"/>
            </a:endParaRPr>
          </a:p>
          <a:p>
            <a:pPr eaLnBrk="1" hangingPunct="1"/>
            <a:r>
              <a:rPr lang="en-US" altLang="zh-CN" smtClean="0">
                <a:ea typeface="华文中宋" pitchFamily="2" charset="-122"/>
              </a:rPr>
              <a:t>5.Hmmcalibrate</a:t>
            </a:r>
          </a:p>
        </p:txBody>
      </p:sp>
      <p:sp>
        <p:nvSpPr>
          <p:cNvPr id="564228" name="AutoShape 4"/>
          <p:cNvSpPr>
            <a:spLocks noChangeArrowheads="1"/>
          </p:cNvSpPr>
          <p:nvPr/>
        </p:nvSpPr>
        <p:spPr bwMode="auto">
          <a:xfrm>
            <a:off x="5181600" y="1066800"/>
            <a:ext cx="3352800" cy="685800"/>
          </a:xfrm>
          <a:prstGeom prst="wedgeRoundRectCallout">
            <a:avLst>
              <a:gd name="adj1" fmla="val -113778"/>
              <a:gd name="adj2" fmla="val 22685"/>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模型建立</a:t>
            </a:r>
          </a:p>
        </p:txBody>
      </p:sp>
      <p:sp>
        <p:nvSpPr>
          <p:cNvPr id="564229" name="AutoShape 5"/>
          <p:cNvSpPr>
            <a:spLocks noChangeArrowheads="1"/>
          </p:cNvSpPr>
          <p:nvPr/>
        </p:nvSpPr>
        <p:spPr bwMode="auto">
          <a:xfrm>
            <a:off x="4953000" y="2438400"/>
            <a:ext cx="3581400" cy="1143000"/>
          </a:xfrm>
          <a:prstGeom prst="wedgeRoundRectCallout">
            <a:avLst>
              <a:gd name="adj1" fmla="val -119014"/>
              <a:gd name="adj2" fmla="val -35556"/>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用相关序列对模型进行训练</a:t>
            </a:r>
          </a:p>
        </p:txBody>
      </p:sp>
      <p:sp>
        <p:nvSpPr>
          <p:cNvPr id="564230" name="AutoShape 6"/>
          <p:cNvSpPr>
            <a:spLocks noChangeArrowheads="1"/>
          </p:cNvSpPr>
          <p:nvPr/>
        </p:nvSpPr>
        <p:spPr bwMode="auto">
          <a:xfrm>
            <a:off x="5791200" y="5181600"/>
            <a:ext cx="3352800" cy="685800"/>
          </a:xfrm>
          <a:prstGeom prst="wedgeRoundRectCallout">
            <a:avLst>
              <a:gd name="adj1" fmla="val -112500"/>
              <a:gd name="adj2" fmla="val -244676"/>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参数调整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 calcmode="lin" valueType="num">
                                      <p:cBhvr additive="base">
                                        <p:cTn id="7" dur="500" fill="hold"/>
                                        <p:tgtEl>
                                          <p:spTgt spid="564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4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4227">
                                            <p:txEl>
                                              <p:pRg st="2" end="2"/>
                                            </p:txEl>
                                          </p:spTgt>
                                        </p:tgtEl>
                                        <p:attrNameLst>
                                          <p:attrName>style.visibility</p:attrName>
                                        </p:attrNameLst>
                                      </p:cBhvr>
                                      <p:to>
                                        <p:strVal val="visible"/>
                                      </p:to>
                                    </p:set>
                                    <p:anim calcmode="lin" valueType="num">
                                      <p:cBhvr additive="base">
                                        <p:cTn id="13" dur="500" fill="hold"/>
                                        <p:tgtEl>
                                          <p:spTgt spid="564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4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4227">
                                            <p:txEl>
                                              <p:pRg st="4" end="4"/>
                                            </p:txEl>
                                          </p:spTgt>
                                        </p:tgtEl>
                                        <p:attrNameLst>
                                          <p:attrName>style.visibility</p:attrName>
                                        </p:attrNameLst>
                                      </p:cBhvr>
                                      <p:to>
                                        <p:strVal val="visible"/>
                                      </p:to>
                                    </p:set>
                                    <p:anim calcmode="lin" valueType="num">
                                      <p:cBhvr additive="base">
                                        <p:cTn id="19" dur="500" fill="hold"/>
                                        <p:tgtEl>
                                          <p:spTgt spid="56422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42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4228"/>
                                        </p:tgtEl>
                                        <p:attrNameLst>
                                          <p:attrName>style.visibility</p:attrName>
                                        </p:attrNameLst>
                                      </p:cBhvr>
                                      <p:to>
                                        <p:strVal val="visible"/>
                                      </p:to>
                                    </p:set>
                                    <p:anim calcmode="lin" valueType="num">
                                      <p:cBhvr additive="base">
                                        <p:cTn id="25" dur="500" fill="hold"/>
                                        <p:tgtEl>
                                          <p:spTgt spid="564228"/>
                                        </p:tgtEl>
                                        <p:attrNameLst>
                                          <p:attrName>ppt_x</p:attrName>
                                        </p:attrNameLst>
                                      </p:cBhvr>
                                      <p:tavLst>
                                        <p:tav tm="0">
                                          <p:val>
                                            <p:strVal val="0-#ppt_w/2"/>
                                          </p:val>
                                        </p:tav>
                                        <p:tav tm="100000">
                                          <p:val>
                                            <p:strVal val="#ppt_x"/>
                                          </p:val>
                                        </p:tav>
                                      </p:tavLst>
                                    </p:anim>
                                    <p:anim calcmode="lin" valueType="num">
                                      <p:cBhvr additive="base">
                                        <p:cTn id="26" dur="500" fill="hold"/>
                                        <p:tgtEl>
                                          <p:spTgt spid="5642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4229"/>
                                        </p:tgtEl>
                                        <p:attrNameLst>
                                          <p:attrName>style.visibility</p:attrName>
                                        </p:attrNameLst>
                                      </p:cBhvr>
                                      <p:to>
                                        <p:strVal val="visible"/>
                                      </p:to>
                                    </p:set>
                                    <p:anim calcmode="lin" valueType="num">
                                      <p:cBhvr additive="base">
                                        <p:cTn id="31" dur="500" fill="hold"/>
                                        <p:tgtEl>
                                          <p:spTgt spid="564229"/>
                                        </p:tgtEl>
                                        <p:attrNameLst>
                                          <p:attrName>ppt_x</p:attrName>
                                        </p:attrNameLst>
                                      </p:cBhvr>
                                      <p:tavLst>
                                        <p:tav tm="0">
                                          <p:val>
                                            <p:strVal val="0-#ppt_w/2"/>
                                          </p:val>
                                        </p:tav>
                                        <p:tav tm="100000">
                                          <p:val>
                                            <p:strVal val="#ppt_x"/>
                                          </p:val>
                                        </p:tav>
                                      </p:tavLst>
                                    </p:anim>
                                    <p:anim calcmode="lin" valueType="num">
                                      <p:cBhvr additive="base">
                                        <p:cTn id="32" dur="500" fill="hold"/>
                                        <p:tgtEl>
                                          <p:spTgt spid="5642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64230"/>
                                        </p:tgtEl>
                                        <p:attrNameLst>
                                          <p:attrName>style.visibility</p:attrName>
                                        </p:attrNameLst>
                                      </p:cBhvr>
                                      <p:to>
                                        <p:strVal val="visible"/>
                                      </p:to>
                                    </p:set>
                                    <p:animEffect transition="in" filter="box(in)">
                                      <p:cBhvr>
                                        <p:cTn id="37" dur="500"/>
                                        <p:tgtEl>
                                          <p:spTgt spid="564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build="p" autoUpdateAnimBg="0"/>
      <p:bldP spid="564228" grpId="0" animBg="1" autoUpdateAnimBg="0"/>
      <p:bldP spid="564229" grpId="0" animBg="1" autoUpdateAnimBg="0"/>
      <p:bldP spid="56423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DC3E10B-5732-4949-885B-636EB814ADBD}"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C69B0C1B-A001-4C4F-BEA6-F6884E945B81}" type="slidenum">
              <a:rPr lang="en-US" altLang="zh-CN"/>
              <a:pPr>
                <a:defRPr/>
              </a:pPr>
              <a:t>39</a:t>
            </a:fld>
            <a:endParaRPr lang="en-US" altLang="zh-CN"/>
          </a:p>
        </p:txBody>
      </p:sp>
      <p:sp>
        <p:nvSpPr>
          <p:cNvPr id="45060" name="Rectangle 2"/>
          <p:cNvSpPr>
            <a:spLocks noGrp="1" noChangeArrowheads="1"/>
          </p:cNvSpPr>
          <p:nvPr>
            <p:ph type="title"/>
          </p:nvPr>
        </p:nvSpPr>
        <p:spPr/>
        <p:txBody>
          <a:bodyPr/>
          <a:lstStyle/>
          <a:p>
            <a:pPr eaLnBrk="1" hangingPunct="1"/>
            <a:r>
              <a:rPr lang="zh-CN" altLang="en-US" smtClean="0">
                <a:ea typeface="华文中宋" pitchFamily="2" charset="-122"/>
              </a:rPr>
              <a:t>模型文件（</a:t>
            </a:r>
            <a:r>
              <a:rPr lang="en-US" altLang="zh-CN" smtClean="0">
                <a:ea typeface="华文中宋" pitchFamily="2" charset="-122"/>
              </a:rPr>
              <a:t>1</a:t>
            </a:r>
            <a:r>
              <a:rPr lang="zh-CN" altLang="en-US" smtClean="0">
                <a:ea typeface="华文中宋" pitchFamily="2" charset="-122"/>
              </a:rPr>
              <a:t>）</a:t>
            </a:r>
          </a:p>
        </p:txBody>
      </p:sp>
      <p:sp>
        <p:nvSpPr>
          <p:cNvPr id="45061" name="Rectangle 3"/>
          <p:cNvSpPr>
            <a:spLocks noGrp="1" noChangeArrowheads="1"/>
          </p:cNvSpPr>
          <p:nvPr>
            <p:ph type="body" idx="1"/>
          </p:nvPr>
        </p:nvSpPr>
        <p:spPr>
          <a:xfrm>
            <a:off x="914400" y="2362200"/>
            <a:ext cx="8001000" cy="4038600"/>
          </a:xfrm>
        </p:spPr>
        <p:txBody>
          <a:bodyPr/>
          <a:lstStyle/>
          <a:p>
            <a:pPr eaLnBrk="1" hangingPunct="1">
              <a:lnSpc>
                <a:spcPct val="90000"/>
              </a:lnSpc>
              <a:buFont typeface="Wingdings" panose="05000000000000000000" pitchFamily="2" charset="2"/>
              <a:buNone/>
            </a:pPr>
            <a:r>
              <a:rPr lang="en-US" altLang="zh-CN" sz="1600" smtClean="0">
                <a:ea typeface="华文中宋" pitchFamily="2" charset="-122"/>
              </a:rPr>
              <a:t>HMMER2.0  [2.3.2]</a:t>
            </a:r>
          </a:p>
          <a:p>
            <a:pPr eaLnBrk="1" hangingPunct="1">
              <a:lnSpc>
                <a:spcPct val="90000"/>
              </a:lnSpc>
              <a:buFont typeface="Wingdings" panose="05000000000000000000" pitchFamily="2" charset="2"/>
              <a:buNone/>
            </a:pPr>
            <a:r>
              <a:rPr lang="en-US" altLang="zh-CN" sz="1600" smtClean="0">
                <a:ea typeface="华文中宋" pitchFamily="2" charset="-122"/>
              </a:rPr>
              <a:t>NAME globins50</a:t>
            </a:r>
          </a:p>
          <a:p>
            <a:pPr eaLnBrk="1" hangingPunct="1">
              <a:lnSpc>
                <a:spcPct val="90000"/>
              </a:lnSpc>
              <a:buFont typeface="Wingdings" panose="05000000000000000000" pitchFamily="2" charset="2"/>
              <a:buNone/>
            </a:pPr>
            <a:r>
              <a:rPr lang="en-US" altLang="zh-CN" sz="1600" smtClean="0">
                <a:ea typeface="华文中宋" pitchFamily="2" charset="-122"/>
              </a:rPr>
              <a:t>LENG  162</a:t>
            </a:r>
          </a:p>
          <a:p>
            <a:pPr eaLnBrk="1" hangingPunct="1">
              <a:lnSpc>
                <a:spcPct val="90000"/>
              </a:lnSpc>
              <a:buFont typeface="Wingdings" panose="05000000000000000000" pitchFamily="2" charset="2"/>
              <a:buNone/>
            </a:pPr>
            <a:r>
              <a:rPr lang="en-US" altLang="zh-CN" sz="1600" smtClean="0">
                <a:ea typeface="华文中宋" pitchFamily="2" charset="-122"/>
              </a:rPr>
              <a:t>ALPH  Amino</a:t>
            </a:r>
          </a:p>
          <a:p>
            <a:pPr eaLnBrk="1" hangingPunct="1">
              <a:lnSpc>
                <a:spcPct val="90000"/>
              </a:lnSpc>
              <a:buFont typeface="Wingdings" panose="05000000000000000000" pitchFamily="2" charset="2"/>
              <a:buNone/>
            </a:pPr>
            <a:r>
              <a:rPr lang="en-US" altLang="zh-CN" sz="1600" smtClean="0">
                <a:ea typeface="华文中宋" pitchFamily="2" charset="-122"/>
              </a:rPr>
              <a:t>RF    no</a:t>
            </a:r>
          </a:p>
          <a:p>
            <a:pPr eaLnBrk="1" hangingPunct="1">
              <a:lnSpc>
                <a:spcPct val="90000"/>
              </a:lnSpc>
              <a:buFont typeface="Wingdings" panose="05000000000000000000" pitchFamily="2" charset="2"/>
              <a:buNone/>
            </a:pPr>
            <a:r>
              <a:rPr lang="en-US" altLang="zh-CN" sz="1600" smtClean="0">
                <a:ea typeface="华文中宋" pitchFamily="2" charset="-122"/>
              </a:rPr>
              <a:t>CS    no</a:t>
            </a:r>
          </a:p>
          <a:p>
            <a:pPr eaLnBrk="1" hangingPunct="1">
              <a:lnSpc>
                <a:spcPct val="90000"/>
              </a:lnSpc>
              <a:buFont typeface="Wingdings" panose="05000000000000000000" pitchFamily="2" charset="2"/>
              <a:buNone/>
            </a:pPr>
            <a:r>
              <a:rPr lang="en-US" altLang="zh-CN" sz="1600" smtClean="0">
                <a:ea typeface="华文中宋" pitchFamily="2" charset="-122"/>
              </a:rPr>
              <a:t>MAP   yes</a:t>
            </a:r>
          </a:p>
          <a:p>
            <a:pPr eaLnBrk="1" hangingPunct="1">
              <a:lnSpc>
                <a:spcPct val="90000"/>
              </a:lnSpc>
              <a:buFont typeface="Wingdings" panose="05000000000000000000" pitchFamily="2" charset="2"/>
              <a:buNone/>
            </a:pPr>
            <a:r>
              <a:rPr lang="en-US" altLang="zh-CN" sz="1600" smtClean="0">
                <a:ea typeface="华文中宋" pitchFamily="2" charset="-122"/>
              </a:rPr>
              <a:t>COM   ./hmmbuild globins.hmm globins50.msf</a:t>
            </a:r>
          </a:p>
          <a:p>
            <a:pPr eaLnBrk="1" hangingPunct="1">
              <a:lnSpc>
                <a:spcPct val="90000"/>
              </a:lnSpc>
              <a:buFont typeface="Wingdings" panose="05000000000000000000" pitchFamily="2" charset="2"/>
              <a:buNone/>
            </a:pPr>
            <a:r>
              <a:rPr lang="en-US" altLang="zh-CN" sz="1600" smtClean="0">
                <a:ea typeface="华文中宋" pitchFamily="2" charset="-122"/>
              </a:rPr>
              <a:t>NSEQ  50</a:t>
            </a:r>
          </a:p>
          <a:p>
            <a:pPr eaLnBrk="1" hangingPunct="1">
              <a:lnSpc>
                <a:spcPct val="90000"/>
              </a:lnSpc>
              <a:buFont typeface="Wingdings" panose="05000000000000000000" pitchFamily="2" charset="2"/>
              <a:buNone/>
            </a:pPr>
            <a:r>
              <a:rPr lang="en-US" altLang="zh-CN" sz="1600" smtClean="0">
                <a:ea typeface="华文中宋" pitchFamily="2" charset="-122"/>
              </a:rPr>
              <a:t>DATE  Thu Sep 18 00:02:14 2008</a:t>
            </a:r>
          </a:p>
          <a:p>
            <a:pPr eaLnBrk="1" hangingPunct="1">
              <a:lnSpc>
                <a:spcPct val="90000"/>
              </a:lnSpc>
              <a:buFont typeface="Wingdings" panose="05000000000000000000" pitchFamily="2" charset="2"/>
              <a:buNone/>
            </a:pPr>
            <a:r>
              <a:rPr lang="en-US" altLang="zh-CN" sz="1600" smtClean="0">
                <a:ea typeface="华文中宋" pitchFamily="2" charset="-122"/>
              </a:rPr>
              <a:t>CKSUM 4694</a:t>
            </a:r>
          </a:p>
          <a:p>
            <a:pPr eaLnBrk="1" hangingPunct="1">
              <a:lnSpc>
                <a:spcPct val="90000"/>
              </a:lnSpc>
              <a:buFont typeface="Wingdings" panose="05000000000000000000" pitchFamily="2" charset="2"/>
              <a:buNone/>
            </a:pPr>
            <a:r>
              <a:rPr lang="en-US" altLang="zh-CN" sz="1600" smtClean="0">
                <a:ea typeface="华文中宋" pitchFamily="2" charset="-122"/>
              </a:rPr>
              <a:t>XT      -8455     -4  -1000  -1000  -8455     -4  -8455     -4</a:t>
            </a:r>
          </a:p>
          <a:p>
            <a:pPr eaLnBrk="1" hangingPunct="1">
              <a:lnSpc>
                <a:spcPct val="90000"/>
              </a:lnSpc>
              <a:buFont typeface="Wingdings" panose="05000000000000000000" pitchFamily="2" charset="2"/>
              <a:buNone/>
            </a:pPr>
            <a:r>
              <a:rPr lang="en-US" altLang="zh-CN" sz="1600" smtClean="0">
                <a:ea typeface="华文中宋" pitchFamily="2" charset="-122"/>
              </a:rPr>
              <a:t>NULT      -4  -8455</a:t>
            </a:r>
          </a:p>
          <a:p>
            <a:pPr eaLnBrk="1" hangingPunct="1">
              <a:lnSpc>
                <a:spcPct val="90000"/>
              </a:lnSpc>
              <a:buFont typeface="Wingdings" panose="05000000000000000000" pitchFamily="2" charset="2"/>
              <a:buNone/>
            </a:pPr>
            <a:r>
              <a:rPr lang="en-US" altLang="zh-CN" sz="1600" smtClean="0">
                <a:ea typeface="华文中宋" pitchFamily="2" charset="-122"/>
              </a:rPr>
              <a:t>NULE       595  -1558     85    338   -294    453  -1158    197    249    902  -1085   -142    -21   -313     45    531    201    384  -1998   -644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A5966D8-3A49-405D-ADB9-EBC648842B5B}"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5B9947A7-1F9D-4FA5-A652-4887610CA011}" type="slidenum">
              <a:rPr lang="en-US" altLang="zh-CN"/>
              <a:pPr>
                <a:defRPr/>
              </a:pPr>
              <a:t>4</a:t>
            </a:fld>
            <a:endParaRPr lang="en-US" altLang="zh-CN"/>
          </a:p>
        </p:txBody>
      </p:sp>
      <p:sp>
        <p:nvSpPr>
          <p:cNvPr id="9220" name="Rectangle 2"/>
          <p:cNvSpPr>
            <a:spLocks noGrp="1" noChangeArrowheads="1"/>
          </p:cNvSpPr>
          <p:nvPr>
            <p:ph type="title"/>
          </p:nvPr>
        </p:nvSpPr>
        <p:spPr/>
        <p:txBody>
          <a:bodyPr/>
          <a:lstStyle/>
          <a:p>
            <a:pPr eaLnBrk="1" hangingPunct="1"/>
            <a:r>
              <a:rPr lang="en-US" altLang="zh-CN" smtClean="0">
                <a:ea typeface="华文中宋" pitchFamily="2" charset="-122"/>
              </a:rPr>
              <a:t>Introduction</a:t>
            </a:r>
          </a:p>
        </p:txBody>
      </p:sp>
      <p:sp>
        <p:nvSpPr>
          <p:cNvPr id="9221" name="Text Box 3"/>
          <p:cNvSpPr txBox="1">
            <a:spLocks noChangeArrowheads="1"/>
          </p:cNvSpPr>
          <p:nvPr/>
        </p:nvSpPr>
        <p:spPr bwMode="auto">
          <a:xfrm>
            <a:off x="990600" y="2362200"/>
            <a:ext cx="76200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3200">
                <a:latin typeface="CMR12~12" charset="0"/>
              </a:rPr>
              <a:t>Hidden Markov Models </a:t>
            </a:r>
            <a:r>
              <a:rPr kumimoji="0" lang="zh-CN" altLang="en-US" sz="3200">
                <a:latin typeface="CMR12~12" charset="0"/>
              </a:rPr>
              <a:t>作为一种强有力的统计学模型，主要被应用在一些连续行的或时间延续性的事件建模上</a:t>
            </a:r>
          </a:p>
          <a:p>
            <a:pPr eaLnBrk="1" hangingPunct="1">
              <a:lnSpc>
                <a:spcPct val="80000"/>
              </a:lnSpc>
              <a:spcBef>
                <a:spcPct val="50000"/>
              </a:spcBef>
              <a:buFontTx/>
              <a:buChar char="•"/>
            </a:pPr>
            <a:r>
              <a:rPr kumimoji="0" lang="zh-CN" altLang="en-US" sz="3200">
                <a:latin typeface="CMR12~12" charset="0"/>
              </a:rPr>
              <a:t>语音识别系统。</a:t>
            </a:r>
          </a:p>
          <a:p>
            <a:pPr eaLnBrk="1" hangingPunct="1">
              <a:lnSpc>
                <a:spcPct val="80000"/>
              </a:lnSpc>
              <a:spcBef>
                <a:spcPct val="50000"/>
              </a:spcBef>
              <a:buFontTx/>
              <a:buChar char="•"/>
            </a:pPr>
            <a:r>
              <a:rPr kumimoji="0" lang="zh-CN" altLang="en-US" sz="3200">
                <a:latin typeface="CMR12~12" charset="0"/>
              </a:rPr>
              <a:t>生物学中的</a:t>
            </a:r>
            <a:r>
              <a:rPr kumimoji="0" lang="en-US" altLang="zh-CN" sz="3200">
                <a:latin typeface="CMR12~12" charset="0"/>
              </a:rPr>
              <a:t>DNA/protein</a:t>
            </a:r>
            <a:r>
              <a:rPr kumimoji="0" lang="zh-CN" altLang="en-US" sz="3200">
                <a:latin typeface="CMR12~12" charset="0"/>
              </a:rPr>
              <a:t>序列的分析</a:t>
            </a:r>
          </a:p>
          <a:p>
            <a:pPr eaLnBrk="1" hangingPunct="1">
              <a:lnSpc>
                <a:spcPct val="80000"/>
              </a:lnSpc>
              <a:spcBef>
                <a:spcPct val="50000"/>
              </a:spcBef>
              <a:buFontTx/>
              <a:buChar char="•"/>
            </a:pPr>
            <a:r>
              <a:rPr kumimoji="0" lang="zh-CN" altLang="en-US" sz="3200">
                <a:latin typeface="CMR12~12" charset="0"/>
              </a:rPr>
              <a:t>机器人的控制。</a:t>
            </a:r>
          </a:p>
          <a:p>
            <a:pPr eaLnBrk="1" hangingPunct="1">
              <a:lnSpc>
                <a:spcPct val="80000"/>
              </a:lnSpc>
              <a:spcBef>
                <a:spcPct val="50000"/>
              </a:spcBef>
              <a:buFontTx/>
              <a:buChar char="•"/>
            </a:pPr>
            <a:r>
              <a:rPr kumimoji="0" lang="zh-CN" altLang="en-US" sz="3200">
                <a:latin typeface="CMR12~12" charset="0"/>
              </a:rPr>
              <a:t>文本文件的信息提取。</a:t>
            </a:r>
            <a:endParaRPr kumimoji="0" lang="zh-CN" altLang="en-US" sz="3200" b="1">
              <a:latin typeface="CMR12~12"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914400" y="0"/>
            <a:ext cx="8001000" cy="685800"/>
          </a:xfrm>
        </p:spPr>
        <p:txBody>
          <a:bodyPr/>
          <a:lstStyle/>
          <a:p>
            <a:pPr algn="ctr" eaLnBrk="1" hangingPunct="1"/>
            <a:r>
              <a:rPr lang="zh-CN" altLang="en-US" smtClean="0">
                <a:ea typeface="华文中宋" pitchFamily="2" charset="-122"/>
              </a:rPr>
              <a:t>模型文件（</a:t>
            </a:r>
            <a:r>
              <a:rPr lang="en-US" altLang="zh-CN" smtClean="0">
                <a:ea typeface="华文中宋" pitchFamily="2" charset="-122"/>
              </a:rPr>
              <a:t>2</a:t>
            </a:r>
            <a:r>
              <a:rPr lang="zh-CN" altLang="en-US" smtClean="0">
                <a:ea typeface="华文中宋" pitchFamily="2" charset="-122"/>
              </a:rPr>
              <a:t>）</a:t>
            </a:r>
          </a:p>
        </p:txBody>
      </p:sp>
      <p:sp>
        <p:nvSpPr>
          <p:cNvPr id="46083" name="Rectangle 3"/>
          <p:cNvSpPr>
            <a:spLocks noGrp="1" noChangeArrowheads="1"/>
          </p:cNvSpPr>
          <p:nvPr>
            <p:ph type="body" idx="1"/>
          </p:nvPr>
        </p:nvSpPr>
        <p:spPr>
          <a:xfrm>
            <a:off x="533400" y="914400"/>
            <a:ext cx="8229600" cy="5638800"/>
          </a:xfrm>
        </p:spPr>
        <p:txBody>
          <a:bodyPr/>
          <a:lstStyle/>
          <a:p>
            <a:pPr eaLnBrk="1" hangingPunct="1">
              <a:buFont typeface="Wingdings" panose="05000000000000000000" pitchFamily="2" charset="2"/>
              <a:buNone/>
            </a:pPr>
            <a:r>
              <a:rPr lang="zh-CN" altLang="en-US" sz="1800" smtClean="0">
                <a:ea typeface="华文中宋" pitchFamily="2" charset="-122"/>
              </a:rPr>
              <a:t>模型部分：</a:t>
            </a:r>
          </a:p>
          <a:p>
            <a:pPr eaLnBrk="1" hangingPunct="1">
              <a:buFont typeface="Wingdings" panose="05000000000000000000" pitchFamily="2" charset="2"/>
              <a:buNone/>
            </a:pPr>
            <a:r>
              <a:rPr lang="en-US" altLang="zh-CN" sz="1800" smtClean="0">
                <a:ea typeface="华文中宋" pitchFamily="2" charset="-122"/>
              </a:rPr>
              <a:t>HMM        A      C      D      E      F      G      H      I      K      L      M      N      P      Q      R      S      T      V      W      Y</a:t>
            </a:r>
          </a:p>
          <a:p>
            <a:pPr eaLnBrk="1" hangingPunct="1">
              <a:buFont typeface="Wingdings" panose="05000000000000000000" pitchFamily="2" charset="2"/>
              <a:buNone/>
            </a:pPr>
            <a:r>
              <a:rPr lang="en-US" altLang="zh-CN" sz="1800" smtClean="0">
                <a:ea typeface="华文中宋" pitchFamily="2" charset="-122"/>
              </a:rPr>
              <a:t>         m-&gt;m   m-&gt;i   m-&gt;d   i-&gt;m   i-&gt;i   d-&gt;m   d-&gt;d   b-&gt;m   m-&gt;e</a:t>
            </a:r>
          </a:p>
          <a:p>
            <a:pPr eaLnBrk="1" hangingPunct="1">
              <a:buFont typeface="Wingdings" panose="05000000000000000000" pitchFamily="2" charset="2"/>
              <a:buNone/>
            </a:pPr>
            <a:r>
              <a:rPr lang="en-US" altLang="zh-CN" sz="1800" smtClean="0">
                <a:ea typeface="华文中宋" pitchFamily="2" charset="-122"/>
              </a:rPr>
              <a:t>         -222      *  -2807</a:t>
            </a:r>
          </a:p>
          <a:p>
            <a:pPr eaLnBrk="1" hangingPunct="1">
              <a:buFont typeface="Wingdings" panose="05000000000000000000" pitchFamily="2" charset="2"/>
              <a:buNone/>
            </a:pPr>
            <a:r>
              <a:rPr lang="en-US" altLang="zh-CN" sz="1800" smtClean="0">
                <a:ea typeface="华文中宋" pitchFamily="2" charset="-122"/>
              </a:rPr>
              <a:t>      1  -1412  -1712   -339   -321  -1729    113  -1457    261  -1493  -1591   1181  -1737    -32  -1359  -1788     77  -1353   2620  -2119  -1697     4</a:t>
            </a:r>
          </a:p>
          <a:p>
            <a:pPr eaLnBrk="1" hangingPunct="1">
              <a:buFont typeface="Wingdings" panose="05000000000000000000" pitchFamily="2" charset="2"/>
              <a:buNone/>
            </a:pPr>
            <a:r>
              <a:rPr lang="en-US" altLang="zh-CN" sz="1800" smtClean="0">
                <a:ea typeface="华文中宋" pitchFamily="2" charset="-122"/>
              </a:rPr>
              <a:t>     -   -149   -500    233     43   -381    399    106   -626    210   -466   -720    275    394     45     96    359    117   -369   -294   -249</a:t>
            </a:r>
          </a:p>
          <a:p>
            <a:pPr eaLnBrk="1" hangingPunct="1">
              <a:buFont typeface="Wingdings" panose="05000000000000000000" pitchFamily="2" charset="2"/>
              <a:buNone/>
            </a:pPr>
            <a:r>
              <a:rPr lang="en-US" altLang="zh-CN" sz="1800" smtClean="0">
                <a:ea typeface="华文中宋" pitchFamily="2" charset="-122"/>
              </a:rPr>
              <a:t>     -  -1909  -8804   -451   -894  -1115   -701  -1378   -110      *</a:t>
            </a:r>
          </a:p>
          <a:p>
            <a:pPr eaLnBrk="1" hangingPunct="1">
              <a:buFont typeface="Wingdings" panose="05000000000000000000" pitchFamily="2" charset="2"/>
              <a:buNone/>
            </a:pPr>
            <a:r>
              <a:rPr lang="en-US" altLang="zh-CN" sz="1800" smtClean="0">
                <a:ea typeface="华文中宋" pitchFamily="2" charset="-122"/>
              </a:rPr>
              <a:t>     2  -1118  -1371  -1805  -1237  -1464  -2231   -889   2528   2067   -899   -510  -1267  -2325   -644   -266  -1422  -1057    -63  -1884  -1486     5</a:t>
            </a:r>
          </a:p>
          <a:p>
            <a:pPr eaLnBrk="1" hangingPunct="1">
              <a:buFont typeface="Wingdings" panose="05000000000000000000" pitchFamily="2" charset="2"/>
              <a:buNone/>
            </a:pPr>
            <a:r>
              <a:rPr lang="en-US" altLang="zh-CN" sz="1800" smtClean="0">
                <a:ea typeface="华文中宋" pitchFamily="2" charset="-122"/>
              </a:rPr>
              <a:t>     -   -149   -500    233     43   -381    399    106   -626    210   -466   -720    275    394     45     96    359    117   -369   -294   -249</a:t>
            </a:r>
          </a:p>
          <a:p>
            <a:pPr eaLnBrk="1" hangingPunct="1">
              <a:buFont typeface="Wingdings" panose="05000000000000000000" pitchFamily="2" charset="2"/>
              <a:buNone/>
            </a:pPr>
            <a:r>
              <a:rPr lang="en-US" altLang="zh-CN" sz="1800" smtClean="0">
                <a:ea typeface="华文中宋" pitchFamily="2" charset="-122"/>
              </a:rPr>
              <a:t>     -    -18  -6914  -7956   -894  -1115  -3550   -129      *      *</a:t>
            </a:r>
          </a:p>
          <a:p>
            <a:pPr eaLnBrk="1" hangingPunct="1">
              <a:buFont typeface="Wingdings" panose="05000000000000000000" pitchFamily="2" charset="2"/>
              <a:buNone/>
            </a:pPr>
            <a:r>
              <a:rPr lang="en-US" altLang="zh-CN" sz="1800" smtClean="0">
                <a:latin typeface="Times New Roman" panose="02020603050405020304" pitchFamily="18" charset="0"/>
                <a:ea typeface="华文中宋" pitchFamily="2" charset="-122"/>
              </a:rPr>
              <a:t>…</a:t>
            </a:r>
            <a:endParaRPr lang="en-US" altLang="zh-CN" sz="1800" smtClean="0">
              <a:ea typeface="华文中宋"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fld id="{F0A53B0B-00E3-47F2-A3B0-52B89BA5ACC0}" type="datetime1">
              <a:rPr lang="zh-CN" altLang="en-US"/>
              <a:pPr>
                <a:defRPr/>
              </a:pPr>
              <a:t>2016/4/13</a:t>
            </a:fld>
            <a:endParaRPr lang="en-US" altLang="zh-CN"/>
          </a:p>
        </p:txBody>
      </p:sp>
      <p:sp>
        <p:nvSpPr>
          <p:cNvPr id="9" name="Slide Number Placeholder 5"/>
          <p:cNvSpPr>
            <a:spLocks noGrp="1"/>
          </p:cNvSpPr>
          <p:nvPr>
            <p:ph type="sldNum" sz="quarter" idx="12"/>
          </p:nvPr>
        </p:nvSpPr>
        <p:spPr/>
        <p:txBody>
          <a:bodyPr/>
          <a:lstStyle/>
          <a:p>
            <a:pPr>
              <a:defRPr/>
            </a:pPr>
            <a:fld id="{809998A6-5B5A-4604-9855-602060E5F883}" type="slidenum">
              <a:rPr lang="en-US" altLang="zh-CN"/>
              <a:pPr>
                <a:defRPr/>
              </a:pPr>
              <a:t>41</a:t>
            </a:fld>
            <a:endParaRPr lang="en-US" altLang="zh-CN"/>
          </a:p>
        </p:txBody>
      </p:sp>
      <p:sp>
        <p:nvSpPr>
          <p:cNvPr id="47108" name="Rectangle 2"/>
          <p:cNvSpPr>
            <a:spLocks noGrp="1" noChangeArrowheads="1"/>
          </p:cNvSpPr>
          <p:nvPr>
            <p:ph type="title"/>
          </p:nvPr>
        </p:nvSpPr>
        <p:spPr/>
        <p:txBody>
          <a:bodyPr/>
          <a:lstStyle/>
          <a:p>
            <a:pPr eaLnBrk="1" hangingPunct="1"/>
            <a:r>
              <a:rPr lang="en-US" altLang="zh-CN" smtClean="0">
                <a:ea typeface="华文中宋" pitchFamily="2" charset="-122"/>
              </a:rPr>
              <a:t>6.</a:t>
            </a:r>
            <a:r>
              <a:rPr lang="zh-CN" altLang="en-US" smtClean="0">
                <a:ea typeface="华文中宋" pitchFamily="2" charset="-122"/>
              </a:rPr>
              <a:t>未知序列的搜索查询</a:t>
            </a:r>
          </a:p>
        </p:txBody>
      </p:sp>
      <p:sp>
        <p:nvSpPr>
          <p:cNvPr id="567299" name="Rectangle 3"/>
          <p:cNvSpPr>
            <a:spLocks noGrp="1" noChangeArrowheads="1"/>
          </p:cNvSpPr>
          <p:nvPr>
            <p:ph type="body" idx="1"/>
          </p:nvPr>
        </p:nvSpPr>
        <p:spPr/>
        <p:txBody>
          <a:bodyPr/>
          <a:lstStyle/>
          <a:p>
            <a:pPr eaLnBrk="1" hangingPunct="1"/>
            <a:r>
              <a:rPr lang="en-US" altLang="zh-CN" smtClean="0">
                <a:ea typeface="华文中宋" pitchFamily="2" charset="-122"/>
              </a:rPr>
              <a:t>Hmmsearch: search a sequence against the profile HMM</a:t>
            </a:r>
          </a:p>
          <a:p>
            <a:pPr eaLnBrk="1" hangingPunct="1"/>
            <a:r>
              <a:rPr lang="zh-CN" altLang="en-US" smtClean="0">
                <a:ea typeface="华文中宋" pitchFamily="2" charset="-122"/>
              </a:rPr>
              <a:t>未知查询序列</a:t>
            </a:r>
            <a:r>
              <a:rPr lang="en-US" altLang="zh-CN" smtClean="0">
                <a:ea typeface="华文中宋" pitchFamily="2" charset="-122"/>
              </a:rPr>
              <a:t>Artemia.fa</a:t>
            </a:r>
          </a:p>
          <a:p>
            <a:pPr eaLnBrk="1" hangingPunct="1"/>
            <a:r>
              <a:rPr lang="en-US" altLang="zh-CN" smtClean="0">
                <a:ea typeface="华文中宋" pitchFamily="2" charset="-122"/>
              </a:rPr>
              <a:t>Profile HMM</a:t>
            </a:r>
            <a:r>
              <a:rPr lang="zh-CN" altLang="en-US" smtClean="0">
                <a:ea typeface="华文中宋" pitchFamily="2" charset="-122"/>
              </a:rPr>
              <a:t>：</a:t>
            </a:r>
            <a:r>
              <a:rPr lang="en-US" altLang="zh-CN" smtClean="0">
                <a:ea typeface="华文中宋" pitchFamily="2" charset="-122"/>
              </a:rPr>
              <a:t>Globin.hmm</a:t>
            </a:r>
          </a:p>
          <a:p>
            <a:pPr eaLnBrk="1" hangingPunct="1"/>
            <a:r>
              <a:rPr lang="en-US" altLang="zh-CN" smtClean="0">
                <a:ea typeface="华文中宋" pitchFamily="2" charset="-122"/>
              </a:rPr>
              <a:t>Command: hmmsearch globin.hmm Artemia.fa</a:t>
            </a:r>
          </a:p>
          <a:p>
            <a:pPr eaLnBrk="1" hangingPunct="1"/>
            <a:endParaRPr lang="en-US" altLang="zh-CN" smtClean="0">
              <a:ea typeface="华文中宋" pitchFamily="2" charset="-122"/>
            </a:endParaRPr>
          </a:p>
        </p:txBody>
      </p:sp>
      <p:sp>
        <p:nvSpPr>
          <p:cNvPr id="567300" name="AutoShape 4"/>
          <p:cNvSpPr>
            <a:spLocks noChangeArrowheads="1"/>
          </p:cNvSpPr>
          <p:nvPr/>
        </p:nvSpPr>
        <p:spPr bwMode="auto">
          <a:xfrm>
            <a:off x="4800600" y="685800"/>
            <a:ext cx="3352800" cy="685800"/>
          </a:xfrm>
          <a:prstGeom prst="wedgeRoundRectCallout">
            <a:avLst>
              <a:gd name="adj1" fmla="val -96306"/>
              <a:gd name="adj2" fmla="val 91435"/>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查询程序</a:t>
            </a:r>
          </a:p>
        </p:txBody>
      </p:sp>
      <p:sp>
        <p:nvSpPr>
          <p:cNvPr id="567301" name="AutoShape 5"/>
          <p:cNvSpPr>
            <a:spLocks noChangeArrowheads="1"/>
          </p:cNvSpPr>
          <p:nvPr/>
        </p:nvSpPr>
        <p:spPr bwMode="auto">
          <a:xfrm>
            <a:off x="5638800" y="2286000"/>
            <a:ext cx="3505200" cy="1143000"/>
          </a:xfrm>
          <a:prstGeom prst="wedgeRoundRectCallout">
            <a:avLst>
              <a:gd name="adj1" fmla="val -62227"/>
              <a:gd name="adj2" fmla="val -30139"/>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查询的未知序列文件</a:t>
            </a:r>
          </a:p>
        </p:txBody>
      </p:sp>
      <p:sp>
        <p:nvSpPr>
          <p:cNvPr id="567302" name="AutoShape 6"/>
          <p:cNvSpPr>
            <a:spLocks noChangeArrowheads="1"/>
          </p:cNvSpPr>
          <p:nvPr/>
        </p:nvSpPr>
        <p:spPr bwMode="auto">
          <a:xfrm>
            <a:off x="5791200" y="4572000"/>
            <a:ext cx="3352800" cy="685800"/>
          </a:xfrm>
          <a:prstGeom prst="wedgeRoundRectCallout">
            <a:avLst>
              <a:gd name="adj1" fmla="val -121306"/>
              <a:gd name="adj2" fmla="val -232176"/>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所用模型</a:t>
            </a:r>
          </a:p>
        </p:txBody>
      </p:sp>
      <p:sp>
        <p:nvSpPr>
          <p:cNvPr id="567303" name="AutoShape 7"/>
          <p:cNvSpPr>
            <a:spLocks noChangeArrowheads="1"/>
          </p:cNvSpPr>
          <p:nvPr/>
        </p:nvSpPr>
        <p:spPr bwMode="auto">
          <a:xfrm>
            <a:off x="4038600" y="5410200"/>
            <a:ext cx="3352800" cy="685800"/>
          </a:xfrm>
          <a:prstGeom prst="wedgeRoundRectCallout">
            <a:avLst>
              <a:gd name="adj1" fmla="val -86931"/>
              <a:gd name="adj2" fmla="val -254398"/>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3200" b="1">
                <a:solidFill>
                  <a:srgbClr val="000078"/>
                </a:solidFill>
                <a:latin typeface="Verdana" panose="020B0604030504040204" pitchFamily="34" charset="0"/>
              </a:rPr>
              <a:t>查询命令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7299">
                                            <p:txEl>
                                              <p:pRg st="0" end="0"/>
                                            </p:txEl>
                                          </p:spTgt>
                                        </p:tgtEl>
                                        <p:attrNameLst>
                                          <p:attrName>style.visibility</p:attrName>
                                        </p:attrNameLst>
                                      </p:cBhvr>
                                      <p:to>
                                        <p:strVal val="visible"/>
                                      </p:to>
                                    </p:set>
                                    <p:anim calcmode="lin" valueType="num">
                                      <p:cBhvr additive="base">
                                        <p:cTn id="7" dur="500" fill="hold"/>
                                        <p:tgtEl>
                                          <p:spTgt spid="567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72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7299">
                                            <p:txEl>
                                              <p:pRg st="1" end="1"/>
                                            </p:txEl>
                                          </p:spTgt>
                                        </p:tgtEl>
                                        <p:attrNameLst>
                                          <p:attrName>style.visibility</p:attrName>
                                        </p:attrNameLst>
                                      </p:cBhvr>
                                      <p:to>
                                        <p:strVal val="visible"/>
                                      </p:to>
                                    </p:set>
                                    <p:anim calcmode="lin" valueType="num">
                                      <p:cBhvr additive="base">
                                        <p:cTn id="13" dur="500" fill="hold"/>
                                        <p:tgtEl>
                                          <p:spTgt spid="5672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72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7299">
                                            <p:txEl>
                                              <p:pRg st="2" end="2"/>
                                            </p:txEl>
                                          </p:spTgt>
                                        </p:tgtEl>
                                        <p:attrNameLst>
                                          <p:attrName>style.visibility</p:attrName>
                                        </p:attrNameLst>
                                      </p:cBhvr>
                                      <p:to>
                                        <p:strVal val="visible"/>
                                      </p:to>
                                    </p:set>
                                    <p:anim calcmode="lin" valueType="num">
                                      <p:cBhvr additive="base">
                                        <p:cTn id="19" dur="500" fill="hold"/>
                                        <p:tgtEl>
                                          <p:spTgt spid="5672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672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7299">
                                            <p:txEl>
                                              <p:pRg st="3" end="3"/>
                                            </p:txEl>
                                          </p:spTgt>
                                        </p:tgtEl>
                                        <p:attrNameLst>
                                          <p:attrName>style.visibility</p:attrName>
                                        </p:attrNameLst>
                                      </p:cBhvr>
                                      <p:to>
                                        <p:strVal val="visible"/>
                                      </p:to>
                                    </p:set>
                                    <p:anim calcmode="lin" valueType="num">
                                      <p:cBhvr additive="base">
                                        <p:cTn id="25" dur="500" fill="hold"/>
                                        <p:tgtEl>
                                          <p:spTgt spid="5672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72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7300"/>
                                        </p:tgtEl>
                                        <p:attrNameLst>
                                          <p:attrName>style.visibility</p:attrName>
                                        </p:attrNameLst>
                                      </p:cBhvr>
                                      <p:to>
                                        <p:strVal val="visible"/>
                                      </p:to>
                                    </p:set>
                                    <p:anim calcmode="lin" valueType="num">
                                      <p:cBhvr additive="base">
                                        <p:cTn id="31" dur="500" fill="hold"/>
                                        <p:tgtEl>
                                          <p:spTgt spid="567300"/>
                                        </p:tgtEl>
                                        <p:attrNameLst>
                                          <p:attrName>ppt_x</p:attrName>
                                        </p:attrNameLst>
                                      </p:cBhvr>
                                      <p:tavLst>
                                        <p:tav tm="0">
                                          <p:val>
                                            <p:strVal val="0-#ppt_w/2"/>
                                          </p:val>
                                        </p:tav>
                                        <p:tav tm="100000">
                                          <p:val>
                                            <p:strVal val="#ppt_x"/>
                                          </p:val>
                                        </p:tav>
                                      </p:tavLst>
                                    </p:anim>
                                    <p:anim calcmode="lin" valueType="num">
                                      <p:cBhvr additive="base">
                                        <p:cTn id="32" dur="500" fill="hold"/>
                                        <p:tgtEl>
                                          <p:spTgt spid="56730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67301"/>
                                        </p:tgtEl>
                                        <p:attrNameLst>
                                          <p:attrName>style.visibility</p:attrName>
                                        </p:attrNameLst>
                                      </p:cBhvr>
                                      <p:to>
                                        <p:strVal val="visible"/>
                                      </p:to>
                                    </p:set>
                                    <p:anim calcmode="lin" valueType="num">
                                      <p:cBhvr additive="base">
                                        <p:cTn id="37" dur="500" fill="hold"/>
                                        <p:tgtEl>
                                          <p:spTgt spid="567301"/>
                                        </p:tgtEl>
                                        <p:attrNameLst>
                                          <p:attrName>ppt_x</p:attrName>
                                        </p:attrNameLst>
                                      </p:cBhvr>
                                      <p:tavLst>
                                        <p:tav tm="0">
                                          <p:val>
                                            <p:strVal val="0-#ppt_w/2"/>
                                          </p:val>
                                        </p:tav>
                                        <p:tav tm="100000">
                                          <p:val>
                                            <p:strVal val="#ppt_x"/>
                                          </p:val>
                                        </p:tav>
                                      </p:tavLst>
                                    </p:anim>
                                    <p:anim calcmode="lin" valueType="num">
                                      <p:cBhvr additive="base">
                                        <p:cTn id="38" dur="500" fill="hold"/>
                                        <p:tgtEl>
                                          <p:spTgt spid="56730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67302"/>
                                        </p:tgtEl>
                                        <p:attrNameLst>
                                          <p:attrName>style.visibility</p:attrName>
                                        </p:attrNameLst>
                                      </p:cBhvr>
                                      <p:to>
                                        <p:strVal val="visible"/>
                                      </p:to>
                                    </p:set>
                                    <p:anim calcmode="lin" valueType="num">
                                      <p:cBhvr additive="base">
                                        <p:cTn id="43" dur="500" fill="hold"/>
                                        <p:tgtEl>
                                          <p:spTgt spid="567302"/>
                                        </p:tgtEl>
                                        <p:attrNameLst>
                                          <p:attrName>ppt_x</p:attrName>
                                        </p:attrNameLst>
                                      </p:cBhvr>
                                      <p:tavLst>
                                        <p:tav tm="0">
                                          <p:val>
                                            <p:strVal val="0-#ppt_w/2"/>
                                          </p:val>
                                        </p:tav>
                                        <p:tav tm="100000">
                                          <p:val>
                                            <p:strVal val="#ppt_x"/>
                                          </p:val>
                                        </p:tav>
                                      </p:tavLst>
                                    </p:anim>
                                    <p:anim calcmode="lin" valueType="num">
                                      <p:cBhvr additive="base">
                                        <p:cTn id="44" dur="500" fill="hold"/>
                                        <p:tgtEl>
                                          <p:spTgt spid="56730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567303"/>
                                        </p:tgtEl>
                                        <p:attrNameLst>
                                          <p:attrName>style.visibility</p:attrName>
                                        </p:attrNameLst>
                                      </p:cBhvr>
                                      <p:to>
                                        <p:strVal val="visible"/>
                                      </p:to>
                                    </p:set>
                                    <p:animEffect transition="in" filter="dissolve">
                                      <p:cBhvr>
                                        <p:cTn id="49" dur="500"/>
                                        <p:tgtEl>
                                          <p:spTgt spid="567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build="p" autoUpdateAnimBg="0"/>
      <p:bldP spid="567300" grpId="0" animBg="1" autoUpdateAnimBg="0"/>
      <p:bldP spid="567301" grpId="0" animBg="1" autoUpdateAnimBg="0"/>
      <p:bldP spid="567302" grpId="0" animBg="1" autoUpdateAnimBg="0"/>
      <p:bldP spid="56730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4B58587-A6CD-4F63-BA02-A1D1259FC9FC}"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2B533DDF-F96F-4319-BCB5-11D178FABD71}" type="slidenum">
              <a:rPr lang="en-US" altLang="zh-CN"/>
              <a:pPr>
                <a:defRPr/>
              </a:pPr>
              <a:t>42</a:t>
            </a:fld>
            <a:endParaRPr lang="en-US" altLang="zh-CN"/>
          </a:p>
        </p:txBody>
      </p:sp>
      <p:sp>
        <p:nvSpPr>
          <p:cNvPr id="48132" name="Rectangle 2"/>
          <p:cNvSpPr>
            <a:spLocks noGrp="1" noChangeArrowheads="1"/>
          </p:cNvSpPr>
          <p:nvPr>
            <p:ph type="title"/>
          </p:nvPr>
        </p:nvSpPr>
        <p:spPr/>
        <p:txBody>
          <a:bodyPr/>
          <a:lstStyle/>
          <a:p>
            <a:pPr eaLnBrk="1" hangingPunct="1"/>
            <a:r>
              <a:rPr lang="zh-CN" altLang="en-US" smtClean="0">
                <a:ea typeface="华文中宋" pitchFamily="2" charset="-122"/>
              </a:rPr>
              <a:t>查询结果</a:t>
            </a:r>
          </a:p>
        </p:txBody>
      </p:sp>
      <p:sp>
        <p:nvSpPr>
          <p:cNvPr id="48133" name="Rectangle 3"/>
          <p:cNvSpPr>
            <a:spLocks noGrp="1" noChangeArrowheads="1"/>
          </p:cNvSpPr>
          <p:nvPr>
            <p:ph type="body" idx="1"/>
          </p:nvPr>
        </p:nvSpPr>
        <p:spPr/>
        <p:txBody>
          <a:bodyPr/>
          <a:lstStyle/>
          <a:p>
            <a:pPr eaLnBrk="1" hangingPunct="1"/>
            <a:r>
              <a:rPr lang="zh-CN" altLang="en-US" smtClean="0">
                <a:ea typeface="华文中宋" pitchFamily="2" charset="-122"/>
              </a:rPr>
              <a:t>结果分为</a:t>
            </a:r>
            <a:r>
              <a:rPr lang="en-US" altLang="zh-CN" smtClean="0">
                <a:ea typeface="华文中宋" pitchFamily="2" charset="-122"/>
              </a:rPr>
              <a:t>2</a:t>
            </a:r>
            <a:r>
              <a:rPr lang="zh-CN" altLang="en-US" smtClean="0">
                <a:ea typeface="华文中宋" pitchFamily="2" charset="-122"/>
              </a:rPr>
              <a:t>个部分</a:t>
            </a:r>
          </a:p>
          <a:p>
            <a:pPr eaLnBrk="1" hangingPunct="1"/>
            <a:r>
              <a:rPr lang="en-US" altLang="zh-CN" smtClean="0">
                <a:ea typeface="华文中宋" pitchFamily="2" charset="-122"/>
              </a:rPr>
              <a:t>1</a:t>
            </a:r>
            <a:r>
              <a:rPr lang="zh-CN" altLang="en-US" smtClean="0">
                <a:ea typeface="华文中宋" pitchFamily="2" charset="-122"/>
              </a:rPr>
              <a:t>：说明部分（数据说明、选项、模型说明</a:t>
            </a:r>
            <a:r>
              <a:rPr lang="en-US" altLang="zh-CN" smtClean="0">
                <a:latin typeface="Times New Roman" panose="02020603050405020304" pitchFamily="18" charset="0"/>
                <a:ea typeface="华文中宋" pitchFamily="2" charset="-122"/>
              </a:rPr>
              <a:t>…</a:t>
            </a:r>
            <a:r>
              <a:rPr lang="zh-CN" altLang="en-US" smtClean="0">
                <a:ea typeface="华文中宋" pitchFamily="2" charset="-122"/>
              </a:rPr>
              <a:t>）</a:t>
            </a:r>
          </a:p>
          <a:p>
            <a:pPr eaLnBrk="1" hangingPunct="1"/>
            <a:r>
              <a:rPr lang="en-US" altLang="zh-CN" smtClean="0">
                <a:ea typeface="华文中宋" pitchFamily="2" charset="-122"/>
              </a:rPr>
              <a:t>2:  </a:t>
            </a:r>
            <a:r>
              <a:rPr lang="zh-CN" altLang="en-US" smtClean="0">
                <a:ea typeface="华文中宋" pitchFamily="2" charset="-122"/>
              </a:rPr>
              <a:t>结果序列部分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Date Placeholder 3"/>
          <p:cNvSpPr>
            <a:spLocks noGrp="1"/>
          </p:cNvSpPr>
          <p:nvPr>
            <p:ph type="dt" sz="quarter" idx="10"/>
          </p:nvPr>
        </p:nvSpPr>
        <p:spPr/>
        <p:txBody>
          <a:bodyPr/>
          <a:lstStyle/>
          <a:p>
            <a:pPr>
              <a:defRPr/>
            </a:pPr>
            <a:fld id="{ECF0A8D4-C63A-4862-9031-1B040A2F5350}" type="datetime1">
              <a:rPr lang="zh-CN" altLang="en-US"/>
              <a:pPr>
                <a:defRPr/>
              </a:pPr>
              <a:t>2016/4/13</a:t>
            </a:fld>
            <a:endParaRPr lang="en-US" altLang="zh-CN"/>
          </a:p>
        </p:txBody>
      </p:sp>
      <p:sp>
        <p:nvSpPr>
          <p:cNvPr id="9" name="Slide Number Placeholder 5"/>
          <p:cNvSpPr>
            <a:spLocks noGrp="1"/>
          </p:cNvSpPr>
          <p:nvPr>
            <p:ph type="sldNum" sz="quarter" idx="12"/>
          </p:nvPr>
        </p:nvSpPr>
        <p:spPr/>
        <p:txBody>
          <a:bodyPr/>
          <a:lstStyle/>
          <a:p>
            <a:pPr>
              <a:defRPr/>
            </a:pPr>
            <a:fld id="{8AFB37DE-CC1A-4D52-8C7C-BB56B6573CBA}" type="slidenum">
              <a:rPr lang="en-US" altLang="zh-CN"/>
              <a:pPr>
                <a:defRPr/>
              </a:pPr>
              <a:t>43</a:t>
            </a:fld>
            <a:endParaRPr lang="en-US" altLang="zh-CN"/>
          </a:p>
        </p:txBody>
      </p:sp>
      <p:sp>
        <p:nvSpPr>
          <p:cNvPr id="49156" name="Rectangle 2"/>
          <p:cNvSpPr>
            <a:spLocks noGrp="1" noChangeArrowheads="1"/>
          </p:cNvSpPr>
          <p:nvPr>
            <p:ph type="title"/>
          </p:nvPr>
        </p:nvSpPr>
        <p:spPr/>
        <p:txBody>
          <a:bodyPr/>
          <a:lstStyle/>
          <a:p>
            <a:pPr eaLnBrk="1" hangingPunct="1"/>
            <a:r>
              <a:rPr lang="en-US" altLang="zh-CN" smtClean="0">
                <a:ea typeface="华文中宋" pitchFamily="2" charset="-122"/>
              </a:rPr>
              <a:t>Result1</a:t>
            </a:r>
          </a:p>
        </p:txBody>
      </p:sp>
      <p:pic>
        <p:nvPicPr>
          <p:cNvPr id="49157" name="Picture 3" descr="hmmsearch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9348" name="AutoShape 4"/>
          <p:cNvSpPr>
            <a:spLocks noChangeArrowheads="1"/>
          </p:cNvSpPr>
          <p:nvPr/>
        </p:nvSpPr>
        <p:spPr bwMode="auto">
          <a:xfrm>
            <a:off x="0" y="152400"/>
            <a:ext cx="3352800" cy="685800"/>
          </a:xfrm>
          <a:prstGeom prst="wedgeRoundRectCallout">
            <a:avLst>
              <a:gd name="adj1" fmla="val 66477"/>
              <a:gd name="adj2" fmla="val 10185"/>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solidFill>
                  <a:srgbClr val="000078"/>
                </a:solidFill>
                <a:latin typeface="Verdana" panose="020B0604030504040204" pitchFamily="34" charset="0"/>
              </a:rPr>
              <a:t>第一部分：相关信息说明</a:t>
            </a:r>
          </a:p>
        </p:txBody>
      </p:sp>
      <p:sp>
        <p:nvSpPr>
          <p:cNvPr id="569349" name="AutoShape 5"/>
          <p:cNvSpPr>
            <a:spLocks noChangeArrowheads="1"/>
          </p:cNvSpPr>
          <p:nvPr/>
        </p:nvSpPr>
        <p:spPr bwMode="auto">
          <a:xfrm>
            <a:off x="5181600" y="1066800"/>
            <a:ext cx="3352800" cy="457200"/>
          </a:xfrm>
          <a:prstGeom prst="wedgeRoundRectCallout">
            <a:avLst>
              <a:gd name="adj1" fmla="val -113778"/>
              <a:gd name="adj2" fmla="val 59028"/>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solidFill>
                  <a:srgbClr val="000078"/>
                </a:solidFill>
                <a:latin typeface="Verdana" panose="020B0604030504040204" pitchFamily="34" charset="0"/>
              </a:rPr>
              <a:t>软件信息：版本、权限等</a:t>
            </a:r>
          </a:p>
        </p:txBody>
      </p:sp>
      <p:sp>
        <p:nvSpPr>
          <p:cNvPr id="569350" name="AutoShape 6"/>
          <p:cNvSpPr>
            <a:spLocks noChangeArrowheads="1"/>
          </p:cNvSpPr>
          <p:nvPr/>
        </p:nvSpPr>
        <p:spPr bwMode="auto">
          <a:xfrm>
            <a:off x="5638800" y="2209800"/>
            <a:ext cx="3352800" cy="685800"/>
          </a:xfrm>
          <a:prstGeom prst="wedgeRoundRectCallout">
            <a:avLst>
              <a:gd name="adj1" fmla="val -85370"/>
              <a:gd name="adj2" fmla="val 113657"/>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b="1">
                <a:solidFill>
                  <a:srgbClr val="000078"/>
                </a:solidFill>
                <a:latin typeface="Verdana" panose="020B0604030504040204" pitchFamily="34" charset="0"/>
              </a:rPr>
              <a:t>HMM</a:t>
            </a:r>
            <a:r>
              <a:rPr kumimoji="0" lang="zh-CN" altLang="en-US" sz="2000" b="1">
                <a:solidFill>
                  <a:srgbClr val="000078"/>
                </a:solidFill>
                <a:latin typeface="Verdana" panose="020B0604030504040204" pitchFamily="34" charset="0"/>
              </a:rPr>
              <a:t>文件名称，查询的阈值等</a:t>
            </a:r>
          </a:p>
        </p:txBody>
      </p:sp>
      <p:sp>
        <p:nvSpPr>
          <p:cNvPr id="569351" name="AutoShape 7"/>
          <p:cNvSpPr>
            <a:spLocks noChangeArrowheads="1"/>
          </p:cNvSpPr>
          <p:nvPr>
            <p:ph type="body" idx="1"/>
          </p:nvPr>
        </p:nvSpPr>
        <p:spPr>
          <a:xfrm>
            <a:off x="4953000" y="4876800"/>
            <a:ext cx="3886200" cy="457200"/>
          </a:xfrm>
          <a:prstGeom prst="wedgeRoundRectCallout">
            <a:avLst>
              <a:gd name="adj1" fmla="val -101306"/>
              <a:gd name="adj2" fmla="val 15972"/>
              <a:gd name="adj3" fmla="val 16667"/>
            </a:avLst>
          </a:prstGeom>
          <a:solidFill>
            <a:schemeClr val="hlink"/>
          </a:solidFill>
          <a:ln w="12700" cap="flat">
            <a:solidFill>
              <a:schemeClr val="tx1"/>
            </a:solidFill>
            <a:miter lim="800000"/>
            <a:headEnd/>
            <a:tailEnd/>
          </a:ln>
        </p:spPr>
        <p:txBody>
          <a:bodyPr/>
          <a:lstStyle/>
          <a:p>
            <a:pPr algn="ctr" eaLnBrk="1" hangingPunct="1">
              <a:spcBef>
                <a:spcPct val="0"/>
              </a:spcBef>
              <a:buFont typeface="Wingdings" panose="05000000000000000000" pitchFamily="2" charset="2"/>
              <a:buNone/>
            </a:pPr>
            <a:r>
              <a:rPr lang="en-US" altLang="zh-CN" sz="2000" smtClean="0">
                <a:solidFill>
                  <a:srgbClr val="000078"/>
                </a:solidFill>
                <a:ea typeface="华文中宋" pitchFamily="2" charset="-122"/>
              </a:rPr>
              <a:t>HMM</a:t>
            </a:r>
            <a:r>
              <a:rPr lang="zh-CN" altLang="en-US" sz="2000" smtClean="0">
                <a:solidFill>
                  <a:srgbClr val="000078"/>
                </a:solidFill>
                <a:ea typeface="华文中宋" pitchFamily="2" charset="-122"/>
              </a:rPr>
              <a:t>文件的一些描述信息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 calcmode="lin" valueType="num">
                                      <p:cBhvr additive="base">
                                        <p:cTn id="7" dur="500" fill="hold"/>
                                        <p:tgtEl>
                                          <p:spTgt spid="569348"/>
                                        </p:tgtEl>
                                        <p:attrNameLst>
                                          <p:attrName>ppt_x</p:attrName>
                                        </p:attrNameLst>
                                      </p:cBhvr>
                                      <p:tavLst>
                                        <p:tav tm="0">
                                          <p:val>
                                            <p:strVal val="0-#ppt_w/2"/>
                                          </p:val>
                                        </p:tav>
                                        <p:tav tm="100000">
                                          <p:val>
                                            <p:strVal val="#ppt_x"/>
                                          </p:val>
                                        </p:tav>
                                      </p:tavLst>
                                    </p:anim>
                                    <p:anim calcmode="lin" valueType="num">
                                      <p:cBhvr additive="base">
                                        <p:cTn id="8" dur="500" fill="hold"/>
                                        <p:tgtEl>
                                          <p:spTgt spid="5693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9349"/>
                                        </p:tgtEl>
                                        <p:attrNameLst>
                                          <p:attrName>style.visibility</p:attrName>
                                        </p:attrNameLst>
                                      </p:cBhvr>
                                      <p:to>
                                        <p:strVal val="visible"/>
                                      </p:to>
                                    </p:set>
                                    <p:anim calcmode="lin" valueType="num">
                                      <p:cBhvr additive="base">
                                        <p:cTn id="13" dur="500" fill="hold"/>
                                        <p:tgtEl>
                                          <p:spTgt spid="569349"/>
                                        </p:tgtEl>
                                        <p:attrNameLst>
                                          <p:attrName>ppt_x</p:attrName>
                                        </p:attrNameLst>
                                      </p:cBhvr>
                                      <p:tavLst>
                                        <p:tav tm="0">
                                          <p:val>
                                            <p:strVal val="0-#ppt_w/2"/>
                                          </p:val>
                                        </p:tav>
                                        <p:tav tm="100000">
                                          <p:val>
                                            <p:strVal val="#ppt_x"/>
                                          </p:val>
                                        </p:tav>
                                      </p:tavLst>
                                    </p:anim>
                                    <p:anim calcmode="lin" valueType="num">
                                      <p:cBhvr additive="base">
                                        <p:cTn id="14" dur="500" fill="hold"/>
                                        <p:tgtEl>
                                          <p:spTgt spid="5693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9350"/>
                                        </p:tgtEl>
                                        <p:attrNameLst>
                                          <p:attrName>style.visibility</p:attrName>
                                        </p:attrNameLst>
                                      </p:cBhvr>
                                      <p:to>
                                        <p:strVal val="visible"/>
                                      </p:to>
                                    </p:set>
                                    <p:anim calcmode="lin" valueType="num">
                                      <p:cBhvr additive="base">
                                        <p:cTn id="19" dur="500" fill="hold"/>
                                        <p:tgtEl>
                                          <p:spTgt spid="569350"/>
                                        </p:tgtEl>
                                        <p:attrNameLst>
                                          <p:attrName>ppt_x</p:attrName>
                                        </p:attrNameLst>
                                      </p:cBhvr>
                                      <p:tavLst>
                                        <p:tav tm="0">
                                          <p:val>
                                            <p:strVal val="0-#ppt_w/2"/>
                                          </p:val>
                                        </p:tav>
                                        <p:tav tm="100000">
                                          <p:val>
                                            <p:strVal val="#ppt_x"/>
                                          </p:val>
                                        </p:tav>
                                      </p:tavLst>
                                    </p:anim>
                                    <p:anim calcmode="lin" valueType="num">
                                      <p:cBhvr additive="base">
                                        <p:cTn id="20" dur="500" fill="hold"/>
                                        <p:tgtEl>
                                          <p:spTgt spid="5693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69351">
                                            <p:bg/>
                                          </p:spTgt>
                                        </p:tgtEl>
                                        <p:attrNameLst>
                                          <p:attrName>style.visibility</p:attrName>
                                        </p:attrNameLst>
                                      </p:cBhvr>
                                      <p:to>
                                        <p:strVal val="visible"/>
                                      </p:to>
                                    </p:set>
                                    <p:anim calcmode="lin" valueType="num">
                                      <p:cBhvr additive="base">
                                        <p:cTn id="25" dur="500" fill="hold"/>
                                        <p:tgtEl>
                                          <p:spTgt spid="569351">
                                            <p:bg/>
                                          </p:spTgt>
                                        </p:tgtEl>
                                        <p:attrNameLst>
                                          <p:attrName>ppt_x</p:attrName>
                                        </p:attrNameLst>
                                      </p:cBhvr>
                                      <p:tavLst>
                                        <p:tav tm="0">
                                          <p:val>
                                            <p:strVal val="0-#ppt_w/2"/>
                                          </p:val>
                                        </p:tav>
                                        <p:tav tm="100000">
                                          <p:val>
                                            <p:strVal val="#ppt_x"/>
                                          </p:val>
                                        </p:tav>
                                      </p:tavLst>
                                    </p:anim>
                                    <p:anim calcmode="lin" valueType="num">
                                      <p:cBhvr additive="base">
                                        <p:cTn id="26" dur="500" fill="hold"/>
                                        <p:tgtEl>
                                          <p:spTgt spid="569351">
                                            <p:bg/>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69351">
                                            <p:txEl>
                                              <p:pRg st="0" end="0"/>
                                            </p:txEl>
                                          </p:spTgt>
                                        </p:tgtEl>
                                        <p:attrNameLst>
                                          <p:attrName>style.visibility</p:attrName>
                                        </p:attrNameLst>
                                      </p:cBhvr>
                                      <p:to>
                                        <p:strVal val="visible"/>
                                      </p:to>
                                    </p:set>
                                    <p:anim calcmode="lin" valueType="num">
                                      <p:cBhvr additive="base">
                                        <p:cTn id="31" dur="500" fill="hold"/>
                                        <p:tgtEl>
                                          <p:spTgt spid="56935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693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autoUpdateAnimBg="0"/>
      <p:bldP spid="569349" grpId="0" animBg="1" autoUpdateAnimBg="0"/>
      <p:bldP spid="569350" grpId="0" animBg="1" autoUpdateAnimBg="0"/>
      <p:bldP spid="569351" grpId="0" build="p"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890FC6C7-9992-4C07-AA9D-B1C9D35BA56A}" type="datetime1">
              <a:rPr lang="zh-CN" altLang="en-US"/>
              <a:pPr>
                <a:defRPr/>
              </a:pPr>
              <a:t>2016/4/13</a:t>
            </a:fld>
            <a:endParaRPr lang="en-US" altLang="zh-CN"/>
          </a:p>
        </p:txBody>
      </p:sp>
      <p:sp>
        <p:nvSpPr>
          <p:cNvPr id="8" name="Slide Number Placeholder 5"/>
          <p:cNvSpPr>
            <a:spLocks noGrp="1"/>
          </p:cNvSpPr>
          <p:nvPr>
            <p:ph type="sldNum" sz="quarter" idx="12"/>
          </p:nvPr>
        </p:nvSpPr>
        <p:spPr/>
        <p:txBody>
          <a:bodyPr/>
          <a:lstStyle/>
          <a:p>
            <a:pPr>
              <a:defRPr/>
            </a:pPr>
            <a:fld id="{CEDCFD0F-7121-4409-A998-174F0A7F981B}" type="slidenum">
              <a:rPr lang="en-US" altLang="zh-CN"/>
              <a:pPr>
                <a:defRPr/>
              </a:pPr>
              <a:t>44</a:t>
            </a:fld>
            <a:endParaRPr lang="en-US" altLang="zh-CN"/>
          </a:p>
        </p:txBody>
      </p:sp>
      <p:sp>
        <p:nvSpPr>
          <p:cNvPr id="50180" name="Rectangle 2"/>
          <p:cNvSpPr>
            <a:spLocks noGrp="1" noChangeArrowheads="1"/>
          </p:cNvSpPr>
          <p:nvPr>
            <p:ph type="title"/>
          </p:nvPr>
        </p:nvSpPr>
        <p:spPr/>
        <p:txBody>
          <a:bodyPr/>
          <a:lstStyle/>
          <a:p>
            <a:pPr eaLnBrk="1" hangingPunct="1"/>
            <a:r>
              <a:rPr lang="en-US" altLang="zh-CN" smtClean="0">
                <a:ea typeface="华文中宋" pitchFamily="2" charset="-122"/>
              </a:rPr>
              <a:t>Result 2.1</a:t>
            </a:r>
          </a:p>
        </p:txBody>
      </p:sp>
      <p:sp>
        <p:nvSpPr>
          <p:cNvPr id="50181" name="Rectangle 3"/>
          <p:cNvSpPr>
            <a:spLocks noGrp="1" noChangeArrowheads="1"/>
          </p:cNvSpPr>
          <p:nvPr>
            <p:ph type="body" idx="1"/>
          </p:nvPr>
        </p:nvSpPr>
        <p:spPr/>
        <p:txBody>
          <a:bodyPr/>
          <a:lstStyle/>
          <a:p>
            <a:pPr eaLnBrk="1" hangingPunct="1"/>
            <a:endParaRPr lang="en-US" altLang="en-US" smtClean="0"/>
          </a:p>
        </p:txBody>
      </p:sp>
      <p:pic>
        <p:nvPicPr>
          <p:cNvPr id="50182" name="Picture 4" descr="hmmsearch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0373" name="AutoShape 5"/>
          <p:cNvSpPr>
            <a:spLocks noChangeArrowheads="1"/>
          </p:cNvSpPr>
          <p:nvPr/>
        </p:nvSpPr>
        <p:spPr bwMode="auto">
          <a:xfrm>
            <a:off x="5562600" y="304800"/>
            <a:ext cx="3352800" cy="685800"/>
          </a:xfrm>
          <a:prstGeom prst="wedgeRoundRectCallout">
            <a:avLst>
              <a:gd name="adj1" fmla="val -98440"/>
              <a:gd name="adj2" fmla="val 187269"/>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b="1">
                <a:solidFill>
                  <a:srgbClr val="000078"/>
                </a:solidFill>
                <a:latin typeface="Verdana" panose="020B0604030504040204" pitchFamily="34" charset="0"/>
              </a:rPr>
              <a:t>HIT</a:t>
            </a:r>
            <a:r>
              <a:rPr kumimoji="0" lang="zh-CN" altLang="en-US" sz="2000" b="1">
                <a:solidFill>
                  <a:srgbClr val="000078"/>
                </a:solidFill>
                <a:latin typeface="Verdana" panose="020B0604030504040204" pitchFamily="34" charset="0"/>
              </a:rPr>
              <a:t>序列分值，</a:t>
            </a:r>
            <a:r>
              <a:rPr kumimoji="0" lang="en-US" altLang="zh-CN" sz="2000" b="1">
                <a:solidFill>
                  <a:srgbClr val="000078"/>
                </a:solidFill>
                <a:latin typeface="Verdana" panose="020B0604030504040204" pitchFamily="34" charset="0"/>
              </a:rPr>
              <a:t>E</a:t>
            </a:r>
            <a:r>
              <a:rPr kumimoji="0" lang="zh-CN" altLang="en-US" sz="2000" b="1">
                <a:solidFill>
                  <a:srgbClr val="000078"/>
                </a:solidFill>
                <a:latin typeface="Verdana" panose="020B0604030504040204" pitchFamily="34" charset="0"/>
              </a:rPr>
              <a:t>值，</a:t>
            </a:r>
            <a:r>
              <a:rPr kumimoji="0" lang="en-US" altLang="zh-CN" sz="2000" b="1">
                <a:solidFill>
                  <a:srgbClr val="000078"/>
                </a:solidFill>
                <a:latin typeface="Verdana" panose="020B0604030504040204" pitchFamily="34" charset="0"/>
              </a:rPr>
              <a:t>domain</a:t>
            </a:r>
            <a:r>
              <a:rPr kumimoji="0" lang="zh-CN" altLang="en-US" sz="2000" b="1">
                <a:solidFill>
                  <a:srgbClr val="000078"/>
                </a:solidFill>
                <a:latin typeface="Verdana" panose="020B0604030504040204" pitchFamily="34" charset="0"/>
              </a:rPr>
              <a:t>数目</a:t>
            </a:r>
          </a:p>
        </p:txBody>
      </p:sp>
      <p:sp>
        <p:nvSpPr>
          <p:cNvPr id="570374" name="AutoShape 6"/>
          <p:cNvSpPr>
            <a:spLocks noChangeArrowheads="1"/>
          </p:cNvSpPr>
          <p:nvPr/>
        </p:nvSpPr>
        <p:spPr bwMode="auto">
          <a:xfrm>
            <a:off x="5181600" y="2209800"/>
            <a:ext cx="3352800" cy="685800"/>
          </a:xfrm>
          <a:prstGeom prst="wedgeRoundRectCallout">
            <a:avLst>
              <a:gd name="adj1" fmla="val -137218"/>
              <a:gd name="adj2" fmla="val 87269"/>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en-US" altLang="zh-CN" sz="2000" b="1">
                <a:solidFill>
                  <a:srgbClr val="000078"/>
                </a:solidFill>
                <a:latin typeface="Verdana" panose="020B0604030504040204" pitchFamily="34" charset="0"/>
              </a:rPr>
              <a:t>HIT domains</a:t>
            </a:r>
            <a:r>
              <a:rPr kumimoji="0" lang="zh-CN" altLang="en-US" sz="2000" b="1">
                <a:solidFill>
                  <a:srgbClr val="000078"/>
                </a:solidFill>
                <a:latin typeface="Verdana" panose="020B0604030504040204" pitchFamily="34" charset="0"/>
              </a:rPr>
              <a:t>分值、位置、</a:t>
            </a:r>
            <a:r>
              <a:rPr kumimoji="0" lang="en-US" altLang="zh-CN" sz="2000" b="1">
                <a:solidFill>
                  <a:srgbClr val="000078"/>
                </a:solidFill>
                <a:latin typeface="Verdana" panose="020B0604030504040204" pitchFamily="34" charset="0"/>
              </a:rPr>
              <a:t>E</a:t>
            </a:r>
            <a:r>
              <a:rPr kumimoji="0" lang="zh-CN" altLang="en-US" sz="2000" b="1">
                <a:solidFill>
                  <a:srgbClr val="000078"/>
                </a:solidFill>
                <a:latin typeface="Verdana" panose="020B0604030504040204" pitchFamily="34" charset="0"/>
              </a:rPr>
              <a:t>值等信息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0373"/>
                                        </p:tgtEl>
                                        <p:attrNameLst>
                                          <p:attrName>style.visibility</p:attrName>
                                        </p:attrNameLst>
                                      </p:cBhvr>
                                      <p:to>
                                        <p:strVal val="visible"/>
                                      </p:to>
                                    </p:set>
                                    <p:anim calcmode="lin" valueType="num">
                                      <p:cBhvr additive="base">
                                        <p:cTn id="7" dur="500" fill="hold"/>
                                        <p:tgtEl>
                                          <p:spTgt spid="570373"/>
                                        </p:tgtEl>
                                        <p:attrNameLst>
                                          <p:attrName>ppt_x</p:attrName>
                                        </p:attrNameLst>
                                      </p:cBhvr>
                                      <p:tavLst>
                                        <p:tav tm="0">
                                          <p:val>
                                            <p:strVal val="0-#ppt_w/2"/>
                                          </p:val>
                                        </p:tav>
                                        <p:tav tm="100000">
                                          <p:val>
                                            <p:strVal val="#ppt_x"/>
                                          </p:val>
                                        </p:tav>
                                      </p:tavLst>
                                    </p:anim>
                                    <p:anim calcmode="lin" valueType="num">
                                      <p:cBhvr additive="base">
                                        <p:cTn id="8" dur="500" fill="hold"/>
                                        <p:tgtEl>
                                          <p:spTgt spid="5703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0374"/>
                                        </p:tgtEl>
                                        <p:attrNameLst>
                                          <p:attrName>style.visibility</p:attrName>
                                        </p:attrNameLst>
                                      </p:cBhvr>
                                      <p:to>
                                        <p:strVal val="visible"/>
                                      </p:to>
                                    </p:set>
                                    <p:anim calcmode="lin" valueType="num">
                                      <p:cBhvr additive="base">
                                        <p:cTn id="13" dur="500" fill="hold"/>
                                        <p:tgtEl>
                                          <p:spTgt spid="570374"/>
                                        </p:tgtEl>
                                        <p:attrNameLst>
                                          <p:attrName>ppt_x</p:attrName>
                                        </p:attrNameLst>
                                      </p:cBhvr>
                                      <p:tavLst>
                                        <p:tav tm="0">
                                          <p:val>
                                            <p:strVal val="0-#ppt_w/2"/>
                                          </p:val>
                                        </p:tav>
                                        <p:tav tm="100000">
                                          <p:val>
                                            <p:strVal val="#ppt_x"/>
                                          </p:val>
                                        </p:tav>
                                      </p:tavLst>
                                    </p:anim>
                                    <p:anim calcmode="lin" valueType="num">
                                      <p:cBhvr additive="base">
                                        <p:cTn id="14" dur="500" fill="hold"/>
                                        <p:tgtEl>
                                          <p:spTgt spid="5703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3" grpId="0" animBg="1" autoUpdateAnimBg="0"/>
      <p:bldP spid="570374"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DA8FC789-61D2-4D69-938E-3D57BAA8F2F7}"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387241E1-F876-4EB4-8960-7502CAC97440}" type="slidenum">
              <a:rPr lang="en-US" altLang="zh-CN"/>
              <a:pPr>
                <a:defRPr/>
              </a:pPr>
              <a:t>45</a:t>
            </a:fld>
            <a:endParaRPr lang="en-US" altLang="zh-CN"/>
          </a:p>
        </p:txBody>
      </p:sp>
      <p:sp>
        <p:nvSpPr>
          <p:cNvPr id="51204" name="Rectangle 2"/>
          <p:cNvSpPr>
            <a:spLocks noGrp="1" noChangeArrowheads="1"/>
          </p:cNvSpPr>
          <p:nvPr>
            <p:ph type="title"/>
          </p:nvPr>
        </p:nvSpPr>
        <p:spPr/>
        <p:txBody>
          <a:bodyPr/>
          <a:lstStyle/>
          <a:p>
            <a:pPr eaLnBrk="1" hangingPunct="1"/>
            <a:r>
              <a:rPr lang="en-US" altLang="zh-CN" smtClean="0">
                <a:ea typeface="华文中宋" pitchFamily="2" charset="-122"/>
              </a:rPr>
              <a:t>Result 2.2</a:t>
            </a:r>
          </a:p>
        </p:txBody>
      </p:sp>
      <p:pic>
        <p:nvPicPr>
          <p:cNvPr id="51205" name="Picture 3" descr="hmmsearch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1396" name="AutoShape 4"/>
          <p:cNvSpPr>
            <a:spLocks noChangeArrowheads="1"/>
          </p:cNvSpPr>
          <p:nvPr/>
        </p:nvSpPr>
        <p:spPr bwMode="auto">
          <a:xfrm>
            <a:off x="5867400" y="228600"/>
            <a:ext cx="3276600" cy="533400"/>
          </a:xfrm>
          <a:prstGeom prst="wedgeRoundRectCallout">
            <a:avLst>
              <a:gd name="adj1" fmla="val -107560"/>
              <a:gd name="adj2" fmla="val 225597"/>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solidFill>
                  <a:srgbClr val="000078"/>
                </a:solidFill>
                <a:latin typeface="Verdana" panose="020B0604030504040204" pitchFamily="34" charset="0"/>
              </a:rPr>
              <a:t>高分匹配序列比对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1396"/>
                                        </p:tgtEl>
                                        <p:attrNameLst>
                                          <p:attrName>style.visibility</p:attrName>
                                        </p:attrNameLst>
                                      </p:cBhvr>
                                      <p:to>
                                        <p:strVal val="visible"/>
                                      </p:to>
                                    </p:set>
                                    <p:anim calcmode="lin" valueType="num">
                                      <p:cBhvr additive="base">
                                        <p:cTn id="7" dur="500" fill="hold"/>
                                        <p:tgtEl>
                                          <p:spTgt spid="571396"/>
                                        </p:tgtEl>
                                        <p:attrNameLst>
                                          <p:attrName>ppt_x</p:attrName>
                                        </p:attrNameLst>
                                      </p:cBhvr>
                                      <p:tavLst>
                                        <p:tav tm="0">
                                          <p:val>
                                            <p:strVal val="0-#ppt_w/2"/>
                                          </p:val>
                                        </p:tav>
                                        <p:tav tm="100000">
                                          <p:val>
                                            <p:strVal val="#ppt_x"/>
                                          </p:val>
                                        </p:tav>
                                      </p:tavLst>
                                    </p:anim>
                                    <p:anim calcmode="lin" valueType="num">
                                      <p:cBhvr additive="base">
                                        <p:cTn id="8" dur="500" fill="hold"/>
                                        <p:tgtEl>
                                          <p:spTgt spid="571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06D3CF20-3FA6-459F-A139-E0754DB17668}"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DA50C4A0-13EC-44F5-A4EC-2CBBB8D690F8}" type="slidenum">
              <a:rPr lang="en-US" altLang="zh-CN"/>
              <a:pPr>
                <a:defRPr/>
              </a:pPr>
              <a:t>46</a:t>
            </a:fld>
            <a:endParaRPr lang="en-US" altLang="zh-CN"/>
          </a:p>
        </p:txBody>
      </p:sp>
      <p:sp>
        <p:nvSpPr>
          <p:cNvPr id="52228" name="Rectangle 2"/>
          <p:cNvSpPr>
            <a:spLocks noGrp="1" noChangeArrowheads="1"/>
          </p:cNvSpPr>
          <p:nvPr>
            <p:ph type="title"/>
          </p:nvPr>
        </p:nvSpPr>
        <p:spPr/>
        <p:txBody>
          <a:bodyPr/>
          <a:lstStyle/>
          <a:p>
            <a:pPr eaLnBrk="1" hangingPunct="1"/>
            <a:r>
              <a:rPr lang="en-US" altLang="zh-CN" smtClean="0">
                <a:ea typeface="华文中宋" pitchFamily="2" charset="-122"/>
              </a:rPr>
              <a:t>Result 2.3</a:t>
            </a:r>
          </a:p>
        </p:txBody>
      </p:sp>
      <p:pic>
        <p:nvPicPr>
          <p:cNvPr id="52229" name="Picture 3" descr="hmmsearch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954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20" name="AutoShape 4"/>
          <p:cNvSpPr>
            <a:spLocks noChangeArrowheads="1"/>
          </p:cNvSpPr>
          <p:nvPr/>
        </p:nvSpPr>
        <p:spPr bwMode="auto">
          <a:xfrm>
            <a:off x="5486400" y="228600"/>
            <a:ext cx="3352800" cy="685800"/>
          </a:xfrm>
          <a:prstGeom prst="wedgeRoundRectCallout">
            <a:avLst>
              <a:gd name="adj1" fmla="val -112500"/>
              <a:gd name="adj2" fmla="val 137269"/>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solidFill>
                  <a:srgbClr val="000078"/>
                </a:solidFill>
                <a:latin typeface="Verdana" panose="020B0604030504040204" pitchFamily="34" charset="0"/>
              </a:rPr>
              <a:t>所有序列</a:t>
            </a:r>
            <a:r>
              <a:rPr kumimoji="0" lang="en-US" altLang="zh-CN" sz="2000" b="1">
                <a:solidFill>
                  <a:srgbClr val="000078"/>
                </a:solidFill>
                <a:latin typeface="Verdana" panose="020B0604030504040204" pitchFamily="34" charset="0"/>
              </a:rPr>
              <a:t>HIT</a:t>
            </a:r>
            <a:r>
              <a:rPr kumimoji="0" lang="zh-CN" altLang="en-US" sz="2000" b="1">
                <a:solidFill>
                  <a:srgbClr val="000078"/>
                </a:solidFill>
                <a:latin typeface="Verdana" panose="020B0604030504040204" pitchFamily="34" charset="0"/>
              </a:rPr>
              <a:t>分值、</a:t>
            </a:r>
            <a:r>
              <a:rPr kumimoji="0" lang="en-US" altLang="zh-CN" sz="2000" b="1">
                <a:solidFill>
                  <a:srgbClr val="000078"/>
                </a:solidFill>
                <a:latin typeface="Verdana" panose="020B0604030504040204" pitchFamily="34" charset="0"/>
              </a:rPr>
              <a:t>E</a:t>
            </a:r>
            <a:r>
              <a:rPr kumimoji="0" lang="zh-CN" altLang="en-US" sz="2000" b="1">
                <a:solidFill>
                  <a:srgbClr val="000078"/>
                </a:solidFill>
                <a:latin typeface="Verdana" panose="020B0604030504040204" pitchFamily="34" charset="0"/>
              </a:rPr>
              <a:t>值的图形分布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72420"/>
                                        </p:tgtEl>
                                        <p:attrNameLst>
                                          <p:attrName>style.visibility</p:attrName>
                                        </p:attrNameLst>
                                      </p:cBhvr>
                                      <p:to>
                                        <p:strVal val="visible"/>
                                      </p:to>
                                    </p:set>
                                    <p:animEffect transition="in" filter="barn(inHorizontal)">
                                      <p:cBhvr>
                                        <p:cTn id="7" dur="500"/>
                                        <p:tgtEl>
                                          <p:spTgt spid="572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CBCA755C-F2D3-4449-B0DD-5515243FC329}" type="datetime1">
              <a:rPr lang="zh-CN" altLang="en-US"/>
              <a:pPr>
                <a:defRPr/>
              </a:pPr>
              <a:t>2016/4/13</a:t>
            </a:fld>
            <a:endParaRPr lang="en-US" altLang="zh-CN"/>
          </a:p>
        </p:txBody>
      </p:sp>
      <p:sp>
        <p:nvSpPr>
          <p:cNvPr id="7" name="Slide Number Placeholder 5"/>
          <p:cNvSpPr>
            <a:spLocks noGrp="1"/>
          </p:cNvSpPr>
          <p:nvPr>
            <p:ph type="sldNum" sz="quarter" idx="12"/>
          </p:nvPr>
        </p:nvSpPr>
        <p:spPr/>
        <p:txBody>
          <a:bodyPr/>
          <a:lstStyle/>
          <a:p>
            <a:pPr>
              <a:defRPr/>
            </a:pPr>
            <a:fld id="{1A1787E1-8C01-4CFB-8EF9-0144C5471084}" type="slidenum">
              <a:rPr lang="en-US" altLang="zh-CN"/>
              <a:pPr>
                <a:defRPr/>
              </a:pPr>
              <a:t>47</a:t>
            </a:fld>
            <a:endParaRPr lang="en-US" altLang="zh-CN"/>
          </a:p>
        </p:txBody>
      </p:sp>
      <p:sp>
        <p:nvSpPr>
          <p:cNvPr id="53252" name="Rectangle 2"/>
          <p:cNvSpPr>
            <a:spLocks noGrp="1" noChangeArrowheads="1"/>
          </p:cNvSpPr>
          <p:nvPr>
            <p:ph type="title"/>
          </p:nvPr>
        </p:nvSpPr>
        <p:spPr/>
        <p:txBody>
          <a:bodyPr/>
          <a:lstStyle/>
          <a:p>
            <a:pPr eaLnBrk="1" hangingPunct="1"/>
            <a:r>
              <a:rPr lang="en-US" altLang="zh-CN" smtClean="0">
                <a:ea typeface="华文中宋" pitchFamily="2" charset="-122"/>
              </a:rPr>
              <a:t>Result 2.4</a:t>
            </a:r>
          </a:p>
        </p:txBody>
      </p:sp>
      <p:sp>
        <p:nvSpPr>
          <p:cNvPr id="53253" name="Rectangle 3"/>
          <p:cNvSpPr>
            <a:spLocks noGrp="1" noChangeArrowheads="1"/>
          </p:cNvSpPr>
          <p:nvPr>
            <p:ph type="body" idx="1"/>
          </p:nvPr>
        </p:nvSpPr>
        <p:spPr/>
        <p:txBody>
          <a:bodyPr/>
          <a:lstStyle/>
          <a:p>
            <a:pPr eaLnBrk="1" hangingPunct="1"/>
            <a:endParaRPr lang="en-US" altLang="en-US" smtClean="0"/>
          </a:p>
        </p:txBody>
      </p:sp>
      <p:pic>
        <p:nvPicPr>
          <p:cNvPr id="53254" name="Picture 4" descr="hmmsearch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45" name="AutoShape 5"/>
          <p:cNvSpPr>
            <a:spLocks noChangeArrowheads="1"/>
          </p:cNvSpPr>
          <p:nvPr/>
        </p:nvSpPr>
        <p:spPr bwMode="auto">
          <a:xfrm>
            <a:off x="5181600" y="1066800"/>
            <a:ext cx="3352800" cy="457200"/>
          </a:xfrm>
          <a:prstGeom prst="wedgeRoundRectCallout">
            <a:avLst>
              <a:gd name="adj1" fmla="val -58806"/>
              <a:gd name="adj2" fmla="val 274653"/>
              <a:gd name="adj3" fmla="val 16667"/>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2000" b="1">
                <a:solidFill>
                  <a:srgbClr val="000078"/>
                </a:solidFill>
                <a:latin typeface="Verdana" panose="020B0604030504040204" pitchFamily="34" charset="0"/>
              </a:rPr>
              <a:t>结果统计数据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73445"/>
                                        </p:tgtEl>
                                        <p:attrNameLst>
                                          <p:attrName>style.visibility</p:attrName>
                                        </p:attrNameLst>
                                      </p:cBhvr>
                                      <p:to>
                                        <p:strVal val="visible"/>
                                      </p:to>
                                    </p:set>
                                    <p:animEffect transition="in" filter="barn(outHorizontal)">
                                      <p:cBhvr>
                                        <p:cTn id="7" dur="500"/>
                                        <p:tgtEl>
                                          <p:spTgt spid="57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34E7DDC0-0D07-4C99-A64C-50CBD87ED335}" type="datetime1">
              <a:rPr lang="zh-CN" altLang="en-US"/>
              <a:pPr>
                <a:defRPr/>
              </a:pPr>
              <a:t>2016/4/13</a:t>
            </a:fld>
            <a:endParaRPr lang="en-US" altLang="zh-CN"/>
          </a:p>
        </p:txBody>
      </p:sp>
      <p:sp>
        <p:nvSpPr>
          <p:cNvPr id="7" name="Slide Number Placeholder 5"/>
          <p:cNvSpPr>
            <a:spLocks noGrp="1"/>
          </p:cNvSpPr>
          <p:nvPr>
            <p:ph type="sldNum" sz="quarter" idx="12"/>
          </p:nvPr>
        </p:nvSpPr>
        <p:spPr/>
        <p:txBody>
          <a:bodyPr/>
          <a:lstStyle/>
          <a:p>
            <a:pPr>
              <a:defRPr/>
            </a:pPr>
            <a:fld id="{D3A7F339-2E49-4BDB-9D15-B43924D3DFF7}" type="slidenum">
              <a:rPr lang="en-US" altLang="zh-CN"/>
              <a:pPr>
                <a:defRPr/>
              </a:pPr>
              <a:t>48</a:t>
            </a:fld>
            <a:endParaRPr lang="en-US" altLang="zh-CN"/>
          </a:p>
        </p:txBody>
      </p:sp>
      <p:sp>
        <p:nvSpPr>
          <p:cNvPr id="54276" name="Rectangle 2"/>
          <p:cNvSpPr>
            <a:spLocks noGrp="1" noChangeArrowheads="1"/>
          </p:cNvSpPr>
          <p:nvPr>
            <p:ph type="title"/>
          </p:nvPr>
        </p:nvSpPr>
        <p:spPr/>
        <p:txBody>
          <a:bodyPr/>
          <a:lstStyle/>
          <a:p>
            <a:pPr eaLnBrk="1" hangingPunct="1"/>
            <a:r>
              <a:rPr lang="en-US" altLang="zh-CN" smtClean="0">
                <a:ea typeface="华文中宋" pitchFamily="2" charset="-122"/>
              </a:rPr>
              <a:t>Application of HMM:pfam</a:t>
            </a:r>
          </a:p>
        </p:txBody>
      </p:sp>
      <p:grpSp>
        <p:nvGrpSpPr>
          <p:cNvPr id="54277" name="Group 3"/>
          <p:cNvGrpSpPr>
            <a:grpSpLocks/>
          </p:cNvGrpSpPr>
          <p:nvPr/>
        </p:nvGrpSpPr>
        <p:grpSpPr bwMode="auto">
          <a:xfrm>
            <a:off x="2667000" y="3276600"/>
            <a:ext cx="2971800" cy="1295400"/>
            <a:chOff x="476" y="563"/>
            <a:chExt cx="4536" cy="2186"/>
          </a:xfrm>
        </p:grpSpPr>
        <p:pic>
          <p:nvPicPr>
            <p:cNvPr id="54278" name="Picture 4" descr="pf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799"/>
              <a:ext cx="4536"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Rectangle 5"/>
            <p:cNvSpPr>
              <a:spLocks noChangeArrowheads="1"/>
            </p:cNvSpPr>
            <p:nvPr/>
          </p:nvSpPr>
          <p:spPr bwMode="auto">
            <a:xfrm>
              <a:off x="1457" y="563"/>
              <a:ext cx="281"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de-DE" altLang="zh-CN" sz="1800" b="1">
                <a:solidFill>
                  <a:srgbClr val="3333FF"/>
                </a:solidFill>
                <a:latin typeface="Arial" panose="020B0604020202020204" pitchFamily="34"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B2F9065-1251-4723-ABA7-1EAA3A6E7594}"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E2CC36E3-58D5-4659-9880-36CEE9594CA3}" type="slidenum">
              <a:rPr lang="en-US" altLang="zh-CN"/>
              <a:pPr>
                <a:defRPr/>
              </a:pPr>
              <a:t>49</a:t>
            </a:fld>
            <a:endParaRPr lang="en-US" altLang="zh-CN"/>
          </a:p>
        </p:txBody>
      </p:sp>
      <p:sp>
        <p:nvSpPr>
          <p:cNvPr id="55300" name="Rectangle 2"/>
          <p:cNvSpPr>
            <a:spLocks noGrp="1" noChangeArrowheads="1"/>
          </p:cNvSpPr>
          <p:nvPr>
            <p:ph type="title"/>
          </p:nvPr>
        </p:nvSpPr>
        <p:spPr/>
        <p:txBody>
          <a:bodyPr/>
          <a:lstStyle/>
          <a:p>
            <a:pPr eaLnBrk="1" hangingPunct="1"/>
            <a:r>
              <a:rPr lang="en-US" altLang="zh-CN" smtClean="0">
                <a:ea typeface="华文中宋" pitchFamily="2" charset="-122"/>
              </a:rPr>
              <a:t>Application of HMM</a:t>
            </a:r>
          </a:p>
        </p:txBody>
      </p:sp>
      <p:sp>
        <p:nvSpPr>
          <p:cNvPr id="55301" name="Rectangle 3"/>
          <p:cNvSpPr>
            <a:spLocks noGrp="1" noChangeArrowheads="1"/>
          </p:cNvSpPr>
          <p:nvPr>
            <p:ph type="body" idx="1"/>
          </p:nvPr>
        </p:nvSpPr>
        <p:spPr/>
        <p:txBody>
          <a:bodyPr/>
          <a:lstStyle/>
          <a:p>
            <a:pPr eaLnBrk="1" hangingPunct="1"/>
            <a:r>
              <a:rPr lang="en-US" altLang="zh-CN" smtClean="0">
                <a:ea typeface="华文中宋" pitchFamily="2" charset="-122"/>
              </a:rPr>
              <a:t>TMHMM:Prediction of transmembrane helices in proteins</a:t>
            </a:r>
          </a:p>
          <a:p>
            <a:pPr eaLnBrk="1" hangingPunct="1"/>
            <a:r>
              <a:rPr lang="en-US" altLang="zh-CN" smtClean="0">
                <a:ea typeface="华文中宋" pitchFamily="2" charset="-122"/>
              </a:rPr>
              <a:t>http://www.cbs.dtu.dk/services/TMHMM/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D4F2976-77D7-4147-9F8A-DC15B6455F05}"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CBF2BD5D-54CF-44D9-9B75-1395C30D4984}" type="slidenum">
              <a:rPr lang="en-US" altLang="zh-CN"/>
              <a:pPr>
                <a:defRPr/>
              </a:pPr>
              <a:t>5</a:t>
            </a:fld>
            <a:endParaRPr lang="en-US" altLang="zh-CN"/>
          </a:p>
        </p:txBody>
      </p:sp>
      <p:sp>
        <p:nvSpPr>
          <p:cNvPr id="10244" name="Rectangle 2"/>
          <p:cNvSpPr>
            <a:spLocks noGrp="1" noChangeArrowheads="1"/>
          </p:cNvSpPr>
          <p:nvPr>
            <p:ph type="title"/>
          </p:nvPr>
        </p:nvSpPr>
        <p:spPr/>
        <p:txBody>
          <a:bodyPr/>
          <a:lstStyle/>
          <a:p>
            <a:pPr eaLnBrk="1" hangingPunct="1"/>
            <a:r>
              <a:rPr lang="en-US" altLang="zh-CN" smtClean="0">
                <a:ea typeface="华文中宋" pitchFamily="2" charset="-122"/>
              </a:rPr>
              <a:t>HMM</a:t>
            </a:r>
            <a:r>
              <a:rPr lang="zh-CN" altLang="en-US" smtClean="0">
                <a:ea typeface="华文中宋" pitchFamily="2" charset="-122"/>
              </a:rPr>
              <a:t>的优点</a:t>
            </a:r>
          </a:p>
        </p:txBody>
      </p:sp>
      <p:sp>
        <p:nvSpPr>
          <p:cNvPr id="10245" name="Text Box 3"/>
          <p:cNvSpPr txBox="1">
            <a:spLocks noChangeArrowheads="1"/>
          </p:cNvSpPr>
          <p:nvPr/>
        </p:nvSpPr>
        <p:spPr bwMode="auto">
          <a:xfrm>
            <a:off x="914400" y="2743200"/>
            <a:ext cx="7620000"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3200">
                <a:latin typeface="CMR12~12" charset="0"/>
              </a:rPr>
              <a:t>1</a:t>
            </a:r>
            <a:r>
              <a:rPr kumimoji="0" lang="zh-CN" altLang="en-US" sz="3200">
                <a:latin typeface="CMR12~12" charset="0"/>
              </a:rPr>
              <a:t>，它的数学结构非常丰富，适用于各个领域的研究。</a:t>
            </a:r>
          </a:p>
          <a:p>
            <a:pPr eaLnBrk="1" hangingPunct="1">
              <a:spcBef>
                <a:spcPct val="50000"/>
              </a:spcBef>
            </a:pPr>
            <a:r>
              <a:rPr kumimoji="0" lang="en-US" altLang="zh-CN" sz="3200">
                <a:latin typeface="CMR12~12" charset="0"/>
              </a:rPr>
              <a:t>2</a:t>
            </a:r>
            <a:r>
              <a:rPr kumimoji="0" lang="zh-CN" altLang="en-US" sz="3200">
                <a:latin typeface="CMR12~12" charset="0"/>
              </a:rPr>
              <a:t>，在很多领域中，已经证明它的结果和实际符合的相当好。</a:t>
            </a:r>
          </a:p>
          <a:p>
            <a:pPr eaLnBrk="1" hangingPunct="1">
              <a:spcBef>
                <a:spcPct val="50000"/>
              </a:spcBef>
            </a:pPr>
            <a:endParaRPr kumimoji="0" lang="zh-CN" altLang="en-US" sz="3200" b="1">
              <a:latin typeface="CMR12~12"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695A6DE-F239-4AA7-AFC6-12FB8CBBB70D}"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4125AF3A-7E41-43B6-AECF-768C73356317}" type="slidenum">
              <a:rPr lang="en-US" altLang="zh-CN"/>
              <a:pPr>
                <a:defRPr/>
              </a:pPr>
              <a:t>50</a:t>
            </a:fld>
            <a:endParaRPr lang="en-US" altLang="zh-CN"/>
          </a:p>
        </p:txBody>
      </p:sp>
      <p:sp>
        <p:nvSpPr>
          <p:cNvPr id="56324" name="Rectangle 2"/>
          <p:cNvSpPr>
            <a:spLocks noGrp="1" noChangeArrowheads="1"/>
          </p:cNvSpPr>
          <p:nvPr>
            <p:ph type="title"/>
          </p:nvPr>
        </p:nvSpPr>
        <p:spPr/>
        <p:txBody>
          <a:bodyPr/>
          <a:lstStyle/>
          <a:p>
            <a:pPr eaLnBrk="1" hangingPunct="1"/>
            <a:r>
              <a:rPr lang="en-US" altLang="zh-CN" smtClean="0">
                <a:ea typeface="华文中宋" pitchFamily="2" charset="-122"/>
              </a:rPr>
              <a:t>PFAM</a:t>
            </a:r>
          </a:p>
        </p:txBody>
      </p:sp>
      <p:sp>
        <p:nvSpPr>
          <p:cNvPr id="56325" name="Text Box 3"/>
          <p:cNvSpPr txBox="1">
            <a:spLocks noChangeArrowheads="1"/>
          </p:cNvSpPr>
          <p:nvPr/>
        </p:nvSpPr>
        <p:spPr bwMode="auto">
          <a:xfrm>
            <a:off x="762000" y="2286000"/>
            <a:ext cx="807720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800" b="1"/>
              <a:t>Pfam is a large collection of protein multiple sequence alignments</a:t>
            </a:r>
            <a:r>
              <a:rPr kumimoji="0" lang="en-US" altLang="zh-CN" sz="2800" b="1" baseline="30000"/>
              <a:t> </a:t>
            </a:r>
            <a:r>
              <a:rPr kumimoji="0" lang="en-US" altLang="zh-CN" sz="2800" b="1"/>
              <a:t>and profile hidden Markov models. Pfam is available on the World</a:t>
            </a:r>
            <a:r>
              <a:rPr kumimoji="0" lang="en-US" altLang="zh-CN" sz="2800" b="1" baseline="30000"/>
              <a:t> </a:t>
            </a:r>
            <a:r>
              <a:rPr kumimoji="0" lang="en-US" altLang="zh-CN" sz="2800" b="1"/>
              <a:t>Wide Web in the UK at </a:t>
            </a:r>
            <a:r>
              <a:rPr kumimoji="0" lang="en-US" altLang="zh-CN" sz="2800" b="1">
                <a:hlinkClick r:id="rId2"/>
              </a:rPr>
              <a:t>http://www.sanger.ac.uk/Software/Pfam/</a:t>
            </a:r>
            <a:r>
              <a:rPr kumimoji="0" lang="en-US" altLang="zh-CN" sz="2800" b="1"/>
              <a:t>,</a:t>
            </a:r>
            <a:r>
              <a:rPr kumimoji="0" lang="en-US" altLang="zh-CN" sz="2800" b="1" baseline="30000"/>
              <a:t> </a:t>
            </a:r>
            <a:r>
              <a:rPr kumimoji="0" lang="en-US" altLang="zh-CN" sz="2800" b="1"/>
              <a:t>in Sweden at </a:t>
            </a:r>
            <a:r>
              <a:rPr kumimoji="0" lang="en-US" altLang="zh-CN" sz="2800" b="1">
                <a:hlinkClick r:id="rId3"/>
              </a:rPr>
              <a:t>http://www.cgb.ki.se/Pfam/</a:t>
            </a:r>
            <a:r>
              <a:rPr kumimoji="0" lang="en-US" altLang="zh-CN" sz="2800" b="1"/>
              <a:t>, in France at </a:t>
            </a:r>
            <a:r>
              <a:rPr kumimoji="0" lang="en-US" altLang="zh-CN" sz="2800" b="1">
                <a:hlinkClick r:id="rId4"/>
              </a:rPr>
              <a:t>http://pfam.jouy.inra.fr/</a:t>
            </a:r>
            <a:r>
              <a:rPr kumimoji="0" lang="en-US" altLang="zh-CN" sz="2800" b="1" baseline="30000"/>
              <a:t> </a:t>
            </a:r>
            <a:r>
              <a:rPr kumimoji="0" lang="en-US" altLang="zh-CN" sz="2800" b="1"/>
              <a:t>and in the US at </a:t>
            </a:r>
            <a:r>
              <a:rPr kumimoji="0" lang="en-US" altLang="zh-CN" sz="2800" b="1">
                <a:hlinkClick r:id="rId5"/>
              </a:rPr>
              <a:t>http://pfam.wustl.edu/</a:t>
            </a:r>
            <a:r>
              <a:rPr kumimoji="0" lang="en-US" altLang="zh-CN" sz="2800" b="1"/>
              <a:t>.</a:t>
            </a:r>
          </a:p>
          <a:p>
            <a:pPr eaLnBrk="1" hangingPunct="1">
              <a:spcBef>
                <a:spcPct val="50000"/>
              </a:spcBef>
            </a:pPr>
            <a:endParaRPr kumimoji="0" lang="en-US" altLang="zh-CN" sz="28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33ACFB0-B96A-4904-9364-582E18160F78}"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7EC6F99A-7416-473A-89AB-A5CC11C1E28E}" type="slidenum">
              <a:rPr lang="en-US" altLang="zh-CN"/>
              <a:pPr>
                <a:defRPr/>
              </a:pPr>
              <a:t>51</a:t>
            </a:fld>
            <a:endParaRPr lang="en-US" altLang="zh-CN"/>
          </a:p>
        </p:txBody>
      </p:sp>
      <p:sp>
        <p:nvSpPr>
          <p:cNvPr id="57348" name="Rectangle 2"/>
          <p:cNvSpPr>
            <a:spLocks noGrp="1" noChangeArrowheads="1"/>
          </p:cNvSpPr>
          <p:nvPr>
            <p:ph type="title"/>
          </p:nvPr>
        </p:nvSpPr>
        <p:spPr/>
        <p:txBody>
          <a:bodyPr/>
          <a:lstStyle/>
          <a:p>
            <a:pPr eaLnBrk="1" hangingPunct="1"/>
            <a:r>
              <a:rPr lang="en-US" altLang="zh-CN" smtClean="0">
                <a:ea typeface="华文中宋" pitchFamily="2" charset="-122"/>
              </a:rPr>
              <a:t>Pfam Introduction</a:t>
            </a:r>
          </a:p>
        </p:txBody>
      </p:sp>
      <p:sp>
        <p:nvSpPr>
          <p:cNvPr id="57349" name="Rectangle 3"/>
          <p:cNvSpPr>
            <a:spLocks noGrp="1" noChangeArrowheads="1"/>
          </p:cNvSpPr>
          <p:nvPr>
            <p:ph type="body" idx="1"/>
          </p:nvPr>
        </p:nvSpPr>
        <p:spPr/>
        <p:txBody>
          <a:bodyPr/>
          <a:lstStyle/>
          <a:p>
            <a:pPr eaLnBrk="1" hangingPunct="1"/>
            <a:r>
              <a:rPr lang="en-US" altLang="zh-CN" smtClean="0">
                <a:ea typeface="华文中宋" pitchFamily="2" charset="-122"/>
              </a:rPr>
              <a:t>Pfam is a database of protein domain families. Pfam contains</a:t>
            </a:r>
            <a:r>
              <a:rPr lang="en-US" altLang="zh-CN" baseline="30000" smtClean="0">
                <a:ea typeface="华文中宋" pitchFamily="2" charset="-122"/>
              </a:rPr>
              <a:t> </a:t>
            </a:r>
            <a:r>
              <a:rPr lang="en-US" altLang="zh-CN" smtClean="0">
                <a:ea typeface="华文中宋" pitchFamily="2" charset="-122"/>
              </a:rPr>
              <a:t>curated multiple sequence alignments for each family, as well</a:t>
            </a:r>
            <a:r>
              <a:rPr lang="en-US" altLang="zh-CN" baseline="30000" smtClean="0">
                <a:ea typeface="华文中宋" pitchFamily="2" charset="-122"/>
              </a:rPr>
              <a:t> </a:t>
            </a:r>
            <a:r>
              <a:rPr lang="en-US" altLang="zh-CN" smtClean="0">
                <a:ea typeface="华文中宋" pitchFamily="2" charset="-122"/>
              </a:rPr>
              <a:t>as profile hidden Markov models (profile HMMs) for finding these</a:t>
            </a:r>
            <a:r>
              <a:rPr lang="en-US" altLang="zh-CN" baseline="30000" smtClean="0">
                <a:ea typeface="华文中宋" pitchFamily="2" charset="-122"/>
              </a:rPr>
              <a:t> </a:t>
            </a:r>
            <a:r>
              <a:rPr lang="en-US" altLang="zh-CN" smtClean="0">
                <a:ea typeface="华文中宋" pitchFamily="2" charset="-122"/>
              </a:rPr>
              <a:t>domains in new sequences. </a:t>
            </a:r>
          </a:p>
          <a:p>
            <a:pPr eaLnBrk="1" hangingPunct="1"/>
            <a:r>
              <a:rPr lang="en-US" altLang="zh-CN" smtClean="0">
                <a:ea typeface="华文中宋" pitchFamily="2" charset="-122"/>
              </a:rPr>
              <a:t>Pfam contains functional annotation,</a:t>
            </a:r>
            <a:r>
              <a:rPr lang="en-US" altLang="zh-CN" baseline="30000" smtClean="0">
                <a:ea typeface="华文中宋" pitchFamily="2" charset="-122"/>
              </a:rPr>
              <a:t> </a:t>
            </a:r>
            <a:r>
              <a:rPr lang="en-US" altLang="zh-CN" smtClean="0">
                <a:ea typeface="华文中宋" pitchFamily="2" charset="-122"/>
              </a:rPr>
              <a:t>literature references and database links for each family.</a:t>
            </a:r>
          </a:p>
          <a:p>
            <a:pPr eaLnBrk="1" hangingPunct="1"/>
            <a:endParaRPr lang="en-US" altLang="zh-CN" smtClean="0">
              <a:ea typeface="华文中宋"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F0C91F7-E619-4C09-BB3D-89798DA5F042}"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C6F2C7BD-D3FF-4759-8240-070C1062CAEC}" type="slidenum">
              <a:rPr lang="en-US" altLang="zh-CN"/>
              <a:pPr>
                <a:defRPr/>
              </a:pPr>
              <a:t>52</a:t>
            </a:fld>
            <a:endParaRPr lang="en-US" altLang="zh-CN"/>
          </a:p>
        </p:txBody>
      </p:sp>
      <p:sp>
        <p:nvSpPr>
          <p:cNvPr id="58372" name="Rectangle 2"/>
          <p:cNvSpPr>
            <a:spLocks noGrp="1" noChangeArrowheads="1"/>
          </p:cNvSpPr>
          <p:nvPr>
            <p:ph type="title"/>
          </p:nvPr>
        </p:nvSpPr>
        <p:spPr/>
        <p:txBody>
          <a:bodyPr/>
          <a:lstStyle/>
          <a:p>
            <a:pPr eaLnBrk="1" hangingPunct="1"/>
            <a:r>
              <a:rPr lang="en-US" altLang="zh-CN" smtClean="0">
                <a:ea typeface="华文中宋" pitchFamily="2" charset="-122"/>
              </a:rPr>
              <a:t>Pfam Introduction</a:t>
            </a:r>
          </a:p>
        </p:txBody>
      </p:sp>
      <p:sp>
        <p:nvSpPr>
          <p:cNvPr id="58373" name="Rectangle 3"/>
          <p:cNvSpPr>
            <a:spLocks noGrp="1" noChangeArrowheads="1"/>
          </p:cNvSpPr>
          <p:nvPr>
            <p:ph type="body" idx="1"/>
          </p:nvPr>
        </p:nvSpPr>
        <p:spPr/>
        <p:txBody>
          <a:bodyPr/>
          <a:lstStyle/>
          <a:p>
            <a:pPr eaLnBrk="1" hangingPunct="1">
              <a:lnSpc>
                <a:spcPct val="90000"/>
              </a:lnSpc>
            </a:pPr>
            <a:r>
              <a:rPr lang="en-US" altLang="zh-CN" smtClean="0">
                <a:ea typeface="华文中宋" pitchFamily="2" charset="-122"/>
              </a:rPr>
              <a:t>Version 14.0, June 2004, 7459 families</a:t>
            </a:r>
            <a:br>
              <a:rPr lang="en-US" altLang="zh-CN" smtClean="0">
                <a:ea typeface="华文中宋" pitchFamily="2" charset="-122"/>
              </a:rPr>
            </a:br>
            <a:r>
              <a:rPr lang="en-US" altLang="zh-CN" smtClean="0">
                <a:ea typeface="华文中宋" pitchFamily="2" charset="-122"/>
              </a:rPr>
              <a:t>22336 unique Pfam-A domain architectures</a:t>
            </a:r>
          </a:p>
          <a:p>
            <a:pPr eaLnBrk="1" hangingPunct="1">
              <a:lnSpc>
                <a:spcPct val="90000"/>
              </a:lnSpc>
            </a:pPr>
            <a:r>
              <a:rPr lang="en-US" altLang="zh-CN" smtClean="0">
                <a:ea typeface="华文中宋" pitchFamily="2" charset="-122"/>
              </a:rPr>
              <a:t>Two big families</a:t>
            </a:r>
          </a:p>
          <a:p>
            <a:pPr eaLnBrk="1" hangingPunct="1">
              <a:lnSpc>
                <a:spcPct val="90000"/>
              </a:lnSpc>
            </a:pPr>
            <a:r>
              <a:rPr lang="en-US" altLang="zh-CN" smtClean="0">
                <a:ea typeface="华文中宋" pitchFamily="2" charset="-122"/>
              </a:rPr>
              <a:t>Pfam-A : A high-quality manual part of Pfam.</a:t>
            </a:r>
          </a:p>
          <a:p>
            <a:pPr eaLnBrk="1" hangingPunct="1">
              <a:lnSpc>
                <a:spcPct val="90000"/>
              </a:lnSpc>
            </a:pPr>
            <a:r>
              <a:rPr lang="en-US" altLang="zh-CN" smtClean="0">
                <a:ea typeface="华文中宋" pitchFamily="2" charset="-122"/>
              </a:rPr>
              <a:t>Pfam-B : Low-quality automatically generated alignments of sequence clusters in SWISSPROT and TrEMBL that are not modelled in the curated part of Pfam.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FF420D1-E94D-4FBF-AD07-4F6D1FB4C418}"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68D3081E-300B-4C39-8D96-3242866D5BB9}" type="slidenum">
              <a:rPr lang="en-US" altLang="zh-CN"/>
              <a:pPr>
                <a:defRPr/>
              </a:pPr>
              <a:t>53</a:t>
            </a:fld>
            <a:endParaRPr lang="en-US" altLang="zh-CN"/>
          </a:p>
        </p:txBody>
      </p:sp>
      <p:sp>
        <p:nvSpPr>
          <p:cNvPr id="59396" name="Rectangle 2"/>
          <p:cNvSpPr>
            <a:spLocks noGrp="1" noChangeArrowheads="1"/>
          </p:cNvSpPr>
          <p:nvPr>
            <p:ph type="title"/>
          </p:nvPr>
        </p:nvSpPr>
        <p:spPr/>
        <p:txBody>
          <a:bodyPr/>
          <a:lstStyle/>
          <a:p>
            <a:pPr eaLnBrk="1" hangingPunct="1"/>
            <a:r>
              <a:rPr lang="en-US" altLang="zh-CN" smtClean="0">
                <a:ea typeface="华文中宋" pitchFamily="2" charset="-122"/>
              </a:rPr>
              <a:t>Pfam Introduction</a:t>
            </a:r>
          </a:p>
        </p:txBody>
      </p:sp>
      <p:sp>
        <p:nvSpPr>
          <p:cNvPr id="59397" name="Rectangle 3"/>
          <p:cNvSpPr>
            <a:spLocks noGrp="1" noChangeArrowheads="1"/>
          </p:cNvSpPr>
          <p:nvPr>
            <p:ph type="body" idx="1"/>
          </p:nvPr>
        </p:nvSpPr>
        <p:spPr>
          <a:xfrm>
            <a:off x="838200" y="2362200"/>
            <a:ext cx="7467600" cy="4267200"/>
          </a:xfrm>
        </p:spPr>
        <p:txBody>
          <a:bodyPr/>
          <a:lstStyle/>
          <a:p>
            <a:pPr eaLnBrk="1" hangingPunct="1"/>
            <a:r>
              <a:rPr lang="en-US" altLang="zh-CN" sz="2400" smtClean="0">
                <a:ea typeface="华文中宋" pitchFamily="2" charset="-122"/>
              </a:rPr>
              <a:t>There</a:t>
            </a:r>
            <a:r>
              <a:rPr lang="en-US" altLang="zh-CN" sz="2400" baseline="30000" smtClean="0">
                <a:ea typeface="华文中宋" pitchFamily="2" charset="-122"/>
              </a:rPr>
              <a:t> </a:t>
            </a:r>
            <a:r>
              <a:rPr lang="en-US" altLang="zh-CN" sz="2400" smtClean="0">
                <a:ea typeface="华文中宋" pitchFamily="2" charset="-122"/>
              </a:rPr>
              <a:t>are two multiple alignments for each Pfam family, the seed alignment</a:t>
            </a:r>
            <a:r>
              <a:rPr lang="en-US" altLang="zh-CN" sz="2400" baseline="30000" smtClean="0">
                <a:ea typeface="华文中宋" pitchFamily="2" charset="-122"/>
              </a:rPr>
              <a:t> </a:t>
            </a:r>
            <a:r>
              <a:rPr lang="en-US" altLang="zh-CN" sz="2400" smtClean="0">
                <a:ea typeface="华文中宋" pitchFamily="2" charset="-122"/>
              </a:rPr>
              <a:t>that contains a relatively small number of representative members</a:t>
            </a:r>
            <a:r>
              <a:rPr lang="en-US" altLang="zh-CN" sz="2400" baseline="30000" smtClean="0">
                <a:ea typeface="华文中宋" pitchFamily="2" charset="-122"/>
              </a:rPr>
              <a:t> </a:t>
            </a:r>
            <a:r>
              <a:rPr lang="en-US" altLang="zh-CN" sz="2400" smtClean="0">
                <a:ea typeface="华文中宋" pitchFamily="2" charset="-122"/>
              </a:rPr>
              <a:t>of the family and the full alignment that contains all members</a:t>
            </a:r>
            <a:r>
              <a:rPr lang="en-US" altLang="zh-CN" sz="2400" baseline="30000" smtClean="0">
                <a:ea typeface="华文中宋" pitchFamily="2" charset="-122"/>
              </a:rPr>
              <a:t> </a:t>
            </a:r>
            <a:r>
              <a:rPr lang="en-US" altLang="zh-CN" sz="2400" smtClean="0">
                <a:ea typeface="华文中宋" pitchFamily="2" charset="-122"/>
              </a:rPr>
              <a:t>in the database that can be detected. All alignments use sequences</a:t>
            </a:r>
            <a:r>
              <a:rPr lang="en-US" altLang="zh-CN" sz="2400" baseline="30000" smtClean="0">
                <a:ea typeface="华文中宋" pitchFamily="2" charset="-122"/>
              </a:rPr>
              <a:t> </a:t>
            </a:r>
            <a:r>
              <a:rPr lang="en-US" altLang="zh-CN" sz="2400" smtClean="0">
                <a:ea typeface="华文中宋" pitchFamily="2" charset="-122"/>
              </a:rPr>
              <a:t>taken from pfamseq, which is a non-redundant protein set composed</a:t>
            </a:r>
            <a:r>
              <a:rPr lang="en-US" altLang="zh-CN" sz="2400" baseline="30000" smtClean="0">
                <a:ea typeface="华文中宋" pitchFamily="2" charset="-122"/>
              </a:rPr>
              <a:t> </a:t>
            </a:r>
            <a:r>
              <a:rPr lang="en-US" altLang="zh-CN" sz="2400" smtClean="0">
                <a:ea typeface="华文中宋" pitchFamily="2" charset="-122"/>
              </a:rPr>
              <a:t>of SWISS-PROT and SP-TrEMBL. The profile HMM is built from the</a:t>
            </a:r>
            <a:r>
              <a:rPr lang="en-US" altLang="zh-CN" sz="2400" baseline="30000" smtClean="0">
                <a:ea typeface="华文中宋" pitchFamily="2" charset="-122"/>
              </a:rPr>
              <a:t> </a:t>
            </a:r>
            <a:r>
              <a:rPr lang="en-US" altLang="zh-CN" sz="2400" smtClean="0">
                <a:ea typeface="华文中宋" pitchFamily="2" charset="-122"/>
              </a:rPr>
              <a:t>seed alignment using the HMMER package, which is then used to search the pfamseq sequence database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311E4D2-D3E6-4438-97DC-D14C43F93CD3}"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D9033944-46C8-4B6D-BFC7-172773AB086B}" type="slidenum">
              <a:rPr lang="en-US" altLang="zh-CN"/>
              <a:pPr>
                <a:defRPr/>
              </a:pPr>
              <a:t>54</a:t>
            </a:fld>
            <a:endParaRPr lang="en-US" altLang="zh-CN"/>
          </a:p>
        </p:txBody>
      </p:sp>
      <p:sp>
        <p:nvSpPr>
          <p:cNvPr id="60420" name="Rectangle 2"/>
          <p:cNvSpPr>
            <a:spLocks noGrp="1" noChangeArrowheads="1"/>
          </p:cNvSpPr>
          <p:nvPr>
            <p:ph type="title"/>
          </p:nvPr>
        </p:nvSpPr>
        <p:spPr>
          <a:xfrm>
            <a:off x="914400" y="838200"/>
            <a:ext cx="7315200" cy="1143000"/>
          </a:xfrm>
        </p:spPr>
        <p:txBody>
          <a:bodyPr/>
          <a:lstStyle/>
          <a:p>
            <a:pPr eaLnBrk="1" hangingPunct="1"/>
            <a:r>
              <a:rPr lang="en-US" altLang="zh-CN" smtClean="0">
                <a:ea typeface="华文中宋" pitchFamily="2" charset="-122"/>
              </a:rPr>
              <a:t>Pfam Goals</a:t>
            </a:r>
          </a:p>
        </p:txBody>
      </p:sp>
      <p:sp>
        <p:nvSpPr>
          <p:cNvPr id="60421" name="Rectangle 3"/>
          <p:cNvSpPr>
            <a:spLocks noGrp="1" noChangeArrowheads="1"/>
          </p:cNvSpPr>
          <p:nvPr>
            <p:ph type="body" idx="1"/>
          </p:nvPr>
        </p:nvSpPr>
        <p:spPr>
          <a:xfrm>
            <a:off x="895350" y="2438400"/>
            <a:ext cx="7353300" cy="4191000"/>
          </a:xfrm>
        </p:spPr>
        <p:txBody>
          <a:bodyPr/>
          <a:lstStyle/>
          <a:p>
            <a:pPr eaLnBrk="1" hangingPunct="1"/>
            <a:r>
              <a:rPr lang="en-US" altLang="zh-CN" sz="1800" smtClean="0">
                <a:ea typeface="华文中宋" pitchFamily="2" charset="-122"/>
              </a:rPr>
              <a:t>One of the main goals of Pfam was to aid the annotation of</a:t>
            </a:r>
            <a:r>
              <a:rPr lang="en-US" altLang="zh-CN" sz="1800" baseline="30000" smtClean="0">
                <a:ea typeface="华文中宋" pitchFamily="2" charset="-122"/>
              </a:rPr>
              <a:t> </a:t>
            </a:r>
            <a:r>
              <a:rPr lang="en-US" altLang="zh-CN" sz="1800" smtClean="0">
                <a:ea typeface="华文中宋" pitchFamily="2" charset="-122"/>
              </a:rPr>
              <a:t>the </a:t>
            </a:r>
            <a:r>
              <a:rPr lang="en-US" altLang="zh-CN" sz="1800" i="1" smtClean="0">
                <a:ea typeface="华文中宋" pitchFamily="2" charset="-122"/>
              </a:rPr>
              <a:t>Caenorhabditis elegans</a:t>
            </a:r>
            <a:r>
              <a:rPr lang="en-US" altLang="zh-CN" sz="1800" smtClean="0">
                <a:ea typeface="华文中宋" pitchFamily="2" charset="-122"/>
              </a:rPr>
              <a:t> genome . Traditional approaches</a:t>
            </a:r>
            <a:r>
              <a:rPr lang="en-US" altLang="zh-CN" sz="1800" baseline="30000" smtClean="0">
                <a:ea typeface="华文中宋" pitchFamily="2" charset="-122"/>
              </a:rPr>
              <a:t> </a:t>
            </a:r>
            <a:r>
              <a:rPr lang="en-US" altLang="zh-CN" sz="1800" smtClean="0">
                <a:ea typeface="华文中宋" pitchFamily="2" charset="-122"/>
              </a:rPr>
              <a:t>to large scale sequence annotation use a pairwise sequence comparison</a:t>
            </a:r>
            <a:r>
              <a:rPr lang="en-US" altLang="zh-CN" sz="1800" baseline="30000" smtClean="0">
                <a:ea typeface="华文中宋" pitchFamily="2" charset="-122"/>
              </a:rPr>
              <a:t> </a:t>
            </a:r>
            <a:r>
              <a:rPr lang="en-US" altLang="zh-CN" sz="1800" smtClean="0">
                <a:ea typeface="华文中宋" pitchFamily="2" charset="-122"/>
              </a:rPr>
              <a:t>method such as BLAST to find similarity to proteins of known</a:t>
            </a:r>
            <a:r>
              <a:rPr lang="en-US" altLang="zh-CN" sz="1800" baseline="30000" smtClean="0">
                <a:ea typeface="华文中宋" pitchFamily="2" charset="-122"/>
              </a:rPr>
              <a:t> </a:t>
            </a:r>
            <a:r>
              <a:rPr lang="en-US" altLang="zh-CN" sz="1800" smtClean="0">
                <a:ea typeface="华文中宋" pitchFamily="2" charset="-122"/>
              </a:rPr>
              <a:t>function. Annotations are then transferred from the protein</a:t>
            </a:r>
            <a:r>
              <a:rPr lang="en-US" altLang="zh-CN" sz="1800" baseline="30000" smtClean="0">
                <a:ea typeface="华文中宋" pitchFamily="2" charset="-122"/>
              </a:rPr>
              <a:t> </a:t>
            </a:r>
            <a:r>
              <a:rPr lang="en-US" altLang="zh-CN" sz="1800" smtClean="0">
                <a:ea typeface="华文中宋" pitchFamily="2" charset="-122"/>
              </a:rPr>
              <a:t>of known function to the predicted protein. The pairwise similarity</a:t>
            </a:r>
            <a:r>
              <a:rPr lang="en-US" altLang="zh-CN" sz="1800" baseline="30000" smtClean="0">
                <a:ea typeface="华文中宋" pitchFamily="2" charset="-122"/>
              </a:rPr>
              <a:t> </a:t>
            </a:r>
            <a:r>
              <a:rPr lang="en-US" altLang="zh-CN" sz="1800" smtClean="0">
                <a:ea typeface="华文中宋" pitchFamily="2" charset="-122"/>
              </a:rPr>
              <a:t>search does not give a clear indication of the domain structure</a:t>
            </a:r>
            <a:r>
              <a:rPr lang="en-US" altLang="zh-CN" sz="1800" baseline="30000" smtClean="0">
                <a:ea typeface="华文中宋" pitchFamily="2" charset="-122"/>
              </a:rPr>
              <a:t> </a:t>
            </a:r>
            <a:r>
              <a:rPr lang="en-US" altLang="zh-CN" sz="1800" smtClean="0">
                <a:ea typeface="华文中宋" pitchFamily="2" charset="-122"/>
              </a:rPr>
              <a:t>of the proteins. Mistakes in annotation can result from not</a:t>
            </a:r>
            <a:r>
              <a:rPr lang="en-US" altLang="zh-CN" sz="1800" baseline="30000" smtClean="0">
                <a:ea typeface="华文中宋" pitchFamily="2" charset="-122"/>
              </a:rPr>
              <a:t> </a:t>
            </a:r>
            <a:r>
              <a:rPr lang="en-US" altLang="zh-CN" sz="1800" smtClean="0">
                <a:ea typeface="华文中宋" pitchFamily="2" charset="-122"/>
              </a:rPr>
              <a:t>considering the domain organisation of proteins . For example</a:t>
            </a:r>
            <a:r>
              <a:rPr lang="en-US" altLang="zh-CN" sz="1800" baseline="30000" smtClean="0">
                <a:ea typeface="华文中宋" pitchFamily="2" charset="-122"/>
              </a:rPr>
              <a:t> </a:t>
            </a:r>
            <a:r>
              <a:rPr lang="en-US" altLang="zh-CN" sz="1800" smtClean="0">
                <a:ea typeface="华文中宋" pitchFamily="2" charset="-122"/>
              </a:rPr>
              <a:t>a protein may be misannotated as an enzyme when the similarity</a:t>
            </a:r>
            <a:r>
              <a:rPr lang="en-US" altLang="zh-CN" sz="1800" baseline="30000" smtClean="0">
                <a:ea typeface="华文中宋" pitchFamily="2" charset="-122"/>
              </a:rPr>
              <a:t> </a:t>
            </a:r>
            <a:r>
              <a:rPr lang="en-US" altLang="zh-CN" sz="1800" smtClean="0">
                <a:ea typeface="华文中宋" pitchFamily="2" charset="-122"/>
              </a:rPr>
              <a:t>is only to a regulatory domain. Since its inception, Pfam has</a:t>
            </a:r>
            <a:r>
              <a:rPr lang="en-US" altLang="zh-CN" sz="1800" baseline="30000" smtClean="0">
                <a:ea typeface="华文中宋" pitchFamily="2" charset="-122"/>
              </a:rPr>
              <a:t> </a:t>
            </a:r>
            <a:r>
              <a:rPr lang="en-US" altLang="zh-CN" sz="1800" smtClean="0">
                <a:ea typeface="华文中宋" pitchFamily="2" charset="-122"/>
              </a:rPr>
              <a:t>been developed to provide broad support for automated protein</a:t>
            </a:r>
            <a:r>
              <a:rPr lang="en-US" altLang="zh-CN" sz="1800" baseline="30000" smtClean="0">
                <a:ea typeface="华文中宋" pitchFamily="2" charset="-122"/>
              </a:rPr>
              <a:t> </a:t>
            </a:r>
            <a:r>
              <a:rPr lang="en-US" altLang="zh-CN" sz="1800" smtClean="0">
                <a:ea typeface="华文中宋" pitchFamily="2" charset="-122"/>
              </a:rPr>
              <a:t>sequence classification and annotation. During the last year</a:t>
            </a:r>
            <a:r>
              <a:rPr lang="en-US" altLang="zh-CN" sz="1800" baseline="30000" smtClean="0">
                <a:ea typeface="华文中宋" pitchFamily="2" charset="-122"/>
              </a:rPr>
              <a:t> </a:t>
            </a:r>
            <a:r>
              <a:rPr lang="en-US" altLang="zh-CN" sz="1800" smtClean="0">
                <a:ea typeface="华文中宋" pitchFamily="2" charset="-122"/>
              </a:rPr>
              <a:t>there have been significant changes and extensions to Pfam,</a:t>
            </a:r>
            <a:r>
              <a:rPr lang="en-US" altLang="zh-CN" sz="1800" baseline="30000" smtClean="0">
                <a:ea typeface="华文中宋" pitchFamily="2" charset="-122"/>
              </a:rPr>
              <a:t> </a:t>
            </a:r>
            <a:r>
              <a:rPr lang="en-US" altLang="zh-CN" sz="1800" smtClean="0">
                <a:ea typeface="华文中宋" pitchFamily="2" charset="-122"/>
              </a:rPr>
              <a:t>which further this role.</a:t>
            </a:r>
            <a:r>
              <a:rPr lang="en-US" altLang="zh-CN" sz="1800" baseline="30000" smtClean="0">
                <a:ea typeface="华文中宋" pitchFamily="2" charset="-122"/>
              </a:rPr>
              <a:t> </a:t>
            </a:r>
            <a:endParaRPr lang="en-US" altLang="zh-CN" sz="1800" smtClean="0">
              <a:ea typeface="华文中宋" pitchFamily="2" charset="-122"/>
            </a:endParaRPr>
          </a:p>
          <a:p>
            <a:pPr eaLnBrk="1" hangingPunct="1"/>
            <a:endParaRPr lang="en-US" altLang="zh-CN" sz="1800" smtClean="0">
              <a:ea typeface="华文中宋"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DE21A528-39AE-4CBE-91B5-BE8647EB18DF}" type="datetime1">
              <a:rPr lang="zh-CN" altLang="en-US"/>
              <a:pPr>
                <a:defRPr/>
              </a:pPr>
              <a:t>2016/4/13</a:t>
            </a:fld>
            <a:endParaRPr lang="en-US" altLang="zh-CN"/>
          </a:p>
        </p:txBody>
      </p:sp>
      <p:sp>
        <p:nvSpPr>
          <p:cNvPr id="6" name="Slide Number Placeholder 5"/>
          <p:cNvSpPr>
            <a:spLocks noGrp="1"/>
          </p:cNvSpPr>
          <p:nvPr>
            <p:ph type="sldNum" sz="quarter" idx="12"/>
          </p:nvPr>
        </p:nvSpPr>
        <p:spPr/>
        <p:txBody>
          <a:bodyPr/>
          <a:lstStyle/>
          <a:p>
            <a:pPr>
              <a:defRPr/>
            </a:pPr>
            <a:fld id="{AFBFD5EE-C72A-4A56-B5F2-0A9A4F7E4D64}" type="slidenum">
              <a:rPr lang="en-US" altLang="zh-CN"/>
              <a:pPr>
                <a:defRPr/>
              </a:pPr>
              <a:t>55</a:t>
            </a:fld>
            <a:endParaRPr lang="en-US" altLang="zh-CN"/>
          </a:p>
        </p:txBody>
      </p:sp>
      <p:pic>
        <p:nvPicPr>
          <p:cNvPr id="61444" name="Picture 4" descr="pr s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6600"/>
            <a:ext cx="7620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2"/>
          <p:cNvSpPr>
            <a:spLocks noGrp="1" noChangeArrowheads="1"/>
          </p:cNvSpPr>
          <p:nvPr>
            <p:ph type="title"/>
          </p:nvPr>
        </p:nvSpPr>
        <p:spPr/>
        <p:txBody>
          <a:bodyPr/>
          <a:lstStyle/>
          <a:p>
            <a:pPr eaLnBrk="1" hangingPunct="1"/>
            <a:r>
              <a:rPr lang="zh-CN" altLang="en-US" smtClean="0">
                <a:ea typeface="华文中宋" pitchFamily="2" charset="-122"/>
              </a:rPr>
              <a:t>蛋白二级结构分析</a:t>
            </a:r>
          </a:p>
        </p:txBody>
      </p:sp>
      <p:sp>
        <p:nvSpPr>
          <p:cNvPr id="61446" name="Rectangle 3"/>
          <p:cNvSpPr>
            <a:spLocks noGrp="1" noChangeArrowheads="1"/>
          </p:cNvSpPr>
          <p:nvPr>
            <p:ph type="body" idx="1"/>
          </p:nvPr>
        </p:nvSpPr>
        <p:spPr/>
        <p:txBody>
          <a:bodyPr/>
          <a:lstStyle/>
          <a:p>
            <a:pPr eaLnBrk="1" hangingPunct="1"/>
            <a:r>
              <a:rPr lang="en-US" altLang="zh-CN" smtClean="0">
                <a:ea typeface="华文中宋" pitchFamily="2" charset="-122"/>
              </a:rPr>
              <a:t>The PredictProtein server</a:t>
            </a:r>
          </a:p>
          <a:p>
            <a:pPr eaLnBrk="1" hangingPunct="1">
              <a:buFont typeface="Wingdings" panose="05000000000000000000" pitchFamily="2" charset="2"/>
              <a:buNone/>
            </a:pPr>
            <a:r>
              <a:rPr lang="en-US" altLang="zh-CN" b="1" smtClean="0">
                <a:ea typeface="华文中宋" pitchFamily="2" charset="-122"/>
              </a:rPr>
              <a:t>http://blast.ym.edu.tw/tools/predictprotein/predictprotein.html</a:t>
            </a:r>
            <a:r>
              <a:rPr lang="en-US" altLang="zh-CN" smtClean="0">
                <a:ea typeface="华文中宋" pitchFamily="2" charset="-122"/>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A074A50-30E4-4ABC-9B59-97149E54FCF6}"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FEAF2AAD-785F-4667-A3AC-F641C7B003F1}" type="slidenum">
              <a:rPr lang="en-US" altLang="zh-CN"/>
              <a:pPr>
                <a:defRPr/>
              </a:pPr>
              <a:t>6</a:t>
            </a:fld>
            <a:endParaRPr lang="en-US" altLang="zh-CN"/>
          </a:p>
        </p:txBody>
      </p:sp>
      <p:sp>
        <p:nvSpPr>
          <p:cNvPr id="11268" name="Rectangle 2"/>
          <p:cNvSpPr>
            <a:spLocks noGrp="1" noChangeArrowheads="1"/>
          </p:cNvSpPr>
          <p:nvPr>
            <p:ph type="title"/>
          </p:nvPr>
        </p:nvSpPr>
        <p:spPr/>
        <p:txBody>
          <a:bodyPr/>
          <a:lstStyle/>
          <a:p>
            <a:pPr eaLnBrk="1" hangingPunct="1"/>
            <a:r>
              <a:rPr lang="en-US" altLang="zh-CN" smtClean="0">
                <a:ea typeface="华文中宋" pitchFamily="2" charset="-122"/>
              </a:rPr>
              <a:t>Probability Review</a:t>
            </a:r>
          </a:p>
        </p:txBody>
      </p:sp>
      <p:graphicFrame>
        <p:nvGraphicFramePr>
          <p:cNvPr id="11269" name="Object 5"/>
          <p:cNvGraphicFramePr>
            <a:graphicFrameLocks noChangeAspect="1"/>
          </p:cNvGraphicFramePr>
          <p:nvPr/>
        </p:nvGraphicFramePr>
        <p:xfrm>
          <a:off x="1012825" y="2743200"/>
          <a:ext cx="6281738" cy="3311525"/>
        </p:xfrm>
        <a:graphic>
          <a:graphicData uri="http://schemas.openxmlformats.org/presentationml/2006/ole">
            <mc:AlternateContent xmlns:mc="http://schemas.openxmlformats.org/markup-compatibility/2006">
              <mc:Choice xmlns:v="urn:schemas-microsoft-com:vml" Requires="v">
                <p:oleObj spid="_x0000_s11270" name="Equation" r:id="rId3" imgW="3276600" imgH="1727200" progId="Equation.DSMT4">
                  <p:embed/>
                </p:oleObj>
              </mc:Choice>
              <mc:Fallback>
                <p:oleObj name="Equation" r:id="rId3" imgW="3276600" imgH="172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25" y="2743200"/>
                        <a:ext cx="6281738" cy="331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093F11B-5CEF-486F-91F8-5732604D702B}"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D7F8EE29-A1C6-4850-9DA0-CBA5631F2542}" type="slidenum">
              <a:rPr lang="en-US" altLang="zh-CN"/>
              <a:pPr>
                <a:defRPr/>
              </a:pPr>
              <a:t>7</a:t>
            </a:fld>
            <a:endParaRPr lang="en-US" altLang="zh-CN"/>
          </a:p>
        </p:txBody>
      </p:sp>
      <p:sp>
        <p:nvSpPr>
          <p:cNvPr id="12292" name="Rectangle 2"/>
          <p:cNvSpPr>
            <a:spLocks noGrp="1" noChangeArrowheads="1"/>
          </p:cNvSpPr>
          <p:nvPr>
            <p:ph type="title"/>
          </p:nvPr>
        </p:nvSpPr>
        <p:spPr/>
        <p:txBody>
          <a:bodyPr/>
          <a:lstStyle/>
          <a:p>
            <a:pPr eaLnBrk="1" hangingPunct="1"/>
            <a:r>
              <a:rPr lang="zh-CN" altLang="en-US" smtClean="0">
                <a:ea typeface="华文中宋" pitchFamily="2" charset="-122"/>
              </a:rPr>
              <a:t>独立事件概率</a:t>
            </a:r>
          </a:p>
        </p:txBody>
      </p:sp>
      <p:sp>
        <p:nvSpPr>
          <p:cNvPr id="12293" name="Rectangle 3"/>
          <p:cNvSpPr>
            <a:spLocks noGrp="1" noChangeArrowheads="1"/>
          </p:cNvSpPr>
          <p:nvPr>
            <p:ph type="body" idx="1"/>
          </p:nvPr>
        </p:nvSpPr>
        <p:spPr/>
        <p:txBody>
          <a:bodyPr/>
          <a:lstStyle/>
          <a:p>
            <a:pPr eaLnBrk="1" hangingPunct="1"/>
            <a:r>
              <a:rPr lang="zh-CN" altLang="en-US" smtClean="0">
                <a:ea typeface="华文中宋" pitchFamily="2" charset="-122"/>
              </a:rPr>
              <a:t>设想我们做一连串的实验，而每次实验所可能发生的结果定为 </a:t>
            </a:r>
            <a:r>
              <a:rPr lang="en-US" altLang="zh-CN" i="1" smtClean="0">
                <a:ea typeface="华文中宋" pitchFamily="2" charset="-122"/>
              </a:rPr>
              <a:t>E</a:t>
            </a:r>
            <a:r>
              <a:rPr lang="en-US" altLang="zh-CN" baseline="-30000" smtClean="0">
                <a:ea typeface="华文中宋" pitchFamily="2" charset="-122"/>
              </a:rPr>
              <a:t>1</a:t>
            </a:r>
            <a:r>
              <a:rPr lang="en-US" altLang="zh-CN" smtClean="0">
                <a:ea typeface="华文中宋" pitchFamily="2" charset="-122"/>
              </a:rPr>
              <a:t>,</a:t>
            </a:r>
            <a:r>
              <a:rPr lang="en-US" altLang="zh-CN" i="1" smtClean="0">
                <a:ea typeface="华文中宋" pitchFamily="2" charset="-122"/>
              </a:rPr>
              <a:t>E</a:t>
            </a:r>
            <a:r>
              <a:rPr lang="en-US" altLang="zh-CN" baseline="-30000" smtClean="0">
                <a:ea typeface="华文中宋" pitchFamily="2" charset="-122"/>
              </a:rPr>
              <a:t>2</a:t>
            </a:r>
            <a:r>
              <a:rPr lang="en-US" altLang="zh-CN" smtClean="0">
                <a:ea typeface="华文中宋" pitchFamily="2" charset="-122"/>
              </a:rPr>
              <a:t>,</a:t>
            </a:r>
            <a:r>
              <a:rPr lang="en-US" altLang="zh-CN" smtClean="0">
                <a:latin typeface="Times New Roman" panose="02020603050405020304" pitchFamily="18" charset="0"/>
                <a:ea typeface="华文中宋" pitchFamily="2" charset="-122"/>
              </a:rPr>
              <a:t>…</a:t>
            </a:r>
            <a:r>
              <a:rPr lang="en-US" altLang="zh-CN" smtClean="0">
                <a:ea typeface="华文中宋" pitchFamily="2" charset="-122"/>
              </a:rPr>
              <a:t> </a:t>
            </a:r>
            <a:r>
              <a:rPr lang="en-US" altLang="zh-CN" i="1" smtClean="0">
                <a:ea typeface="华文中宋" pitchFamily="2" charset="-122"/>
              </a:rPr>
              <a:t>E</a:t>
            </a:r>
            <a:r>
              <a:rPr lang="en-US" altLang="zh-CN" i="1" baseline="-30000" smtClean="0">
                <a:ea typeface="华文中宋" pitchFamily="2" charset="-122"/>
              </a:rPr>
              <a:t>n</a:t>
            </a:r>
            <a:r>
              <a:rPr lang="en-US" altLang="zh-CN" smtClean="0">
                <a:ea typeface="华文中宋" pitchFamily="2" charset="-122"/>
              </a:rPr>
              <a:t>,</a:t>
            </a:r>
            <a:r>
              <a:rPr lang="en-US" altLang="zh-CN" smtClean="0">
                <a:latin typeface="Times New Roman" panose="02020603050405020304" pitchFamily="18" charset="0"/>
                <a:ea typeface="华文中宋" pitchFamily="2" charset="-122"/>
              </a:rPr>
              <a:t>…</a:t>
            </a:r>
            <a:r>
              <a:rPr lang="zh-CN" altLang="en-US" smtClean="0">
                <a:ea typeface="华文中宋" pitchFamily="2" charset="-122"/>
              </a:rPr>
              <a:t>。（可能是有限也可能是无限）。每一个结果 </a:t>
            </a:r>
            <a:r>
              <a:rPr lang="en-US" altLang="zh-CN" i="1" smtClean="0">
                <a:ea typeface="华文中宋" pitchFamily="2" charset="-122"/>
              </a:rPr>
              <a:t>E</a:t>
            </a:r>
            <a:r>
              <a:rPr lang="en-US" altLang="zh-CN" i="1" baseline="-30000" smtClean="0">
                <a:ea typeface="华文中宋" pitchFamily="2" charset="-122"/>
              </a:rPr>
              <a:t>k</a:t>
            </a:r>
            <a:r>
              <a:rPr lang="zh-CN" altLang="en-US" smtClean="0">
                <a:ea typeface="华文中宋" pitchFamily="2" charset="-122"/>
              </a:rPr>
              <a:t>，如果给定一个出现的可能性 </a:t>
            </a:r>
            <a:r>
              <a:rPr lang="en-US" altLang="zh-CN" i="1" smtClean="0">
                <a:ea typeface="华文中宋" pitchFamily="2" charset="-122"/>
              </a:rPr>
              <a:t>p</a:t>
            </a:r>
            <a:r>
              <a:rPr lang="en-US" altLang="zh-CN" i="1" baseline="-30000" smtClean="0">
                <a:ea typeface="华文中宋" pitchFamily="2" charset="-122"/>
              </a:rPr>
              <a:t>k</a:t>
            </a:r>
            <a:r>
              <a:rPr lang="zh-CN" altLang="en-US" smtClean="0">
                <a:ea typeface="华文中宋" pitchFamily="2" charset="-122"/>
              </a:rPr>
              <a:t>（即概率），则某一特定样本之序列 </a:t>
            </a:r>
            <a:r>
              <a:rPr lang="en-US" altLang="zh-CN" i="1" smtClean="0">
                <a:ea typeface="华文中宋" pitchFamily="2" charset="-122"/>
              </a:rPr>
              <a:t>E</a:t>
            </a:r>
            <a:r>
              <a:rPr lang="en-US" altLang="zh-CN" i="1" baseline="-30000" smtClean="0">
                <a:ea typeface="华文中宋" pitchFamily="2" charset="-122"/>
              </a:rPr>
              <a:t>j</a:t>
            </a:r>
            <a:r>
              <a:rPr lang="en-US" altLang="zh-CN" baseline="-30000" smtClean="0">
                <a:ea typeface="华文中宋" pitchFamily="2" charset="-122"/>
              </a:rPr>
              <a:t>1</a:t>
            </a:r>
            <a:r>
              <a:rPr lang="en-US" altLang="zh-CN" smtClean="0">
                <a:ea typeface="华文中宋" pitchFamily="2" charset="-122"/>
              </a:rPr>
              <a:t> </a:t>
            </a:r>
            <a:r>
              <a:rPr lang="en-US" altLang="zh-CN" i="1" smtClean="0">
                <a:ea typeface="华文中宋" pitchFamily="2" charset="-122"/>
              </a:rPr>
              <a:t>E</a:t>
            </a:r>
            <a:r>
              <a:rPr lang="en-US" altLang="zh-CN" i="1" baseline="-30000" smtClean="0">
                <a:ea typeface="华文中宋" pitchFamily="2" charset="-122"/>
              </a:rPr>
              <a:t>j</a:t>
            </a:r>
            <a:r>
              <a:rPr lang="en-US" altLang="zh-CN" baseline="-30000" smtClean="0">
                <a:ea typeface="华文中宋" pitchFamily="2" charset="-122"/>
              </a:rPr>
              <a:t>2</a:t>
            </a:r>
            <a:r>
              <a:rPr lang="en-US" altLang="zh-CN" smtClean="0">
                <a:ea typeface="华文中宋" pitchFamily="2" charset="-122"/>
              </a:rPr>
              <a:t> </a:t>
            </a:r>
            <a:r>
              <a:rPr lang="en-US" altLang="zh-CN" smtClean="0">
                <a:latin typeface="Times New Roman" panose="02020603050405020304" pitchFamily="18" charset="0"/>
                <a:ea typeface="华文中宋" pitchFamily="2" charset="-122"/>
              </a:rPr>
              <a:t>…</a:t>
            </a:r>
            <a:r>
              <a:rPr lang="en-US" altLang="zh-CN" smtClean="0">
                <a:ea typeface="华文中宋" pitchFamily="2" charset="-122"/>
              </a:rPr>
              <a:t> </a:t>
            </a:r>
            <a:r>
              <a:rPr lang="en-US" altLang="zh-CN" i="1" smtClean="0">
                <a:ea typeface="华文中宋" pitchFamily="2" charset="-122"/>
              </a:rPr>
              <a:t>E</a:t>
            </a:r>
            <a:r>
              <a:rPr lang="en-US" altLang="zh-CN" i="1" baseline="-30000" smtClean="0">
                <a:ea typeface="华文中宋" pitchFamily="2" charset="-122"/>
              </a:rPr>
              <a:t>jn</a:t>
            </a:r>
            <a:r>
              <a:rPr lang="zh-CN" altLang="en-US" smtClean="0">
                <a:ea typeface="华文中宋" pitchFamily="2" charset="-122"/>
              </a:rPr>
              <a:t>出现的概率为 </a:t>
            </a:r>
            <a:r>
              <a:rPr lang="en-US" altLang="zh-CN" i="1" smtClean="0">
                <a:ea typeface="华文中宋" pitchFamily="2" charset="-122"/>
              </a:rPr>
              <a:t>p</a:t>
            </a:r>
            <a:r>
              <a:rPr lang="en-US" altLang="zh-CN" smtClean="0">
                <a:ea typeface="华文中宋" pitchFamily="2" charset="-122"/>
              </a:rPr>
              <a:t>(</a:t>
            </a:r>
            <a:r>
              <a:rPr lang="en-US" altLang="zh-CN" i="1" smtClean="0">
                <a:ea typeface="华文中宋" pitchFamily="2" charset="-122"/>
              </a:rPr>
              <a:t>E</a:t>
            </a:r>
            <a:r>
              <a:rPr lang="en-US" altLang="zh-CN" i="1" baseline="-30000" smtClean="0">
                <a:ea typeface="华文中宋" pitchFamily="2" charset="-122"/>
              </a:rPr>
              <a:t>j</a:t>
            </a:r>
            <a:r>
              <a:rPr lang="en-US" altLang="zh-CN" baseline="-30000" smtClean="0">
                <a:ea typeface="华文中宋" pitchFamily="2" charset="-122"/>
              </a:rPr>
              <a:t>1</a:t>
            </a:r>
            <a:r>
              <a:rPr lang="en-US" altLang="zh-CN" smtClean="0">
                <a:ea typeface="华文中宋" pitchFamily="2" charset="-122"/>
              </a:rPr>
              <a:t> </a:t>
            </a:r>
            <a:r>
              <a:rPr lang="en-US" altLang="zh-CN" i="1" smtClean="0">
                <a:ea typeface="华文中宋" pitchFamily="2" charset="-122"/>
              </a:rPr>
              <a:t>E</a:t>
            </a:r>
            <a:r>
              <a:rPr lang="en-US" altLang="zh-CN" i="1" baseline="-30000" smtClean="0">
                <a:ea typeface="华文中宋" pitchFamily="2" charset="-122"/>
              </a:rPr>
              <a:t>j</a:t>
            </a:r>
            <a:r>
              <a:rPr lang="en-US" altLang="zh-CN" baseline="-30000" smtClean="0">
                <a:ea typeface="华文中宋" pitchFamily="2" charset="-122"/>
              </a:rPr>
              <a:t>2</a:t>
            </a:r>
            <a:r>
              <a:rPr lang="en-US" altLang="zh-CN" smtClean="0">
                <a:ea typeface="华文中宋" pitchFamily="2" charset="-122"/>
              </a:rPr>
              <a:t> </a:t>
            </a:r>
            <a:r>
              <a:rPr lang="en-US" altLang="zh-CN" smtClean="0">
                <a:latin typeface="Times New Roman" panose="02020603050405020304" pitchFamily="18" charset="0"/>
                <a:ea typeface="华文中宋" pitchFamily="2" charset="-122"/>
              </a:rPr>
              <a:t>…</a:t>
            </a:r>
            <a:r>
              <a:rPr lang="en-US" altLang="zh-CN" smtClean="0">
                <a:ea typeface="华文中宋" pitchFamily="2" charset="-122"/>
              </a:rPr>
              <a:t> </a:t>
            </a:r>
            <a:r>
              <a:rPr lang="en-US" altLang="zh-CN" i="1" smtClean="0">
                <a:ea typeface="华文中宋" pitchFamily="2" charset="-122"/>
              </a:rPr>
              <a:t>E</a:t>
            </a:r>
            <a:r>
              <a:rPr lang="en-US" altLang="zh-CN" i="1" baseline="-30000" smtClean="0">
                <a:ea typeface="华文中宋" pitchFamily="2" charset="-122"/>
              </a:rPr>
              <a:t>jn</a:t>
            </a:r>
            <a:r>
              <a:rPr lang="en-US" altLang="zh-CN" smtClean="0">
                <a:ea typeface="华文中宋" pitchFamily="2" charset="-122"/>
              </a:rPr>
              <a:t>) =</a:t>
            </a:r>
            <a:r>
              <a:rPr lang="en-US" altLang="zh-CN" i="1" smtClean="0">
                <a:ea typeface="华文中宋" pitchFamily="2" charset="-122"/>
              </a:rPr>
              <a:t>p</a:t>
            </a:r>
            <a:r>
              <a:rPr lang="en-US" altLang="zh-CN" i="1" baseline="-30000" smtClean="0">
                <a:ea typeface="华文中宋" pitchFamily="2" charset="-122"/>
              </a:rPr>
              <a:t>j</a:t>
            </a:r>
            <a:r>
              <a:rPr lang="en-US" altLang="zh-CN" baseline="-30000" smtClean="0">
                <a:ea typeface="华文中宋" pitchFamily="2" charset="-122"/>
              </a:rPr>
              <a:t>1</a:t>
            </a:r>
            <a:r>
              <a:rPr lang="en-US" altLang="zh-CN" smtClean="0">
                <a:ea typeface="华文中宋" pitchFamily="2" charset="-122"/>
              </a:rPr>
              <a:t> </a:t>
            </a:r>
            <a:r>
              <a:rPr lang="en-US" altLang="zh-CN" smtClean="0">
                <a:latin typeface="Times New Roman" panose="02020603050405020304" pitchFamily="18" charset="0"/>
                <a:ea typeface="华文中宋" pitchFamily="2" charset="-122"/>
              </a:rPr>
              <a:t>…</a:t>
            </a:r>
            <a:r>
              <a:rPr lang="en-US" altLang="zh-CN" smtClean="0">
                <a:ea typeface="华文中宋" pitchFamily="2" charset="-122"/>
              </a:rPr>
              <a:t> </a:t>
            </a:r>
            <a:r>
              <a:rPr lang="en-US" altLang="zh-CN" i="1" smtClean="0">
                <a:ea typeface="华文中宋" pitchFamily="2" charset="-122"/>
              </a:rPr>
              <a:t>P</a:t>
            </a:r>
            <a:r>
              <a:rPr lang="en-US" altLang="zh-CN" i="1" baseline="-30000" smtClean="0">
                <a:ea typeface="华文中宋" pitchFamily="2" charset="-122"/>
              </a:rPr>
              <a:t>jn</a:t>
            </a:r>
            <a:r>
              <a:rPr lang="zh-CN" altLang="en-US" smtClean="0">
                <a:ea typeface="华文中宋" pitchFamily="2"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C126A40-420A-47F3-998B-9A72F8461222}"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F7DBDED0-D213-4C98-B326-49F107F51291}" type="slidenum">
              <a:rPr lang="en-US" altLang="zh-CN"/>
              <a:pPr>
                <a:defRPr/>
              </a:pPr>
              <a:t>8</a:t>
            </a:fld>
            <a:endParaRPr lang="en-US" altLang="zh-CN"/>
          </a:p>
        </p:txBody>
      </p:sp>
      <p:sp>
        <p:nvSpPr>
          <p:cNvPr id="13316" name="Rectangle 2"/>
          <p:cNvSpPr>
            <a:spLocks noGrp="1" noChangeArrowheads="1"/>
          </p:cNvSpPr>
          <p:nvPr>
            <p:ph type="title"/>
          </p:nvPr>
        </p:nvSpPr>
        <p:spPr/>
        <p:txBody>
          <a:bodyPr/>
          <a:lstStyle/>
          <a:p>
            <a:pPr eaLnBrk="1" hangingPunct="1"/>
            <a:r>
              <a:rPr lang="zh-CN" altLang="en-US" smtClean="0">
                <a:ea typeface="华文中宋" pitchFamily="2" charset="-122"/>
              </a:rPr>
              <a:t>马尔科夫链</a:t>
            </a:r>
          </a:p>
        </p:txBody>
      </p:sp>
      <p:sp>
        <p:nvSpPr>
          <p:cNvPr id="13317" name="Rectangle 3"/>
          <p:cNvSpPr>
            <a:spLocks noGrp="1" noChangeArrowheads="1"/>
          </p:cNvSpPr>
          <p:nvPr>
            <p:ph type="body" idx="1"/>
          </p:nvPr>
        </p:nvSpPr>
        <p:spPr/>
        <p:txBody>
          <a:bodyPr/>
          <a:lstStyle/>
          <a:p>
            <a:pPr eaLnBrk="1" hangingPunct="1"/>
            <a:r>
              <a:rPr lang="zh-CN" altLang="en-US" sz="2400" smtClean="0">
                <a:ea typeface="华文中宋" pitchFamily="2" charset="-122"/>
              </a:rPr>
              <a:t>一般及常用的统计中，彼此相互「独立」大概是最有用的一个观念。用简单的术语來说，互相「独立」就是彼此毫不相干，一点牵涉都沒有。</a:t>
            </a:r>
          </a:p>
          <a:p>
            <a:pPr eaLnBrk="1" hangingPunct="1"/>
            <a:r>
              <a:rPr lang="zh-CN" altLang="en-US" sz="2400" smtClean="0">
                <a:ea typeface="华文中宋" pitchFamily="2" charset="-122"/>
              </a:rPr>
              <a:t>但是实际生活中很多事件是相互关联的</a:t>
            </a:r>
          </a:p>
          <a:p>
            <a:pPr eaLnBrk="1" hangingPunct="1"/>
            <a:r>
              <a:rPr lang="en-US" altLang="zh-CN" sz="2400" smtClean="0">
                <a:ea typeface="华文中宋" pitchFamily="2" charset="-122"/>
              </a:rPr>
              <a:t>[</a:t>
            </a:r>
            <a:r>
              <a:rPr lang="zh-CN" altLang="en-US" sz="2400" smtClean="0">
                <a:ea typeface="华文中宋" pitchFamily="2" charset="-122"/>
              </a:rPr>
              <a:t>不是互相独立」也就是相互关联的意思，但是要怎样相关呢？如何在相关中作一些简单的分类呢？马尔科夫链就是要描述在「相关」这个概念中最简单的一种。但即使如此，有关马可夫链的理论已经相当丰富了。在概率理论中，它几乎占了绝大的部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4654787-23A0-4AE0-B55B-722109F4E3FC}" type="datetime1">
              <a:rPr lang="zh-CN" altLang="en-US"/>
              <a:pPr>
                <a:defRPr/>
              </a:pPr>
              <a:t>2016/4/13</a:t>
            </a:fld>
            <a:endParaRPr lang="en-US" altLang="zh-CN"/>
          </a:p>
        </p:txBody>
      </p:sp>
      <p:sp>
        <p:nvSpPr>
          <p:cNvPr id="5" name="Slide Number Placeholder 5"/>
          <p:cNvSpPr>
            <a:spLocks noGrp="1"/>
          </p:cNvSpPr>
          <p:nvPr>
            <p:ph type="sldNum" sz="quarter" idx="12"/>
          </p:nvPr>
        </p:nvSpPr>
        <p:spPr/>
        <p:txBody>
          <a:bodyPr/>
          <a:lstStyle/>
          <a:p>
            <a:pPr>
              <a:defRPr/>
            </a:pPr>
            <a:fld id="{EB4E1A06-6EB3-4655-897F-881AB318C841}" type="slidenum">
              <a:rPr lang="en-US" altLang="zh-CN"/>
              <a:pPr>
                <a:defRPr/>
              </a:pPr>
              <a:t>9</a:t>
            </a:fld>
            <a:endParaRPr lang="en-US" altLang="zh-CN"/>
          </a:p>
        </p:txBody>
      </p:sp>
      <p:sp>
        <p:nvSpPr>
          <p:cNvPr id="14340" name="Rectangle 2"/>
          <p:cNvSpPr>
            <a:spLocks noGrp="1" noChangeArrowheads="1"/>
          </p:cNvSpPr>
          <p:nvPr>
            <p:ph type="title"/>
          </p:nvPr>
        </p:nvSpPr>
        <p:spPr/>
        <p:txBody>
          <a:bodyPr/>
          <a:lstStyle/>
          <a:p>
            <a:pPr eaLnBrk="1" hangingPunct="1"/>
            <a:r>
              <a:rPr lang="zh-CN" altLang="en-US" smtClean="0">
                <a:ea typeface="华文中宋" pitchFamily="2" charset="-122"/>
              </a:rPr>
              <a:t>马尔科夫链</a:t>
            </a:r>
          </a:p>
        </p:txBody>
      </p:sp>
      <p:sp>
        <p:nvSpPr>
          <p:cNvPr id="14341" name="Rectangle 3"/>
          <p:cNvSpPr>
            <a:spLocks noGrp="1" noChangeArrowheads="1"/>
          </p:cNvSpPr>
          <p:nvPr>
            <p:ph type="body" idx="1"/>
          </p:nvPr>
        </p:nvSpPr>
        <p:spPr/>
        <p:txBody>
          <a:bodyPr/>
          <a:lstStyle/>
          <a:p>
            <a:pPr eaLnBrk="1" hangingPunct="1"/>
            <a:r>
              <a:rPr lang="zh-CN" altLang="en-US" sz="2400" smtClean="0">
                <a:ea typeface="华文中宋" pitchFamily="2" charset="-122"/>
              </a:rPr>
              <a:t>在马尔科夫链中考虑最简单的「相关」性。在在这种情况下，我们不能给任一个事件 </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smtClean="0">
                <a:ea typeface="华文中宋" pitchFamily="2" charset="-122"/>
              </a:rPr>
              <a:t> </a:t>
            </a:r>
            <a:r>
              <a:rPr lang="zh-CN" altLang="en-US" sz="2400" smtClean="0">
                <a:ea typeface="华文中宋" pitchFamily="2" charset="-122"/>
              </a:rPr>
              <a:t>一個概率 </a:t>
            </a:r>
            <a:r>
              <a:rPr lang="en-US" altLang="zh-CN" sz="2400" i="1" smtClean="0">
                <a:ea typeface="华文中宋" pitchFamily="2" charset="-122"/>
              </a:rPr>
              <a:t>p</a:t>
            </a:r>
            <a:r>
              <a:rPr lang="en-US" altLang="zh-CN" sz="2400" i="1" baseline="-30000" smtClean="0">
                <a:ea typeface="华文中宋" pitchFamily="2" charset="-122"/>
              </a:rPr>
              <a:t>j</a:t>
            </a:r>
            <a:r>
              <a:rPr lang="en-US" altLang="zh-CN" sz="2400" smtClean="0">
                <a:ea typeface="华文中宋" pitchFamily="2" charset="-122"/>
              </a:rPr>
              <a:t> </a:t>
            </a:r>
            <a:r>
              <a:rPr lang="zh-CN" altLang="en-US" sz="2400" smtClean="0">
                <a:ea typeface="华文中宋" pitchFamily="2" charset="-122"/>
              </a:rPr>
              <a:t>但我们给一对事件 </a:t>
            </a:r>
            <a:r>
              <a:rPr lang="en-US" altLang="zh-CN" sz="2400" smtClean="0">
                <a:ea typeface="华文中宋" pitchFamily="2" charset="-122"/>
              </a:rPr>
              <a:t>(</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smtClean="0">
                <a:ea typeface="华文中宋" pitchFamily="2" charset="-122"/>
              </a:rPr>
              <a:t>,</a:t>
            </a:r>
            <a:r>
              <a:rPr lang="en-US" altLang="zh-CN" sz="2400" i="1" smtClean="0">
                <a:ea typeface="华文中宋" pitchFamily="2" charset="-122"/>
              </a:rPr>
              <a:t>E</a:t>
            </a:r>
            <a:r>
              <a:rPr lang="en-US" altLang="zh-CN" sz="2400" i="1" baseline="-30000" smtClean="0">
                <a:ea typeface="华文中宋" pitchFamily="2" charset="-122"/>
              </a:rPr>
              <a:t>k</a:t>
            </a:r>
            <a:r>
              <a:rPr lang="en-US" altLang="zh-CN" sz="2400" smtClean="0">
                <a:ea typeface="华文中宋" pitchFamily="2" charset="-122"/>
              </a:rPr>
              <a:t>) </a:t>
            </a:r>
            <a:r>
              <a:rPr lang="zh-CN" altLang="en-US" sz="2400" smtClean="0">
                <a:ea typeface="华文中宋" pitchFamily="2" charset="-122"/>
              </a:rPr>
              <a:t>一個概率 </a:t>
            </a:r>
            <a:r>
              <a:rPr lang="en-US" altLang="zh-CN" sz="2400" i="1" smtClean="0">
                <a:ea typeface="华文中宋" pitchFamily="2" charset="-122"/>
              </a:rPr>
              <a:t>p</a:t>
            </a:r>
            <a:r>
              <a:rPr lang="en-US" altLang="zh-CN" sz="2400" i="1" baseline="-30000" smtClean="0">
                <a:ea typeface="华文中宋" pitchFamily="2" charset="-122"/>
              </a:rPr>
              <a:t>jk</a:t>
            </a:r>
            <a:r>
              <a:rPr lang="zh-CN" altLang="en-US" sz="2400" smtClean="0">
                <a:ea typeface="华文中宋" pitchFamily="2" charset="-122"/>
              </a:rPr>
              <a:t>，这个时候 </a:t>
            </a:r>
            <a:r>
              <a:rPr lang="en-US" altLang="zh-CN" sz="2400" i="1" smtClean="0">
                <a:ea typeface="华文中宋" pitchFamily="2" charset="-122"/>
              </a:rPr>
              <a:t>p</a:t>
            </a:r>
            <a:r>
              <a:rPr lang="en-US" altLang="zh-CN" sz="2400" i="1" baseline="-30000" smtClean="0">
                <a:ea typeface="华文中宋" pitchFamily="2" charset="-122"/>
              </a:rPr>
              <a:t>jk</a:t>
            </a:r>
            <a:r>
              <a:rPr lang="en-US" altLang="zh-CN" sz="2400" smtClean="0">
                <a:ea typeface="华文中宋" pitchFamily="2" charset="-122"/>
              </a:rPr>
              <a:t> </a:t>
            </a:r>
            <a:r>
              <a:rPr lang="zh-CN" altLang="en-US" sz="2400" smtClean="0">
                <a:ea typeface="华文中宋" pitchFamily="2" charset="-122"/>
              </a:rPr>
              <a:t>的解释是一种条件概率，就是假设在某次实验中 </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smtClean="0">
                <a:ea typeface="华文中宋" pitchFamily="2" charset="-122"/>
              </a:rPr>
              <a:t> </a:t>
            </a:r>
            <a:r>
              <a:rPr lang="zh-CN" altLang="en-US" sz="2400" smtClean="0">
                <a:ea typeface="华文中宋" pitchFamily="2" charset="-122"/>
              </a:rPr>
              <a:t>已经出现，而在下一次实验中 </a:t>
            </a:r>
            <a:r>
              <a:rPr lang="en-US" altLang="zh-CN" sz="2400" i="1" smtClean="0">
                <a:ea typeface="华文中宋" pitchFamily="2" charset="-122"/>
              </a:rPr>
              <a:t>E</a:t>
            </a:r>
            <a:r>
              <a:rPr lang="en-US" altLang="zh-CN" sz="2400" i="1" baseline="-30000" smtClean="0">
                <a:ea typeface="华文中宋" pitchFamily="2" charset="-122"/>
              </a:rPr>
              <a:t>k</a:t>
            </a:r>
            <a:r>
              <a:rPr lang="en-US" altLang="zh-CN" sz="2400" smtClean="0">
                <a:ea typeface="华文中宋" pitchFamily="2" charset="-122"/>
              </a:rPr>
              <a:t> </a:t>
            </a:r>
            <a:r>
              <a:rPr lang="zh-CN" altLang="en-US" sz="2400" smtClean="0">
                <a:ea typeface="华文中宋" pitchFamily="2" charset="-122"/>
              </a:rPr>
              <a:t>出现的概率。除了 </a:t>
            </a:r>
            <a:r>
              <a:rPr lang="en-US" altLang="zh-CN" sz="2400" i="1" smtClean="0">
                <a:ea typeface="华文中宋" pitchFamily="2" charset="-122"/>
              </a:rPr>
              <a:t>p</a:t>
            </a:r>
            <a:r>
              <a:rPr lang="en-US" altLang="zh-CN" sz="2400" i="1" baseline="-30000" smtClean="0">
                <a:ea typeface="华文中宋" pitchFamily="2" charset="-122"/>
              </a:rPr>
              <a:t>jk</a:t>
            </a:r>
            <a:r>
              <a:rPr lang="en-US" altLang="zh-CN" sz="2400" smtClean="0">
                <a:ea typeface="华文中宋" pitchFamily="2" charset="-122"/>
              </a:rPr>
              <a:t> </a:t>
            </a:r>
            <a:r>
              <a:rPr lang="zh-CN" altLang="en-US" sz="2400" smtClean="0">
                <a:ea typeface="华文中宋" pitchFamily="2" charset="-122"/>
              </a:rPr>
              <a:t>之外，还需要知道第一次实验中 </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smtClean="0">
                <a:ea typeface="华文中宋" pitchFamily="2" charset="-122"/>
              </a:rPr>
              <a:t> </a:t>
            </a:r>
            <a:r>
              <a:rPr lang="zh-CN" altLang="en-US" sz="2400" smtClean="0">
                <a:ea typeface="华文中宋" pitchFamily="2" charset="-122"/>
              </a:rPr>
              <a:t>出現的機率 </a:t>
            </a:r>
            <a:r>
              <a:rPr lang="en-US" altLang="zh-CN" sz="2400" i="1" smtClean="0">
                <a:ea typeface="华文中宋" pitchFamily="2" charset="-122"/>
              </a:rPr>
              <a:t>a</a:t>
            </a:r>
            <a:r>
              <a:rPr lang="en-US" altLang="zh-CN" sz="2400" i="1" baseline="-30000" smtClean="0">
                <a:ea typeface="华文中宋" pitchFamily="2" charset="-122"/>
              </a:rPr>
              <a:t>j</a:t>
            </a:r>
            <a:r>
              <a:rPr lang="zh-CN" altLang="en-US" sz="2400" smtClean="0">
                <a:ea typeface="华文中宋" pitchFamily="2" charset="-122"/>
              </a:rPr>
              <a:t>。有了这些资料后，一個样本序列 </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baseline="-30000" smtClean="0">
                <a:ea typeface="华文中宋" pitchFamily="2" charset="-122"/>
              </a:rPr>
              <a:t>0</a:t>
            </a:r>
            <a:r>
              <a:rPr lang="en-US" altLang="zh-CN" sz="2400" smtClean="0">
                <a:ea typeface="华文中宋" pitchFamily="2" charset="-122"/>
              </a:rPr>
              <a:t> </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baseline="-30000" smtClean="0">
                <a:ea typeface="华文中宋" pitchFamily="2" charset="-122"/>
              </a:rPr>
              <a:t>1</a:t>
            </a:r>
            <a:r>
              <a:rPr lang="en-US" altLang="zh-CN" sz="2400" smtClean="0">
                <a:ea typeface="华文中宋" pitchFamily="2" charset="-122"/>
              </a:rPr>
              <a:t> </a:t>
            </a:r>
            <a:r>
              <a:rPr lang="en-US" altLang="zh-CN" sz="2400" smtClean="0">
                <a:latin typeface="Times New Roman" panose="02020603050405020304" pitchFamily="18" charset="0"/>
                <a:ea typeface="华文中宋" pitchFamily="2" charset="-122"/>
              </a:rPr>
              <a:t>…</a:t>
            </a:r>
            <a:r>
              <a:rPr lang="en-US" altLang="zh-CN" sz="2400" smtClean="0">
                <a:ea typeface="华文中宋" pitchFamily="2" charset="-122"/>
              </a:rPr>
              <a:t> </a:t>
            </a:r>
            <a:r>
              <a:rPr lang="en-US" altLang="zh-CN" sz="2400" i="1" smtClean="0">
                <a:ea typeface="华文中宋" pitchFamily="2" charset="-122"/>
              </a:rPr>
              <a:t>E</a:t>
            </a:r>
            <a:r>
              <a:rPr lang="en-US" altLang="zh-CN" sz="2400" i="1" baseline="-30000" smtClean="0">
                <a:ea typeface="华文中宋" pitchFamily="2" charset="-122"/>
              </a:rPr>
              <a:t>jn</a:t>
            </a:r>
            <a:r>
              <a:rPr lang="zh-CN" altLang="en-US" sz="2400" smtClean="0">
                <a:ea typeface="华文中宋" pitchFamily="2" charset="-122"/>
              </a:rPr>
              <a:t>（也就是说第零次实验结果是</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baseline="-30000" smtClean="0">
                <a:ea typeface="华文中宋" pitchFamily="2" charset="-122"/>
              </a:rPr>
              <a:t>0</a:t>
            </a:r>
            <a:r>
              <a:rPr lang="zh-CN" altLang="en-US" sz="2400" smtClean="0">
                <a:ea typeface="华文中宋" pitchFamily="2" charset="-122"/>
              </a:rPr>
              <a:t>，第一次一次是 </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baseline="-30000" smtClean="0">
                <a:ea typeface="华文中宋" pitchFamily="2" charset="-122"/>
              </a:rPr>
              <a:t>1</a:t>
            </a:r>
            <a:r>
              <a:rPr lang="en-US" altLang="zh-CN" sz="2400" smtClean="0">
                <a:latin typeface="Times New Roman" panose="02020603050405020304" pitchFamily="18" charset="0"/>
                <a:ea typeface="华文中宋" pitchFamily="2" charset="-122"/>
              </a:rPr>
              <a:t>……</a:t>
            </a:r>
            <a:r>
              <a:rPr lang="zh-CN" altLang="en-US" sz="2400" smtClean="0">
                <a:ea typeface="华文中宋" pitchFamily="2" charset="-122"/>
              </a:rPr>
              <a:t>第 </a:t>
            </a:r>
            <a:r>
              <a:rPr lang="en-US" altLang="zh-CN" sz="2400" i="1" smtClean="0">
                <a:ea typeface="华文中宋" pitchFamily="2" charset="-122"/>
              </a:rPr>
              <a:t>n</a:t>
            </a:r>
            <a:r>
              <a:rPr lang="en-US" altLang="zh-CN" sz="2400" smtClean="0">
                <a:ea typeface="华文中宋" pitchFamily="2" charset="-122"/>
              </a:rPr>
              <a:t> </a:t>
            </a:r>
            <a:r>
              <a:rPr lang="zh-CN" altLang="en-US" sz="2400" smtClean="0">
                <a:ea typeface="华文中宋" pitchFamily="2" charset="-122"/>
              </a:rPr>
              <a:t>次实验是 </a:t>
            </a:r>
            <a:r>
              <a:rPr lang="en-US" altLang="zh-CN" sz="2400" i="1" smtClean="0">
                <a:ea typeface="华文中宋" pitchFamily="2" charset="-122"/>
              </a:rPr>
              <a:t>E</a:t>
            </a:r>
            <a:r>
              <a:rPr lang="en-US" altLang="zh-CN" sz="2400" i="1" baseline="-30000" smtClean="0">
                <a:ea typeface="华文中宋" pitchFamily="2" charset="-122"/>
              </a:rPr>
              <a:t>jn</a:t>
            </a:r>
            <a:r>
              <a:rPr lang="zh-CN" altLang="en-US" sz="2400" smtClean="0">
                <a:ea typeface="华文中宋" pitchFamily="2" charset="-122"/>
              </a:rPr>
              <a:t>）的概率就很清楚的是 </a:t>
            </a:r>
            <a:r>
              <a:rPr lang="en-US" altLang="zh-CN" sz="2400" i="1" smtClean="0">
                <a:ea typeface="华文中宋" pitchFamily="2" charset="-122"/>
              </a:rPr>
              <a:t>P</a:t>
            </a:r>
            <a:r>
              <a:rPr lang="en-US" altLang="zh-CN" sz="2400" smtClean="0">
                <a:ea typeface="华文中宋" pitchFamily="2" charset="-122"/>
              </a:rPr>
              <a:t>(</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baseline="-30000" smtClean="0">
                <a:ea typeface="华文中宋" pitchFamily="2" charset="-122"/>
              </a:rPr>
              <a:t>0</a:t>
            </a:r>
            <a:r>
              <a:rPr lang="en-US" altLang="zh-CN" sz="2400" smtClean="0">
                <a:ea typeface="华文中宋" pitchFamily="2" charset="-122"/>
              </a:rPr>
              <a:t>,</a:t>
            </a:r>
            <a:r>
              <a:rPr lang="en-US" altLang="zh-CN" sz="2400" i="1" smtClean="0">
                <a:ea typeface="华文中宋" pitchFamily="2" charset="-122"/>
              </a:rPr>
              <a:t>E</a:t>
            </a:r>
            <a:r>
              <a:rPr lang="en-US" altLang="zh-CN" sz="2400" i="1" baseline="-30000" smtClean="0">
                <a:ea typeface="华文中宋" pitchFamily="2" charset="-122"/>
              </a:rPr>
              <a:t>j</a:t>
            </a:r>
            <a:r>
              <a:rPr lang="en-US" altLang="zh-CN" sz="2400" baseline="-30000" smtClean="0">
                <a:ea typeface="华文中宋" pitchFamily="2" charset="-122"/>
              </a:rPr>
              <a:t>1</a:t>
            </a:r>
            <a:r>
              <a:rPr lang="en-US" altLang="zh-CN" sz="2400" smtClean="0">
                <a:ea typeface="华文中宋" pitchFamily="2" charset="-122"/>
              </a:rPr>
              <a:t>,</a:t>
            </a:r>
            <a:r>
              <a:rPr lang="en-US" altLang="zh-CN" sz="2400" i="1" smtClean="0">
                <a:ea typeface="华文中宋" pitchFamily="2" charset="-122"/>
              </a:rPr>
              <a:t>E</a:t>
            </a:r>
            <a:r>
              <a:rPr lang="en-US" altLang="zh-CN" sz="2400" i="1" baseline="-30000" smtClean="0">
                <a:ea typeface="华文中宋" pitchFamily="2" charset="-122"/>
              </a:rPr>
              <a:t>jn</a:t>
            </a:r>
            <a:r>
              <a:rPr lang="en-US" altLang="zh-CN" sz="2400" smtClean="0">
                <a:ea typeface="华文中宋" pitchFamily="2" charset="-122"/>
              </a:rPr>
              <a:t>) =</a:t>
            </a:r>
            <a:r>
              <a:rPr lang="en-US" altLang="zh-CN" sz="2400" i="1" smtClean="0">
                <a:ea typeface="华文中宋" pitchFamily="2" charset="-122"/>
              </a:rPr>
              <a:t>a</a:t>
            </a:r>
            <a:r>
              <a:rPr lang="en-US" altLang="zh-CN" sz="2400" i="1" baseline="-30000" smtClean="0">
                <a:ea typeface="华文中宋" pitchFamily="2" charset="-122"/>
              </a:rPr>
              <a:t>j</a:t>
            </a:r>
            <a:r>
              <a:rPr lang="en-US" altLang="zh-CN" sz="2400" smtClean="0">
                <a:ea typeface="华文中宋" pitchFamily="2" charset="-122"/>
              </a:rPr>
              <a:t> </a:t>
            </a:r>
            <a:r>
              <a:rPr lang="en-US" altLang="zh-CN" sz="2400" i="1" smtClean="0">
                <a:ea typeface="华文中宋" pitchFamily="2" charset="-122"/>
              </a:rPr>
              <a:t>p</a:t>
            </a:r>
            <a:r>
              <a:rPr lang="en-US" altLang="zh-CN" sz="2400" i="1" baseline="-30000" smtClean="0">
                <a:ea typeface="华文中宋" pitchFamily="2" charset="-122"/>
              </a:rPr>
              <a:t>j</a:t>
            </a:r>
            <a:r>
              <a:rPr lang="en-US" altLang="zh-CN" sz="2400" baseline="-30000" smtClean="0">
                <a:ea typeface="华文中宋" pitchFamily="2" charset="-122"/>
              </a:rPr>
              <a:t>0</a:t>
            </a:r>
            <a:r>
              <a:rPr lang="en-US" altLang="zh-CN" sz="2400" i="1" baseline="-30000" smtClean="0">
                <a:ea typeface="华文中宋" pitchFamily="2" charset="-122"/>
              </a:rPr>
              <a:t>j</a:t>
            </a:r>
            <a:r>
              <a:rPr lang="en-US" altLang="zh-CN" sz="2400" baseline="-30000" smtClean="0">
                <a:ea typeface="华文中宋" pitchFamily="2" charset="-122"/>
              </a:rPr>
              <a:t>1</a:t>
            </a:r>
            <a:r>
              <a:rPr lang="en-US" altLang="zh-CN" sz="2400" smtClean="0">
                <a:ea typeface="华文中宋" pitchFamily="2" charset="-122"/>
              </a:rPr>
              <a:t> </a:t>
            </a:r>
            <a:r>
              <a:rPr lang="en-US" altLang="zh-CN" sz="2400" i="1" smtClean="0">
                <a:ea typeface="华文中宋" pitchFamily="2" charset="-122"/>
              </a:rPr>
              <a:t>p</a:t>
            </a:r>
            <a:r>
              <a:rPr lang="en-US" altLang="zh-CN" sz="2400" i="1" baseline="-30000" smtClean="0">
                <a:ea typeface="华文中宋" pitchFamily="2" charset="-122"/>
              </a:rPr>
              <a:t>j</a:t>
            </a:r>
            <a:r>
              <a:rPr lang="en-US" altLang="zh-CN" sz="2400" baseline="-30000" smtClean="0">
                <a:ea typeface="华文中宋" pitchFamily="2" charset="-122"/>
              </a:rPr>
              <a:t>1</a:t>
            </a:r>
            <a:r>
              <a:rPr lang="en-US" altLang="zh-CN" sz="2400" i="1" baseline="-30000" smtClean="0">
                <a:ea typeface="华文中宋" pitchFamily="2" charset="-122"/>
              </a:rPr>
              <a:t>j</a:t>
            </a:r>
            <a:r>
              <a:rPr lang="en-US" altLang="zh-CN" sz="2400" baseline="-30000" smtClean="0">
                <a:ea typeface="华文中宋" pitchFamily="2" charset="-122"/>
              </a:rPr>
              <a:t>2</a:t>
            </a:r>
            <a:r>
              <a:rPr lang="en-US" altLang="zh-CN" sz="2400" smtClean="0">
                <a:ea typeface="华文中宋" pitchFamily="2" charset="-122"/>
              </a:rPr>
              <a:t> </a:t>
            </a:r>
            <a:r>
              <a:rPr lang="en-US" altLang="zh-CN" sz="2400" smtClean="0">
                <a:latin typeface="Times New Roman" panose="02020603050405020304" pitchFamily="18" charset="0"/>
                <a:ea typeface="华文中宋" pitchFamily="2" charset="-122"/>
              </a:rPr>
              <a:t>…</a:t>
            </a:r>
            <a:r>
              <a:rPr lang="en-US" altLang="zh-CN" sz="2400" smtClean="0">
                <a:ea typeface="华文中宋" pitchFamily="2" charset="-122"/>
              </a:rPr>
              <a:t> </a:t>
            </a:r>
            <a:r>
              <a:rPr lang="en-US" altLang="zh-CN" sz="2400" i="1" smtClean="0">
                <a:ea typeface="华文中宋" pitchFamily="2" charset="-122"/>
              </a:rPr>
              <a:t>p</a:t>
            </a:r>
            <a:r>
              <a:rPr lang="en-US" altLang="zh-CN" sz="2400" i="1" baseline="-30000" smtClean="0">
                <a:ea typeface="华文中宋" pitchFamily="2" charset="-122"/>
              </a:rPr>
              <a:t>jn</a:t>
            </a:r>
            <a:r>
              <a:rPr lang="en-US" altLang="zh-CN" sz="2400" baseline="-30000" smtClean="0">
                <a:ea typeface="华文中宋" pitchFamily="2" charset="-122"/>
              </a:rPr>
              <a:t>-1</a:t>
            </a:r>
            <a:r>
              <a:rPr lang="en-US" altLang="zh-CN" sz="2400" i="1" baseline="-30000" smtClean="0">
                <a:ea typeface="华文中宋" pitchFamily="2" charset="-122"/>
              </a:rPr>
              <a:t>jn</a:t>
            </a:r>
            <a:r>
              <a:rPr lang="zh-CN" altLang="en-US" sz="2400" smtClean="0">
                <a:ea typeface="华文中宋" pitchFamily="2" charset="-122"/>
              </a:rPr>
              <a:t>。 </a:t>
            </a:r>
          </a:p>
          <a:p>
            <a:pPr eaLnBrk="1" hangingPunct="1"/>
            <a:endParaRPr lang="zh-CN" altLang="en-US" sz="2400" smtClean="0">
              <a:ea typeface="华文中宋" pitchFamily="2" charset="-122"/>
            </a:endParaRPr>
          </a:p>
        </p:txBody>
      </p:sp>
    </p:spTree>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D:\Microsoft\Office\Templates\Presentation Designs\Capsules.pot</Template>
  <TotalTime>2221</TotalTime>
  <Words>2676</Words>
  <Application>Microsoft Office PowerPoint</Application>
  <PresentationFormat>On-screen Show (4:3)</PresentationFormat>
  <Paragraphs>314</Paragraphs>
  <Slides>55</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9" baseType="lpstr">
      <vt:lpstr>Times New Roman</vt:lpstr>
      <vt:lpstr>宋体</vt:lpstr>
      <vt:lpstr>Arial</vt:lpstr>
      <vt:lpstr>Wingdings</vt:lpstr>
      <vt:lpstr>华文中宋</vt:lpstr>
      <vt:lpstr>Arial Unicode MS</vt:lpstr>
      <vt:lpstr>楷体_GB2312</vt:lpstr>
      <vt:lpstr>CMR12~12</vt:lpstr>
      <vt:lpstr>Symbol</vt:lpstr>
      <vt:lpstr>Tahoma</vt:lpstr>
      <vt:lpstr>Verdana</vt:lpstr>
      <vt:lpstr>Capsules</vt:lpstr>
      <vt:lpstr>MathType 6.0 Equation</vt:lpstr>
      <vt:lpstr>Microsoft Equation 3.0</vt:lpstr>
      <vt:lpstr>生物信息学实验</vt:lpstr>
      <vt:lpstr>生物学中常用的统计模型 </vt:lpstr>
      <vt:lpstr>Introduction</vt:lpstr>
      <vt:lpstr>Introduction</vt:lpstr>
      <vt:lpstr>HMM的优点</vt:lpstr>
      <vt:lpstr>Probability Review</vt:lpstr>
      <vt:lpstr>独立事件概率</vt:lpstr>
      <vt:lpstr>马尔科夫链</vt:lpstr>
      <vt:lpstr>马尔科夫链</vt:lpstr>
      <vt:lpstr>隐马尔科夫模型</vt:lpstr>
      <vt:lpstr>定义</vt:lpstr>
      <vt:lpstr>假设</vt:lpstr>
      <vt:lpstr>马尔科夫链 Vs 隐马尔科夫模型 </vt:lpstr>
      <vt:lpstr>Problems</vt:lpstr>
      <vt:lpstr>Solutions</vt:lpstr>
      <vt:lpstr>Struct HMM</vt:lpstr>
      <vt:lpstr>算法：向前算法（1）</vt:lpstr>
      <vt:lpstr>算法：向前算法（2）</vt:lpstr>
      <vt:lpstr>算法：向前算法（3）</vt:lpstr>
      <vt:lpstr>Forward algorithm</vt:lpstr>
      <vt:lpstr>算法：向后算法（1）</vt:lpstr>
      <vt:lpstr>算法：Viterbi算法（1）</vt:lpstr>
      <vt:lpstr>Viterbi algorithm</vt:lpstr>
      <vt:lpstr>Viterbi in c</vt:lpstr>
      <vt:lpstr>生物学中的数学模型</vt:lpstr>
      <vt:lpstr>马氏链</vt:lpstr>
      <vt:lpstr>马氏链</vt:lpstr>
      <vt:lpstr>马氏链</vt:lpstr>
      <vt:lpstr>隐马可夫模型</vt:lpstr>
      <vt:lpstr>隐马可夫模型</vt:lpstr>
      <vt:lpstr>隐马可夫模型 profile</vt:lpstr>
      <vt:lpstr>Related software</vt:lpstr>
      <vt:lpstr>HMMER</vt:lpstr>
      <vt:lpstr>HMMER</vt:lpstr>
      <vt:lpstr>How to create a HMM</vt:lpstr>
      <vt:lpstr>Example:           1. Sequence selection</vt:lpstr>
      <vt:lpstr>2.Alignment</vt:lpstr>
      <vt:lpstr>模型建立</vt:lpstr>
      <vt:lpstr>模型文件（1）</vt:lpstr>
      <vt:lpstr>模型文件（2）</vt:lpstr>
      <vt:lpstr>6.未知序列的搜索查询</vt:lpstr>
      <vt:lpstr>查询结果</vt:lpstr>
      <vt:lpstr>Result1</vt:lpstr>
      <vt:lpstr>Result 2.1</vt:lpstr>
      <vt:lpstr>Result 2.2</vt:lpstr>
      <vt:lpstr>Result 2.3</vt:lpstr>
      <vt:lpstr>Result 2.4</vt:lpstr>
      <vt:lpstr>Application of HMM:pfam</vt:lpstr>
      <vt:lpstr>Application of HMM</vt:lpstr>
      <vt:lpstr>PFAM</vt:lpstr>
      <vt:lpstr>Pfam Introduction</vt:lpstr>
      <vt:lpstr>Pfam Introduction</vt:lpstr>
      <vt:lpstr>Pfam Introduction</vt:lpstr>
      <vt:lpstr>Pfam Goals</vt:lpstr>
      <vt:lpstr>蛋白二级结构分析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 guigang</dc:creator>
  <cp:lastModifiedBy>xie guigang</cp:lastModifiedBy>
  <cp:revision>113</cp:revision>
  <cp:lastPrinted>1601-01-01T00:00:00Z</cp:lastPrinted>
  <dcterms:created xsi:type="dcterms:W3CDTF">1601-01-01T00:00:00Z</dcterms:created>
  <dcterms:modified xsi:type="dcterms:W3CDTF">2016-04-13T12:38:27Z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LCID">
    <vt:i4>2052</vt:i4>
  </property>
</Properties>
</file>