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60DE4-6D56-406D-9B8E-DC823FD0A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A47FB8-E6CF-4CD0-97FB-418E3C0E5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5B914-021C-4FD2-8C92-B308082A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AF4-A942-4070-A225-1E9DA01BFD0D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360AC-A4B3-4AC4-9F3C-96D54B0B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D3EAF-A880-4959-8D35-29AABA01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F94C-B5BB-44CC-9D25-45F87CC1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60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BB229-14CE-4C70-B5FA-9F53BD58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1BB33B-E63A-400D-9A38-E48293A13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D309B-CFB1-411B-B2AB-73898EAD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AF4-A942-4070-A225-1E9DA01BFD0D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82161-C241-43F9-B05F-341625F5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16AF55-D713-401D-882E-E7E1367C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F94C-B5BB-44CC-9D25-45F87CC1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00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6D8AA2-742E-4499-B58C-F610CC095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453EBD-FBF0-4B06-BCD1-0BB5FCC1A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6A737-93F1-4405-A6E3-5A4A9CC4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AF4-A942-4070-A225-1E9DA01BFD0D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47FFC-9E0A-4CD5-82E4-D207A97F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CECBB-CF83-4E32-814C-6525704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F94C-B5BB-44CC-9D25-45F87CC1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C1718-862A-40C4-B088-2A6B46B3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0FEC1A-B573-4504-BDDA-0ADCEDA27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D6560-C22C-49E0-8547-A62B29AB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AF4-A942-4070-A225-1E9DA01BFD0D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2DF2FB-EA36-4C15-A7A1-EAC31E23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C92C5-9C45-4516-B9E8-14093DA9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F94C-B5BB-44CC-9D25-45F87CC1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83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A9A20-E9F6-4E15-A02D-7CD4C820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115FF0-24DD-4FB9-BB06-DFF61D64F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2CE80-DA80-4F75-847D-62ED4FF7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AF4-A942-4070-A225-1E9DA01BFD0D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3CB09-3137-4933-BE4B-1A98421C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56075-308E-4CBC-A63A-05035ED3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F94C-B5BB-44CC-9D25-45F87CC1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22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BF09F-A144-4727-BB76-EEC4ED41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3F4BE-CA71-4935-A3C3-4C19A31A0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B5D760-8399-41A4-8BD7-9282E6D00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EB8FA1-4EE3-4B18-A3D5-176502D7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AF4-A942-4070-A225-1E9DA01BFD0D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1F76B5-DE0C-462F-A44D-FBD02093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3F57EE-AF25-45A0-B27A-ED60F385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F94C-B5BB-44CC-9D25-45F87CC1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80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96B2E-091B-4B07-986F-D4560AB9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86E7D0-AD27-40F6-A4A9-03A48D292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366EF9-1A89-4E13-9D88-B70DE7AD3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E927F1-A234-4EB7-A8DF-0C96AEA32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D94936-1624-4682-9B6C-E577A03CD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78E9D4-BECE-48D1-B3B1-9C09B3DA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AF4-A942-4070-A225-1E9DA01BFD0D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329D62-5C83-4A2E-8CA4-2A5F0895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D1CA20-881C-4A17-B209-4C13A6E9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F94C-B5BB-44CC-9D25-45F87CC1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30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6EE91-FC12-461A-9BFC-043F3FC6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408C9E-F080-4026-A0E9-C5EFEEE9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AF4-A942-4070-A225-1E9DA01BFD0D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A7BA10-DF09-41F2-B8A0-83BB9631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9C96FA-D2CD-442A-987F-5441203A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F94C-B5BB-44CC-9D25-45F87CC1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8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11AC25-D289-475D-A68F-DEF4608E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AF4-A942-4070-A225-1E9DA01BFD0D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C1E97A-FBDE-47B0-ABE3-5619AC51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E2BA01-6561-4595-AFD3-E675793A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F94C-B5BB-44CC-9D25-45F87CC1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93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DCAC2-91EA-40B0-B816-D1AC976C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5CC74-5A96-46B6-B07A-851BAFA0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5D528D-D023-42CB-9E31-BF8904056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F18B8D-CDBB-4B05-86DE-CEB7261C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AF4-A942-4070-A225-1E9DA01BFD0D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89A290-22BB-47B1-A62A-A42EB0A5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AD104A-CCC7-4C42-999A-03E8CC83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F94C-B5BB-44CC-9D25-45F87CC1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76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145BB-D0CF-47DD-8EE0-6747C954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6190B2-BAC8-4B98-A2AC-9A33109FC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C19099-450F-42BB-8C52-D6558B1E5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790AA0-62DA-4448-83E2-915FC56D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EAF4-A942-4070-A225-1E9DA01BFD0D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F33C46-C8F5-4494-B1FF-BDBDF9AC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EB19AE-1011-4EF6-8DFA-38148381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F94C-B5BB-44CC-9D25-45F87CC1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2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1BEA3C-251A-4EC6-8731-3C105CE8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F4BE3-085C-4FDC-9B55-0B3D4897F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9C919-5ACA-4068-BFBB-5B07DFBDE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EEAF4-A942-4070-A225-1E9DA01BFD0D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95B712-6C0C-44C5-8B4F-DAC54AA4F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5399C-0D34-4E57-B594-E9FFB03FB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0F94C-B5BB-44CC-9D25-45F87CC18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onovogene.com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2FC28BA-12FF-4E60-B8CD-E045B024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蛋白组分析流程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129786-961F-4726-B1B8-A788A1CB2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Label Free / </a:t>
            </a:r>
            <a:r>
              <a:rPr lang="en-US" altLang="zh-CN" dirty="0" err="1"/>
              <a:t>iTraq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http://www.bionovogene.com/</a:t>
            </a:r>
            <a:endParaRPr lang="en-US" altLang="zh-CN" dirty="0"/>
          </a:p>
          <a:p>
            <a:r>
              <a:rPr lang="zh-CN" altLang="en-US" dirty="0"/>
              <a:t>帕诺米克</a:t>
            </a:r>
            <a:r>
              <a:rPr lang="en-US" altLang="zh-CN" baseline="30000" dirty="0"/>
              <a:t>TM</a:t>
            </a:r>
            <a:r>
              <a:rPr lang="zh-CN" altLang="en-US" dirty="0"/>
              <a:t>代谢组</a:t>
            </a:r>
          </a:p>
        </p:txBody>
      </p:sp>
    </p:spTree>
    <p:extLst>
      <p:ext uri="{BB962C8B-B14F-4D97-AF65-F5344CB8AC3E}">
        <p14:creationId xmlns:p14="http://schemas.microsoft.com/office/powerpoint/2010/main" val="301177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CD378C64-E6A9-47CA-A5F1-0B18D545E41A}"/>
              </a:ext>
            </a:extLst>
          </p:cNvPr>
          <p:cNvGrpSpPr/>
          <p:nvPr/>
        </p:nvGrpSpPr>
        <p:grpSpPr>
          <a:xfrm>
            <a:off x="111967" y="195938"/>
            <a:ext cx="12008498" cy="6274586"/>
            <a:chOff x="111967" y="195938"/>
            <a:chExt cx="12008498" cy="6274586"/>
          </a:xfrm>
        </p:grpSpPr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657FD288-5DDB-42D3-A002-06DE046BE469}"/>
                </a:ext>
              </a:extLst>
            </p:cNvPr>
            <p:cNvCxnSpPr>
              <a:cxnSpLocks/>
              <a:stCxn id="11" idx="1"/>
              <a:endCxn id="31" idx="1"/>
            </p:cNvCxnSpPr>
            <p:nvPr/>
          </p:nvCxnSpPr>
          <p:spPr>
            <a:xfrm rot="10800000" flipV="1">
              <a:off x="10223241" y="1726167"/>
              <a:ext cx="12700" cy="3710467"/>
            </a:xfrm>
            <a:prstGeom prst="bentConnector3">
              <a:avLst>
                <a:gd name="adj1" fmla="val 1800000"/>
              </a:avLst>
            </a:prstGeom>
            <a:ln w="6350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C4695E7B-FC4B-4A3F-892F-B86674FA7FE2}"/>
                </a:ext>
              </a:extLst>
            </p:cNvPr>
            <p:cNvCxnSpPr>
              <a:cxnSpLocks/>
              <a:stCxn id="11" idx="1"/>
              <a:endCxn id="30" idx="1"/>
            </p:cNvCxnSpPr>
            <p:nvPr/>
          </p:nvCxnSpPr>
          <p:spPr>
            <a:xfrm rot="10800000" flipV="1">
              <a:off x="10223241" y="1726167"/>
              <a:ext cx="12700" cy="2936791"/>
            </a:xfrm>
            <a:prstGeom prst="bentConnector3">
              <a:avLst>
                <a:gd name="adj1" fmla="val 1800000"/>
              </a:avLst>
            </a:prstGeom>
            <a:ln w="6350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EDC889DD-8541-4CD3-A638-E02825FCEA52}"/>
                </a:ext>
              </a:extLst>
            </p:cNvPr>
            <p:cNvCxnSpPr>
              <a:cxnSpLocks/>
              <a:stCxn id="11" idx="1"/>
              <a:endCxn id="29" idx="1"/>
            </p:cNvCxnSpPr>
            <p:nvPr/>
          </p:nvCxnSpPr>
          <p:spPr>
            <a:xfrm rot="10800000" flipV="1">
              <a:off x="10223241" y="1726167"/>
              <a:ext cx="12700" cy="2130487"/>
            </a:xfrm>
            <a:prstGeom prst="bentConnector3">
              <a:avLst>
                <a:gd name="adj1" fmla="val 1800000"/>
              </a:avLst>
            </a:prstGeom>
            <a:ln w="6350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60F4DFA7-1856-4F29-9E07-8A317E809C8C}"/>
                </a:ext>
              </a:extLst>
            </p:cNvPr>
            <p:cNvCxnSpPr>
              <a:cxnSpLocks/>
              <a:stCxn id="11" idx="1"/>
              <a:endCxn id="28" idx="1"/>
            </p:cNvCxnSpPr>
            <p:nvPr/>
          </p:nvCxnSpPr>
          <p:spPr>
            <a:xfrm rot="10800000" flipH="1" flipV="1">
              <a:off x="10223241" y="1726168"/>
              <a:ext cx="12700" cy="1324182"/>
            </a:xfrm>
            <a:prstGeom prst="bentConnector3">
              <a:avLst>
                <a:gd name="adj1" fmla="val -1800000"/>
              </a:avLst>
            </a:prstGeom>
            <a:ln w="6350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39E78593-BBD3-4187-8A61-9D1954D25067}"/>
                </a:ext>
              </a:extLst>
            </p:cNvPr>
            <p:cNvCxnSpPr>
              <a:cxnSpLocks/>
              <a:stCxn id="10" idx="1"/>
              <a:endCxn id="23" idx="1"/>
            </p:cNvCxnSpPr>
            <p:nvPr/>
          </p:nvCxnSpPr>
          <p:spPr>
            <a:xfrm rot="10800000" flipV="1">
              <a:off x="7834927" y="1724624"/>
              <a:ext cx="12700" cy="1325726"/>
            </a:xfrm>
            <a:prstGeom prst="bentConnector3">
              <a:avLst>
                <a:gd name="adj1" fmla="val 1800000"/>
              </a:avLst>
            </a:prstGeom>
            <a:ln w="6350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FA64B06D-A7AD-4AE9-8BE7-E0B3783528EE}"/>
                </a:ext>
              </a:extLst>
            </p:cNvPr>
            <p:cNvCxnSpPr>
              <a:cxnSpLocks/>
              <a:stCxn id="10" idx="1"/>
              <a:endCxn id="24" idx="1"/>
            </p:cNvCxnSpPr>
            <p:nvPr/>
          </p:nvCxnSpPr>
          <p:spPr>
            <a:xfrm rot="10800000" flipV="1">
              <a:off x="7834927" y="1724623"/>
              <a:ext cx="12700" cy="2135167"/>
            </a:xfrm>
            <a:prstGeom prst="bentConnector3">
              <a:avLst>
                <a:gd name="adj1" fmla="val 1800000"/>
              </a:avLst>
            </a:prstGeom>
            <a:ln w="6350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连接符: 肘形 69">
              <a:extLst>
                <a:ext uri="{FF2B5EF4-FFF2-40B4-BE49-F238E27FC236}">
                  <a16:creationId xmlns:a16="http://schemas.microsoft.com/office/drawing/2014/main" id="{8F3B210E-4014-409D-95A6-63AB876BA0C7}"/>
                </a:ext>
              </a:extLst>
            </p:cNvPr>
            <p:cNvCxnSpPr>
              <a:cxnSpLocks/>
              <a:stCxn id="10" idx="1"/>
              <a:endCxn id="26" idx="1"/>
            </p:cNvCxnSpPr>
            <p:nvPr/>
          </p:nvCxnSpPr>
          <p:spPr>
            <a:xfrm rot="10800000" flipV="1">
              <a:off x="7825851" y="1724623"/>
              <a:ext cx="9076" cy="3714047"/>
            </a:xfrm>
            <a:prstGeom prst="bentConnector3">
              <a:avLst>
                <a:gd name="adj1" fmla="val 2618731"/>
              </a:avLst>
            </a:prstGeom>
            <a:ln w="6350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连接符: 肘形 70">
              <a:extLst>
                <a:ext uri="{FF2B5EF4-FFF2-40B4-BE49-F238E27FC236}">
                  <a16:creationId xmlns:a16="http://schemas.microsoft.com/office/drawing/2014/main" id="{4CFB8150-CFB1-4C40-BF45-80A0F57EF371}"/>
                </a:ext>
              </a:extLst>
            </p:cNvPr>
            <p:cNvCxnSpPr>
              <a:cxnSpLocks/>
              <a:stCxn id="10" idx="1"/>
              <a:endCxn id="27" idx="1"/>
            </p:cNvCxnSpPr>
            <p:nvPr/>
          </p:nvCxnSpPr>
          <p:spPr>
            <a:xfrm rot="10800000" flipH="1" flipV="1">
              <a:off x="7834927" y="1724623"/>
              <a:ext cx="12700" cy="4512635"/>
            </a:xfrm>
            <a:prstGeom prst="bentConnector3">
              <a:avLst>
                <a:gd name="adj1" fmla="val -1800000"/>
              </a:avLst>
            </a:prstGeom>
            <a:ln w="6350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4AA29DB3-0F3A-4195-8E62-4CDB605538BC}"/>
                </a:ext>
              </a:extLst>
            </p:cNvPr>
            <p:cNvCxnSpPr>
              <a:cxnSpLocks/>
              <a:stCxn id="9" idx="1"/>
              <a:endCxn id="21" idx="1"/>
            </p:cNvCxnSpPr>
            <p:nvPr/>
          </p:nvCxnSpPr>
          <p:spPr>
            <a:xfrm rot="10800000" flipV="1">
              <a:off x="5371742" y="1717696"/>
              <a:ext cx="12700" cy="2132031"/>
            </a:xfrm>
            <a:prstGeom prst="bentConnector3">
              <a:avLst>
                <a:gd name="adj1" fmla="val 1800000"/>
              </a:avLst>
            </a:prstGeom>
            <a:ln w="6350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BBE1249B-8E63-4D27-9E54-5CDD8893CACE}"/>
                </a:ext>
              </a:extLst>
            </p:cNvPr>
            <p:cNvCxnSpPr>
              <a:cxnSpLocks/>
              <a:stCxn id="9" idx="1"/>
              <a:endCxn id="22" idx="1"/>
            </p:cNvCxnSpPr>
            <p:nvPr/>
          </p:nvCxnSpPr>
          <p:spPr>
            <a:xfrm rot="10800000" flipV="1">
              <a:off x="5371742" y="1717696"/>
              <a:ext cx="12700" cy="2928253"/>
            </a:xfrm>
            <a:prstGeom prst="bentConnector3">
              <a:avLst>
                <a:gd name="adj1" fmla="val 1800000"/>
              </a:avLst>
            </a:prstGeom>
            <a:ln w="6350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C1725C1F-E884-4C7D-91A3-6C8A971E346A}"/>
                </a:ext>
              </a:extLst>
            </p:cNvPr>
            <p:cNvCxnSpPr>
              <a:cxnSpLocks/>
              <a:stCxn id="9" idx="1"/>
              <a:endCxn id="20" idx="1"/>
            </p:cNvCxnSpPr>
            <p:nvPr/>
          </p:nvCxnSpPr>
          <p:spPr>
            <a:xfrm rot="10800000" flipH="1" flipV="1">
              <a:off x="5371742" y="1717696"/>
              <a:ext cx="12700" cy="1325725"/>
            </a:xfrm>
            <a:prstGeom prst="bentConnector3">
              <a:avLst>
                <a:gd name="adj1" fmla="val -1800000"/>
              </a:avLst>
            </a:prstGeom>
            <a:ln w="6350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60D56167-9663-472F-B71E-B884355D2032}"/>
                </a:ext>
              </a:extLst>
            </p:cNvPr>
            <p:cNvCxnSpPr>
              <a:cxnSpLocks/>
              <a:stCxn id="8" idx="1"/>
              <a:endCxn id="16" idx="1"/>
            </p:cNvCxnSpPr>
            <p:nvPr/>
          </p:nvCxnSpPr>
          <p:spPr>
            <a:xfrm rot="10800000" flipV="1">
              <a:off x="2530929" y="1723070"/>
              <a:ext cx="390330" cy="1331150"/>
            </a:xfrm>
            <a:prstGeom prst="bentConnector3">
              <a:avLst>
                <a:gd name="adj1" fmla="val 158566"/>
              </a:avLst>
            </a:prstGeom>
            <a:ln w="6350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568F7A6-74A4-4A59-8F98-FB33ABAF1701}"/>
                </a:ext>
              </a:extLst>
            </p:cNvPr>
            <p:cNvSpPr/>
            <p:nvPr/>
          </p:nvSpPr>
          <p:spPr>
            <a:xfrm>
              <a:off x="111967" y="5281126"/>
              <a:ext cx="1530221" cy="858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蛋白组实验样品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BE2002-AD13-4F88-9CCA-8CAEF1EACCC8}"/>
                </a:ext>
              </a:extLst>
            </p:cNvPr>
            <p:cNvSpPr/>
            <p:nvPr/>
          </p:nvSpPr>
          <p:spPr>
            <a:xfrm>
              <a:off x="111967" y="2820954"/>
              <a:ext cx="1530221" cy="858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蛋白组原始数据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1E3E649-F761-4B3F-9D70-6A5055BDF2AF}"/>
                </a:ext>
              </a:extLst>
            </p:cNvPr>
            <p:cNvSpPr/>
            <p:nvPr/>
          </p:nvSpPr>
          <p:spPr>
            <a:xfrm>
              <a:off x="111967" y="195938"/>
              <a:ext cx="1530221" cy="858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蛋白组定量与搜库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F8819CA-9113-49F5-80D5-B39FD2B6EC52}"/>
                </a:ext>
              </a:extLst>
            </p:cNvPr>
            <p:cNvSpPr/>
            <p:nvPr/>
          </p:nvSpPr>
          <p:spPr>
            <a:xfrm>
              <a:off x="2921259" y="1295415"/>
              <a:ext cx="1859902" cy="855310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蛋白组表达统计分析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28BD081-9970-4362-A828-4633EB4F1439}"/>
                </a:ext>
              </a:extLst>
            </p:cNvPr>
            <p:cNvSpPr/>
            <p:nvPr/>
          </p:nvSpPr>
          <p:spPr>
            <a:xfrm>
              <a:off x="5371742" y="1288488"/>
              <a:ext cx="1859902" cy="858417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/>
                <a:t>总蛋白功能注释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C783927-7EE2-47AB-BD7A-F640E777BCBC}"/>
                </a:ext>
              </a:extLst>
            </p:cNvPr>
            <p:cNvSpPr/>
            <p:nvPr/>
          </p:nvSpPr>
          <p:spPr>
            <a:xfrm>
              <a:off x="7834927" y="1295415"/>
              <a:ext cx="1859902" cy="858417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/>
                <a:t>差异蛋白统计计算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3250232-D585-4676-86D9-BAB1A8A1998D}"/>
                </a:ext>
              </a:extLst>
            </p:cNvPr>
            <p:cNvSpPr/>
            <p:nvPr/>
          </p:nvSpPr>
          <p:spPr>
            <a:xfrm>
              <a:off x="10223241" y="1296959"/>
              <a:ext cx="1859902" cy="858417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/>
                <a:t>差异蛋白功能分析</a:t>
              </a:r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D88E8816-72B6-4EE4-872D-2610E1F23623}"/>
                </a:ext>
              </a:extLst>
            </p:cNvPr>
            <p:cNvSpPr/>
            <p:nvPr/>
          </p:nvSpPr>
          <p:spPr>
            <a:xfrm rot="16200000">
              <a:off x="189723" y="4071257"/>
              <a:ext cx="1374707" cy="8024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65B25363-53DC-446D-AAA3-E962F3758B72}"/>
                </a:ext>
              </a:extLst>
            </p:cNvPr>
            <p:cNvSpPr/>
            <p:nvPr/>
          </p:nvSpPr>
          <p:spPr>
            <a:xfrm rot="16200000">
              <a:off x="189722" y="1536438"/>
              <a:ext cx="1374707" cy="8024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388B15F0-E4D6-48AD-B630-D7392F09C6C6}"/>
                </a:ext>
              </a:extLst>
            </p:cNvPr>
            <p:cNvSpPr/>
            <p:nvPr/>
          </p:nvSpPr>
          <p:spPr>
            <a:xfrm>
              <a:off x="1789921" y="261250"/>
              <a:ext cx="987491" cy="727787"/>
            </a:xfrm>
            <a:prstGeom prst="rightArrow">
              <a:avLst>
                <a:gd name="adj1" fmla="val 62820"/>
                <a:gd name="adj2" fmla="val 50000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4D0A6E7-01F2-42A5-848F-5CC96EF1A096}"/>
                </a:ext>
              </a:extLst>
            </p:cNvPr>
            <p:cNvSpPr/>
            <p:nvPr/>
          </p:nvSpPr>
          <p:spPr>
            <a:xfrm>
              <a:off x="2530929" y="2820954"/>
              <a:ext cx="2250232" cy="466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实验重复性回归图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431B6A4-9F60-49CA-A11F-94BF1FD47929}"/>
                </a:ext>
              </a:extLst>
            </p:cNvPr>
            <p:cNvSpPr/>
            <p:nvPr/>
          </p:nvSpPr>
          <p:spPr>
            <a:xfrm>
              <a:off x="2530929" y="3623390"/>
              <a:ext cx="2250232" cy="466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蛋白等电点散点图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90D0002-E7AC-4B38-A9C9-DA78150E449A}"/>
                </a:ext>
              </a:extLst>
            </p:cNvPr>
            <p:cNvSpPr/>
            <p:nvPr/>
          </p:nvSpPr>
          <p:spPr>
            <a:xfrm>
              <a:off x="2530929" y="4425826"/>
              <a:ext cx="2250232" cy="466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蛋白表达量柱状图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41891E5-6AEA-4230-8958-4CA038D8B41B}"/>
                </a:ext>
              </a:extLst>
            </p:cNvPr>
            <p:cNvSpPr/>
            <p:nvPr/>
          </p:nvSpPr>
          <p:spPr>
            <a:xfrm>
              <a:off x="2530929" y="5203370"/>
              <a:ext cx="2250232" cy="466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总蛋白表达量热图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DF2EA72-95B7-4AAE-AF1B-7A96D533EA46}"/>
                </a:ext>
              </a:extLst>
            </p:cNvPr>
            <p:cNvSpPr/>
            <p:nvPr/>
          </p:nvSpPr>
          <p:spPr>
            <a:xfrm>
              <a:off x="5384442" y="2810156"/>
              <a:ext cx="1859902" cy="466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Uniprot</a:t>
              </a:r>
              <a:r>
                <a:rPr lang="zh-CN" altLang="en-US" dirty="0"/>
                <a:t>注释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7F09E5D-209F-44EF-BB2F-4F2C578A7914}"/>
                </a:ext>
              </a:extLst>
            </p:cNvPr>
            <p:cNvSpPr/>
            <p:nvPr/>
          </p:nvSpPr>
          <p:spPr>
            <a:xfrm>
              <a:off x="5371742" y="3616462"/>
              <a:ext cx="1859902" cy="466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GO profiling</a:t>
              </a:r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34BA18D-43BD-4C63-AC9A-EF548672C35E}"/>
                </a:ext>
              </a:extLst>
            </p:cNvPr>
            <p:cNvSpPr/>
            <p:nvPr/>
          </p:nvSpPr>
          <p:spPr>
            <a:xfrm>
              <a:off x="5371742" y="4412684"/>
              <a:ext cx="1859902" cy="466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KO profiling</a:t>
              </a:r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08B51F2-B83F-4901-9350-465A82D3BC33}"/>
                </a:ext>
              </a:extLst>
            </p:cNvPr>
            <p:cNvSpPr/>
            <p:nvPr/>
          </p:nvSpPr>
          <p:spPr>
            <a:xfrm>
              <a:off x="7834927" y="2817084"/>
              <a:ext cx="1859902" cy="466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DEP T</a:t>
              </a:r>
              <a:r>
                <a:rPr lang="zh-CN" altLang="en-US" dirty="0"/>
                <a:t>检验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79FA86B-C19A-4417-9CBB-DE403002CE52}"/>
                </a:ext>
              </a:extLst>
            </p:cNvPr>
            <p:cNvSpPr/>
            <p:nvPr/>
          </p:nvSpPr>
          <p:spPr>
            <a:xfrm>
              <a:off x="7834927" y="3626525"/>
              <a:ext cx="1859902" cy="466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火山图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143DD42-36AF-4231-B5E6-5672868DA3FA}"/>
                </a:ext>
              </a:extLst>
            </p:cNvPr>
            <p:cNvSpPr/>
            <p:nvPr/>
          </p:nvSpPr>
          <p:spPr>
            <a:xfrm>
              <a:off x="7841276" y="4425113"/>
              <a:ext cx="1859902" cy="466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KEGG</a:t>
              </a:r>
              <a:r>
                <a:rPr lang="zh-CN" altLang="en-US" dirty="0"/>
                <a:t>盒子图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E8FC112-7969-43DE-9CFC-E794B2D2D406}"/>
                </a:ext>
              </a:extLst>
            </p:cNvPr>
            <p:cNvSpPr/>
            <p:nvPr/>
          </p:nvSpPr>
          <p:spPr>
            <a:xfrm>
              <a:off x="7825851" y="5205405"/>
              <a:ext cx="1859902" cy="466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差异蛋白热图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F4AEBD1-92C0-42AC-A08D-50DDDAA5983E}"/>
                </a:ext>
              </a:extLst>
            </p:cNvPr>
            <p:cNvSpPr/>
            <p:nvPr/>
          </p:nvSpPr>
          <p:spPr>
            <a:xfrm>
              <a:off x="7847627" y="6003993"/>
              <a:ext cx="1859902" cy="466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组间差异蛋白</a:t>
              </a:r>
              <a:endParaRPr lang="en-US" altLang="zh-CN" sz="1400" dirty="0"/>
            </a:p>
            <a:p>
              <a:pPr algn="ctr"/>
              <a:r>
                <a:rPr lang="zh-CN" altLang="en-US" sz="1400" dirty="0"/>
                <a:t>文氏图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975977D-E90E-402F-811E-093C4BC1CBE0}"/>
                </a:ext>
              </a:extLst>
            </p:cNvPr>
            <p:cNvSpPr/>
            <p:nvPr/>
          </p:nvSpPr>
          <p:spPr>
            <a:xfrm>
              <a:off x="10235941" y="2817084"/>
              <a:ext cx="1859902" cy="466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GO</a:t>
              </a:r>
              <a:r>
                <a:rPr lang="zh-CN" altLang="en-US" dirty="0"/>
                <a:t>功能富集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BA09FC3-C618-4939-97FF-9E48069F0D92}"/>
                </a:ext>
              </a:extLst>
            </p:cNvPr>
            <p:cNvSpPr/>
            <p:nvPr/>
          </p:nvSpPr>
          <p:spPr>
            <a:xfrm>
              <a:off x="10223241" y="3623389"/>
              <a:ext cx="1859902" cy="466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KEGG</a:t>
              </a:r>
              <a:r>
                <a:rPr lang="zh-CN" altLang="en-US" dirty="0"/>
                <a:t>功能富集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BF0B1BC-D715-4155-BBD7-99525E25451F}"/>
                </a:ext>
              </a:extLst>
            </p:cNvPr>
            <p:cNvSpPr/>
            <p:nvPr/>
          </p:nvSpPr>
          <p:spPr>
            <a:xfrm>
              <a:off x="10223241" y="4429693"/>
              <a:ext cx="1859902" cy="466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KEGG</a:t>
              </a:r>
              <a:r>
                <a:rPr lang="zh-CN" altLang="en-US" sz="1400" dirty="0"/>
                <a:t>代谢网络可视化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A2A7AEA-1C60-4482-9C5C-656840196AB2}"/>
                </a:ext>
              </a:extLst>
            </p:cNvPr>
            <p:cNvSpPr/>
            <p:nvPr/>
          </p:nvSpPr>
          <p:spPr>
            <a:xfrm>
              <a:off x="10223241" y="5203369"/>
              <a:ext cx="1859902" cy="466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蛋白互做网络</a:t>
              </a:r>
              <a:endParaRPr lang="en-US" altLang="zh-CN" sz="1400" dirty="0"/>
            </a:p>
            <a:p>
              <a:pPr algn="ctr"/>
              <a:r>
                <a:rPr lang="zh-CN" altLang="en-US" sz="1400" dirty="0"/>
                <a:t>可视化</a:t>
              </a:r>
            </a:p>
          </p:txBody>
        </p: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9DA88C8E-0AA2-4138-8772-1D9E0BCD3DA5}"/>
                </a:ext>
              </a:extLst>
            </p:cNvPr>
            <p:cNvCxnSpPr>
              <a:cxnSpLocks/>
              <a:stCxn id="8" idx="1"/>
              <a:endCxn id="17" idx="1"/>
            </p:cNvCxnSpPr>
            <p:nvPr/>
          </p:nvCxnSpPr>
          <p:spPr>
            <a:xfrm rot="10800000" flipV="1">
              <a:off x="2530929" y="1723070"/>
              <a:ext cx="390330" cy="2133586"/>
            </a:xfrm>
            <a:prstGeom prst="bentConnector3">
              <a:avLst>
                <a:gd name="adj1" fmla="val 158566"/>
              </a:avLst>
            </a:prstGeom>
            <a:ln w="6350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90C8B0F0-E064-4C12-8456-56D7D5005DD6}"/>
                </a:ext>
              </a:extLst>
            </p:cNvPr>
            <p:cNvCxnSpPr>
              <a:cxnSpLocks/>
              <a:stCxn id="8" idx="1"/>
              <a:endCxn id="18" idx="1"/>
            </p:cNvCxnSpPr>
            <p:nvPr/>
          </p:nvCxnSpPr>
          <p:spPr>
            <a:xfrm rot="10800000" flipV="1">
              <a:off x="2530929" y="1723070"/>
              <a:ext cx="390330" cy="2936022"/>
            </a:xfrm>
            <a:prstGeom prst="bentConnector3">
              <a:avLst>
                <a:gd name="adj1" fmla="val 158566"/>
              </a:avLst>
            </a:prstGeom>
            <a:ln w="6350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62FB2D88-52C1-4181-9448-D6E038F1D1BD}"/>
                </a:ext>
              </a:extLst>
            </p:cNvPr>
            <p:cNvCxnSpPr>
              <a:cxnSpLocks/>
              <a:stCxn id="8" idx="1"/>
              <a:endCxn id="19" idx="1"/>
            </p:cNvCxnSpPr>
            <p:nvPr/>
          </p:nvCxnSpPr>
          <p:spPr>
            <a:xfrm rot="10800000" flipV="1">
              <a:off x="2530929" y="1723070"/>
              <a:ext cx="390330" cy="3713566"/>
            </a:xfrm>
            <a:prstGeom prst="bentConnector3">
              <a:avLst>
                <a:gd name="adj1" fmla="val 158566"/>
              </a:avLst>
            </a:prstGeom>
            <a:ln w="6350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FA9FC3FA-6605-4485-BCA9-CFEC3346601D}"/>
                </a:ext>
              </a:extLst>
            </p:cNvPr>
            <p:cNvSpPr/>
            <p:nvPr/>
          </p:nvSpPr>
          <p:spPr>
            <a:xfrm>
              <a:off x="2925145" y="195938"/>
              <a:ext cx="9195320" cy="858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蛋白组实验数据生物信息学分析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415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112</Words>
  <Application>Microsoft Office PowerPoint</Application>
  <PresentationFormat>宽屏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蛋白组分析流程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蛋白组分析流程</dc:title>
  <dc:creator>xie guigang</dc:creator>
  <cp:lastModifiedBy>xie guigang</cp:lastModifiedBy>
  <cp:revision>26</cp:revision>
  <dcterms:created xsi:type="dcterms:W3CDTF">2017-08-29T16:32:59Z</dcterms:created>
  <dcterms:modified xsi:type="dcterms:W3CDTF">2017-08-29T17:00:30Z</dcterms:modified>
</cp:coreProperties>
</file>