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82" r:id="rId3"/>
    <p:sldId id="281" r:id="rId4"/>
    <p:sldId id="283" r:id="rId5"/>
    <p:sldId id="284" r:id="rId6"/>
    <p:sldId id="285" r:id="rId7"/>
    <p:sldId id="286" r:id="rId8"/>
    <p:sldId id="290" r:id="rId9"/>
    <p:sldId id="291" r:id="rId10"/>
    <p:sldId id="292" r:id="rId11"/>
    <p:sldId id="288" r:id="rId12"/>
    <p:sldId id="287" r:id="rId13"/>
    <p:sldId id="289" r:id="rId14"/>
    <p:sldId id="260"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E63"/>
    <a:srgbClr val="FEC75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6" autoAdjust="0"/>
  </p:normalViewPr>
  <p:slideViewPr>
    <p:cSldViewPr>
      <p:cViewPr varScale="1">
        <p:scale>
          <a:sx n="55" d="100"/>
          <a:sy n="55" d="100"/>
        </p:scale>
        <p:origin x="-558" y="-8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22770132"/>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图像" descr="图像"/>
          <p:cNvPicPr>
            <a:picLocks noChangeAspect="1"/>
          </p:cNvPicPr>
          <p:nvPr/>
        </p:nvPicPr>
        <p:blipFill>
          <a:blip r:embed="rId2"/>
          <a:stretch>
            <a:fillRect/>
          </a:stretch>
        </p:blipFill>
        <p:spPr>
          <a:xfrm>
            <a:off x="0" y="3395941"/>
            <a:ext cx="12509500" cy="10320060"/>
          </a:xfrm>
          <a:prstGeom prst="rect">
            <a:avLst/>
          </a:prstGeom>
          <a:ln w="12700">
            <a:miter lim="400000"/>
            <a:headEnd/>
            <a:tailEnd/>
          </a:ln>
        </p:spPr>
      </p:pic>
      <p:pic>
        <p:nvPicPr>
          <p:cNvPr id="120" name="图像" descr="图像"/>
          <p:cNvPicPr>
            <a:picLocks noChangeAspect="1"/>
          </p:cNvPicPr>
          <p:nvPr/>
        </p:nvPicPr>
        <p:blipFill>
          <a:blip r:embed="rId3"/>
          <a:stretch>
            <a:fillRect/>
          </a:stretch>
        </p:blipFill>
        <p:spPr>
          <a:xfrm>
            <a:off x="8877300" y="5745460"/>
            <a:ext cx="6629400" cy="2225080"/>
          </a:xfrm>
          <a:prstGeom prst="rect">
            <a:avLst/>
          </a:prstGeom>
          <a:ln w="12700">
            <a:miter lim="400000"/>
            <a:headEnd/>
            <a:tailEnd/>
          </a:ln>
        </p:spPr>
      </p:pic>
      <p:sp>
        <p:nvSpPr>
          <p:cNvPr id="5" name="TextBox 4"/>
          <p:cNvSpPr txBox="1"/>
          <p:nvPr/>
        </p:nvSpPr>
        <p:spPr>
          <a:xfrm>
            <a:off x="6205532" y="8586192"/>
            <a:ext cx="12607936"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4800" b="0" i="0" u="none" strike="noStrike" cap="none" spc="300" normalizeH="0" baseline="0" dirty="0" smtClean="0">
                <a:ln>
                  <a:noFill/>
                </a:ln>
                <a:solidFill>
                  <a:srgbClr val="555E63"/>
                </a:solidFill>
                <a:effectLst/>
                <a:uFillTx/>
                <a:latin typeface="汉仪旗黑-65S" pitchFamily="18" charset="-122"/>
                <a:ea typeface="汉仪旗黑-65S" pitchFamily="18" charset="-122"/>
                <a:sym typeface="Helvetica Neue"/>
              </a:rPr>
              <a:t>苏州帕诺米克生物医药科技有限公司</a:t>
            </a:r>
            <a:endParaRPr kumimoji="0" lang="zh-CN" altLang="en-US" sz="4800" b="0" i="0" u="none" strike="noStrike" cap="none" spc="300" normalizeH="0" baseline="0" dirty="0">
              <a:ln>
                <a:noFill/>
              </a:ln>
              <a:solidFill>
                <a:srgbClr val="555E63"/>
              </a:solidFill>
              <a:effectLst/>
              <a:uFillTx/>
              <a:latin typeface="汉仪旗黑-65S" pitchFamily="18" charset="-122"/>
              <a:ea typeface="汉仪旗黑-65S" pitchFamily="18" charset="-122"/>
              <a:sym typeface="Helvetica Neue"/>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图像" descr="图像"/>
          <p:cNvPicPr>
            <a:picLocks noChangeAspect="1"/>
          </p:cNvPicPr>
          <p:nvPr/>
        </p:nvPicPr>
        <p:blipFill>
          <a:blip r:embed="rId3"/>
          <a:stretch>
            <a:fillRect/>
          </a:stretch>
        </p:blipFill>
        <p:spPr>
          <a:xfrm>
            <a:off x="18528704" y="8762850"/>
            <a:ext cx="5855296" cy="4953149"/>
          </a:xfrm>
          <a:prstGeom prst="rect">
            <a:avLst/>
          </a:prstGeom>
          <a:ln w="12700">
            <a:miter lim="400000"/>
            <a:headEnd/>
            <a:tailEnd/>
          </a:ln>
        </p:spPr>
      </p:pic>
      <p:pic>
        <p:nvPicPr>
          <p:cNvPr id="153" name="图像" descr="图像"/>
          <p:cNvPicPr>
            <a:picLocks noChangeAspect="1"/>
          </p:cNvPicPr>
          <p:nvPr/>
        </p:nvPicPr>
        <p:blipFill>
          <a:blip r:embed="rId4"/>
          <a:stretch>
            <a:fillRect/>
          </a:stretch>
        </p:blipFill>
        <p:spPr>
          <a:xfrm>
            <a:off x="-1" y="755652"/>
            <a:ext cx="24384001" cy="952498"/>
          </a:xfrm>
          <a:prstGeom prst="rect">
            <a:avLst/>
          </a:prstGeom>
          <a:ln w="12700">
            <a:miter lim="400000"/>
            <a:headEnd/>
            <a:tailEnd/>
          </a:ln>
        </p:spPr>
      </p:pic>
      <p:sp>
        <p:nvSpPr>
          <p:cNvPr id="155" name="内容标题（55点75w）"/>
          <p:cNvSpPr txBox="1"/>
          <p:nvPr/>
        </p:nvSpPr>
        <p:spPr>
          <a:xfrm>
            <a:off x="696721" y="719311"/>
            <a:ext cx="3645229"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物质峰查找</a:t>
            </a:r>
            <a:endParaRPr lang="zh-CN" altLang="en-US" dirty="0" smtClean="0"/>
          </a:p>
        </p:txBody>
      </p:sp>
      <p:sp>
        <p:nvSpPr>
          <p:cNvPr id="3" name="TextBox 2"/>
          <p:cNvSpPr txBox="1"/>
          <p:nvPr/>
        </p:nvSpPr>
        <p:spPr>
          <a:xfrm>
            <a:off x="542254" y="2825552"/>
            <a:ext cx="4612937" cy="887422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dirty="0" smtClean="0"/>
              <a:t>XIC</a:t>
            </a:r>
            <a:r>
              <a:rPr lang="zh-CN" altLang="en-US" dirty="0" smtClean="0"/>
              <a:t>谱图是在</a:t>
            </a:r>
            <a:r>
              <a:rPr lang="en-US" altLang="zh-CN" dirty="0" smtClean="0"/>
              <a:t>LCMS</a:t>
            </a:r>
            <a:r>
              <a:rPr lang="zh-CN" altLang="en-US" dirty="0" smtClean="0"/>
              <a:t>非靶数据分析之中进行峰面积提取定量计算的基础。</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在完成了</a:t>
            </a:r>
            <a:r>
              <a:rPr lang="en-US" altLang="zh-CN" dirty="0" smtClean="0"/>
              <a:t>XIC</a:t>
            </a:r>
            <a:r>
              <a:rPr lang="zh-CN" altLang="en-US" dirty="0" smtClean="0"/>
              <a:t>谱图的获取之后，可以通过</a:t>
            </a:r>
            <a:r>
              <a:rPr lang="en-US" altLang="zh-CN" dirty="0" err="1" smtClean="0"/>
              <a:t>MZKit</a:t>
            </a:r>
            <a:r>
              <a:rPr lang="zh-CN" altLang="en-US" dirty="0" smtClean="0"/>
              <a:t>进行峰查找，获取定量信息：</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在</a:t>
            </a:r>
            <a:r>
              <a:rPr lang="en-US" altLang="zh-CN" dirty="0" smtClean="0"/>
              <a:t>【</a:t>
            </a:r>
            <a:r>
              <a:rPr lang="zh-CN" altLang="en-US" dirty="0" smtClean="0"/>
              <a:t>对象浏览器</a:t>
            </a:r>
            <a:r>
              <a:rPr lang="en-US" altLang="zh-CN" dirty="0" smtClean="0"/>
              <a:t>】</a:t>
            </a:r>
            <a:r>
              <a:rPr lang="zh-CN" altLang="en-US" dirty="0" smtClean="0"/>
              <a:t>之中，选中某一个二级扫描帧对象得到目标离子的</a:t>
            </a:r>
            <a:r>
              <a:rPr lang="en-US" altLang="zh-CN" dirty="0" err="1" smtClean="0"/>
              <a:t>mz</a:t>
            </a:r>
            <a:r>
              <a:rPr lang="zh-CN" altLang="en-US" dirty="0" smtClean="0"/>
              <a:t>值，通过鼠标右键依次选择</a:t>
            </a:r>
            <a:r>
              <a:rPr lang="en-US" altLang="zh-CN" dirty="0" smtClean="0"/>
              <a:t>【</a:t>
            </a:r>
            <a:r>
              <a:rPr lang="zh-CN" altLang="en-US" dirty="0" smtClean="0"/>
              <a:t>显示</a:t>
            </a:r>
            <a:r>
              <a:rPr lang="en-US" altLang="zh-CN" dirty="0" smtClean="0"/>
              <a:t>XIC</a:t>
            </a:r>
            <a:r>
              <a:rPr lang="zh-CN" altLang="en-US" dirty="0" smtClean="0"/>
              <a:t>谱图</a:t>
            </a:r>
            <a:r>
              <a:rPr lang="en-US" altLang="zh-CN" dirty="0" smtClean="0"/>
              <a:t>】-&gt;【</a:t>
            </a:r>
            <a:r>
              <a:rPr lang="zh-CN" altLang="en-US" dirty="0" smtClean="0"/>
              <a:t>峰查找</a:t>
            </a:r>
            <a:r>
              <a:rPr lang="en-US" altLang="zh-CN" dirty="0" smtClean="0"/>
              <a:t>】</a:t>
            </a:r>
            <a:r>
              <a:rPr lang="zh-CN" altLang="en-US" dirty="0" smtClean="0"/>
              <a:t>菜单，即可得到目标物质峰的峰查找结果</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可以从结果中看见，目标离子峰主要分布于</a:t>
            </a:r>
            <a:r>
              <a:rPr lang="en-US" altLang="zh-CN" dirty="0" smtClean="0"/>
              <a:t>401</a:t>
            </a:r>
            <a:r>
              <a:rPr lang="zh-CN" altLang="en-US" dirty="0" smtClean="0"/>
              <a:t>秒到</a:t>
            </a:r>
            <a:r>
              <a:rPr lang="en-US" altLang="zh-CN" dirty="0" smtClean="0"/>
              <a:t>411</a:t>
            </a:r>
            <a:r>
              <a:rPr lang="zh-CN" altLang="en-US" dirty="0" smtClean="0"/>
              <a:t>秒这个保留时间段内</a:t>
            </a:r>
            <a:endParaRPr lang="en-US" altLang="zh-CN" dirty="0"/>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7958" y="1668289"/>
            <a:ext cx="18919820" cy="11985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6359352" y="9243218"/>
            <a:ext cx="5400600" cy="164723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422409873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3"/>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4"/>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6136295"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查看</a:t>
            </a:r>
            <a:r>
              <a:rPr lang="en-US" altLang="zh-CN" dirty="0" smtClean="0"/>
              <a:t>TIC/BPC</a:t>
            </a:r>
            <a:r>
              <a:rPr lang="zh-CN" altLang="en-US" dirty="0" smtClean="0"/>
              <a:t>叠加图</a:t>
            </a:r>
            <a:endParaRPr lang="zh-CN" altLang="en-US" dirty="0" smtClean="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1440" y="1901192"/>
            <a:ext cx="17065896" cy="1166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26704" y="4121696"/>
            <a:ext cx="6120680" cy="379591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在导入多个原始数据文件之后：</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在</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文件浏览器</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之中选中多个需要进行叠加的原始数据文件</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在文件夹上通过鼠标右键依次点击</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色谱峰叠加图</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】-&gt;【TIC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叠加</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或者</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【BPC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叠加</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即可</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矩形 6"/>
          <p:cNvSpPr/>
          <p:nvPr/>
        </p:nvSpPr>
        <p:spPr>
          <a:xfrm>
            <a:off x="7799512" y="5587443"/>
            <a:ext cx="1080120" cy="2850293"/>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8" name="矩形 7"/>
          <p:cNvSpPr/>
          <p:nvPr/>
        </p:nvSpPr>
        <p:spPr>
          <a:xfrm>
            <a:off x="9235881" y="4841776"/>
            <a:ext cx="4968552" cy="1728193"/>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9" name="椭圆 8"/>
          <p:cNvSpPr/>
          <p:nvPr/>
        </p:nvSpPr>
        <p:spPr>
          <a:xfrm>
            <a:off x="8854271" y="8069155"/>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1</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0" name="椭圆 9"/>
          <p:cNvSpPr/>
          <p:nvPr/>
        </p:nvSpPr>
        <p:spPr>
          <a:xfrm>
            <a:off x="12191999" y="6228569"/>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2</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Tree>
    <p:extLst>
      <p:ext uri="{BB962C8B-B14F-4D97-AF65-F5344CB8AC3E}">
        <p14:creationId xmlns:p14="http://schemas.microsoft.com/office/powerpoint/2010/main" val="316356237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3"/>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4"/>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4353756"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离子快速搜索</a:t>
            </a:r>
            <a:endParaRPr lang="zh-CN" altLang="en-US" dirty="0" smtClean="0"/>
          </a:p>
        </p:txBody>
      </p:sp>
      <p:sp>
        <p:nvSpPr>
          <p:cNvPr id="2" name="TextBox 1"/>
          <p:cNvSpPr txBox="1"/>
          <p:nvPr/>
        </p:nvSpPr>
        <p:spPr>
          <a:xfrm>
            <a:off x="454696" y="3185592"/>
            <a:ext cx="5472608" cy="656590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如果需要查看原始数据文件之中，特定化学式的代谢物离子出现位置，可以直接在</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文件浏览器</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之中输入目标化学式进行搜索即可</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程序会自动根据化学式计算出精确分子质量</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之后根据精确分子质量在不同的母离子加合物的</a:t>
            </a:r>
            <a:r>
              <a:rPr lang="zh-CN" altLang="en-US" dirty="0"/>
              <a:t>形式</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下计算出对应的理论</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m/z</a:t>
            </a:r>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基于所计算出来的理论</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m/z</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在原始数据文件之中进行对应的离子信息查找</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48" y="1889448"/>
            <a:ext cx="18366858" cy="11526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椭圆 6"/>
          <p:cNvSpPr/>
          <p:nvPr/>
        </p:nvSpPr>
        <p:spPr>
          <a:xfrm>
            <a:off x="6791400" y="5561856"/>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1</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3" name="右箭头 2"/>
          <p:cNvSpPr/>
          <p:nvPr/>
        </p:nvSpPr>
        <p:spPr>
          <a:xfrm rot="18609407">
            <a:off x="7095437" y="4828224"/>
            <a:ext cx="904138" cy="484632"/>
          </a:xfrm>
          <a:prstGeom prst="rightArrow">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9" name="椭圆 8"/>
          <p:cNvSpPr/>
          <p:nvPr/>
        </p:nvSpPr>
        <p:spPr>
          <a:xfrm>
            <a:off x="9815736" y="3041576"/>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2</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0" name="右箭头 9"/>
          <p:cNvSpPr/>
          <p:nvPr/>
        </p:nvSpPr>
        <p:spPr>
          <a:xfrm rot="8022793">
            <a:off x="8847702" y="3870635"/>
            <a:ext cx="1146210" cy="484632"/>
          </a:xfrm>
          <a:prstGeom prst="rightArrow">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16356237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3"/>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4"/>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4712829"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查看</a:t>
            </a:r>
            <a:r>
              <a:rPr lang="en-US" altLang="zh-CN" dirty="0" smtClean="0"/>
              <a:t>BPC</a:t>
            </a:r>
            <a:r>
              <a:rPr lang="zh-CN" altLang="en-US" dirty="0" smtClean="0"/>
              <a:t>叠加图</a:t>
            </a:r>
            <a:endParaRPr lang="zh-CN" altLang="en-US" dirty="0" smtClean="0"/>
          </a:p>
        </p:txBody>
      </p:sp>
    </p:spTree>
    <p:extLst>
      <p:ext uri="{BB962C8B-B14F-4D97-AF65-F5344CB8AC3E}">
        <p14:creationId xmlns:p14="http://schemas.microsoft.com/office/powerpoint/2010/main" val="316356237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图像" descr="图像"/>
          <p:cNvPicPr>
            <a:picLocks noChangeAspect="1"/>
          </p:cNvPicPr>
          <p:nvPr/>
        </p:nvPicPr>
        <p:blipFill>
          <a:blip r:embed="rId2"/>
          <a:stretch>
            <a:fillRect/>
          </a:stretch>
        </p:blipFill>
        <p:spPr>
          <a:xfrm>
            <a:off x="0" y="0"/>
            <a:ext cx="14364082" cy="13716001"/>
          </a:xfrm>
          <a:prstGeom prst="rect">
            <a:avLst/>
          </a:prstGeom>
          <a:ln w="12700">
            <a:miter lim="400000"/>
            <a:headEnd/>
            <a:tailEnd/>
          </a:ln>
        </p:spPr>
      </p:pic>
      <p:pic>
        <p:nvPicPr>
          <p:cNvPr id="162" name="图像" descr="图像"/>
          <p:cNvPicPr>
            <a:picLocks noChangeAspect="1"/>
          </p:cNvPicPr>
          <p:nvPr/>
        </p:nvPicPr>
        <p:blipFill>
          <a:blip r:embed="rId3"/>
          <a:srcRect/>
          <a:stretch>
            <a:fillRect/>
          </a:stretch>
        </p:blipFill>
        <p:spPr>
          <a:xfrm>
            <a:off x="8572493" y="6452937"/>
            <a:ext cx="7239014" cy="1809193"/>
          </a:xfrm>
          <a:prstGeom prst="rect">
            <a:avLst/>
          </a:prstGeom>
          <a:ln w="12700">
            <a:miter lim="400000"/>
            <a:headEnd/>
            <a:tailEnd/>
          </a:ln>
        </p:spPr>
      </p:pic>
      <p:pic>
        <p:nvPicPr>
          <p:cNvPr id="163" name="图像" descr="图像"/>
          <p:cNvPicPr>
            <a:picLocks noChangeAspect="1"/>
          </p:cNvPicPr>
          <p:nvPr/>
        </p:nvPicPr>
        <p:blipFill>
          <a:blip r:embed="rId4"/>
          <a:stretch>
            <a:fillRect/>
          </a:stretch>
        </p:blipFill>
        <p:spPr>
          <a:xfrm>
            <a:off x="11531600" y="8838533"/>
            <a:ext cx="1320800" cy="1626934"/>
          </a:xfrm>
          <a:prstGeom prst="rect">
            <a:avLst/>
          </a:prstGeom>
          <a:ln w="12700">
            <a:miter lim="400000"/>
            <a:headEnd/>
            <a:tailEnd/>
          </a:ln>
        </p:spPr>
      </p:pic>
      <p:pic>
        <p:nvPicPr>
          <p:cNvPr id="11" name="Picture 2" descr="C:\Users\dan.yu\Desktop\am8图片202107091749586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39918" y="3164607"/>
            <a:ext cx="2823443" cy="2823443"/>
          </a:xfrm>
          <a:prstGeom prst="rect">
            <a:avLst/>
          </a:prstGeom>
          <a:noFill/>
          <a:extLst>
            <a:ext uri="{909E8E84-426E-40DD-AFC4-6F175D3DCCD1}">
              <a14:hiddenFill xmlns:a14="http://schemas.microsoft.com/office/drawing/2010/main">
                <a:solidFill>
                  <a:srgbClr val="FFFFFF"/>
                </a:solidFill>
              </a14:hiddenFill>
            </a:ext>
          </a:extLst>
        </p:spPr>
      </p:pic>
      <p:sp>
        <p:nvSpPr>
          <p:cNvPr id="12" name="副标题文案"/>
          <p:cNvSpPr txBox="1"/>
          <p:nvPr/>
        </p:nvSpPr>
        <p:spPr>
          <a:xfrm>
            <a:off x="10981533" y="3501070"/>
            <a:ext cx="3552254" cy="595035"/>
          </a:xfrm>
          <a:prstGeom prst="rect">
            <a:avLst/>
          </a:prstGeom>
          <a:ln w="12700">
            <a:miter lim="400000"/>
          </a:ln>
        </p:spPr>
        <p:txBody>
          <a:bodyPr wrap="none" lIns="50800" tIns="50800" rIns="50800" bIns="50800" anchor="ctr">
            <a:spAutoFit/>
          </a:bodyPr>
          <a:lstStyle>
            <a:lvl1pPr algn="r">
              <a:defRPr sz="5500" b="0">
                <a:solidFill>
                  <a:srgbClr val="555E63"/>
                </a:solidFill>
                <a:latin typeface="HYQiHei-FES"/>
                <a:ea typeface="HYQiHei-FES"/>
                <a:cs typeface="HYQiHei-FES"/>
                <a:sym typeface="HYQiHei-FES"/>
              </a:defRPr>
            </a:lvl1pPr>
          </a:lstStyle>
          <a:p>
            <a:pPr algn="ctr"/>
            <a:r>
              <a:rPr lang="en-US" sz="3200" dirty="0" smtClean="0">
                <a:latin typeface="汉仪旗黑-70S" pitchFamily="18" charset="-122"/>
                <a:ea typeface="汉仪旗黑-70S" pitchFamily="18" charset="-122"/>
              </a:rPr>
              <a:t>0512</a:t>
            </a:r>
            <a:r>
              <a:rPr lang="en-US" altLang="zh-CN" sz="3200" dirty="0" smtClean="0">
                <a:latin typeface="汉仪旗黑-70S" pitchFamily="18" charset="-122"/>
                <a:ea typeface="汉仪旗黑-70S" pitchFamily="18" charset="-122"/>
              </a:rPr>
              <a:t>-62959105</a:t>
            </a:r>
            <a:endParaRPr sz="3200" dirty="0">
              <a:latin typeface="汉仪旗黑-70S" pitchFamily="18" charset="-122"/>
              <a:ea typeface="汉仪旗黑-70S" pitchFamily="18" charset="-122"/>
            </a:endParaRPr>
          </a:p>
        </p:txBody>
      </p:sp>
      <p:sp>
        <p:nvSpPr>
          <p:cNvPr id="13" name="副标题文案"/>
          <p:cNvSpPr txBox="1"/>
          <p:nvPr/>
        </p:nvSpPr>
        <p:spPr>
          <a:xfrm>
            <a:off x="10981533" y="4356488"/>
            <a:ext cx="7742504" cy="595035"/>
          </a:xfrm>
          <a:prstGeom prst="rect">
            <a:avLst/>
          </a:prstGeom>
          <a:ln w="12700">
            <a:miter lim="400000"/>
          </a:ln>
        </p:spPr>
        <p:txBody>
          <a:bodyPr wrap="none" lIns="50800" tIns="50800" rIns="50800" bIns="50800" anchor="ctr">
            <a:spAutoFit/>
          </a:bodyPr>
          <a:lstStyle>
            <a:lvl1pPr algn="r">
              <a:defRPr sz="5500" b="0">
                <a:solidFill>
                  <a:srgbClr val="555E63"/>
                </a:solidFill>
                <a:latin typeface="HYQiHei-FES"/>
                <a:ea typeface="HYQiHei-FES"/>
                <a:cs typeface="HYQiHei-FES"/>
                <a:sym typeface="HYQiHei-FES"/>
              </a:defRPr>
            </a:lvl1pPr>
          </a:lstStyle>
          <a:p>
            <a:pPr algn="ctr"/>
            <a:r>
              <a:rPr lang="zh-CN" altLang="en-US" sz="3200" dirty="0" smtClean="0">
                <a:latin typeface="汉仪旗黑-70S" pitchFamily="18" charset="-122"/>
                <a:ea typeface="汉仪旗黑-70S" pitchFamily="18" charset="-122"/>
              </a:rPr>
              <a:t>江苏省苏州市工业园区新平街</a:t>
            </a:r>
            <a:r>
              <a:rPr lang="en-US" altLang="zh-CN" sz="3200" dirty="0" smtClean="0">
                <a:latin typeface="汉仪旗黑-70S" pitchFamily="18" charset="-122"/>
                <a:ea typeface="汉仪旗黑-70S" pitchFamily="18" charset="-122"/>
              </a:rPr>
              <a:t>388</a:t>
            </a:r>
            <a:r>
              <a:rPr lang="zh-CN" altLang="en-US" sz="3200" dirty="0" smtClean="0">
                <a:latin typeface="汉仪旗黑-70S" pitchFamily="18" charset="-122"/>
                <a:ea typeface="汉仪旗黑-70S" pitchFamily="18" charset="-122"/>
              </a:rPr>
              <a:t>号</a:t>
            </a:r>
            <a:r>
              <a:rPr lang="en-US" altLang="zh-CN" sz="3200" dirty="0" smtClean="0">
                <a:latin typeface="汉仪旗黑-70S" pitchFamily="18" charset="-122"/>
                <a:ea typeface="汉仪旗黑-70S" pitchFamily="18" charset="-122"/>
              </a:rPr>
              <a:t>2</a:t>
            </a:r>
            <a:r>
              <a:rPr lang="zh-CN" altLang="en-US" sz="3200" dirty="0" smtClean="0">
                <a:latin typeface="汉仪旗黑-70S" pitchFamily="18" charset="-122"/>
                <a:ea typeface="汉仪旗黑-70S" pitchFamily="18" charset="-122"/>
              </a:rPr>
              <a:t>号楼</a:t>
            </a:r>
            <a:endParaRPr sz="3200" dirty="0">
              <a:latin typeface="汉仪旗黑-70S" pitchFamily="18" charset="-122"/>
              <a:ea typeface="汉仪旗黑-70S" pitchFamily="18" charset="-122"/>
            </a:endParaRPr>
          </a:p>
        </p:txBody>
      </p:sp>
      <p:sp>
        <p:nvSpPr>
          <p:cNvPr id="14" name="副标题文案"/>
          <p:cNvSpPr txBox="1"/>
          <p:nvPr/>
        </p:nvSpPr>
        <p:spPr>
          <a:xfrm>
            <a:off x="10981533" y="5211906"/>
            <a:ext cx="5634556" cy="595035"/>
          </a:xfrm>
          <a:prstGeom prst="rect">
            <a:avLst/>
          </a:prstGeom>
          <a:ln w="12700">
            <a:miter lim="400000"/>
          </a:ln>
        </p:spPr>
        <p:txBody>
          <a:bodyPr wrap="none" lIns="50800" tIns="50800" rIns="50800" bIns="50800" anchor="ctr">
            <a:spAutoFit/>
          </a:bodyPr>
          <a:lstStyle>
            <a:lvl1pPr algn="r">
              <a:defRPr sz="5500" b="0">
                <a:solidFill>
                  <a:srgbClr val="555E63"/>
                </a:solidFill>
                <a:latin typeface="HYQiHei-FES"/>
                <a:ea typeface="HYQiHei-FES"/>
                <a:cs typeface="HYQiHei-FES"/>
                <a:sym typeface="HYQiHei-FES"/>
              </a:defRPr>
            </a:lvl1pPr>
          </a:lstStyle>
          <a:p>
            <a:pPr algn="ctr"/>
            <a:r>
              <a:rPr lang="en-US" altLang="zh-CN" sz="3200" dirty="0" smtClean="0">
                <a:latin typeface="汉仪旗黑-70S" pitchFamily="18" charset="-122"/>
                <a:ea typeface="汉仪旗黑-70S" pitchFamily="18" charset="-122"/>
              </a:rPr>
              <a:t>market@bionovogene.com</a:t>
            </a:r>
            <a:endParaRPr sz="3200" dirty="0">
              <a:latin typeface="汉仪旗黑-70S" pitchFamily="18" charset="-122"/>
              <a:ea typeface="汉仪旗黑-70S" pitchFamily="18" charset="-122"/>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3"/>
          <a:stretch>
            <a:fillRect/>
          </a:stretch>
        </p:blipFill>
        <p:spPr>
          <a:xfrm>
            <a:off x="-10171466" y="449288"/>
            <a:ext cx="34555466" cy="1349820"/>
          </a:xfrm>
          <a:prstGeom prst="rect">
            <a:avLst/>
          </a:prstGeom>
          <a:ln w="12700">
            <a:miter lim="400000"/>
            <a:headEnd/>
            <a:tailEnd/>
          </a:ln>
        </p:spPr>
      </p:pic>
      <p:pic>
        <p:nvPicPr>
          <p:cNvPr id="154" name="图像" descr="图像"/>
          <p:cNvPicPr>
            <a:picLocks noChangeAspect="1"/>
          </p:cNvPicPr>
          <p:nvPr/>
        </p:nvPicPr>
        <p:blipFill>
          <a:blip r:embed="rId4"/>
          <a:stretch>
            <a:fillRect/>
          </a:stretch>
        </p:blipFill>
        <p:spPr>
          <a:xfrm>
            <a:off x="15792400" y="6448139"/>
            <a:ext cx="8591600" cy="7267861"/>
          </a:xfrm>
          <a:prstGeom prst="rect">
            <a:avLst/>
          </a:prstGeom>
          <a:ln w="12700">
            <a:miter lim="400000"/>
            <a:headEnd/>
            <a:tailEnd/>
          </a:ln>
        </p:spPr>
      </p:pic>
      <p:sp>
        <p:nvSpPr>
          <p:cNvPr id="2" name="TextBox 1"/>
          <p:cNvSpPr txBox="1"/>
          <p:nvPr/>
        </p:nvSpPr>
        <p:spPr>
          <a:xfrm>
            <a:off x="3118992" y="2681536"/>
            <a:ext cx="17806157" cy="89665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lang="en-US" altLang="zh-CN" sz="9600" dirty="0" err="1" smtClean="0">
                <a:latin typeface="微软雅黑" panose="020B0503020204020204" pitchFamily="34" charset="-122"/>
                <a:ea typeface="微软雅黑" panose="020B0503020204020204" pitchFamily="34" charset="-122"/>
              </a:rPr>
              <a:t>MZKit</a:t>
            </a:r>
            <a:r>
              <a:rPr lang="en-US" altLang="zh-CN" sz="9600" dirty="0" smtClean="0">
                <a:latin typeface="微软雅黑" panose="020B0503020204020204" pitchFamily="34" charset="-122"/>
                <a:ea typeface="微软雅黑" panose="020B0503020204020204" pitchFamily="34" charset="-122"/>
              </a:rPr>
              <a:t> </a:t>
            </a:r>
            <a:r>
              <a:rPr lang="zh-CN" altLang="en-US" sz="9600" dirty="0" smtClean="0">
                <a:latin typeface="微软雅黑" panose="020B0503020204020204" pitchFamily="34" charset="-122"/>
                <a:ea typeface="微软雅黑" panose="020B0503020204020204" pitchFamily="34" charset="-122"/>
              </a:rPr>
              <a:t>桌面工作站软件使用培训</a:t>
            </a:r>
            <a:endParaRPr lang="en-US" altLang="zh-CN" sz="9600" dirty="0" smtClean="0">
              <a:latin typeface="微软雅黑" panose="020B0503020204020204" pitchFamily="34" charset="-122"/>
              <a:ea typeface="微软雅黑" panose="020B0503020204020204" pitchFamily="34" charset="-122"/>
            </a:endParaRPr>
          </a:p>
          <a:p>
            <a:pPr marL="0" marR="0" indent="0" algn="l" defTabSz="825500" rtl="0" fontAlgn="auto" latinLnBrk="0" hangingPunct="0">
              <a:lnSpc>
                <a:spcPct val="100000"/>
              </a:lnSpc>
              <a:spcBef>
                <a:spcPts val="0"/>
              </a:spcBef>
              <a:spcAft>
                <a:spcPts val="0"/>
              </a:spcAft>
              <a:buClrTx/>
              <a:buSzTx/>
              <a:buFontTx/>
              <a:buNone/>
            </a:pPr>
            <a:endParaRPr lang="en-US" altLang="zh-CN" sz="6000" b="0" dirty="0" smtClean="0">
              <a:latin typeface="微软雅黑" panose="020B0503020204020204" pitchFamily="34" charset="-122"/>
              <a:ea typeface="微软雅黑" panose="020B0503020204020204" pitchFamily="34" charset="-122"/>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rPr>
              <a:t>原始数据查看操作</a:t>
            </a:r>
            <a:endParaRPr kumimoji="0" lang="en-US" altLang="zh-CN"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endParaRPr>
          </a:p>
          <a:p>
            <a:pPr marL="1143000" marR="0" indent="-1143000" algn="l" defTabSz="825500" rtl="0" fontAlgn="auto" latinLnBrk="0" hangingPunct="0">
              <a:lnSpc>
                <a:spcPct val="100000"/>
              </a:lnSpc>
              <a:spcBef>
                <a:spcPts val="0"/>
              </a:spcBef>
              <a:spcAft>
                <a:spcPts val="0"/>
              </a:spcAft>
              <a:buClrTx/>
              <a:buSzTx/>
              <a:buFontTx/>
              <a:buAutoNum type="arabicPeriod"/>
            </a:pPr>
            <a:r>
              <a:rPr lang="en-US" altLang="zh-CN" sz="6000" b="0" dirty="0" smtClean="0">
                <a:latin typeface="微软雅黑" panose="020B0503020204020204" pitchFamily="34" charset="-122"/>
                <a:ea typeface="微软雅黑" panose="020B0503020204020204" pitchFamily="34" charset="-122"/>
              </a:rPr>
              <a:t>LCMS</a:t>
            </a:r>
            <a:r>
              <a:rPr lang="zh-CN" altLang="en-US" sz="6000" b="0" dirty="0" smtClean="0">
                <a:latin typeface="微软雅黑" panose="020B0503020204020204" pitchFamily="34" charset="-122"/>
                <a:ea typeface="微软雅黑" panose="020B0503020204020204" pitchFamily="34" charset="-122"/>
              </a:rPr>
              <a:t>非靶数据查看</a:t>
            </a:r>
            <a:endParaRPr lang="en-US" altLang="zh-CN" sz="6000" b="0" dirty="0" smtClean="0">
              <a:latin typeface="微软雅黑" panose="020B0503020204020204" pitchFamily="34" charset="-122"/>
              <a:ea typeface="微软雅黑" panose="020B0503020204020204" pitchFamily="34" charset="-122"/>
            </a:endParaRPr>
          </a:p>
          <a:p>
            <a:pPr marL="1143000" marR="0" indent="-1143000" algn="l" defTabSz="825500" rtl="0" fontAlgn="auto" latinLnBrk="0" hangingPunct="0">
              <a:lnSpc>
                <a:spcPct val="100000"/>
              </a:lnSpc>
              <a:spcBef>
                <a:spcPts val="0"/>
              </a:spcBef>
              <a:spcAft>
                <a:spcPts val="0"/>
              </a:spcAft>
              <a:buClrTx/>
              <a:buSzTx/>
              <a:buFontTx/>
              <a:buAutoNum type="arabicPeriod"/>
            </a:pPr>
            <a:r>
              <a:rPr lang="zh-CN" altLang="en-US" sz="6000" b="0" dirty="0">
                <a:latin typeface="微软雅黑" panose="020B0503020204020204" pitchFamily="34" charset="-122"/>
                <a:ea typeface="微软雅黑" panose="020B0503020204020204" pitchFamily="34" charset="-122"/>
              </a:rPr>
              <a:t>靶向</a:t>
            </a:r>
            <a:r>
              <a:rPr kumimoji="0" lang="zh-CN" altLang="en-US"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rPr>
              <a:t>数据查看</a:t>
            </a:r>
            <a:endParaRPr kumimoji="0" lang="en-US" altLang="zh-CN"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endParaRPr>
          </a:p>
          <a:p>
            <a:pPr marL="1143000" marR="0" indent="-1143000" algn="l" defTabSz="825500" rtl="0" fontAlgn="auto" latinLnBrk="0" hangingPunct="0">
              <a:lnSpc>
                <a:spcPct val="100000"/>
              </a:lnSpc>
              <a:spcBef>
                <a:spcPts val="0"/>
              </a:spcBef>
              <a:spcAft>
                <a:spcPts val="0"/>
              </a:spcAft>
              <a:buClrTx/>
              <a:buSzTx/>
              <a:buFontTx/>
              <a:buAutoNum type="arabicPeriod"/>
            </a:pPr>
            <a:endParaRPr lang="en-US" altLang="zh-CN" sz="6000" b="0" dirty="0">
              <a:latin typeface="微软雅黑" panose="020B0503020204020204" pitchFamily="34" charset="-122"/>
              <a:ea typeface="微软雅黑" panose="020B0503020204020204" pitchFamily="34" charset="-122"/>
            </a:endParaRPr>
          </a:p>
          <a:p>
            <a:pPr marR="0" algn="l" defTabSz="825500" rtl="0" fontAlgn="auto" latinLnBrk="0" hangingPunct="0">
              <a:lnSpc>
                <a:spcPct val="100000"/>
              </a:lnSpc>
              <a:spcBef>
                <a:spcPts val="0"/>
              </a:spcBef>
              <a:spcAft>
                <a:spcPts val="0"/>
              </a:spcAft>
              <a:buClrTx/>
              <a:buSzTx/>
            </a:pPr>
            <a:r>
              <a:rPr kumimoji="0" lang="zh-CN" altLang="en-US"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rPr>
              <a:t>培训讲师：谢桂纲</a:t>
            </a:r>
            <a:endParaRPr kumimoji="0" lang="en-US" altLang="zh-CN"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endParaRPr>
          </a:p>
          <a:p>
            <a:pPr marR="0" algn="l" defTabSz="825500" rtl="0" fontAlgn="auto" latinLnBrk="0" hangingPunct="0">
              <a:lnSpc>
                <a:spcPct val="100000"/>
              </a:lnSpc>
              <a:spcBef>
                <a:spcPts val="0"/>
              </a:spcBef>
              <a:spcAft>
                <a:spcPts val="0"/>
              </a:spcAft>
              <a:buClrTx/>
              <a:buSzTx/>
            </a:pPr>
            <a:r>
              <a:rPr lang="zh-CN" altLang="en-US" sz="6000" b="0" dirty="0" smtClean="0">
                <a:latin typeface="微软雅黑" panose="020B0503020204020204" pitchFamily="34" charset="-122"/>
                <a:ea typeface="微软雅黑" panose="020B0503020204020204" pitchFamily="34" charset="-122"/>
              </a:rPr>
              <a:t>部门</a:t>
            </a:r>
            <a:r>
              <a:rPr lang="en-US" altLang="zh-CN" sz="6000" b="0" dirty="0" smtClean="0">
                <a:latin typeface="微软雅黑" panose="020B0503020204020204" pitchFamily="34" charset="-122"/>
                <a:ea typeface="微软雅黑" panose="020B0503020204020204" pitchFamily="34" charset="-122"/>
              </a:rPr>
              <a:t>&amp;</a:t>
            </a:r>
            <a:r>
              <a:rPr lang="zh-CN" altLang="en-US" sz="6000" b="0" dirty="0" smtClean="0">
                <a:latin typeface="微软雅黑" panose="020B0503020204020204" pitchFamily="34" charset="-122"/>
                <a:ea typeface="微软雅黑" panose="020B0503020204020204" pitchFamily="34" charset="-122"/>
              </a:rPr>
              <a:t>职位：</a:t>
            </a:r>
            <a:r>
              <a:rPr lang="en-US" altLang="zh-CN" sz="6000" b="0" dirty="0" err="1" smtClean="0">
                <a:latin typeface="微软雅黑" panose="020B0503020204020204" pitchFamily="34" charset="-122"/>
                <a:ea typeface="微软雅黑" panose="020B0503020204020204" pitchFamily="34" charset="-122"/>
              </a:rPr>
              <a:t>BioDeep</a:t>
            </a:r>
            <a:r>
              <a:rPr lang="en-US" altLang="zh-CN" sz="6000" b="0" dirty="0" smtClean="0">
                <a:latin typeface="微软雅黑" panose="020B0503020204020204" pitchFamily="34" charset="-122"/>
                <a:ea typeface="微软雅黑" panose="020B0503020204020204" pitchFamily="34" charset="-122"/>
              </a:rPr>
              <a:t> </a:t>
            </a:r>
            <a:r>
              <a:rPr lang="zh-CN" altLang="en-US" sz="6000" b="0" dirty="0" smtClean="0">
                <a:latin typeface="微软雅黑" panose="020B0503020204020204" pitchFamily="34" charset="-122"/>
                <a:ea typeface="微软雅黑" panose="020B0503020204020204" pitchFamily="34" charset="-122"/>
              </a:rPr>
              <a:t>高级研发工程师</a:t>
            </a:r>
            <a:endParaRPr lang="en-US" altLang="zh-CN" sz="6000" b="0" dirty="0" smtClean="0">
              <a:latin typeface="微软雅黑" panose="020B0503020204020204" pitchFamily="34" charset="-122"/>
              <a:ea typeface="微软雅黑" panose="020B0503020204020204" pitchFamily="34" charset="-122"/>
            </a:endParaRPr>
          </a:p>
          <a:p>
            <a:pPr marR="0" algn="l" defTabSz="825500" rtl="0" fontAlgn="auto" latinLnBrk="0" hangingPunct="0">
              <a:lnSpc>
                <a:spcPct val="100000"/>
              </a:lnSpc>
              <a:spcBef>
                <a:spcPts val="0"/>
              </a:spcBef>
              <a:spcAft>
                <a:spcPts val="0"/>
              </a:spcAft>
              <a:buClrTx/>
              <a:buSzTx/>
            </a:pPr>
            <a:r>
              <a:rPr kumimoji="0" lang="zh-CN" altLang="en-US"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rPr>
              <a:t>日期：</a:t>
            </a:r>
            <a:r>
              <a:rPr kumimoji="0" lang="en-US" altLang="zh-CN"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rPr>
              <a:t>2022</a:t>
            </a:r>
            <a:r>
              <a:rPr lang="en-US" altLang="zh-CN" sz="6000" b="0" dirty="0" smtClean="0">
                <a:latin typeface="微软雅黑" panose="020B0503020204020204" pitchFamily="34" charset="-122"/>
                <a:ea typeface="微软雅黑" panose="020B0503020204020204" pitchFamily="34" charset="-122"/>
              </a:rPr>
              <a:t>/</a:t>
            </a:r>
            <a:r>
              <a:rPr kumimoji="0" lang="en-US" altLang="zh-CN" sz="6000" b="0" i="0" u="none" strike="noStrike" cap="none" spc="0" normalizeH="0" baseline="0" dirty="0" smtClean="0">
                <a:ln>
                  <a:noFill/>
                </a:ln>
                <a:solidFill>
                  <a:srgbClr val="000000"/>
                </a:solidFill>
                <a:effectLst/>
                <a:uFillTx/>
                <a:latin typeface="微软雅黑" panose="020B0503020204020204" pitchFamily="34" charset="-122"/>
                <a:ea typeface="微软雅黑" panose="020B0503020204020204" pitchFamily="34" charset="-122"/>
                <a:sym typeface="Helvetica Neue"/>
              </a:rPr>
              <a:t>07/01</a:t>
            </a:r>
            <a:endParaRPr kumimoji="0" lang="zh-CN" altLang="en-US" sz="6000" b="0" i="0" u="none" strike="noStrike" cap="none" spc="0" normalizeH="0" baseline="0" dirty="0">
              <a:ln>
                <a:noFill/>
              </a:ln>
              <a:solidFill>
                <a:srgbClr val="000000"/>
              </a:solidFill>
              <a:effectLst/>
              <a:uFillTx/>
              <a:latin typeface="微软雅黑" panose="020B0503020204020204" pitchFamily="34" charset="-122"/>
              <a:ea typeface="微软雅黑" panose="020B0503020204020204" pitchFamily="34" charset="-122"/>
              <a:sym typeface="Helvetica Neue"/>
            </a:endParaRPr>
          </a:p>
        </p:txBody>
      </p:sp>
    </p:spTree>
    <p:extLst>
      <p:ext uri="{BB962C8B-B14F-4D97-AF65-F5344CB8AC3E}">
        <p14:creationId xmlns:p14="http://schemas.microsoft.com/office/powerpoint/2010/main" val="118938836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3201" y="32970"/>
            <a:ext cx="8111327" cy="690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9437" y="2137935"/>
            <a:ext cx="7754563" cy="6624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1858" y="6853369"/>
            <a:ext cx="7760281" cy="6624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图像" descr="图像"/>
          <p:cNvPicPr>
            <a:picLocks noChangeAspect="1"/>
          </p:cNvPicPr>
          <p:nvPr/>
        </p:nvPicPr>
        <p:blipFill>
          <a:blip r:embed="rId6"/>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7"/>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4353756"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软件安装讲解</a:t>
            </a:r>
            <a:endParaRPr lang="zh-CN" altLang="en-US" dirty="0" smtClean="0"/>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6744" y="2017017"/>
            <a:ext cx="5513700" cy="3089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13007" y="5280663"/>
            <a:ext cx="8454237" cy="398057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dirty="0" smtClean="0">
                <a:ln>
                  <a:noFill/>
                </a:ln>
                <a:solidFill>
                  <a:srgbClr val="000000"/>
                </a:solidFill>
                <a:effectLst/>
                <a:uFillTx/>
                <a:sym typeface="Helvetica Neue"/>
              </a:rPr>
              <a:t>双击</a:t>
            </a:r>
            <a:r>
              <a:rPr kumimoji="0" lang="en-US" altLang="zh-CN" sz="3600" b="1" i="0" u="none" strike="noStrike" cap="none" spc="0" normalizeH="0" baseline="0" dirty="0" smtClean="0">
                <a:ln>
                  <a:noFill/>
                </a:ln>
                <a:solidFill>
                  <a:srgbClr val="000000"/>
                </a:solidFill>
                <a:effectLst/>
                <a:uFillTx/>
                <a:sym typeface="Helvetica Neue"/>
              </a:rPr>
              <a:t>【mzkit_setups.exe】</a:t>
            </a:r>
            <a:r>
              <a:rPr kumimoji="0" lang="zh-CN" altLang="en-US" sz="3600" b="1" i="0" u="none" strike="noStrike" cap="none" spc="0" normalizeH="0" baseline="0" dirty="0" smtClean="0">
                <a:ln>
                  <a:noFill/>
                </a:ln>
                <a:solidFill>
                  <a:srgbClr val="000000"/>
                </a:solidFill>
                <a:effectLst/>
                <a:uFillTx/>
                <a:sym typeface="Helvetica Neue"/>
              </a:rPr>
              <a:t>打开安装程序</a:t>
            </a:r>
            <a:endParaRPr kumimoji="0" lang="en-US" altLang="zh-CN" sz="3600" b="1" i="0" u="none" strike="noStrike" cap="none" spc="0" normalizeH="0" baseline="0" dirty="0" smtClean="0">
              <a:ln>
                <a:noFill/>
              </a:ln>
              <a:solidFill>
                <a:srgbClr val="000000"/>
              </a:solidFill>
              <a:effectLst/>
              <a:uFillTx/>
              <a:sym typeface="Helvetica Neue"/>
            </a:endParaRPr>
          </a:p>
          <a:p>
            <a:pPr marL="0" marR="0" indent="0" algn="ctr" defTabSz="825500" rtl="0" fontAlgn="auto" latinLnBrk="0" hangingPunct="0">
              <a:lnSpc>
                <a:spcPct val="100000"/>
              </a:lnSpc>
              <a:spcBef>
                <a:spcPts val="0"/>
              </a:spcBef>
              <a:spcAft>
                <a:spcPts val="0"/>
              </a:spcAft>
              <a:buClrTx/>
              <a:buSzTx/>
              <a:buFontTx/>
              <a:buNone/>
            </a:pPr>
            <a:endParaRPr lang="en-US" altLang="zh-CN" sz="3600" dirty="0"/>
          </a:p>
          <a:p>
            <a:pPr marL="0" marR="0" indent="0" algn="l" defTabSz="8255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dirty="0" smtClean="0">
                <a:ln>
                  <a:noFill/>
                </a:ln>
                <a:solidFill>
                  <a:srgbClr val="000000"/>
                </a:solidFill>
                <a:effectLst/>
                <a:uFillTx/>
                <a:sym typeface="Helvetica Neue"/>
              </a:rPr>
              <a:t>运行环境需求：</a:t>
            </a:r>
            <a:endParaRPr kumimoji="0" lang="en-US" altLang="zh-CN" sz="3600" b="1" i="0" u="none" strike="noStrike" cap="none" spc="0" normalizeH="0" baseline="0" dirty="0" smtClean="0">
              <a:ln>
                <a:noFill/>
              </a:ln>
              <a:solidFill>
                <a:srgbClr val="000000"/>
              </a:solidFill>
              <a:effectLst/>
              <a:uFillTx/>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r>
              <a:rPr lang="en-US" altLang="zh-CN" sz="3600" dirty="0" smtClean="0"/>
              <a:t>Windows 10/11 x64</a:t>
            </a:r>
          </a:p>
          <a:p>
            <a:pPr marL="514350" marR="0" indent="-514350" algn="l" defTabSz="825500" rtl="0" fontAlgn="auto" latinLnBrk="0" hangingPunct="0">
              <a:lnSpc>
                <a:spcPct val="100000"/>
              </a:lnSpc>
              <a:spcBef>
                <a:spcPts val="0"/>
              </a:spcBef>
              <a:spcAft>
                <a:spcPts val="0"/>
              </a:spcAft>
              <a:buClrTx/>
              <a:buSzTx/>
              <a:buFontTx/>
              <a:buAutoNum type="arabicPeriod"/>
            </a:pPr>
            <a:r>
              <a:rPr lang="zh-CN" altLang="en-US" sz="3600" dirty="0" smtClean="0"/>
              <a:t>屏幕分辨率 </a:t>
            </a:r>
            <a:r>
              <a:rPr lang="en-US" altLang="zh-CN" sz="3600" dirty="0" smtClean="0"/>
              <a:t>1600*1080 </a:t>
            </a:r>
            <a:r>
              <a:rPr lang="zh-CN" altLang="en-US" sz="3600" dirty="0" smtClean="0"/>
              <a:t>或以上</a:t>
            </a:r>
            <a:endParaRPr lang="en-US" altLang="zh-CN" sz="3600" dirty="0" smtClean="0"/>
          </a:p>
          <a:p>
            <a:pPr marL="514350" marR="0" indent="-514350" algn="l" defTabSz="825500" rtl="0" fontAlgn="auto" latinLnBrk="0" hangingPunct="0">
              <a:lnSpc>
                <a:spcPct val="100000"/>
              </a:lnSpc>
              <a:spcBef>
                <a:spcPts val="0"/>
              </a:spcBef>
              <a:spcAft>
                <a:spcPts val="0"/>
              </a:spcAft>
              <a:buClrTx/>
              <a:buSzTx/>
              <a:buFontTx/>
              <a:buAutoNum type="arabicPeriod"/>
            </a:pPr>
            <a:r>
              <a:rPr kumimoji="0" lang="en-US" altLang="zh-CN" sz="3600" b="1" i="0" u="none" strike="noStrike" cap="none" spc="0" normalizeH="0" baseline="0" dirty="0" smtClean="0">
                <a:ln>
                  <a:noFill/>
                </a:ln>
                <a:solidFill>
                  <a:srgbClr val="000000"/>
                </a:solidFill>
                <a:effectLst/>
                <a:uFillTx/>
                <a:sym typeface="Helvetica Neue"/>
              </a:rPr>
              <a:t>.NET Framework 4.8 mzkit_win32</a:t>
            </a:r>
          </a:p>
          <a:p>
            <a:pPr marL="514350" marR="0" indent="-514350" algn="l" defTabSz="825500" rtl="0" fontAlgn="auto" latinLnBrk="0" hangingPunct="0">
              <a:lnSpc>
                <a:spcPct val="100000"/>
              </a:lnSpc>
              <a:spcBef>
                <a:spcPts val="0"/>
              </a:spcBef>
              <a:spcAft>
                <a:spcPts val="0"/>
              </a:spcAft>
              <a:buClrTx/>
              <a:buSzTx/>
              <a:buFontTx/>
              <a:buAutoNum type="arabicPeriod"/>
            </a:pPr>
            <a:r>
              <a:rPr lang="en-US" altLang="zh-CN" sz="3600" dirty="0" smtClean="0"/>
              <a:t>.NET 6.0 </a:t>
            </a:r>
            <a:r>
              <a:rPr lang="en-US" altLang="zh-CN" sz="3600" dirty="0" err="1" smtClean="0"/>
              <a:t>mzkit_server</a:t>
            </a:r>
            <a:endParaRPr kumimoji="0" lang="zh-CN" altLang="en-US" sz="3600" b="1" i="0" u="none" strike="noStrike" cap="none" spc="0" normalizeH="0" baseline="0" dirty="0">
              <a:ln>
                <a:noFill/>
              </a:ln>
              <a:solidFill>
                <a:srgbClr val="000000"/>
              </a:solidFill>
              <a:effectLst/>
              <a:uFillTx/>
              <a:sym typeface="Helvetica Neue"/>
            </a:endParaRPr>
          </a:p>
        </p:txBody>
      </p:sp>
      <p:sp>
        <p:nvSpPr>
          <p:cNvPr id="3" name="右箭头 2"/>
          <p:cNvSpPr/>
          <p:nvPr/>
        </p:nvSpPr>
        <p:spPr>
          <a:xfrm>
            <a:off x="6266441" y="3152521"/>
            <a:ext cx="1461063" cy="818380"/>
          </a:xfrm>
          <a:prstGeom prst="rightArrow">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4" name="TextBox 3"/>
          <p:cNvSpPr txBox="1"/>
          <p:nvPr/>
        </p:nvSpPr>
        <p:spPr>
          <a:xfrm>
            <a:off x="16740718" y="1150935"/>
            <a:ext cx="2806859"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安装运行时环境</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TextBox 11"/>
          <p:cNvSpPr txBox="1"/>
          <p:nvPr/>
        </p:nvSpPr>
        <p:spPr>
          <a:xfrm>
            <a:off x="16944528" y="8762850"/>
            <a:ext cx="4738478"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软件授权确认以及引用文献</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6628350" y="12396712"/>
            <a:ext cx="1647887"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成功安装</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5394760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3048" y="2033464"/>
            <a:ext cx="15409712" cy="10092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图像" descr="图像"/>
          <p:cNvPicPr>
            <a:picLocks noChangeAspect="1"/>
          </p:cNvPicPr>
          <p:nvPr/>
        </p:nvPicPr>
        <p:blipFill>
          <a:blip r:embed="rId4"/>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5"/>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5062283"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软件主界面说明</a:t>
            </a:r>
          </a:p>
        </p:txBody>
      </p:sp>
      <p:sp>
        <p:nvSpPr>
          <p:cNvPr id="2" name="矩形 1"/>
          <p:cNvSpPr/>
          <p:nvPr/>
        </p:nvSpPr>
        <p:spPr>
          <a:xfrm>
            <a:off x="3758922" y="2249488"/>
            <a:ext cx="15137964" cy="180020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7" name="矩形 6"/>
          <p:cNvSpPr/>
          <p:nvPr/>
        </p:nvSpPr>
        <p:spPr>
          <a:xfrm>
            <a:off x="3830818" y="4193704"/>
            <a:ext cx="3248614" cy="576064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8" name="矩形 7"/>
          <p:cNvSpPr/>
          <p:nvPr/>
        </p:nvSpPr>
        <p:spPr>
          <a:xfrm>
            <a:off x="15504368" y="4199238"/>
            <a:ext cx="3248614" cy="576064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9" name="矩形 8"/>
          <p:cNvSpPr/>
          <p:nvPr/>
        </p:nvSpPr>
        <p:spPr>
          <a:xfrm>
            <a:off x="7295456" y="4697760"/>
            <a:ext cx="7992888" cy="6264696"/>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4" name="椭圆 3"/>
          <p:cNvSpPr/>
          <p:nvPr/>
        </p:nvSpPr>
        <p:spPr>
          <a:xfrm>
            <a:off x="11284300" y="1366750"/>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1</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5" name="TextBox 4"/>
          <p:cNvSpPr txBox="1"/>
          <p:nvPr/>
        </p:nvSpPr>
        <p:spPr>
          <a:xfrm>
            <a:off x="12151358" y="1469207"/>
            <a:ext cx="242534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Ribbon</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菜单栏</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椭圆 12"/>
          <p:cNvSpPr/>
          <p:nvPr/>
        </p:nvSpPr>
        <p:spPr>
          <a:xfrm>
            <a:off x="18944788" y="6971567"/>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rPr>
              <a:t>2</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4" name="TextBox 13"/>
          <p:cNvSpPr txBox="1"/>
          <p:nvPr/>
        </p:nvSpPr>
        <p:spPr>
          <a:xfrm>
            <a:off x="19814249" y="7074024"/>
            <a:ext cx="2420534"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数据对象属性</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5" name="椭圆 14"/>
          <p:cNvSpPr/>
          <p:nvPr/>
        </p:nvSpPr>
        <p:spPr>
          <a:xfrm>
            <a:off x="2941974" y="7312966"/>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rPr>
              <a:t>3</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6" name="TextBox 15"/>
          <p:cNvSpPr txBox="1"/>
          <p:nvPr/>
        </p:nvSpPr>
        <p:spPr>
          <a:xfrm>
            <a:off x="782277" y="7345837"/>
            <a:ext cx="203421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文件浏览器</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7" name="椭圆 16"/>
          <p:cNvSpPr/>
          <p:nvPr/>
        </p:nvSpPr>
        <p:spPr>
          <a:xfrm>
            <a:off x="11208336" y="11843524"/>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rPr>
              <a:t>4</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8" name="TextBox 17"/>
          <p:cNvSpPr txBox="1"/>
          <p:nvPr/>
        </p:nvSpPr>
        <p:spPr>
          <a:xfrm>
            <a:off x="11928416" y="11843524"/>
            <a:ext cx="5706690"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数据查看器</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可视化图</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原始矩阵</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6998559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3"/>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4"/>
          <a:stretch>
            <a:fillRect/>
          </a:stretch>
        </p:blipFill>
        <p:spPr>
          <a:xfrm>
            <a:off x="18528704" y="8762849"/>
            <a:ext cx="5855296" cy="4953149"/>
          </a:xfrm>
          <a:prstGeom prst="rect">
            <a:avLst/>
          </a:prstGeom>
          <a:ln w="12700">
            <a:miter lim="400000"/>
            <a:headEnd/>
            <a:tailEnd/>
          </a:ln>
        </p:spPr>
      </p:pic>
      <p:sp>
        <p:nvSpPr>
          <p:cNvPr id="155" name="内容标题（55点75w）"/>
          <p:cNvSpPr txBox="1"/>
          <p:nvPr/>
        </p:nvSpPr>
        <p:spPr>
          <a:xfrm>
            <a:off x="696721" y="719311"/>
            <a:ext cx="5770811"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导入原始数据文件</a:t>
            </a:r>
            <a:endParaRPr lang="zh-CN" altLang="en-US" dirty="0" smtClean="0"/>
          </a:p>
        </p:txBody>
      </p:sp>
      <p:sp>
        <p:nvSpPr>
          <p:cNvPr id="2" name="TextBox 1"/>
          <p:cNvSpPr txBox="1"/>
          <p:nvPr/>
        </p:nvSpPr>
        <p:spPr>
          <a:xfrm>
            <a:off x="581643" y="1746416"/>
            <a:ext cx="8448023" cy="1164421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i="0" u="none" strike="noStrike" cap="none" spc="0" normalizeH="0" baseline="0" dirty="0" smtClean="0">
                <a:ln>
                  <a:noFill/>
                </a:ln>
                <a:solidFill>
                  <a:srgbClr val="000000"/>
                </a:solidFill>
                <a:effectLst/>
                <a:uFillTx/>
                <a:latin typeface="Helvetica Neue"/>
                <a:ea typeface="Helvetica Neue"/>
                <a:cs typeface="Helvetica Neue"/>
                <a:sym typeface="Helvetica Neue"/>
              </a:rPr>
              <a:t>文件打开方法</a:t>
            </a:r>
            <a:r>
              <a:rPr kumimoji="0" lang="en-US" altLang="zh-CN" sz="3000" i="0" u="none" strike="noStrike" cap="none" spc="0" normalizeH="0" baseline="0" dirty="0" smtClean="0">
                <a:ln>
                  <a:noFill/>
                </a:ln>
                <a:solidFill>
                  <a:srgbClr val="000000"/>
                </a:solidFill>
                <a:effectLst/>
                <a:uFillTx/>
                <a:latin typeface="Helvetica Neue"/>
                <a:ea typeface="Helvetica Neue"/>
                <a:cs typeface="Helvetica Neue"/>
                <a:sym typeface="Helvetica Neue"/>
              </a:rPr>
              <a:t>1</a:t>
            </a:r>
            <a:r>
              <a:rPr kumimoji="0" lang="zh-CN" altLang="en-US" sz="3000"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endParaRPr kumimoji="0" lang="en-US" altLang="zh-CN" sz="3000"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zh-CN" altLang="en-US" dirty="0" smtClean="0"/>
              <a:t>软件主界面</a:t>
            </a:r>
            <a:r>
              <a:rPr lang="en-US" altLang="zh-CN" dirty="0" smtClean="0"/>
              <a:t>Ribbon</a:t>
            </a:r>
            <a:r>
              <a:rPr lang="zh-CN" altLang="en-US" dirty="0" smtClean="0"/>
              <a:t>菜单中点击</a:t>
            </a:r>
            <a:r>
              <a:rPr lang="en-US" altLang="zh-CN" dirty="0" smtClean="0"/>
              <a:t>【Open】</a:t>
            </a:r>
            <a:r>
              <a:rPr lang="zh-CN" altLang="en-US" dirty="0" smtClean="0"/>
              <a:t>按钮，可以打开单个数据文件</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r>
              <a:rPr lang="en-US" altLang="zh-CN" dirty="0" smtClean="0"/>
              <a:t>(</a:t>
            </a:r>
            <a:r>
              <a:rPr lang="zh-CN" altLang="en-US" dirty="0" smtClean="0"/>
              <a:t>本方法可以支持非靶数据，靶向数据，</a:t>
            </a:r>
            <a:r>
              <a:rPr lang="en-US" altLang="zh-CN" dirty="0" smtClean="0"/>
              <a:t>GCMS</a:t>
            </a:r>
            <a:r>
              <a:rPr lang="zh-CN" altLang="en-US" dirty="0" smtClean="0"/>
              <a:t>数据的打开</a:t>
            </a:r>
            <a:r>
              <a:rPr lang="en-US" altLang="zh-CN" dirty="0" smtClean="0"/>
              <a:t>)</a:t>
            </a:r>
            <a:endParaRPr kumimoji="0" lang="en-US" altLang="zh-CN" sz="3000" i="0" u="none" strike="noStrike" cap="none" spc="0" normalizeH="0" baseline="0" dirty="0" smtClean="0">
              <a:ln>
                <a:noFill/>
              </a:ln>
              <a:solidFill>
                <a:srgbClr val="000000"/>
              </a:solidFill>
              <a:effectLst/>
              <a:uFillTx/>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zh-CN" altLang="en-US" dirty="0" smtClean="0"/>
              <a:t>文件打开方法</a:t>
            </a:r>
            <a:r>
              <a:rPr lang="en-US" altLang="zh-CN" dirty="0" smtClean="0"/>
              <a:t>2</a:t>
            </a:r>
            <a:r>
              <a:rPr lang="zh-CN" altLang="en-US" dirty="0" smtClean="0"/>
              <a:t>：</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左侧</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文件浏览器</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中，可以通过右键菜单批量</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导入</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多个原始数据文件</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en-US" altLang="zh-CN" dirty="0" smtClean="0"/>
              <a:t>(</a:t>
            </a:r>
            <a:r>
              <a:rPr lang="zh-CN" altLang="en-US" dirty="0" smtClean="0"/>
              <a:t>本方法仅针对于</a:t>
            </a:r>
            <a:r>
              <a:rPr lang="en-US" altLang="zh-CN" dirty="0" smtClean="0"/>
              <a:t>LCMS</a:t>
            </a:r>
            <a:r>
              <a:rPr lang="zh-CN" altLang="en-US" dirty="0" smtClean="0"/>
              <a:t>非靶向原始数据的打开导入操作</a:t>
            </a:r>
            <a:r>
              <a:rPr lang="en-US" altLang="zh-CN" dirty="0" smtClean="0"/>
              <a:t>)</a:t>
            </a:r>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FF0000"/>
                </a:solidFill>
                <a:effectLst/>
                <a:uFillTx/>
                <a:latin typeface="Helvetica Neue"/>
                <a:ea typeface="Helvetica Neue"/>
                <a:cs typeface="Helvetica Neue"/>
                <a:sym typeface="Helvetica Neue"/>
              </a:rPr>
              <a:t>注：当</a:t>
            </a:r>
            <a:r>
              <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FF0000"/>
                </a:solidFill>
                <a:effectLst/>
                <a:uFillTx/>
                <a:latin typeface="Helvetica Neue"/>
                <a:ea typeface="Helvetica Neue"/>
                <a:cs typeface="Helvetica Neue"/>
                <a:sym typeface="Helvetica Neue"/>
              </a:rPr>
              <a:t>文件浏览器</a:t>
            </a:r>
            <a:r>
              <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rPr>
              <a:t>】</a:t>
            </a:r>
            <a:r>
              <a:rPr kumimoji="0" lang="zh-CN" altLang="en-US" sz="3000" b="1" i="0" u="none" strike="noStrike" cap="none" spc="0" normalizeH="0" baseline="0" dirty="0" smtClean="0">
                <a:ln>
                  <a:noFill/>
                </a:ln>
                <a:solidFill>
                  <a:srgbClr val="FF0000"/>
                </a:solidFill>
                <a:effectLst/>
                <a:uFillTx/>
                <a:latin typeface="Helvetica Neue"/>
                <a:ea typeface="Helvetica Neue"/>
                <a:cs typeface="Helvetica Neue"/>
                <a:sym typeface="Helvetica Neue"/>
              </a:rPr>
              <a:t>之中不存在原始数据文件的时候，软件会在前台进行文件导入操作，此时主界面上会出现任务进度条：</a:t>
            </a:r>
            <a:endPar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a:solidFill>
                <a:srgbClr val="FF0000"/>
              </a:solidFill>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a:solidFill>
                <a:srgbClr val="FF0000"/>
              </a:solidFill>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smtClean="0">
              <a:ln>
                <a:noFill/>
              </a:ln>
              <a:solidFill>
                <a:srgbClr val="FF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FF0000"/>
                </a:solidFill>
                <a:effectLst/>
                <a:uFillTx/>
                <a:latin typeface="Helvetica Neue"/>
                <a:ea typeface="Helvetica Neue"/>
                <a:cs typeface="Helvetica Neue"/>
                <a:sym typeface="Helvetica Neue"/>
              </a:rPr>
              <a:t>当已经存在有原始数据文件之后，后续的文件会以后台任务的方式进行执行文件数据导入操作，以减少对前台用户操作体验的影响</a:t>
            </a:r>
            <a:endParaRPr kumimoji="0" lang="zh-CN" altLang="en-US" sz="3000" b="1" i="0" u="none" strike="noStrike" cap="none" spc="0" normalizeH="0" baseline="0" dirty="0">
              <a:ln>
                <a:noFill/>
              </a:ln>
              <a:solidFill>
                <a:srgbClr val="FF0000"/>
              </a:solidFill>
              <a:effectLst/>
              <a:uFillTx/>
              <a:latin typeface="Helvetica Neue"/>
              <a:ea typeface="Helvetica Neue"/>
              <a:cs typeface="Helvetica Neue"/>
              <a:sym typeface="Helvetica Neue"/>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5696" y="755652"/>
            <a:ext cx="5184576"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76557" y="5993904"/>
            <a:ext cx="5830884"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20392" y="2321496"/>
            <a:ext cx="8249909" cy="3971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800512" y="6569967"/>
            <a:ext cx="5464637" cy="287258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支持的原始文件格式：</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r>
              <a:rPr lang="zh-CN" altLang="en-US" dirty="0" smtClean="0"/>
              <a:t>开源格式 </a:t>
            </a:r>
            <a:r>
              <a:rPr lang="en-US" altLang="zh-CN" dirty="0" smtClean="0"/>
              <a:t>mzXML/mzML/</a:t>
            </a:r>
            <a:r>
              <a:rPr lang="en-US" altLang="zh-CN" dirty="0" err="1" smtClean="0"/>
              <a:t>imzML</a:t>
            </a:r>
            <a:endParaRPr lang="en-US" altLang="zh-CN" dirty="0" smtClean="0"/>
          </a:p>
          <a:p>
            <a:pPr marL="514350" marR="0" indent="-514350" algn="l" defTabSz="825500" rtl="0" fontAlgn="auto" latinLnBrk="0" hangingPunct="0">
              <a:lnSpc>
                <a:spcPct val="100000"/>
              </a:lnSpc>
              <a:spcBef>
                <a:spcPts val="0"/>
              </a:spcBef>
              <a:spcAft>
                <a:spcPts val="0"/>
              </a:spcAft>
              <a:buClrTx/>
              <a:buSzTx/>
              <a:buFontTx/>
              <a:buAutoNum type="arabicPeriod"/>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诺米代谢内部格式 </a:t>
            </a:r>
            <a:r>
              <a:rPr kumimoji="0" lang="en-US" altLang="zh-CN" sz="30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mzPack</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r>
              <a:rPr lang="zh-CN" altLang="en-US" dirty="0"/>
              <a:t>赛默</a:t>
            </a:r>
            <a:r>
              <a:rPr lang="zh-CN" altLang="en-US" dirty="0" smtClean="0"/>
              <a:t>飞原始数据文件 </a:t>
            </a:r>
            <a:r>
              <a:rPr lang="en-US" altLang="zh-CN" dirty="0" smtClean="0"/>
              <a:t>Raw</a:t>
            </a:r>
          </a:p>
          <a:p>
            <a:pPr marL="514350" marR="0" indent="-514350" algn="l" defTabSz="825500" rtl="0" fontAlgn="auto" latinLnBrk="0" hangingPunct="0">
              <a:lnSpc>
                <a:spcPct val="100000"/>
              </a:lnSpc>
              <a:spcBef>
                <a:spcPts val="0"/>
              </a:spcBef>
              <a:spcAft>
                <a:spcPts val="0"/>
              </a:spcAft>
              <a:buClrTx/>
              <a:buSzTx/>
              <a:buFontTx/>
              <a:buAutoNum type="arabicPeriod"/>
            </a:pP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Ab </a:t>
            </a:r>
            <a:r>
              <a:rPr kumimoji="0" lang="en-US" altLang="zh-CN" sz="30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Sciex</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 </a:t>
            </a:r>
            <a:r>
              <a:rPr kumimoji="0" lang="en-US" altLang="zh-CN" sz="30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Wiff</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514350" marR="0" indent="-514350" algn="l" defTabSz="825500" rtl="0" fontAlgn="auto" latinLnBrk="0" hangingPunct="0">
              <a:lnSpc>
                <a:spcPct val="100000"/>
              </a:lnSpc>
              <a:spcBef>
                <a:spcPts val="0"/>
              </a:spcBef>
              <a:spcAft>
                <a:spcPts val="0"/>
              </a:spcAft>
              <a:buClrTx/>
              <a:buSzTx/>
              <a:buFontTx/>
              <a:buAutoNum type="arabicPeriod"/>
            </a:pPr>
            <a:r>
              <a:rPr lang="en-US" altLang="zh-CN" dirty="0" smtClean="0"/>
              <a:t>GCMS</a:t>
            </a:r>
            <a:r>
              <a:rPr lang="zh-CN" altLang="en-US" dirty="0" smtClean="0"/>
              <a:t>原始数据文件 </a:t>
            </a:r>
            <a:r>
              <a:rPr lang="en-US" altLang="zh-CN" dirty="0" smtClean="0"/>
              <a:t>CDF</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840" y="9442548"/>
            <a:ext cx="8172234" cy="1608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407529" y="10267388"/>
            <a:ext cx="13256084" cy="2197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039872" y="12626098"/>
            <a:ext cx="6283771"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软件主界面底部的后台任务列表查看</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2758952" y="11083929"/>
            <a:ext cx="3579506" cy="56425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软件前台任务进度条</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366998559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714" y="1231901"/>
            <a:ext cx="10753716" cy="950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图像" descr="图像"/>
          <p:cNvPicPr>
            <a:picLocks noChangeAspect="1"/>
          </p:cNvPicPr>
          <p:nvPr/>
        </p:nvPicPr>
        <p:blipFill>
          <a:blip r:embed="rId4"/>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5"/>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5770811"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查看原始数据文件</a:t>
            </a:r>
            <a:endParaRPr lang="zh-CN" altLang="en-US" dirty="0" smtClean="0"/>
          </a:p>
        </p:txBody>
      </p:sp>
      <p:sp>
        <p:nvSpPr>
          <p:cNvPr id="6" name="矩形 5"/>
          <p:cNvSpPr/>
          <p:nvPr/>
        </p:nvSpPr>
        <p:spPr>
          <a:xfrm>
            <a:off x="8231561" y="3625520"/>
            <a:ext cx="3600400" cy="2327671"/>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 name="TextBox 1"/>
          <p:cNvSpPr txBox="1"/>
          <p:nvPr/>
        </p:nvSpPr>
        <p:spPr>
          <a:xfrm>
            <a:off x="696721" y="2434007"/>
            <a:ext cx="7132386" cy="1062855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点击软件主界面左上角的</a:t>
            </a:r>
            <a:r>
              <a:rPr kumimoji="0" lang="en-US" altLang="zh-CN"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文件浏览器</a:t>
            </a:r>
            <a:r>
              <a:rPr kumimoji="0" lang="en-US" altLang="zh-CN"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a:t>
            </a:r>
            <a:r>
              <a:rPr kumimoji="0" lang="zh-CN" altLang="en-US"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之中的任意一个所导入的原始数据文件，即可进行文件之中的相关数据信息的查看操作</a:t>
            </a:r>
            <a:endParaRPr kumimoji="0" lang="en-US" altLang="zh-CN" sz="36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sz="3600" dirty="0"/>
          </a:p>
          <a:p>
            <a:pPr marL="0" marR="0" indent="0" algn="l" defTabSz="825500" rtl="0" fontAlgn="auto" latinLnBrk="0" hangingPunct="0">
              <a:lnSpc>
                <a:spcPct val="100000"/>
              </a:lnSpc>
              <a:spcBef>
                <a:spcPts val="0"/>
              </a:spcBef>
              <a:spcAft>
                <a:spcPts val="0"/>
              </a:spcAft>
              <a:buClrTx/>
              <a:buSzTx/>
              <a:buFontTx/>
              <a:buNone/>
            </a:pPr>
            <a:endParaRPr kumimoji="0" lang="en-US" altLang="zh-CN" sz="36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zh-CN" altLang="en-US" sz="3600" dirty="0" smtClean="0"/>
              <a:t>在</a:t>
            </a:r>
            <a:r>
              <a:rPr lang="en-US" altLang="zh-CN" sz="3600" dirty="0" smtClean="0"/>
              <a:t>【</a:t>
            </a:r>
            <a:r>
              <a:rPr lang="zh-CN" altLang="en-US" sz="3600" dirty="0" smtClean="0"/>
              <a:t>对象浏览器</a:t>
            </a:r>
            <a:r>
              <a:rPr lang="en-US" altLang="zh-CN" sz="3600" dirty="0" smtClean="0"/>
              <a:t>】</a:t>
            </a:r>
            <a:r>
              <a:rPr lang="zh-CN" altLang="en-US" sz="3600" dirty="0" smtClean="0"/>
              <a:t>之中会随之列举出当前所常看的原始数据文件之中的质谱扫描帧列表信息</a:t>
            </a:r>
            <a:endParaRPr lang="en-US" altLang="zh-CN" sz="3600" dirty="0" smtClean="0"/>
          </a:p>
          <a:p>
            <a:pPr marL="0" marR="0" indent="0" algn="l" defTabSz="825500" rtl="0" fontAlgn="auto" latinLnBrk="0" hangingPunct="0">
              <a:lnSpc>
                <a:spcPct val="100000"/>
              </a:lnSpc>
              <a:spcBef>
                <a:spcPts val="0"/>
              </a:spcBef>
              <a:spcAft>
                <a:spcPts val="0"/>
              </a:spcAft>
              <a:buClrTx/>
              <a:buSzTx/>
              <a:buFontTx/>
              <a:buNone/>
            </a:pPr>
            <a:endParaRPr kumimoji="0" lang="en-US" altLang="zh-CN" sz="36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zh-CN" altLang="en-US" sz="3600" dirty="0"/>
              <a:t>质谱</a:t>
            </a:r>
            <a:r>
              <a:rPr lang="zh-CN" altLang="en-US" sz="3600" dirty="0" smtClean="0"/>
              <a:t>扫描帧在原始数据文件之中，以树形结构存在：</a:t>
            </a:r>
            <a:endParaRPr lang="en-US" altLang="zh-CN" sz="3600" dirty="0" smtClean="0"/>
          </a:p>
          <a:p>
            <a:pPr marL="0" marR="0" indent="0" algn="l" defTabSz="825500" rtl="0" fontAlgn="auto" latinLnBrk="0" hangingPunct="0">
              <a:lnSpc>
                <a:spcPct val="100000"/>
              </a:lnSpc>
              <a:spcBef>
                <a:spcPts val="0"/>
              </a:spcBef>
              <a:spcAft>
                <a:spcPts val="0"/>
              </a:spcAft>
              <a:buClrTx/>
              <a:buSzTx/>
              <a:buFontTx/>
              <a:buNone/>
            </a:pPr>
            <a:endParaRPr kumimoji="0" lang="en-US" altLang="zh-CN" sz="36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zh-CN" altLang="en-US" sz="3600" dirty="0"/>
              <a:t>一级质</a:t>
            </a:r>
            <a:r>
              <a:rPr lang="zh-CN" altLang="en-US" sz="3600" dirty="0" smtClean="0"/>
              <a:t>谱扫描帧的构成为代谢物母离子列表，</a:t>
            </a:r>
            <a:endParaRPr lang="en-US" altLang="zh-CN" sz="3600" dirty="0" smtClean="0"/>
          </a:p>
          <a:p>
            <a:pPr marL="0" marR="0" indent="0" algn="l" defTabSz="825500" rtl="0" fontAlgn="auto" latinLnBrk="0" hangingPunct="0">
              <a:lnSpc>
                <a:spcPct val="100000"/>
              </a:lnSpc>
              <a:spcBef>
                <a:spcPts val="0"/>
              </a:spcBef>
              <a:spcAft>
                <a:spcPts val="0"/>
              </a:spcAft>
              <a:buClrTx/>
              <a:buSzTx/>
              <a:buFontTx/>
              <a:buNone/>
            </a:pPr>
            <a:endParaRPr lang="en-US" altLang="zh-CN" sz="3600" dirty="0" smtClean="0"/>
          </a:p>
          <a:p>
            <a:pPr marL="0" marR="0" indent="0" algn="l" defTabSz="8255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一个一级质谱扫描帧之中的响应度前</a:t>
            </a:r>
            <a:r>
              <a:rPr kumimoji="0" lang="en-US" altLang="zh-CN"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a:t>
            </a:r>
            <a:r>
              <a:rPr kumimoji="0" lang="zh-CN" altLang="en-US" sz="3600" b="1" i="0" u="none" strike="noStrike" cap="none" spc="0" normalizeH="0" baseline="0" dirty="0" smtClean="0">
                <a:ln>
                  <a:noFill/>
                </a:ln>
                <a:solidFill>
                  <a:srgbClr val="000000"/>
                </a:solidFill>
                <a:effectLst/>
                <a:uFillTx/>
                <a:latin typeface="Helvetica Neue"/>
                <a:ea typeface="Helvetica Neue"/>
                <a:cs typeface="Helvetica Neue"/>
                <a:sym typeface="Helvetica Neue"/>
              </a:rPr>
              <a:t>个离子会产生相应的二级质谱图</a:t>
            </a:r>
            <a:endParaRPr kumimoji="0" lang="zh-CN" altLang="en-US" sz="36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 name="矩形 9"/>
          <p:cNvSpPr/>
          <p:nvPr/>
        </p:nvSpPr>
        <p:spPr>
          <a:xfrm>
            <a:off x="8231560" y="6098554"/>
            <a:ext cx="4240087" cy="4863902"/>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4" name="TextBox 3"/>
          <p:cNvSpPr txBox="1"/>
          <p:nvPr/>
        </p:nvSpPr>
        <p:spPr>
          <a:xfrm>
            <a:off x="19188100" y="2764308"/>
            <a:ext cx="4536504" cy="333424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【Plot Viewer】</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会显示当前的数据对象的可视化结果</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r>
              <a:rPr lang="en-US" altLang="zh-CN" dirty="0" smtClean="0"/>
              <a:t>【Matrix Viewer】</a:t>
            </a:r>
            <a:r>
              <a:rPr lang="zh-CN" altLang="en-US" dirty="0" smtClean="0"/>
              <a:t>则显示当前的数据对象的绘图的原始数据矩阵</a:t>
            </a:r>
            <a:endParaRPr kumimoji="0" lang="zh-CN" alt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2" name="矩形 11"/>
          <p:cNvSpPr/>
          <p:nvPr/>
        </p:nvSpPr>
        <p:spPr>
          <a:xfrm>
            <a:off x="12218822" y="3905672"/>
            <a:ext cx="3600400" cy="883683"/>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366998559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图像" descr="图像"/>
          <p:cNvPicPr>
            <a:picLocks noChangeAspect="1"/>
          </p:cNvPicPr>
          <p:nvPr/>
        </p:nvPicPr>
        <p:blipFill>
          <a:blip r:embed="rId3"/>
          <a:stretch>
            <a:fillRect/>
          </a:stretch>
        </p:blipFill>
        <p:spPr>
          <a:xfrm>
            <a:off x="-1" y="755652"/>
            <a:ext cx="24384001" cy="952498"/>
          </a:xfrm>
          <a:prstGeom prst="rect">
            <a:avLst/>
          </a:prstGeom>
          <a:ln w="12700">
            <a:miter lim="400000"/>
            <a:headEnd/>
            <a:tailEnd/>
          </a:ln>
        </p:spPr>
      </p:pic>
      <p:pic>
        <p:nvPicPr>
          <p:cNvPr id="154" name="图像" descr="图像"/>
          <p:cNvPicPr>
            <a:picLocks noChangeAspect="1"/>
          </p:cNvPicPr>
          <p:nvPr/>
        </p:nvPicPr>
        <p:blipFill>
          <a:blip r:embed="rId4"/>
          <a:stretch>
            <a:fillRect/>
          </a:stretch>
        </p:blipFill>
        <p:spPr>
          <a:xfrm>
            <a:off x="18528704" y="8762850"/>
            <a:ext cx="5855296" cy="4953149"/>
          </a:xfrm>
          <a:prstGeom prst="rect">
            <a:avLst/>
          </a:prstGeom>
          <a:ln w="12700">
            <a:miter lim="400000"/>
            <a:headEnd/>
            <a:tailEnd/>
          </a:ln>
        </p:spPr>
      </p:pic>
      <p:sp>
        <p:nvSpPr>
          <p:cNvPr id="155" name="内容标题（55点75w）"/>
          <p:cNvSpPr txBox="1"/>
          <p:nvPr/>
        </p:nvSpPr>
        <p:spPr>
          <a:xfrm>
            <a:off x="696721" y="719311"/>
            <a:ext cx="4712829"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查看</a:t>
            </a:r>
            <a:r>
              <a:rPr lang="en-US" altLang="zh-CN" dirty="0" smtClean="0"/>
              <a:t>TIC</a:t>
            </a:r>
            <a:r>
              <a:rPr lang="zh-CN" altLang="en-US" dirty="0" smtClean="0"/>
              <a:t>色谱图</a:t>
            </a:r>
            <a:endParaRPr lang="zh-CN" altLang="en-US" dirty="0" smtClean="0"/>
          </a:p>
        </p:txBody>
      </p:sp>
      <p:sp>
        <p:nvSpPr>
          <p:cNvPr id="3" name="TextBox 2"/>
          <p:cNvSpPr txBox="1"/>
          <p:nvPr/>
        </p:nvSpPr>
        <p:spPr>
          <a:xfrm>
            <a:off x="673965" y="2882752"/>
            <a:ext cx="6192688" cy="7027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TIC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图：将每一个一级扫描帧之中的所有的离子响应值计算出信号值总和，将一级扫描帧的保留时间对这个计算出来的信号值总和做图即可得到</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TIC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图</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方法</a:t>
            </a:r>
            <a:r>
              <a:rPr lang="en-US" altLang="zh-CN" dirty="0" smtClean="0"/>
              <a:t>1</a:t>
            </a:r>
            <a:r>
              <a:rPr lang="zh-CN" altLang="en-US" dirty="0" smtClean="0"/>
              <a:t>：在软件主界面左侧的</a:t>
            </a:r>
            <a:r>
              <a:rPr lang="en-US" altLang="zh-CN" dirty="0" smtClean="0"/>
              <a:t>【</a:t>
            </a:r>
            <a:r>
              <a:rPr lang="zh-CN" altLang="en-US" dirty="0" smtClean="0"/>
              <a:t>对象浏览器</a:t>
            </a:r>
            <a:r>
              <a:rPr lang="en-US" altLang="zh-CN" dirty="0" smtClean="0"/>
              <a:t>】</a:t>
            </a:r>
            <a:r>
              <a:rPr lang="zh-CN" altLang="en-US" dirty="0" smtClean="0"/>
              <a:t>之中，通过鼠标右键菜单，依次点击</a:t>
            </a:r>
            <a:r>
              <a:rPr lang="en-US" altLang="zh-CN" dirty="0" smtClean="0"/>
              <a:t>【</a:t>
            </a:r>
            <a:r>
              <a:rPr lang="zh-CN" altLang="en-US" dirty="0" smtClean="0"/>
              <a:t>色谱图</a:t>
            </a:r>
            <a:r>
              <a:rPr lang="en-US" altLang="zh-CN" dirty="0" smtClean="0"/>
              <a:t>】-&gt;【</a:t>
            </a:r>
            <a:r>
              <a:rPr lang="zh-CN" altLang="en-US" dirty="0" smtClean="0"/>
              <a:t>查看</a:t>
            </a:r>
            <a:r>
              <a:rPr lang="en-US" altLang="zh-CN" dirty="0" smtClean="0"/>
              <a:t>TIC】</a:t>
            </a:r>
            <a:r>
              <a:rPr lang="zh-CN" altLang="en-US" dirty="0" smtClean="0"/>
              <a:t>图进行查看</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方法</a:t>
            </a:r>
            <a:r>
              <a:rPr lang="en-US" altLang="zh-CN" dirty="0" smtClean="0"/>
              <a:t>2</a:t>
            </a:r>
            <a:r>
              <a:rPr lang="zh-CN" altLang="en-US" dirty="0" smtClean="0"/>
              <a:t>：打开原始数据文件之后，可以直接通过顶部的</a:t>
            </a:r>
            <a:r>
              <a:rPr lang="en-US" altLang="zh-CN" dirty="0" smtClean="0"/>
              <a:t>Ribbon</a:t>
            </a:r>
            <a:r>
              <a:rPr lang="zh-CN" altLang="en-US" dirty="0" smtClean="0"/>
              <a:t>菜单栏的</a:t>
            </a:r>
            <a:r>
              <a:rPr lang="en-US" altLang="zh-CN" dirty="0" smtClean="0"/>
              <a:t>【TIC】</a:t>
            </a:r>
            <a:r>
              <a:rPr lang="zh-CN" altLang="en-US" dirty="0" smtClean="0"/>
              <a:t>按钮进行</a:t>
            </a:r>
            <a:r>
              <a:rPr lang="en-US" altLang="zh-CN" dirty="0" smtClean="0"/>
              <a:t>TIC</a:t>
            </a:r>
            <a:r>
              <a:rPr lang="zh-CN" altLang="en-US" dirty="0" smtClean="0"/>
              <a:t>图的绘制</a:t>
            </a:r>
            <a:endParaRPr lang="en-US" altLang="zh-CN" dirty="0"/>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9432" y="2033464"/>
            <a:ext cx="17330923" cy="11421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7655496" y="5273824"/>
            <a:ext cx="4824536" cy="112271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2" name="矩形 11"/>
          <p:cNvSpPr/>
          <p:nvPr/>
        </p:nvSpPr>
        <p:spPr>
          <a:xfrm>
            <a:off x="9527704" y="3185592"/>
            <a:ext cx="2088232" cy="112271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3" name="椭圆 12"/>
          <p:cNvSpPr/>
          <p:nvPr/>
        </p:nvSpPr>
        <p:spPr>
          <a:xfrm>
            <a:off x="12191999" y="6396534"/>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1</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4" name="椭圆 13"/>
          <p:cNvSpPr/>
          <p:nvPr/>
        </p:nvSpPr>
        <p:spPr>
          <a:xfrm>
            <a:off x="10222632" y="2321496"/>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2</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Tree>
    <p:extLst>
      <p:ext uri="{BB962C8B-B14F-4D97-AF65-F5344CB8AC3E}">
        <p14:creationId xmlns:p14="http://schemas.microsoft.com/office/powerpoint/2010/main" val="381199350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图像" descr="图像"/>
          <p:cNvPicPr>
            <a:picLocks noChangeAspect="1"/>
          </p:cNvPicPr>
          <p:nvPr/>
        </p:nvPicPr>
        <p:blipFill>
          <a:blip r:embed="rId3"/>
          <a:stretch>
            <a:fillRect/>
          </a:stretch>
        </p:blipFill>
        <p:spPr>
          <a:xfrm>
            <a:off x="18528704" y="8762850"/>
            <a:ext cx="5855296" cy="4953149"/>
          </a:xfrm>
          <a:prstGeom prst="rect">
            <a:avLst/>
          </a:prstGeom>
          <a:ln w="12700">
            <a:miter lim="400000"/>
            <a:headEnd/>
            <a:tailEnd/>
          </a:ln>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763" y="2537520"/>
            <a:ext cx="16129792" cy="1056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图像" descr="图像"/>
          <p:cNvPicPr>
            <a:picLocks noChangeAspect="1"/>
          </p:cNvPicPr>
          <p:nvPr/>
        </p:nvPicPr>
        <p:blipFill>
          <a:blip r:embed="rId5"/>
          <a:stretch>
            <a:fillRect/>
          </a:stretch>
        </p:blipFill>
        <p:spPr>
          <a:xfrm>
            <a:off x="-1" y="755652"/>
            <a:ext cx="24384001" cy="952498"/>
          </a:xfrm>
          <a:prstGeom prst="rect">
            <a:avLst/>
          </a:prstGeom>
          <a:ln w="12700">
            <a:miter lim="400000"/>
            <a:headEnd/>
            <a:tailEnd/>
          </a:ln>
        </p:spPr>
      </p:pic>
      <p:sp>
        <p:nvSpPr>
          <p:cNvPr id="155" name="内容标题（55点75w）"/>
          <p:cNvSpPr txBox="1"/>
          <p:nvPr/>
        </p:nvSpPr>
        <p:spPr>
          <a:xfrm>
            <a:off x="696721" y="719311"/>
            <a:ext cx="4712829"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查看</a:t>
            </a:r>
            <a:r>
              <a:rPr lang="en-US" altLang="zh-CN" dirty="0" smtClean="0"/>
              <a:t>BPC</a:t>
            </a:r>
            <a:r>
              <a:rPr lang="zh-CN" altLang="en-US" dirty="0" smtClean="0"/>
              <a:t>色谱图</a:t>
            </a:r>
            <a:endParaRPr lang="zh-CN" altLang="en-US" dirty="0" smtClean="0"/>
          </a:p>
        </p:txBody>
      </p:sp>
      <p:sp>
        <p:nvSpPr>
          <p:cNvPr id="3" name="TextBox 2"/>
          <p:cNvSpPr txBox="1"/>
          <p:nvPr/>
        </p:nvSpPr>
        <p:spPr>
          <a:xfrm>
            <a:off x="673965" y="2882752"/>
            <a:ext cx="6192688" cy="7027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BPC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图：将每一个一级扫描帧之中的所有的离子响应值计算出信号值最大值，将一级扫描帧的保留时间对这个计算出来的信号值最大值做图即可得到</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BPC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图</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方法</a:t>
            </a:r>
            <a:r>
              <a:rPr lang="en-US" altLang="zh-CN" dirty="0" smtClean="0"/>
              <a:t>1</a:t>
            </a:r>
            <a:r>
              <a:rPr lang="zh-CN" altLang="en-US" dirty="0" smtClean="0"/>
              <a:t>：在软件主界面左侧的</a:t>
            </a:r>
            <a:r>
              <a:rPr lang="en-US" altLang="zh-CN" dirty="0" smtClean="0"/>
              <a:t>【</a:t>
            </a:r>
            <a:r>
              <a:rPr lang="zh-CN" altLang="en-US" dirty="0" smtClean="0"/>
              <a:t>对象浏览器</a:t>
            </a:r>
            <a:r>
              <a:rPr lang="en-US" altLang="zh-CN" dirty="0" smtClean="0"/>
              <a:t>】</a:t>
            </a:r>
            <a:r>
              <a:rPr lang="zh-CN" altLang="en-US" dirty="0" smtClean="0"/>
              <a:t>之中，通过鼠标右键菜单，依次点击</a:t>
            </a:r>
            <a:r>
              <a:rPr lang="en-US" altLang="zh-CN" dirty="0" smtClean="0"/>
              <a:t>【</a:t>
            </a:r>
            <a:r>
              <a:rPr lang="zh-CN" altLang="en-US" dirty="0" smtClean="0"/>
              <a:t>色谱图</a:t>
            </a:r>
            <a:r>
              <a:rPr lang="en-US" altLang="zh-CN" dirty="0" smtClean="0"/>
              <a:t>】-&gt;【</a:t>
            </a:r>
            <a:r>
              <a:rPr lang="zh-CN" altLang="en-US" dirty="0" smtClean="0"/>
              <a:t>查看</a:t>
            </a:r>
            <a:r>
              <a:rPr lang="en-US" altLang="zh-CN" dirty="0" smtClean="0"/>
              <a:t>BPC】</a:t>
            </a:r>
            <a:r>
              <a:rPr lang="zh-CN" altLang="en-US" dirty="0" smtClean="0"/>
              <a:t>图进行查看</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方法</a:t>
            </a:r>
            <a:r>
              <a:rPr lang="en-US" altLang="zh-CN" dirty="0" smtClean="0"/>
              <a:t>2</a:t>
            </a:r>
            <a:r>
              <a:rPr lang="zh-CN" altLang="en-US" dirty="0" smtClean="0"/>
              <a:t>：打开原始数据文件之后，可以直接通过顶部的</a:t>
            </a:r>
            <a:r>
              <a:rPr lang="en-US" altLang="zh-CN" dirty="0" smtClean="0"/>
              <a:t>Ribbon</a:t>
            </a:r>
            <a:r>
              <a:rPr lang="zh-CN" altLang="en-US" dirty="0" smtClean="0"/>
              <a:t>菜单栏的</a:t>
            </a:r>
            <a:r>
              <a:rPr lang="en-US" altLang="zh-CN" dirty="0" smtClean="0"/>
              <a:t>【BPC】</a:t>
            </a:r>
            <a:r>
              <a:rPr lang="zh-CN" altLang="en-US" dirty="0" smtClean="0"/>
              <a:t>按钮进行</a:t>
            </a:r>
            <a:r>
              <a:rPr lang="en-US" altLang="zh-CN" dirty="0" smtClean="0"/>
              <a:t>BPC</a:t>
            </a:r>
            <a:r>
              <a:rPr lang="zh-CN" altLang="en-US" dirty="0" smtClean="0"/>
              <a:t>图的绘制</a:t>
            </a:r>
            <a:endParaRPr lang="en-US" altLang="zh-CN" dirty="0"/>
          </a:p>
        </p:txBody>
      </p:sp>
      <p:sp>
        <p:nvSpPr>
          <p:cNvPr id="11" name="矩形 10"/>
          <p:cNvSpPr/>
          <p:nvPr/>
        </p:nvSpPr>
        <p:spPr>
          <a:xfrm>
            <a:off x="7655496" y="5273824"/>
            <a:ext cx="4824536" cy="112271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2" name="矩形 11"/>
          <p:cNvSpPr/>
          <p:nvPr/>
        </p:nvSpPr>
        <p:spPr>
          <a:xfrm>
            <a:off x="9527704" y="3185592"/>
            <a:ext cx="2088232" cy="1122710"/>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3" name="椭圆 12"/>
          <p:cNvSpPr/>
          <p:nvPr/>
        </p:nvSpPr>
        <p:spPr>
          <a:xfrm>
            <a:off x="12191999" y="6396534"/>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1</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4" name="椭圆 13"/>
          <p:cNvSpPr/>
          <p:nvPr/>
        </p:nvSpPr>
        <p:spPr>
          <a:xfrm>
            <a:off x="10222632" y="2321496"/>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2</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Tree>
    <p:extLst>
      <p:ext uri="{BB962C8B-B14F-4D97-AF65-F5344CB8AC3E}">
        <p14:creationId xmlns:p14="http://schemas.microsoft.com/office/powerpoint/2010/main" val="8545498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图像" descr="图像"/>
          <p:cNvPicPr>
            <a:picLocks noChangeAspect="1"/>
          </p:cNvPicPr>
          <p:nvPr/>
        </p:nvPicPr>
        <p:blipFill>
          <a:blip r:embed="rId3"/>
          <a:stretch>
            <a:fillRect/>
          </a:stretch>
        </p:blipFill>
        <p:spPr>
          <a:xfrm>
            <a:off x="18528704" y="8762850"/>
            <a:ext cx="5855296" cy="4953149"/>
          </a:xfrm>
          <a:prstGeom prst="rect">
            <a:avLst/>
          </a:prstGeom>
          <a:ln w="12700">
            <a:miter lim="400000"/>
            <a:headEnd/>
            <a:tailEnd/>
          </a:ln>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1439" y="2105472"/>
            <a:ext cx="16560315" cy="1087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 name="图像" descr="图像"/>
          <p:cNvPicPr>
            <a:picLocks noChangeAspect="1"/>
          </p:cNvPicPr>
          <p:nvPr/>
        </p:nvPicPr>
        <p:blipFill>
          <a:blip r:embed="rId5"/>
          <a:stretch>
            <a:fillRect/>
          </a:stretch>
        </p:blipFill>
        <p:spPr>
          <a:xfrm>
            <a:off x="-1" y="755652"/>
            <a:ext cx="24384001" cy="952498"/>
          </a:xfrm>
          <a:prstGeom prst="rect">
            <a:avLst/>
          </a:prstGeom>
          <a:ln w="12700">
            <a:miter lim="400000"/>
            <a:headEnd/>
            <a:tailEnd/>
          </a:ln>
        </p:spPr>
      </p:pic>
      <p:sp>
        <p:nvSpPr>
          <p:cNvPr id="155" name="内容标题（55点75w）"/>
          <p:cNvSpPr txBox="1"/>
          <p:nvPr/>
        </p:nvSpPr>
        <p:spPr>
          <a:xfrm>
            <a:off x="696721" y="719311"/>
            <a:ext cx="4712829" cy="948978"/>
          </a:xfrm>
          <a:prstGeom prst="rect">
            <a:avLst/>
          </a:prstGeom>
          <a:ln w="12700">
            <a:miter lim="400000"/>
          </a:ln>
        </p:spPr>
        <p:txBody>
          <a:bodyPr wrap="none" lIns="50800" tIns="50800" rIns="50800" bIns="50800" anchor="ctr">
            <a:spAutoFit/>
          </a:bodyPr>
          <a:lstStyle>
            <a:lvl1pPr algn="l">
              <a:defRPr sz="5500">
                <a:solidFill>
                  <a:srgbClr val="555E63"/>
                </a:solidFill>
                <a:latin typeface="HYQiHei-GEW"/>
                <a:ea typeface="HYQiHei-GEW"/>
                <a:cs typeface="HYQiHei-GEW"/>
                <a:sym typeface="HYQiHei-GEW"/>
              </a:defRPr>
            </a:lvl1pPr>
          </a:lstStyle>
          <a:p>
            <a:r>
              <a:rPr lang="zh-CN" altLang="en-US" dirty="0" smtClean="0"/>
              <a:t>查看</a:t>
            </a:r>
            <a:r>
              <a:rPr lang="en-US" altLang="zh-CN" dirty="0" smtClean="0"/>
              <a:t>XIC</a:t>
            </a:r>
            <a:r>
              <a:rPr lang="zh-CN" altLang="en-US" dirty="0" smtClean="0"/>
              <a:t>色谱图</a:t>
            </a:r>
            <a:endParaRPr lang="zh-CN" altLang="en-US" dirty="0" smtClean="0"/>
          </a:p>
        </p:txBody>
      </p:sp>
      <p:sp>
        <p:nvSpPr>
          <p:cNvPr id="3" name="TextBox 2"/>
          <p:cNvSpPr txBox="1"/>
          <p:nvPr/>
        </p:nvSpPr>
        <p:spPr>
          <a:xfrm>
            <a:off x="666295" y="3151421"/>
            <a:ext cx="6192688" cy="933588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pP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XIC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图：我们指定一个目标离子的</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m/z</a:t>
            </a:r>
            <a:r>
              <a:rPr lang="zh-CN" altLang="en-US" dirty="0" smtClean="0"/>
              <a:t>值，</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将每一个一级扫描帧之中的等于目标</a:t>
            </a:r>
            <a:r>
              <a:rPr kumimoji="0" lang="en-US" altLang="zh-CN" sz="30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mz</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的离子响应值计算出信号值最大值，将一级扫描帧的保留时间对这个计算出来的信号值最大值做图即可得到</a:t>
            </a:r>
            <a:r>
              <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XIC</a:t>
            </a:r>
            <a:r>
              <a:rPr kumimoji="0" lang="zh-CN" altLang="en-US" sz="3000" b="1" i="0" u="none" strike="noStrike" cap="none" spc="0" normalizeH="0" baseline="0" dirty="0" smtClean="0">
                <a:ln>
                  <a:noFill/>
                </a:ln>
                <a:solidFill>
                  <a:srgbClr val="000000"/>
                </a:solidFill>
                <a:effectLst/>
                <a:uFillTx/>
                <a:latin typeface="Helvetica Neue"/>
                <a:ea typeface="Helvetica Neue"/>
                <a:cs typeface="Helvetica Neue"/>
                <a:sym typeface="Helvetica Neue"/>
              </a:rPr>
              <a:t>图</a:t>
            </a:r>
            <a:endParaRPr kumimoji="0" lang="en-US" altLang="zh-CN" sz="3000" b="1" i="0" u="none" strike="noStrike" cap="none" spc="0" normalizeH="0" baseline="0" dirty="0" smtClean="0">
              <a:ln>
                <a:noFill/>
              </a:ln>
              <a:solidFill>
                <a:srgbClr val="000000"/>
              </a:solidFill>
              <a:effectLst/>
              <a:uFillTx/>
              <a:latin typeface="Helvetica Neue"/>
              <a:ea typeface="Helvetica Neue"/>
              <a:cs typeface="Helvetica Neue"/>
              <a:sym typeface="Helvetica Neue"/>
            </a:endParaRPr>
          </a:p>
          <a:p>
            <a:pPr marL="0" marR="0" indent="0" algn="l" defTabSz="825500" rtl="0" fontAlgn="auto" latinLnBrk="0" hangingPunct="0">
              <a:lnSpc>
                <a:spcPct val="100000"/>
              </a:lnSpc>
              <a:spcBef>
                <a:spcPts val="0"/>
              </a:spcBef>
              <a:spcAft>
                <a:spcPts val="0"/>
              </a:spcAft>
              <a:buClrTx/>
              <a:buSzTx/>
              <a:buFontTx/>
              <a:buNone/>
            </a:pP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marL="0" marR="0" indent="0" algn="l" defTabSz="825500" rtl="0" fontAlgn="auto" latinLnBrk="0" hangingPunct="0">
              <a:lnSpc>
                <a:spcPct val="100000"/>
              </a:lnSpc>
              <a:spcBef>
                <a:spcPts val="0"/>
              </a:spcBef>
              <a:spcAft>
                <a:spcPts val="0"/>
              </a:spcAft>
              <a:buClrTx/>
              <a:buSzTx/>
              <a:buFontTx/>
              <a:buNone/>
            </a:pPr>
            <a:r>
              <a:rPr lang="zh-CN" altLang="en-US" dirty="0" smtClean="0"/>
              <a:t>方法</a:t>
            </a:r>
            <a:r>
              <a:rPr lang="en-US" altLang="zh-CN" dirty="0" smtClean="0"/>
              <a:t>1</a:t>
            </a:r>
            <a:r>
              <a:rPr lang="zh-CN" altLang="en-US" dirty="0" smtClean="0"/>
              <a:t>：在软件主界面左侧的</a:t>
            </a:r>
            <a:r>
              <a:rPr lang="en-US" altLang="zh-CN" dirty="0" smtClean="0"/>
              <a:t>【</a:t>
            </a:r>
            <a:r>
              <a:rPr lang="zh-CN" altLang="en-US" dirty="0" smtClean="0"/>
              <a:t>对象浏览器</a:t>
            </a:r>
            <a:r>
              <a:rPr lang="en-US" altLang="zh-CN" dirty="0" smtClean="0"/>
              <a:t>】</a:t>
            </a:r>
            <a:r>
              <a:rPr lang="zh-CN" altLang="en-US" dirty="0" smtClean="0"/>
              <a:t>之中，选中某一个二级扫描帧，得到对应的母离子</a:t>
            </a:r>
            <a:r>
              <a:rPr lang="en-US" altLang="zh-CN" dirty="0" err="1" smtClean="0"/>
              <a:t>mz</a:t>
            </a:r>
            <a:r>
              <a:rPr lang="zh-CN" altLang="en-US" dirty="0" smtClean="0"/>
              <a:t>，通过鼠标右键菜单，点击</a:t>
            </a:r>
            <a:r>
              <a:rPr lang="en-US" altLang="zh-CN" dirty="0" smtClean="0"/>
              <a:t>【</a:t>
            </a:r>
            <a:r>
              <a:rPr lang="zh-CN" altLang="en-US" dirty="0" smtClean="0"/>
              <a:t>显示</a:t>
            </a:r>
            <a:r>
              <a:rPr lang="en-US" altLang="zh-CN" dirty="0" smtClean="0"/>
              <a:t>XIC</a:t>
            </a:r>
            <a:r>
              <a:rPr lang="zh-CN" altLang="en-US" dirty="0" smtClean="0"/>
              <a:t>谱图</a:t>
            </a:r>
            <a:r>
              <a:rPr lang="en-US" altLang="zh-CN" dirty="0" smtClean="0"/>
              <a:t>】</a:t>
            </a:r>
            <a:r>
              <a:rPr lang="zh-CN" altLang="en-US" dirty="0" smtClean="0"/>
              <a:t>进行查看</a:t>
            </a:r>
            <a:endParaRPr lang="en-US" altLang="zh-CN" dirty="0" smtClean="0"/>
          </a:p>
          <a:p>
            <a:pPr marL="0" marR="0" indent="0" algn="l" defTabSz="825500" rtl="0" fontAlgn="auto" latinLnBrk="0" hangingPunct="0">
              <a:lnSpc>
                <a:spcPct val="100000"/>
              </a:lnSpc>
              <a:spcBef>
                <a:spcPts val="0"/>
              </a:spcBef>
              <a:spcAft>
                <a:spcPts val="0"/>
              </a:spcAft>
              <a:buClrTx/>
              <a:buSzTx/>
              <a:buFontTx/>
              <a:buNone/>
            </a:pPr>
            <a:endParaRPr lang="en-US" altLang="zh-CN" dirty="0"/>
          </a:p>
          <a:p>
            <a:pPr algn="l"/>
            <a:r>
              <a:rPr lang="zh-CN" altLang="en-US" dirty="0" smtClean="0"/>
              <a:t>方法</a:t>
            </a:r>
            <a:r>
              <a:rPr lang="en-US" altLang="zh-CN" dirty="0" smtClean="0"/>
              <a:t>2</a:t>
            </a:r>
            <a:r>
              <a:rPr lang="zh-CN" altLang="en-US" dirty="0" smtClean="0"/>
              <a:t>：</a:t>
            </a:r>
            <a:r>
              <a:rPr lang="zh-CN" altLang="en-US" dirty="0"/>
              <a:t>在软件主界面左侧的</a:t>
            </a:r>
            <a:r>
              <a:rPr lang="en-US" altLang="zh-CN" dirty="0"/>
              <a:t>【</a:t>
            </a:r>
            <a:r>
              <a:rPr lang="zh-CN" altLang="en-US" dirty="0"/>
              <a:t>对象浏览器</a:t>
            </a:r>
            <a:r>
              <a:rPr lang="en-US" altLang="zh-CN" dirty="0"/>
              <a:t>】</a:t>
            </a:r>
            <a:r>
              <a:rPr lang="zh-CN" altLang="en-US" dirty="0"/>
              <a:t>之中，选中某一个二级扫描帧，得到对应的母离子</a:t>
            </a:r>
            <a:r>
              <a:rPr lang="en-US" altLang="zh-CN" dirty="0" err="1"/>
              <a:t>mz</a:t>
            </a:r>
            <a:r>
              <a:rPr lang="zh-CN" altLang="en-US" dirty="0" smtClean="0"/>
              <a:t>，可以直接通过顶部的</a:t>
            </a:r>
            <a:r>
              <a:rPr lang="en-US" altLang="zh-CN" dirty="0" smtClean="0"/>
              <a:t>Ribbon</a:t>
            </a:r>
            <a:r>
              <a:rPr lang="zh-CN" altLang="en-US" dirty="0" smtClean="0"/>
              <a:t>菜单栏的</a:t>
            </a:r>
            <a:r>
              <a:rPr lang="en-US" altLang="zh-CN" dirty="0" smtClean="0"/>
              <a:t>【XIC】</a:t>
            </a:r>
            <a:r>
              <a:rPr lang="zh-CN" altLang="en-US" dirty="0" smtClean="0"/>
              <a:t>按钮进行特定离子的</a:t>
            </a:r>
            <a:r>
              <a:rPr lang="en-US" altLang="zh-CN" dirty="0" smtClean="0"/>
              <a:t>XIC</a:t>
            </a:r>
            <a:r>
              <a:rPr lang="zh-CN" altLang="en-US" dirty="0" smtClean="0"/>
              <a:t>图的绘制</a:t>
            </a:r>
            <a:endParaRPr lang="en-US" altLang="zh-CN" dirty="0"/>
          </a:p>
        </p:txBody>
      </p:sp>
      <p:sp>
        <p:nvSpPr>
          <p:cNvPr id="11" name="矩形 10"/>
          <p:cNvSpPr/>
          <p:nvPr/>
        </p:nvSpPr>
        <p:spPr>
          <a:xfrm>
            <a:off x="7810364" y="6517978"/>
            <a:ext cx="7477980" cy="1996206"/>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2" name="矩形 11"/>
          <p:cNvSpPr/>
          <p:nvPr/>
        </p:nvSpPr>
        <p:spPr>
          <a:xfrm>
            <a:off x="9527704" y="3151421"/>
            <a:ext cx="2304256" cy="1304007"/>
          </a:xfrm>
          <a:prstGeom prst="rect">
            <a:avLst/>
          </a:prstGeom>
          <a:noFill/>
          <a:ln w="76200" cap="flat">
            <a:solidFill>
              <a:srgbClr val="7030A0"/>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3" name="椭圆 12"/>
          <p:cNvSpPr/>
          <p:nvPr/>
        </p:nvSpPr>
        <p:spPr>
          <a:xfrm>
            <a:off x="14208224" y="6737933"/>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1</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
        <p:nvSpPr>
          <p:cNvPr id="14" name="椭圆 13"/>
          <p:cNvSpPr/>
          <p:nvPr/>
        </p:nvSpPr>
        <p:spPr>
          <a:xfrm>
            <a:off x="10222632" y="2321496"/>
            <a:ext cx="698376" cy="682799"/>
          </a:xfrm>
          <a:prstGeom prst="ellipse">
            <a:avLst/>
          </a:prstGeom>
          <a:solidFill>
            <a:srgbClr val="FF0000"/>
          </a:solidFill>
          <a:ln/>
        </p:spPr>
        <p:style>
          <a:lnRef idx="3">
            <a:schemeClr val="lt1"/>
          </a:lnRef>
          <a:fillRef idx="1">
            <a:schemeClr val="accent5"/>
          </a:fillRef>
          <a:effectRef idx="1">
            <a:schemeClr val="accent5"/>
          </a:effectRef>
          <a:fontRef idx="minor">
            <a:schemeClr val="lt1"/>
          </a:fontRef>
        </p:style>
        <p:txBody>
          <a:bodyPr rot="0" spcFirstLastPara="1" vertOverflow="overflow" horzOverflow="overflow" vert="horz" wrap="square" lIns="91439" tIns="45719" rIns="91439" bIns="45719" numCol="1" spcCol="38100" rtlCol="0" anchor="ctr">
            <a:noAutofit/>
          </a:bodyPr>
          <a:lstStyle/>
          <a:p>
            <a:pPr marL="0" marR="0" indent="0" defTabSz="914400" rtl="0" fontAlgn="auto" latinLnBrk="1" hangingPunct="0">
              <a:lnSpc>
                <a:spcPct val="100000"/>
              </a:lnSpc>
              <a:spcBef>
                <a:spcPts val="0"/>
              </a:spcBef>
              <a:spcAft>
                <a:spcPts val="0"/>
              </a:spcAft>
              <a:buClrTx/>
              <a:buSzTx/>
              <a:buFontTx/>
              <a:buNone/>
            </a:pPr>
            <a:r>
              <a:rPr kumimoji="0" lang="en-US" altLang="zh-CN" sz="4000" i="0" u="none" strike="noStrike" cap="none" spc="0" normalizeH="0" baseline="0" dirty="0" smtClean="0">
                <a:ln>
                  <a:noFill/>
                </a:ln>
                <a:solidFill>
                  <a:schemeClr val="bg1"/>
                </a:solidFill>
                <a:effectLst/>
                <a:uFillTx/>
                <a:latin typeface="Cambria" panose="02040503050406030204" pitchFamily="18" charset="0"/>
                <a:ea typeface="Cambria" panose="02040503050406030204" pitchFamily="18" charset="0"/>
              </a:rPr>
              <a:t>2</a:t>
            </a:r>
            <a:endParaRPr kumimoji="0" lang="zh-CN" altLang="en-US" sz="4000" i="0" u="none" strike="noStrike" cap="none" spc="0" normalizeH="0" baseline="0" dirty="0">
              <a:ln>
                <a:noFill/>
              </a:ln>
              <a:solidFill>
                <a:schemeClr val="bg1"/>
              </a:solidFill>
              <a:effectLst/>
              <a:uFillTx/>
              <a:latin typeface="Cambria" panose="02040503050406030204" pitchFamily="18" charset="0"/>
            </a:endParaRPr>
          </a:p>
        </p:txBody>
      </p:sp>
    </p:spTree>
    <p:extLst>
      <p:ext uri="{BB962C8B-B14F-4D97-AF65-F5344CB8AC3E}">
        <p14:creationId xmlns:p14="http://schemas.microsoft.com/office/powerpoint/2010/main" val="31654001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0" cap="flat">
          <a:solidFill>
            <a:srgbClr val="FF0000"/>
          </a:solidFill>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TotalTime>
  <Words>1077</Words>
  <Application>Microsoft Office PowerPoint</Application>
  <PresentationFormat>自定义</PresentationFormat>
  <Paragraphs>125</Paragraphs>
  <Slides>14</Slides>
  <Notes>12</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俞丹</dc:creator>
  <cp:lastModifiedBy>微软用户</cp:lastModifiedBy>
  <cp:revision>949</cp:revision>
  <dcterms:created xsi:type="dcterms:W3CDTF">2022-01-10T02:34:09Z</dcterms:created>
  <dcterms:modified xsi:type="dcterms:W3CDTF">2022-06-30T10:40:12Z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268BBE44D49A4B57924C65EAE8C1875B</vt:lpwstr>
  </property>
  <property fmtid="{D5CDD505-2E9C-101B-9397-08002B2CF9AE}" pid="3" name="KSOProductBuildVer">
    <vt:lpwstr>2052-11.1.0.11194</vt:lpwstr>
  </property>
</Properties>
</file>