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7" r:id="rId2"/>
    <p:sldId id="267" r:id="rId3"/>
    <p:sldId id="258" r:id="rId4"/>
    <p:sldId id="268" r:id="rId5"/>
    <p:sldId id="263" r:id="rId6"/>
    <p:sldId id="264" r:id="rId7"/>
    <p:sldId id="265" r:id="rId8"/>
    <p:sldId id="259" r:id="rId9"/>
    <p:sldId id="260" r:id="rId10"/>
    <p:sldId id="261" r:id="rId11"/>
    <p:sldId id="269" r:id="rId12"/>
    <p:sldId id="262" r:id="rId13"/>
  </p:sldIdLst>
  <p:sldSz cx="9144000" cy="6858000" type="screen4x3"/>
  <p:notesSz cx="9874250" cy="6797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3889" autoAdjust="0"/>
  </p:normalViewPr>
  <p:slideViewPr>
    <p:cSldViewPr snapToGrid="0">
      <p:cViewPr varScale="1">
        <p:scale>
          <a:sx n="73" d="100"/>
          <a:sy n="73" d="100"/>
        </p:scale>
        <p:origin x="110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1598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313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2763" y="0"/>
            <a:ext cx="4279900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C6E8B04-7BDC-4A86-9183-DAC1336FDAF0}" type="datetimeFigureOut">
              <a:rPr lang="en-US"/>
              <a:pPr>
                <a:defRPr/>
              </a:pPr>
              <a:t>6/13/2018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278313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2763" y="6456363"/>
            <a:ext cx="4279900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9662B5E-7FD9-4B63-981F-F559FA18C4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28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313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2763" y="0"/>
            <a:ext cx="4279900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57BDA9A-E9A7-47DE-8514-4BFE0E100045}" type="datetimeFigureOut">
              <a:rPr lang="en-US"/>
              <a:pPr>
                <a:defRPr/>
              </a:pPr>
              <a:t>6/13/2018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08363" y="849313"/>
            <a:ext cx="3057525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425" y="3271838"/>
            <a:ext cx="7899400" cy="2676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363"/>
            <a:ext cx="4278313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2763" y="6456363"/>
            <a:ext cx="4279900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8E6C398-881F-4B6F-9282-267954BA63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68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D8DBB88-7985-426A-820F-70FB610B27E0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7992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0" y="1919288"/>
            <a:ext cx="4343400" cy="0"/>
          </a:xfrm>
          <a:prstGeom prst="line">
            <a:avLst/>
          </a:prstGeom>
          <a:noFill/>
          <a:ln w="76200">
            <a:solidFill>
              <a:srgbClr val="008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5"/>
          <p:cNvSpPr>
            <a:spLocks noChangeShapeType="1"/>
          </p:cNvSpPr>
          <p:nvPr userDrawn="1"/>
        </p:nvSpPr>
        <p:spPr bwMode="auto">
          <a:xfrm flipV="1">
            <a:off x="2678113" y="3784600"/>
            <a:ext cx="6465887" cy="28575"/>
          </a:xfrm>
          <a:prstGeom prst="line">
            <a:avLst/>
          </a:prstGeom>
          <a:noFill/>
          <a:ln w="76200">
            <a:solidFill>
              <a:srgbClr val="008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" name="Picture 2" descr="http://ss.sysu.edu.cn/~lwj/sysu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9538" cy="134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156117" y="2182502"/>
            <a:ext cx="8831766" cy="1339264"/>
          </a:xfrm>
        </p:spPr>
        <p:txBody>
          <a:bodyPr anchor="b">
            <a:noAutofit/>
          </a:bodyPr>
          <a:lstStyle>
            <a:lvl1pPr algn="ctr">
              <a:defRPr sz="44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"/>
          </p:nvPr>
        </p:nvSpPr>
        <p:spPr>
          <a:xfrm>
            <a:off x="156117" y="4564636"/>
            <a:ext cx="8831766" cy="591015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794C45D-2152-494B-AE56-7F4CA552FF2E}" type="datetime1">
              <a:rPr lang="en-US" smtClean="0"/>
              <a:pPr>
                <a:defRPr/>
              </a:pPr>
              <a:t>6/13/2018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9B87896-E4A5-4CB5-9198-9899DC5EC2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158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6557E1-19EA-42CE-812B-A2CCA91985E3}" type="datetime1">
              <a:rPr lang="en-US"/>
              <a:pPr>
                <a:defRPr/>
              </a:pPr>
              <a:t>6/13/2018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61D5FA-8CD7-42CD-86D1-D53B48E5F5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433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3BDC1E-5C2E-4EB0-A147-26D1A8255F1A}" type="datetime1">
              <a:rPr lang="en-US"/>
              <a:pPr>
                <a:defRPr/>
              </a:pPr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612EC8-6F10-453E-88C2-760340ED77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58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4631DB-07D7-4AB3-95B2-B767D4478757}" type="datetime1">
              <a:rPr lang="en-US"/>
              <a:pPr>
                <a:defRPr/>
              </a:pPr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FB24B-27A7-48B1-9E6D-0A29C86861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221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409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83185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163" y="3810000"/>
            <a:ext cx="83185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32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67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ss.sysu.edu.cn/~lwj/sysu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2075"/>
            <a:ext cx="1074738" cy="104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0" y="1293813"/>
            <a:ext cx="9144000" cy="0"/>
          </a:xfrm>
          <a:prstGeom prst="line">
            <a:avLst/>
          </a:prstGeom>
          <a:noFill/>
          <a:ln w="76200">
            <a:solidFill>
              <a:srgbClr val="003E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0" y="1370013"/>
            <a:ext cx="9144000" cy="0"/>
          </a:xfrm>
          <a:prstGeom prst="line">
            <a:avLst/>
          </a:prstGeom>
          <a:noFill/>
          <a:ln w="28575">
            <a:solidFill>
              <a:srgbClr val="003E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898" y="20445"/>
            <a:ext cx="8296507" cy="1219201"/>
          </a:xfrm>
        </p:spPr>
        <p:txBody>
          <a:bodyPr>
            <a:normAutofit/>
          </a:bodyPr>
          <a:lstStyle>
            <a:lvl1pPr>
              <a:defRPr sz="4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898" y="1527717"/>
            <a:ext cx="8296508" cy="4752430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685800" indent="-228600">
              <a:buFont typeface="楷体" panose="02010609060101010101" pitchFamily="49" charset="-122"/>
              <a:buChar char="-"/>
              <a:defRPr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 marL="1600200" indent="-228600">
              <a:buFont typeface="黑体" panose="02010609060101010101" pitchFamily="49" charset="-122"/>
              <a:buChar char="+"/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34975" y="6353175"/>
            <a:ext cx="20574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AA36126-667A-44ED-B124-3095B4C07731}" type="datetime1">
              <a:rPr lang="en-US" smtClean="0"/>
              <a:pPr>
                <a:defRPr/>
              </a:pPr>
              <a:t>6/13/2018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73850" y="6353175"/>
            <a:ext cx="20574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32994A6-D023-4EF1-98E2-AB9AFF701E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710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ss.sysu.edu.cn/~lwj/sysu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2075"/>
            <a:ext cx="1074738" cy="104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0" y="1293813"/>
            <a:ext cx="9144000" cy="0"/>
          </a:xfrm>
          <a:prstGeom prst="line">
            <a:avLst/>
          </a:prstGeom>
          <a:noFill/>
          <a:ln w="76200">
            <a:solidFill>
              <a:srgbClr val="003E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0" y="1370013"/>
            <a:ext cx="9144000" cy="0"/>
          </a:xfrm>
          <a:prstGeom prst="line">
            <a:avLst/>
          </a:prstGeom>
          <a:noFill/>
          <a:ln w="28575">
            <a:solidFill>
              <a:srgbClr val="003E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898" y="20445"/>
            <a:ext cx="8296507" cy="1219201"/>
          </a:xfrm>
        </p:spPr>
        <p:txBody>
          <a:bodyPr>
            <a:normAutofit/>
          </a:bodyPr>
          <a:lstStyle>
            <a:lvl1pPr>
              <a:defRPr sz="40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898" y="1990563"/>
            <a:ext cx="8296508" cy="4289583"/>
          </a:xfrm>
        </p:spPr>
        <p:txBody>
          <a:bodyPr>
            <a:normAutofit/>
          </a:bodyPr>
          <a:lstStyle>
            <a:lvl1pPr marL="228600" indent="-228600">
              <a:buFont typeface="Arial" panose="020B0604020202020204" pitchFamily="34" charset="0"/>
              <a:buChar char="•"/>
              <a:defRPr sz="26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685800" indent="-228600">
              <a:buFont typeface="楷体" panose="02010609060101010101" pitchFamily="49" charset="-122"/>
              <a:buChar char="-"/>
              <a:defRPr sz="2400"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>
              <a:buFont typeface="Arial" panose="020B0604020202020204" pitchFamily="34" charset="0"/>
              <a:buChar char="•"/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buFont typeface="黑体" panose="02010609060101010101" pitchFamily="49" charset="-122"/>
              <a:buChar char="+"/>
              <a:defRPr sz="2000"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180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34975" y="6353175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8A6D3F-8D48-4EFA-AF19-586D682429C1}" type="datetime1">
              <a:rPr lang="en-US"/>
              <a:pPr>
                <a:defRPr/>
              </a:pPr>
              <a:t>6/13/2018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73850" y="6353175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0C936C-CAF0-42E5-9D8D-C08DE389D0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926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F14A7B-2DF9-498C-B677-70E289684A8E}" type="datetime1">
              <a:rPr lang="en-US"/>
              <a:pPr>
                <a:defRPr/>
              </a:pPr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150419-9F15-40B6-B0B8-0D3E4909F2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63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9C175-3F1E-4116-B7DC-99E84E655948}" type="datetime1">
              <a:rPr lang="en-US"/>
              <a:pPr>
                <a:defRPr/>
              </a:pPr>
              <a:t>6/13/2018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4FE1C7-FCA5-49AA-AB6B-14D6CC1BD4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51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EA603E-36CB-402B-ABDA-AA0803478D59}" type="datetime1">
              <a:rPr lang="en-US"/>
              <a:pPr>
                <a:defRPr/>
              </a:pPr>
              <a:t>6/13/2018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9AF42E-7E97-4420-B096-CA3299F962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6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CFBF9F-D8E1-4B8B-BFC6-18600243E538}" type="datetime1">
              <a:rPr lang="en-US"/>
              <a:pPr>
                <a:defRPr/>
              </a:pPr>
              <a:t>6/13/2018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DED724-944C-412E-B521-09B35702AD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295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ss.sysu.edu.cn/~lwj/sysu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9538" cy="134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46C271-5E4A-4110-9709-21328AD6F87C}" type="datetime1">
              <a:rPr lang="en-US"/>
              <a:pPr>
                <a:defRPr/>
              </a:pPr>
              <a:t>6/13/2018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C14750-45E8-4CA4-AC33-26583B425E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216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7AB3B6-3EDA-4C56-9526-02DFCF1F8C22}" type="datetime1">
              <a:rPr lang="en-US"/>
              <a:pPr>
                <a:defRPr/>
              </a:pPr>
              <a:t>6/13/2018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DCDCCE-A652-4095-98E1-635C3F44C9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30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68288" y="0"/>
            <a:ext cx="8596312" cy="134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68288" y="1482725"/>
            <a:ext cx="8596312" cy="469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C461CC0-69A9-4A46-98D5-8735DBDF6F6A}" type="datetime1">
              <a:rPr lang="en-US"/>
              <a:pPr>
                <a:defRPr/>
              </a:pPr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3591A29-3FF1-47BE-9C48-AF177C6891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09" r:id="rId4"/>
    <p:sldLayoutId id="2147483710" r:id="rId5"/>
    <p:sldLayoutId id="2147483711" r:id="rId6"/>
    <p:sldLayoutId id="2147483712" r:id="rId7"/>
    <p:sldLayoutId id="2147483720" r:id="rId8"/>
    <p:sldLayoutId id="2147483713" r:id="rId9"/>
    <p:sldLayoutId id="2147483714" r:id="rId10"/>
    <p:sldLayoutId id="2147483715" r:id="rId11"/>
    <p:sldLayoutId id="2147483716" r:id="rId12"/>
    <p:sldLayoutId id="2147483722" r:id="rId13"/>
    <p:sldLayoutId id="2147483723" r:id="rId14"/>
    <p:sldLayoutId id="2147483725" r:id="rId15"/>
  </p:sldLayoutIdLst>
  <p:hf hdr="0" ft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DataMining_2018@126.co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1224617026@qq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t/f0ce95e58a56487aa89cb14706754fbe" TargetMode="External"/><Relationship Id="rId2" Type="http://schemas.openxmlformats.org/officeDocument/2006/relationships/hyperlink" Target="https://www.kaggle.com/c/datamining2018-final-exa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3"/>
          <p:cNvSpPr>
            <a:spLocks noGrp="1"/>
          </p:cNvSpPr>
          <p:nvPr>
            <p:ph type="ctrTitle"/>
          </p:nvPr>
        </p:nvSpPr>
        <p:spPr>
          <a:xfrm>
            <a:off x="144463" y="2165131"/>
            <a:ext cx="8832850" cy="135327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期末大</a:t>
            </a:r>
            <a:r>
              <a:rPr lang="zh-CN" altLang="en-US" dirty="0" smtClean="0"/>
              <a:t>作业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Final</a:t>
            </a:r>
            <a:r>
              <a:rPr lang="en-US" altLang="en-US" dirty="0" smtClean="0"/>
              <a:t>-Exam Project</a:t>
            </a:r>
          </a:p>
        </p:txBody>
      </p:sp>
      <p:sp>
        <p:nvSpPr>
          <p:cNvPr id="8195" name="Subtitle 4"/>
          <p:cNvSpPr>
            <a:spLocks noGrp="1"/>
          </p:cNvSpPr>
          <p:nvPr>
            <p:ph type="subTitle" idx="1"/>
          </p:nvPr>
        </p:nvSpPr>
        <p:spPr>
          <a:xfrm>
            <a:off x="144463" y="3924299"/>
            <a:ext cx="8832850" cy="2686707"/>
          </a:xfrm>
        </p:spPr>
        <p:txBody>
          <a:bodyPr/>
          <a:lstStyle/>
          <a:p>
            <a:pPr eaLnBrk="1" hangingPunct="1"/>
            <a:endParaRPr lang="en-US" altLang="zh-CN" sz="2800" dirty="0" smtClean="0"/>
          </a:p>
          <a:p>
            <a:pPr eaLnBrk="1" hangingPunct="1"/>
            <a:r>
              <a:rPr lang="en-US" altLang="zh-CN" sz="2800" dirty="0" smtClean="0">
                <a:ea typeface="黑体" panose="02010609060101010101" pitchFamily="49" charset="-122"/>
              </a:rPr>
              <a:t>Data Mining, Spring 2018</a:t>
            </a:r>
          </a:p>
          <a:p>
            <a:pPr eaLnBrk="1" hangingPunct="1"/>
            <a:endParaRPr lang="en-US" altLang="zh-CN" sz="2800" dirty="0" smtClean="0"/>
          </a:p>
          <a:p>
            <a:pPr eaLnBrk="1" hangingPunct="1"/>
            <a:r>
              <a:rPr lang="zh-CN" altLang="en-US" sz="2800" dirty="0" smtClean="0"/>
              <a:t>数据科学与计算机学院</a:t>
            </a:r>
            <a:endParaRPr lang="en-US" altLang="zh-CN" sz="2800" dirty="0" smtClean="0"/>
          </a:p>
          <a:p>
            <a:pPr eaLnBrk="1" hangingPunct="1"/>
            <a:r>
              <a:rPr lang="zh-CN" altLang="en-US" sz="2800" dirty="0"/>
              <a:t>中山大学</a:t>
            </a:r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smtClean="0"/>
              <a:t>leaderboard</a:t>
            </a:r>
            <a:r>
              <a:rPr lang="zh-CN" altLang="en-US" dirty="0" smtClean="0"/>
              <a:t>上的排名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大家提交结果后可以看到你的方法</a:t>
            </a:r>
            <a:r>
              <a:rPr lang="zh-CN" altLang="en-US" dirty="0"/>
              <a:t>的准确率和</a:t>
            </a:r>
            <a:r>
              <a:rPr lang="zh-CN" altLang="en-US" dirty="0" smtClean="0"/>
              <a:t>排名</a:t>
            </a:r>
            <a:endParaRPr lang="en-US" altLang="zh-CN" dirty="0" smtClean="0"/>
          </a:p>
          <a:p>
            <a:r>
              <a:rPr lang="zh-CN" altLang="en-US" dirty="0" smtClean="0"/>
              <a:t>请注意：</a:t>
            </a:r>
            <a:r>
              <a:rPr lang="zh-CN" altLang="en-US" dirty="0"/>
              <a:t>这个准确率只是</a:t>
            </a:r>
            <a:r>
              <a:rPr lang="zh-CN" altLang="en-US" dirty="0" smtClean="0"/>
              <a:t>在</a:t>
            </a:r>
            <a:r>
              <a:rPr lang="en-US" altLang="zh-CN" dirty="0" smtClean="0"/>
              <a:t>30%</a:t>
            </a:r>
            <a:r>
              <a:rPr lang="zh-CN" altLang="en-US" dirty="0" smtClean="0"/>
              <a:t>的</a:t>
            </a:r>
            <a:r>
              <a:rPr lang="en-US" altLang="zh-CN" dirty="0" smtClean="0"/>
              <a:t>test data</a:t>
            </a:r>
            <a:r>
              <a:rPr lang="zh-CN" altLang="en-US" dirty="0" smtClean="0"/>
              <a:t>上的统计结果</a:t>
            </a:r>
            <a:endParaRPr lang="en-US" altLang="zh-CN" dirty="0" smtClean="0"/>
          </a:p>
          <a:p>
            <a:r>
              <a:rPr lang="zh-CN" altLang="en-US" dirty="0" smtClean="0"/>
              <a:t>当比赛结束后，系统会公布你提交的结果在全部</a:t>
            </a:r>
            <a:r>
              <a:rPr lang="en-US" altLang="zh-CN" dirty="0" smtClean="0"/>
              <a:t>test data</a:t>
            </a:r>
            <a:r>
              <a:rPr lang="zh-CN" altLang="en-US" dirty="0" smtClean="0"/>
              <a:t>上的错误率，从而决定你的最终排名。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523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</a:t>
            </a:r>
            <a:r>
              <a:rPr lang="en-US" dirty="0" smtClean="0"/>
              <a:t>Written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/>
              <a:t>提交方法</a:t>
            </a:r>
            <a:endParaRPr lang="en-US" altLang="zh-CN" sz="3200" dirty="0" smtClean="0"/>
          </a:p>
          <a:p>
            <a:pPr lvl="1"/>
            <a:r>
              <a:rPr lang="zh-CN" altLang="en-US" sz="2800" dirty="0" smtClean="0"/>
              <a:t>以电子邮件方式提交</a:t>
            </a:r>
            <a:r>
              <a:rPr lang="en-US" altLang="zh-CN" sz="2800" dirty="0" smtClean="0"/>
              <a:t>PDF</a:t>
            </a:r>
            <a:r>
              <a:rPr lang="zh-CN" altLang="en-US" sz="2800" dirty="0" smtClean="0"/>
              <a:t>文档到邮箱地址，</a:t>
            </a:r>
            <a:r>
              <a:rPr lang="en-US" altLang="zh-CN" sz="2800" dirty="0" smtClean="0">
                <a:hlinkClick r:id="rId2"/>
              </a:rPr>
              <a:t>DataMining_2018@126.com</a:t>
            </a:r>
            <a:r>
              <a:rPr lang="en-US" altLang="zh-CN" sz="2800" dirty="0" smtClean="0"/>
              <a:t>  </a:t>
            </a:r>
          </a:p>
          <a:p>
            <a:pPr lvl="1"/>
            <a:r>
              <a:rPr lang="zh-CN" altLang="en-US" sz="2800" dirty="0" smtClean="0"/>
              <a:t>邮件标题格式：“</a:t>
            </a:r>
            <a:r>
              <a:rPr lang="en-US" altLang="zh-CN" sz="2800" dirty="0" smtClean="0"/>
              <a:t>report_</a:t>
            </a:r>
            <a:r>
              <a:rPr lang="zh-CN" altLang="en-US" sz="2800" dirty="0"/>
              <a:t>学号</a:t>
            </a:r>
            <a:r>
              <a:rPr lang="en-US" altLang="zh-CN" sz="2800" dirty="0"/>
              <a:t>_</a:t>
            </a:r>
            <a:r>
              <a:rPr lang="zh-CN" altLang="en-US" sz="2800" dirty="0"/>
              <a:t>姓名</a:t>
            </a:r>
            <a:r>
              <a:rPr lang="zh-CN" altLang="en-US" sz="2800" dirty="0" smtClean="0"/>
              <a:t>”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提交截至时间：</a:t>
            </a:r>
            <a:r>
              <a:rPr lang="en-US" sz="2800" dirty="0"/>
              <a:t> </a:t>
            </a:r>
            <a:r>
              <a:rPr lang="en-US" sz="2800" dirty="0" smtClean="0"/>
              <a:t>2018/07/18</a:t>
            </a:r>
            <a:endParaRPr lang="en-US" altLang="zh-CN" sz="2800" dirty="0"/>
          </a:p>
          <a:p>
            <a:r>
              <a:rPr lang="zh-CN" altLang="en-US" sz="3200" dirty="0" smtClean="0"/>
              <a:t>实验报告包括两部分</a:t>
            </a:r>
            <a:endParaRPr lang="en-US" altLang="zh-CN" sz="3200" dirty="0" smtClean="0"/>
          </a:p>
          <a:p>
            <a:pPr lvl="1"/>
            <a:r>
              <a:rPr lang="zh-CN" altLang="en-US" sz="2800" dirty="0" smtClean="0"/>
              <a:t>分类算法介绍与分析</a:t>
            </a:r>
            <a:endParaRPr lang="en-US" altLang="zh-CN" sz="2800" dirty="0" smtClean="0"/>
          </a:p>
          <a:p>
            <a:pPr lvl="2"/>
            <a:r>
              <a:rPr lang="zh-CN" altLang="en-US" dirty="0" smtClean="0"/>
              <a:t>课堂上所介绍的算法，或者相关研究领域的算法（请引用相关的参考文献）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分析所用算法理论上的优缺点、时间复杂度、内存需求等</a:t>
            </a:r>
            <a:endParaRPr lang="en-US" altLang="zh-CN" dirty="0" smtClean="0"/>
          </a:p>
          <a:p>
            <a:pPr lvl="1"/>
            <a:r>
              <a:rPr lang="zh-CN" altLang="en-US" sz="2800" dirty="0"/>
              <a:t>实验</a:t>
            </a:r>
            <a:r>
              <a:rPr lang="zh-CN" altLang="en-US" sz="2800" dirty="0" smtClean="0"/>
              <a:t>结果分析</a:t>
            </a:r>
            <a:endParaRPr lang="en-US" altLang="zh-CN" sz="2800" dirty="0" smtClean="0"/>
          </a:p>
          <a:p>
            <a:pPr lvl="2"/>
            <a:r>
              <a:rPr lang="zh-CN" altLang="en-US" dirty="0" smtClean="0"/>
              <a:t>对比不同算法的分类效果和计算复杂度</a:t>
            </a:r>
            <a:endParaRPr lang="en-US" altLang="zh-CN" dirty="0" smtClean="0"/>
          </a:p>
          <a:p>
            <a:pPr lvl="1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2994A6-D023-4EF1-98E2-AB9AFF701E0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28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2359" y="20445"/>
            <a:ext cx="7859046" cy="1219201"/>
          </a:xfrm>
        </p:spPr>
        <p:txBody>
          <a:bodyPr/>
          <a:lstStyle/>
          <a:p>
            <a:r>
              <a:rPr lang="en-US" altLang="zh-CN" dirty="0" smtClean="0"/>
              <a:t>Q&amp;A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有关</a:t>
            </a:r>
            <a:r>
              <a:rPr lang="zh-CN" altLang="en-US" dirty="0" smtClean="0"/>
              <a:t>数据格式、实验报告等</a:t>
            </a:r>
            <a:r>
              <a:rPr lang="zh-CN" altLang="en-US" dirty="0" smtClean="0"/>
              <a:t>问题，可以请教</a:t>
            </a:r>
            <a:r>
              <a:rPr lang="en-US" altLang="zh-CN" dirty="0" smtClean="0"/>
              <a:t>TA</a:t>
            </a:r>
            <a:endParaRPr lang="en-US" altLang="zh-CN" dirty="0"/>
          </a:p>
          <a:p>
            <a:r>
              <a:rPr lang="zh-CN" altLang="en-US" dirty="0" smtClean="0"/>
              <a:t>对于一些常见问题，</a:t>
            </a:r>
            <a:r>
              <a:rPr lang="en-US" altLang="zh-CN" dirty="0" smtClean="0"/>
              <a:t>TA</a:t>
            </a:r>
            <a:r>
              <a:rPr lang="zh-CN" altLang="en-US" dirty="0" smtClean="0"/>
              <a:t>会在</a:t>
            </a:r>
            <a:r>
              <a:rPr lang="en-US" altLang="zh-CN" dirty="0" err="1" smtClean="0"/>
              <a:t>kaggle</a:t>
            </a:r>
            <a:r>
              <a:rPr lang="zh-CN" altLang="en-US" dirty="0" smtClean="0"/>
              <a:t>比赛系统的</a:t>
            </a:r>
            <a:r>
              <a:rPr lang="en-US" altLang="zh-CN" dirty="0" smtClean="0"/>
              <a:t>forum</a:t>
            </a:r>
            <a:r>
              <a:rPr lang="zh-CN" altLang="en-US" dirty="0" smtClean="0"/>
              <a:t>里回答</a:t>
            </a:r>
            <a:endParaRPr lang="en-US" altLang="zh-CN" dirty="0" smtClean="0"/>
          </a:p>
          <a:p>
            <a:r>
              <a:rPr lang="zh-CN" altLang="en-US" dirty="0" smtClean="0"/>
              <a:t>大家也可以在</a:t>
            </a:r>
            <a:r>
              <a:rPr lang="en-US" altLang="zh-CN" dirty="0" smtClean="0"/>
              <a:t>forum</a:t>
            </a:r>
            <a:r>
              <a:rPr lang="zh-CN" altLang="en-US" dirty="0" smtClean="0"/>
              <a:t>或微信群里提问和讨论</a:t>
            </a:r>
            <a:endParaRPr lang="en-US" altLang="zh-CN" dirty="0" smtClean="0"/>
          </a:p>
          <a:p>
            <a:r>
              <a:rPr lang="zh-CN" altLang="en-US" dirty="0" smtClean="0"/>
              <a:t>期末大</a:t>
            </a:r>
            <a:r>
              <a:rPr lang="zh-CN" altLang="en-US" dirty="0"/>
              <a:t>作业助教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谢国添</a:t>
            </a:r>
            <a:r>
              <a:rPr lang="en-US" altLang="zh-CN" dirty="0"/>
              <a:t>, </a:t>
            </a:r>
            <a:r>
              <a:rPr lang="en-US" altLang="zh-CN" dirty="0">
                <a:hlinkClick r:id="rId2"/>
              </a:rPr>
              <a:t>1224617026@qq.com</a:t>
            </a:r>
            <a:r>
              <a:rPr lang="en-US" altLang="zh-CN" dirty="0"/>
              <a:t> </a:t>
            </a:r>
            <a:endParaRPr 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363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Homework: 30</a:t>
            </a:r>
            <a:r>
              <a:rPr lang="en-US" sz="3200" dirty="0"/>
              <a:t>% </a:t>
            </a:r>
            <a:r>
              <a:rPr lang="en-US" sz="3200" dirty="0" smtClean="0"/>
              <a:t>(each </a:t>
            </a:r>
            <a:r>
              <a:rPr lang="en-US" sz="3200" dirty="0"/>
              <a:t>10</a:t>
            </a:r>
            <a:r>
              <a:rPr lang="en-US" sz="3200" dirty="0" smtClean="0"/>
              <a:t>%) </a:t>
            </a:r>
          </a:p>
          <a:p>
            <a:r>
              <a:rPr lang="en-US" sz="3200" dirty="0" smtClean="0"/>
              <a:t>Midterm programming assignment: 20</a:t>
            </a:r>
            <a:r>
              <a:rPr lang="en-US" sz="3200" dirty="0"/>
              <a:t>% </a:t>
            </a:r>
            <a:endParaRPr lang="en-US" sz="3200" dirty="0" smtClean="0"/>
          </a:p>
          <a:p>
            <a:r>
              <a:rPr lang="en-US" sz="3200" dirty="0" smtClean="0"/>
              <a:t>Final-exam project: 50</a:t>
            </a:r>
            <a:r>
              <a:rPr lang="en-US" sz="3200" dirty="0" smtClean="0"/>
              <a:t>% (due on 2018/07/18)</a:t>
            </a:r>
            <a:endParaRPr lang="en-US" sz="3200" dirty="0" smtClean="0"/>
          </a:p>
          <a:p>
            <a:pPr lvl="1"/>
            <a:r>
              <a:rPr lang="en-US" altLang="en-US" sz="2800" dirty="0" err="1"/>
              <a:t>Kaggle</a:t>
            </a:r>
            <a:r>
              <a:rPr lang="en-US" altLang="en-US" sz="2800" dirty="0"/>
              <a:t> </a:t>
            </a:r>
            <a:r>
              <a:rPr lang="en-US" altLang="en-US" sz="2800" dirty="0" smtClean="0"/>
              <a:t>competition (25%)</a:t>
            </a:r>
          </a:p>
          <a:p>
            <a:pPr lvl="1"/>
            <a:r>
              <a:rPr lang="en-US" sz="2800" dirty="0" smtClean="0"/>
              <a:t>Final written report (25%)</a:t>
            </a:r>
            <a:endParaRPr lang="en-US" sz="2800" dirty="0"/>
          </a:p>
          <a:p>
            <a:pPr lvl="1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2994A6-D023-4EF1-98E2-AB9AFF701E0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473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483" y="20445"/>
            <a:ext cx="7732922" cy="1219201"/>
          </a:xfrm>
        </p:spPr>
        <p:txBody>
          <a:bodyPr/>
          <a:lstStyle/>
          <a:p>
            <a:r>
              <a:rPr lang="en-US" altLang="zh-CN" dirty="0"/>
              <a:t>Final</a:t>
            </a:r>
            <a:r>
              <a:rPr lang="en-US" altLang="en-US" dirty="0"/>
              <a:t>-Exam Project with </a:t>
            </a:r>
            <a:r>
              <a:rPr lang="en-US" altLang="en-US" dirty="0" err="1" smtClean="0"/>
              <a:t>kaggle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k</a:t>
            </a:r>
            <a:r>
              <a:rPr lang="en-US" dirty="0" err="1"/>
              <a:t>aggle</a:t>
            </a:r>
            <a:r>
              <a:rPr lang="en-US" dirty="0"/>
              <a:t> </a:t>
            </a:r>
            <a:r>
              <a:rPr lang="en-US" altLang="zh-CN" dirty="0" smtClean="0"/>
              <a:t>public webpage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www.kaggle.com/c/datamining2018-final-exam</a:t>
            </a:r>
            <a:r>
              <a:rPr lang="en-US" dirty="0" smtClean="0"/>
              <a:t> </a:t>
            </a:r>
          </a:p>
          <a:p>
            <a:r>
              <a:rPr lang="en-US" altLang="zh-CN" dirty="0" err="1"/>
              <a:t>k</a:t>
            </a:r>
            <a:r>
              <a:rPr lang="en-US" dirty="0" err="1"/>
              <a:t>aggle</a:t>
            </a:r>
            <a:r>
              <a:rPr lang="en-US" dirty="0"/>
              <a:t> </a:t>
            </a:r>
            <a:r>
              <a:rPr lang="en-US" altLang="zh-CN" dirty="0" smtClean="0"/>
              <a:t>public link to join competition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www.kaggle.com/t/f0ce95e58a56487aa89cb14706754fbe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2994A6-D023-4EF1-98E2-AB9AFF701E0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903932"/>
            <a:ext cx="9144000" cy="243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869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训练数据</a:t>
            </a:r>
            <a:endParaRPr lang="en-US" alt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2994A6-D023-4EF1-98E2-AB9AFF701E0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00" y="1485677"/>
            <a:ext cx="8592302" cy="533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332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训练数据</a:t>
            </a:r>
            <a:endParaRPr lang="en-US" alt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2994A6-D023-4EF1-98E2-AB9AFF701E0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44" y="2259228"/>
            <a:ext cx="8672312" cy="233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009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测试数据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2994A6-D023-4EF1-98E2-AB9AFF701E0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02" y="1853974"/>
            <a:ext cx="8740897" cy="40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329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测试数据的预测类标格式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2994A6-D023-4EF1-98E2-AB9AFF701E0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30" y="1527717"/>
            <a:ext cx="8794242" cy="502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050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基本规则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4898" y="1506695"/>
            <a:ext cx="8296508" cy="4725939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每个人</a:t>
            </a:r>
            <a:r>
              <a:rPr lang="zh-CN" altLang="en-US" dirty="0"/>
              <a:t>单独参赛，不允许</a:t>
            </a:r>
            <a:r>
              <a:rPr lang="zh-CN" altLang="en-US" dirty="0" smtClean="0"/>
              <a:t>组队</a:t>
            </a:r>
            <a:endParaRPr lang="en-US" altLang="zh-CN" dirty="0" smtClean="0"/>
          </a:p>
          <a:p>
            <a:r>
              <a:rPr lang="zh-CN" altLang="en-US" dirty="0" smtClean="0"/>
              <a:t>每人</a:t>
            </a:r>
            <a:r>
              <a:rPr lang="zh-CN" altLang="en-US" dirty="0"/>
              <a:t>每天最多</a:t>
            </a:r>
            <a:r>
              <a:rPr lang="zh-CN" altLang="en-US" dirty="0" smtClean="0"/>
              <a:t>提交</a:t>
            </a:r>
            <a:r>
              <a:rPr lang="en-US" altLang="zh-CN" dirty="0" smtClean="0"/>
              <a:t>2</a:t>
            </a:r>
            <a:r>
              <a:rPr lang="zh-CN" altLang="en-US" dirty="0" smtClean="0"/>
              <a:t>次结果</a:t>
            </a:r>
            <a:endParaRPr lang="en-US" altLang="zh-CN" dirty="0" smtClean="0"/>
          </a:p>
          <a:p>
            <a:r>
              <a:rPr lang="zh-CN" altLang="en-US" dirty="0" smtClean="0"/>
              <a:t>独立</a:t>
            </a:r>
            <a:r>
              <a:rPr lang="zh-CN" altLang="en-US" dirty="0"/>
              <a:t>完成，不能</a:t>
            </a:r>
            <a:r>
              <a:rPr lang="en-US" altLang="zh-CN" dirty="0"/>
              <a:t>share</a:t>
            </a:r>
            <a:r>
              <a:rPr lang="zh-CN" altLang="en-US" dirty="0" smtClean="0"/>
              <a:t>结果</a:t>
            </a:r>
            <a:endParaRPr lang="en-US" altLang="zh-CN" dirty="0" smtClean="0"/>
          </a:p>
          <a:p>
            <a:pPr lvl="1"/>
            <a:r>
              <a:rPr lang="zh-CN" altLang="en-US" dirty="0"/>
              <a:t>系统可以自动检测</a:t>
            </a:r>
            <a:r>
              <a:rPr lang="en-US" altLang="zh-CN" dirty="0" smtClean="0"/>
              <a:t>share</a:t>
            </a:r>
            <a:r>
              <a:rPr lang="zh-CN" altLang="en-US" dirty="0"/>
              <a:t>结果的</a:t>
            </a:r>
            <a:r>
              <a:rPr lang="zh-CN" altLang="en-US" dirty="0" smtClean="0"/>
              <a:t>情况，</a:t>
            </a:r>
            <a:r>
              <a:rPr lang="zh-CN" altLang="en-US" dirty="0"/>
              <a:t>一旦发现会扣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r>
              <a:rPr lang="zh-CN" altLang="en-US" dirty="0" smtClean="0"/>
              <a:t>比赛有效时间：现在到</a:t>
            </a:r>
            <a:r>
              <a:rPr lang="en-US" dirty="0" smtClean="0"/>
              <a:t>2018/07/18</a:t>
            </a:r>
            <a:endParaRPr lang="en-US" altLang="zh-CN" dirty="0" smtClean="0"/>
          </a:p>
          <a:p>
            <a:r>
              <a:rPr lang="zh-CN" altLang="en-US" dirty="0" smtClean="0"/>
              <a:t>为</a:t>
            </a:r>
            <a:r>
              <a:rPr lang="zh-CN" altLang="en-US" dirty="0"/>
              <a:t>方便统计成绩，大家参赛时创建</a:t>
            </a:r>
            <a:r>
              <a:rPr lang="en-US" altLang="zh-CN" dirty="0"/>
              <a:t>team name</a:t>
            </a:r>
            <a:r>
              <a:rPr lang="zh-CN" altLang="en-US" dirty="0"/>
              <a:t>的时候，请按照</a:t>
            </a:r>
            <a:r>
              <a:rPr lang="zh-CN" altLang="en-US" dirty="0" smtClean="0"/>
              <a:t>格式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学</a:t>
            </a:r>
            <a:r>
              <a:rPr lang="zh-CN" altLang="en-US" dirty="0"/>
              <a:t>号</a:t>
            </a:r>
            <a:r>
              <a:rPr lang="en-US" altLang="zh-CN" dirty="0"/>
              <a:t>_</a:t>
            </a:r>
            <a:r>
              <a:rPr lang="zh-CN" altLang="en-US" dirty="0" smtClean="0"/>
              <a:t>姓名第一个字母</a:t>
            </a:r>
            <a:r>
              <a:rPr lang="en-US" altLang="zh-CN" dirty="0" smtClean="0"/>
              <a:t>_</a:t>
            </a:r>
            <a:r>
              <a:rPr lang="zh-CN" altLang="en-US" dirty="0" smtClean="0"/>
              <a:t>专业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例如，张三的学号是</a:t>
            </a:r>
            <a:r>
              <a:rPr lang="en-US" altLang="zh-CN" dirty="0" smtClean="0"/>
              <a:t>15123456</a:t>
            </a:r>
            <a:r>
              <a:rPr lang="zh-CN" altLang="en-US" dirty="0" smtClean="0"/>
              <a:t>，专业是软件工程（数字媒体），则命名为“</a:t>
            </a:r>
            <a:r>
              <a:rPr lang="en-US" altLang="zh-CN" dirty="0" smtClean="0"/>
              <a:t>15123456_zs_</a:t>
            </a:r>
            <a:r>
              <a:rPr lang="zh-CN" altLang="en-US" dirty="0"/>
              <a:t>数字</a:t>
            </a:r>
            <a:r>
              <a:rPr lang="zh-CN" altLang="en-US" dirty="0" smtClean="0"/>
              <a:t>媒体”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54259"/>
          <a:stretch/>
        </p:blipFill>
        <p:spPr>
          <a:xfrm>
            <a:off x="1847334" y="5631184"/>
            <a:ext cx="5471634" cy="113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43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关于分数计算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/>
              <a:t>三</a:t>
            </a:r>
            <a:r>
              <a:rPr lang="zh-CN" altLang="en-US" sz="3200" dirty="0" smtClean="0"/>
              <a:t>个</a:t>
            </a:r>
            <a:r>
              <a:rPr lang="en-US" altLang="zh-CN" sz="3200" dirty="0" smtClean="0"/>
              <a:t>baseline</a:t>
            </a:r>
          </a:p>
          <a:p>
            <a:pPr lvl="1"/>
            <a:r>
              <a:rPr lang="en-US" altLang="zh-CN" sz="2800" dirty="0"/>
              <a:t>60</a:t>
            </a:r>
            <a:r>
              <a:rPr lang="zh-CN" altLang="en-US" sz="2800" dirty="0"/>
              <a:t>分</a:t>
            </a:r>
            <a:r>
              <a:rPr lang="zh-CN" altLang="en-US" sz="2800" dirty="0" smtClean="0"/>
              <a:t>以上</a:t>
            </a:r>
            <a:r>
              <a:rPr lang="zh-CN" altLang="en-US" sz="2800" dirty="0"/>
              <a:t>：</a:t>
            </a:r>
            <a:r>
              <a:rPr lang="zh-CN" altLang="en-US" sz="2800" dirty="0" smtClean="0"/>
              <a:t>分类准确率高于</a:t>
            </a:r>
            <a:r>
              <a:rPr lang="en-US" altLang="zh-CN" sz="2800" dirty="0" smtClean="0"/>
              <a:t>10%</a:t>
            </a:r>
            <a:endParaRPr lang="en-US" altLang="zh-CN" sz="2800" dirty="0" smtClean="0"/>
          </a:p>
          <a:p>
            <a:pPr lvl="1"/>
            <a:r>
              <a:rPr lang="en-US" altLang="zh-CN" sz="2800" dirty="0" smtClean="0"/>
              <a:t>80</a:t>
            </a:r>
            <a:r>
              <a:rPr lang="zh-CN" altLang="en-US" sz="2800" dirty="0"/>
              <a:t>分以上：分类准确率高于</a:t>
            </a:r>
            <a:r>
              <a:rPr lang="en-US" altLang="zh-CN" sz="2800" dirty="0" smtClean="0"/>
              <a:t>18%</a:t>
            </a:r>
          </a:p>
          <a:p>
            <a:pPr lvl="1"/>
            <a:r>
              <a:rPr lang="en-US" altLang="zh-CN" sz="2800" dirty="0" smtClean="0"/>
              <a:t>90</a:t>
            </a:r>
            <a:r>
              <a:rPr lang="zh-CN" altLang="en-US" sz="2800" dirty="0" smtClean="0"/>
              <a:t>分</a:t>
            </a:r>
            <a:r>
              <a:rPr lang="zh-CN" altLang="en-US" sz="2800" dirty="0"/>
              <a:t>以上：分类准确率</a:t>
            </a:r>
            <a:r>
              <a:rPr lang="zh-CN" altLang="en-US" sz="2800" dirty="0" smtClean="0"/>
              <a:t>高于</a:t>
            </a:r>
            <a:r>
              <a:rPr lang="en-US" altLang="zh-CN" sz="2800" dirty="0" smtClean="0"/>
              <a:t>22%</a:t>
            </a:r>
            <a:endParaRPr lang="en-US" altLang="zh-CN" sz="2800" dirty="0"/>
          </a:p>
          <a:p>
            <a:endParaRPr lang="en-US" altLang="zh-CN" sz="3200" dirty="0" smtClean="0"/>
          </a:p>
          <a:p>
            <a:endParaRPr lang="en-US" altLang="zh-CN" sz="3200" dirty="0"/>
          </a:p>
          <a:p>
            <a:endParaRPr lang="en-US" altLang="zh-CN" sz="3200" dirty="0" smtClean="0"/>
          </a:p>
          <a:p>
            <a:r>
              <a:rPr lang="zh-CN" altLang="en-US" sz="3200" dirty="0" smtClean="0"/>
              <a:t>分数</a:t>
            </a:r>
            <a:r>
              <a:rPr lang="zh-CN" altLang="en-US" sz="3200" dirty="0" smtClean="0"/>
              <a:t>按排</a:t>
            </a:r>
            <a:r>
              <a:rPr lang="zh-CN" altLang="en-US" sz="3200" dirty="0"/>
              <a:t>名和分类准确率（</a:t>
            </a:r>
            <a:r>
              <a:rPr lang="en-US" altLang="zh-CN" sz="3200" dirty="0" smtClean="0"/>
              <a:t>accuracy</a:t>
            </a:r>
            <a:r>
              <a:rPr lang="zh-CN" altLang="en-US" sz="3200" dirty="0" smtClean="0"/>
              <a:t>）算标准分</a:t>
            </a:r>
            <a:endParaRPr lang="en-US" altLang="zh-CN" sz="3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34" y="3466379"/>
            <a:ext cx="8964683" cy="153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67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CEEACA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EEACA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EEACA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5990</TotalTime>
  <Words>429</Words>
  <Application>Microsoft Office PowerPoint</Application>
  <PresentationFormat>On-screen Show (4:3)</PresentationFormat>
  <Paragraphs>72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黑体</vt:lpstr>
      <vt:lpstr>楷体</vt:lpstr>
      <vt:lpstr>宋体</vt:lpstr>
      <vt:lpstr>Arial</vt:lpstr>
      <vt:lpstr>Calibri</vt:lpstr>
      <vt:lpstr>Calibri Light</vt:lpstr>
      <vt:lpstr>Office Theme</vt:lpstr>
      <vt:lpstr>期末大作业 Final-Exam Project</vt:lpstr>
      <vt:lpstr>Grading Scheme</vt:lpstr>
      <vt:lpstr>Final-Exam Project with kaggle</vt:lpstr>
      <vt:lpstr>训练数据</vt:lpstr>
      <vt:lpstr>训练数据</vt:lpstr>
      <vt:lpstr>测试数据</vt:lpstr>
      <vt:lpstr>测试数据的预测类标格式</vt:lpstr>
      <vt:lpstr>基本规则</vt:lpstr>
      <vt:lpstr>关于分数计算</vt:lpstr>
      <vt:lpstr>关于leaderboard上的排名</vt:lpstr>
      <vt:lpstr>Final Written Report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Mid-Term Programming Exercise</dc:title>
  <dc:creator>Andy J Ma</dc:creator>
  <cp:lastModifiedBy>admin</cp:lastModifiedBy>
  <cp:revision>216</cp:revision>
  <cp:lastPrinted>2016-12-15T09:08:13Z</cp:lastPrinted>
  <dcterms:created xsi:type="dcterms:W3CDTF">2016-12-08T04:18:28Z</dcterms:created>
  <dcterms:modified xsi:type="dcterms:W3CDTF">2018-06-13T10:25:26Z</dcterms:modified>
</cp:coreProperties>
</file>