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7" r:id="rId2"/>
    <p:sldId id="296" r:id="rId3"/>
    <p:sldId id="297" r:id="rId4"/>
    <p:sldId id="298" r:id="rId5"/>
    <p:sldId id="299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17" r:id="rId24"/>
    <p:sldId id="318" r:id="rId25"/>
    <p:sldId id="295" r:id="rId26"/>
  </p:sldIdLst>
  <p:sldSz cx="9144000" cy="6858000" type="screen4x3"/>
  <p:notesSz cx="9874250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3889" autoAdjust="0"/>
  </p:normalViewPr>
  <p:slideViewPr>
    <p:cSldViewPr snapToGrid="0">
      <p:cViewPr varScale="1">
        <p:scale>
          <a:sx n="73" d="100"/>
          <a:sy n="73" d="100"/>
        </p:scale>
        <p:origin x="12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1598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19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6E8B04-7BDC-4A86-9183-DAC1336FDAF0}" type="datetimeFigureOut">
              <a:rPr lang="en-US"/>
              <a:pPr>
                <a:defRPr/>
              </a:pPr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9662B5E-7FD9-4B63-981F-F559FA18C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8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57BDA9A-E9A7-47DE-8514-4BFE0E100045}" type="datetimeFigureOut">
              <a:rPr lang="en-US"/>
              <a:pPr>
                <a:defRPr/>
              </a:pPr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08363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838"/>
            <a:ext cx="789940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8E6C398-881F-4B6F-9282-267954BA6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6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8DBB88-7985-426A-820F-70FB610B27E0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992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0" y="1919288"/>
            <a:ext cx="4343400" cy="0"/>
          </a:xfrm>
          <a:prstGeom prst="line">
            <a:avLst/>
          </a:prstGeom>
          <a:noFill/>
          <a:ln w="76200">
            <a:solidFill>
              <a:srgbClr val="008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2678113" y="3784600"/>
            <a:ext cx="6465887" cy="28575"/>
          </a:xfrm>
          <a:prstGeom prst="line">
            <a:avLst/>
          </a:prstGeom>
          <a:noFill/>
          <a:ln w="76200">
            <a:solidFill>
              <a:srgbClr val="008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2" descr="http://ss.sysu.edu.cn/~lwj/sysu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9538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156117" y="2182502"/>
            <a:ext cx="8831766" cy="1339264"/>
          </a:xfrm>
        </p:spPr>
        <p:txBody>
          <a:bodyPr anchor="b">
            <a:noAutofit/>
          </a:bodyPr>
          <a:lstStyle>
            <a:lvl1pPr algn="ctr">
              <a:defRPr sz="44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156117" y="4564636"/>
            <a:ext cx="8831766" cy="591015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94C45D-2152-494B-AE56-7F4CA552FF2E}" type="datetime1">
              <a:rPr lang="en-US" smtClean="0"/>
              <a:pPr>
                <a:defRPr/>
              </a:pPr>
              <a:t>4/18/2018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9B87896-E4A5-4CB5-9198-9899DC5EC2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5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557E1-19EA-42CE-812B-A2CCA91985E3}" type="datetime1">
              <a:rPr lang="en-US"/>
              <a:pPr>
                <a:defRPr/>
              </a:pPr>
              <a:t>4/18/2018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1D5FA-8CD7-42CD-86D1-D53B48E5F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3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BDC1E-5C2E-4EB0-A147-26D1A8255F1A}" type="datetime1">
              <a:rPr lang="en-US"/>
              <a:pPr>
                <a:defRPr/>
              </a:pPr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12EC8-6F10-453E-88C2-760340ED77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5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631DB-07D7-4AB3-95B2-B767D4478757}" type="datetime1">
              <a:rPr lang="en-US"/>
              <a:pPr>
                <a:defRPr/>
              </a:pPr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FB24B-27A7-48B1-9E6D-0A29C86861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21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09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32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116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A78F6-90D7-479E-A3CB-19B7618D934A}" type="datetime1">
              <a:rPr lang="en-US"/>
              <a:pPr>
                <a:defRPr/>
              </a:pPr>
              <a:t>4/18/2018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</a:t>
            </a:r>
          </a:p>
          <a:p>
            <a:pPr>
              <a:defRPr/>
            </a:pPr>
            <a:r>
              <a:rPr lang="en-US"/>
              <a:t>Tan, Steinbach, Karpatne, Kumar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56B06-6915-4C35-B7A2-F07E2112A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25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s.sysu.edu.cn/~lwj/sysu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075"/>
            <a:ext cx="1074738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0" y="1293813"/>
            <a:ext cx="9144000" cy="0"/>
          </a:xfrm>
          <a:prstGeom prst="line">
            <a:avLst/>
          </a:prstGeom>
          <a:noFill/>
          <a:ln w="76200">
            <a:solidFill>
              <a:srgbClr val="003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0" y="1370013"/>
            <a:ext cx="9144000" cy="0"/>
          </a:xfrm>
          <a:prstGeom prst="line">
            <a:avLst/>
          </a:prstGeom>
          <a:noFill/>
          <a:ln w="28575">
            <a:solidFill>
              <a:srgbClr val="003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898" y="20445"/>
            <a:ext cx="8296507" cy="1219201"/>
          </a:xfrm>
        </p:spPr>
        <p:txBody>
          <a:bodyPr>
            <a:normAutofit/>
          </a:bodyPr>
          <a:lstStyle>
            <a:lvl1pPr>
              <a:defRPr sz="4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98" y="1527717"/>
            <a:ext cx="8296508" cy="475243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685800" indent="-228600">
              <a:buFont typeface="楷体" panose="02010609060101010101" pitchFamily="49" charset="-122"/>
              <a:buChar char="-"/>
              <a:defRPr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buFont typeface="黑体" panose="02010609060101010101" pitchFamily="49" charset="-122"/>
              <a:buChar char="+"/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34975" y="6353175"/>
            <a:ext cx="2057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AA36126-667A-44ED-B124-3095B4C07731}" type="datetime1">
              <a:rPr lang="en-US" smtClean="0"/>
              <a:pPr>
                <a:defRPr/>
              </a:pPr>
              <a:t>4/18/2018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3850" y="6353175"/>
            <a:ext cx="2057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32994A6-D023-4EF1-98E2-AB9AFF701E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1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s.sysu.edu.cn/~lwj/sysu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075"/>
            <a:ext cx="1074738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0" y="1293813"/>
            <a:ext cx="9144000" cy="0"/>
          </a:xfrm>
          <a:prstGeom prst="line">
            <a:avLst/>
          </a:prstGeom>
          <a:noFill/>
          <a:ln w="76200">
            <a:solidFill>
              <a:srgbClr val="003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0" y="1370013"/>
            <a:ext cx="9144000" cy="0"/>
          </a:xfrm>
          <a:prstGeom prst="line">
            <a:avLst/>
          </a:prstGeom>
          <a:noFill/>
          <a:ln w="28575">
            <a:solidFill>
              <a:srgbClr val="003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898" y="20445"/>
            <a:ext cx="8296507" cy="1219201"/>
          </a:xfrm>
        </p:spPr>
        <p:txBody>
          <a:bodyPr>
            <a:normAutofit/>
          </a:bodyPr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98" y="1990563"/>
            <a:ext cx="8296508" cy="4289583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26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685800" indent="-228600">
              <a:buFont typeface="楷体" panose="02010609060101010101" pitchFamily="49" charset="-122"/>
              <a:buChar char="-"/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Font typeface="黑体" panose="02010609060101010101" pitchFamily="49" charset="-122"/>
              <a:buChar char="+"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34975" y="635317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A6D3F-8D48-4EFA-AF19-586D682429C1}" type="datetime1">
              <a:rPr lang="en-US"/>
              <a:pPr>
                <a:defRPr/>
              </a:pPr>
              <a:t>4/18/2018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3850" y="635317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C936C-CAF0-42E5-9D8D-C08DE389D0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2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14A7B-2DF9-498C-B677-70E289684A8E}" type="datetime1">
              <a:rPr lang="en-US"/>
              <a:pPr>
                <a:defRPr/>
              </a:pPr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50419-9F15-40B6-B0B8-0D3E4909F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6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9C175-3F1E-4116-B7DC-99E84E655948}" type="datetime1">
              <a:rPr lang="en-US"/>
              <a:pPr>
                <a:defRPr/>
              </a:pPr>
              <a:t>4/18/2018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FE1C7-FCA5-49AA-AB6B-14D6CC1BD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5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A603E-36CB-402B-ABDA-AA0803478D59}" type="datetime1">
              <a:rPr lang="en-US"/>
              <a:pPr>
                <a:defRPr/>
              </a:pPr>
              <a:t>4/18/2018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AF42E-7E97-4420-B096-CA3299F96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FBF9F-D8E1-4B8B-BFC6-18600243E538}" type="datetime1">
              <a:rPr lang="en-US"/>
              <a:pPr>
                <a:defRPr/>
              </a:pPr>
              <a:t>4/18/2018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ED724-944C-412E-B521-09B35702A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9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ss.sysu.edu.cn/~lwj/sysu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9538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6C271-5E4A-4110-9709-21328AD6F87C}" type="datetime1">
              <a:rPr lang="en-US"/>
              <a:pPr>
                <a:defRPr/>
              </a:pPr>
              <a:t>4/18/2018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14750-45E8-4CA4-AC33-26583B425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1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AB3B6-3EDA-4C56-9526-02DFCF1F8C22}" type="datetime1">
              <a:rPr lang="en-US"/>
              <a:pPr>
                <a:defRPr/>
              </a:pPr>
              <a:t>4/18/2018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CDCCE-A652-4095-98E1-635C3F44C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3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68288" y="0"/>
            <a:ext cx="8596312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68288" y="1482725"/>
            <a:ext cx="8596312" cy="46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C461CC0-69A9-4A46-98D5-8735DBDF6F6A}" type="datetime1">
              <a:rPr lang="en-US"/>
              <a:pPr>
                <a:defRPr/>
              </a:pPr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3591A29-3FF1-47BE-9C48-AF177C689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09" r:id="rId4"/>
    <p:sldLayoutId id="2147483710" r:id="rId5"/>
    <p:sldLayoutId id="2147483711" r:id="rId6"/>
    <p:sldLayoutId id="2147483712" r:id="rId7"/>
    <p:sldLayoutId id="2147483720" r:id="rId8"/>
    <p:sldLayoutId id="2147483713" r:id="rId9"/>
    <p:sldLayoutId id="2147483714" r:id="rId10"/>
    <p:sldLayoutId id="2147483715" r:id="rId11"/>
    <p:sldLayoutId id="2147483716" r:id="rId12"/>
    <p:sldLayoutId id="2147483722" r:id="rId13"/>
    <p:sldLayoutId id="2147483723" r:id="rId14"/>
    <p:sldLayoutId id="2147483724" r:id="rId15"/>
    <p:sldLayoutId id="2147483725" r:id="rId16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mlc/xgboos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4.emf"/><Relationship Id="rId3" Type="http://schemas.openxmlformats.org/officeDocument/2006/relationships/image" Target="../media/image20.wmf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3.emf"/><Relationship Id="rId5" Type="http://schemas.openxmlformats.org/officeDocument/2006/relationships/image" Target="../media/image19.e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9.emf"/><Relationship Id="rId3" Type="http://schemas.openxmlformats.org/officeDocument/2006/relationships/image" Target="../media/image30.wmf"/><Relationship Id="rId7" Type="http://schemas.openxmlformats.org/officeDocument/2006/relationships/image" Target="../media/image26.e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-users.cs.umn.edu/~kumar001/dmbook/index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ctrTitle"/>
          </p:nvPr>
        </p:nvSpPr>
        <p:spPr>
          <a:xfrm>
            <a:off x="144463" y="2427890"/>
            <a:ext cx="8832850" cy="880304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Ensemble Learning</a:t>
            </a:r>
            <a:endParaRPr lang="en-US" altLang="en-US" dirty="0" smtClean="0"/>
          </a:p>
        </p:txBody>
      </p:sp>
      <p:sp>
        <p:nvSpPr>
          <p:cNvPr id="8195" name="Subtitle 4"/>
          <p:cNvSpPr>
            <a:spLocks noGrp="1"/>
          </p:cNvSpPr>
          <p:nvPr>
            <p:ph type="subTitle" idx="1"/>
          </p:nvPr>
        </p:nvSpPr>
        <p:spPr>
          <a:xfrm>
            <a:off x="144463" y="3924299"/>
            <a:ext cx="8832850" cy="2686707"/>
          </a:xfrm>
        </p:spPr>
        <p:txBody>
          <a:bodyPr/>
          <a:lstStyle/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马锦华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数据科学与计算机学院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/>
              <a:t>中山大学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AdaBoost Algorithm</a:t>
            </a:r>
          </a:p>
        </p:txBody>
      </p:sp>
      <p:pic>
        <p:nvPicPr>
          <p:cNvPr id="3584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412" y="1489513"/>
            <a:ext cx="8785477" cy="4863662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DDA236-BB29-43C7-A9EA-7037A7C6F80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5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AdaBoost Example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 smtClean="0"/>
              <a:t>Consider 1-dimensional data set:</a:t>
            </a:r>
          </a:p>
          <a:p>
            <a:endParaRPr lang="en-US" altLang="en-US" sz="4000" dirty="0" smtClean="0"/>
          </a:p>
          <a:p>
            <a:endParaRPr lang="en-US" altLang="en-US" sz="4000" dirty="0" smtClean="0"/>
          </a:p>
          <a:p>
            <a:r>
              <a:rPr lang="en-US" altLang="en-US" sz="3200" dirty="0" smtClean="0"/>
              <a:t>Classifier is a decision stump</a:t>
            </a:r>
          </a:p>
          <a:p>
            <a:pPr lvl="1"/>
            <a:r>
              <a:rPr lang="en-US" altLang="en-US" sz="2800" dirty="0" smtClean="0"/>
              <a:t>Decision rule:  	x </a:t>
            </a:r>
            <a:r>
              <a:rPr lang="en-US" altLang="en-US" sz="2800" dirty="0" smtClean="0">
                <a:sym typeface="Symbol" panose="05050102010706020507" pitchFamily="18" charset="2"/>
              </a:rPr>
              <a:t> k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anose="05050102010706020507" pitchFamily="18" charset="2"/>
              </a:rPr>
              <a:t>versus </a:t>
            </a:r>
            <a:r>
              <a:rPr lang="en-US" altLang="en-US" sz="2800" dirty="0" smtClean="0"/>
              <a:t>x &gt; k</a:t>
            </a:r>
          </a:p>
          <a:p>
            <a:pPr lvl="1"/>
            <a:r>
              <a:rPr lang="en-US" altLang="en-US" sz="2800" dirty="0" smtClean="0"/>
              <a:t>Split point k is chosen based on entropy</a:t>
            </a:r>
          </a:p>
        </p:txBody>
      </p:sp>
      <p:graphicFrame>
        <p:nvGraphicFramePr>
          <p:cNvPr id="36867" name="Object 2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00456304"/>
              </p:ext>
            </p:extLst>
          </p:nvPr>
        </p:nvGraphicFramePr>
        <p:xfrm>
          <a:off x="100430" y="1984837"/>
          <a:ext cx="8714539" cy="1396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name="Visio" r:id="rId3" imgW="6273800" imgH="1016000" progId="Visio.Drawing.6">
                  <p:embed/>
                </p:oleObj>
              </mc:Choice>
              <mc:Fallback>
                <p:oleObj name="Visio" r:id="rId3" imgW="6273800" imgH="1016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30" y="1984837"/>
                        <a:ext cx="8714539" cy="1396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Oval 5"/>
          <p:cNvSpPr>
            <a:spLocks noChangeArrowheads="1"/>
          </p:cNvSpPr>
          <p:nvPr/>
        </p:nvSpPr>
        <p:spPr bwMode="auto">
          <a:xfrm>
            <a:off x="3429000" y="5006702"/>
            <a:ext cx="12954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x </a:t>
            </a:r>
            <a:r>
              <a:rPr lang="en-US" altLang="en-US" sz="1400">
                <a:sym typeface="Symbol" panose="05050102010706020507" pitchFamily="18" charset="2"/>
              </a:rPr>
              <a:t> k</a:t>
            </a:r>
          </a:p>
        </p:txBody>
      </p:sp>
      <p:sp>
        <p:nvSpPr>
          <p:cNvPr id="36869" name="Line 6"/>
          <p:cNvSpPr>
            <a:spLocks noChangeShapeType="1"/>
          </p:cNvSpPr>
          <p:nvPr/>
        </p:nvSpPr>
        <p:spPr bwMode="auto">
          <a:xfrm flipH="1">
            <a:off x="3276600" y="5692502"/>
            <a:ext cx="762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Line 7"/>
          <p:cNvSpPr>
            <a:spLocks noChangeShapeType="1"/>
          </p:cNvSpPr>
          <p:nvPr/>
        </p:nvSpPr>
        <p:spPr bwMode="auto">
          <a:xfrm>
            <a:off x="4038600" y="5692502"/>
            <a:ext cx="838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2971800" y="6073502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left</a:t>
            </a:r>
            <a:endParaRPr lang="en-US" altLang="en-US" sz="1800"/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4572000" y="6073502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right</a:t>
            </a:r>
            <a:endParaRPr lang="en-US" altLang="en-US" sz="1800"/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2971800" y="5602014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600"/>
              <a:t>True</a:t>
            </a:r>
          </a:p>
        </p:txBody>
      </p: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4495800" y="5602014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600"/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D49038-5C8D-4B4E-AC40-1C1777A8DE6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7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AdaBoost Example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Training sets for the first 3 boosting rounds: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Summary:</a:t>
            </a:r>
          </a:p>
        </p:txBody>
      </p:sp>
      <p:pic>
        <p:nvPicPr>
          <p:cNvPr id="37891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6551" y="2083676"/>
            <a:ext cx="6553200" cy="2714625"/>
          </a:xfrm>
          <a:noFill/>
        </p:spPr>
      </p:pic>
      <p:sp>
        <p:nvSpPr>
          <p:cNvPr id="37892" name="Line 7"/>
          <p:cNvSpPr>
            <a:spLocks noChangeShapeType="1"/>
          </p:cNvSpPr>
          <p:nvPr/>
        </p:nvSpPr>
        <p:spPr bwMode="auto">
          <a:xfrm>
            <a:off x="6640551" y="2083676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3" name="Line 8"/>
          <p:cNvSpPr>
            <a:spLocks noChangeShapeType="1"/>
          </p:cNvSpPr>
          <p:nvPr/>
        </p:nvSpPr>
        <p:spPr bwMode="auto">
          <a:xfrm>
            <a:off x="1916151" y="3302876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Line 9"/>
          <p:cNvSpPr>
            <a:spLocks noChangeShapeType="1"/>
          </p:cNvSpPr>
          <p:nvPr/>
        </p:nvSpPr>
        <p:spPr bwMode="auto">
          <a:xfrm>
            <a:off x="3135351" y="4064876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7895" name="Picture 14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9951" y="5633076"/>
            <a:ext cx="5486400" cy="1074738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6A13A6-06A2-4431-BB7E-F1C286889C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2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AdaBoost Example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Weights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Classification</a:t>
            </a:r>
          </a:p>
        </p:txBody>
      </p:sp>
      <p:pic>
        <p:nvPicPr>
          <p:cNvPr id="38915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2229562"/>
            <a:ext cx="6781800" cy="1020762"/>
          </a:xfrm>
          <a:noFill/>
        </p:spPr>
      </p:pic>
      <p:pic>
        <p:nvPicPr>
          <p:cNvPr id="38916" name="Picture 443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4264901"/>
            <a:ext cx="6934200" cy="1552575"/>
          </a:xfrm>
          <a:noFill/>
        </p:spPr>
      </p:pic>
      <p:sp>
        <p:nvSpPr>
          <p:cNvPr id="38917" name="Rectangle 445"/>
          <p:cNvSpPr>
            <a:spLocks noChangeArrowheads="1"/>
          </p:cNvSpPr>
          <p:nvPr/>
        </p:nvSpPr>
        <p:spPr bwMode="auto">
          <a:xfrm>
            <a:off x="1447800" y="5512676"/>
            <a:ext cx="6934200" cy="30480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18" name="Text Box 446"/>
          <p:cNvSpPr txBox="1">
            <a:spLocks noChangeArrowheads="1"/>
          </p:cNvSpPr>
          <p:nvPr/>
        </p:nvSpPr>
        <p:spPr bwMode="auto">
          <a:xfrm>
            <a:off x="228600" y="5436476"/>
            <a:ext cx="1143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Predicted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457A51-0A9C-4A19-8E05-56FE1FE23CD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Boosting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LPBoost</a:t>
            </a:r>
            <a:endParaRPr lang="en-US" dirty="0" smtClean="0"/>
          </a:p>
          <a:p>
            <a:pPr lvl="1"/>
            <a:r>
              <a:rPr lang="en-US" dirty="0" err="1"/>
              <a:t>Ayhan</a:t>
            </a:r>
            <a:r>
              <a:rPr lang="en-US" dirty="0"/>
              <a:t> </a:t>
            </a:r>
            <a:r>
              <a:rPr lang="en-US" dirty="0" err="1" smtClean="0"/>
              <a:t>Demiriz</a:t>
            </a:r>
            <a:r>
              <a:rPr lang="en-US" dirty="0" smtClean="0"/>
              <a:t>, </a:t>
            </a:r>
            <a:r>
              <a:rPr lang="en-US" dirty="0"/>
              <a:t>Kristin P. Bennett, and John </a:t>
            </a:r>
            <a:r>
              <a:rPr lang="en-US" dirty="0" err="1"/>
              <a:t>Shawe</a:t>
            </a:r>
            <a:r>
              <a:rPr lang="en-US" dirty="0"/>
              <a:t>-Taylor. "Linear programming boosting via column generation." </a:t>
            </a:r>
            <a:r>
              <a:rPr lang="en-US" i="1" dirty="0"/>
              <a:t>Machine Learning </a:t>
            </a:r>
            <a:r>
              <a:rPr lang="en-US" dirty="0"/>
              <a:t>46.1-3 (2002): 225-254.</a:t>
            </a:r>
          </a:p>
          <a:p>
            <a:r>
              <a:rPr lang="en-US" dirty="0" err="1"/>
              <a:t>eXtreme</a:t>
            </a:r>
            <a:r>
              <a:rPr lang="en-US" dirty="0"/>
              <a:t> Gradient Boosting</a:t>
            </a:r>
            <a:endParaRPr lang="en-US" dirty="0" smtClean="0"/>
          </a:p>
          <a:p>
            <a:pPr lvl="1"/>
            <a:r>
              <a:rPr lang="en-US" dirty="0" err="1"/>
              <a:t>Tianqi</a:t>
            </a:r>
            <a:r>
              <a:rPr lang="en-US" dirty="0"/>
              <a:t> </a:t>
            </a:r>
            <a:r>
              <a:rPr lang="en-US" dirty="0" smtClean="0"/>
              <a:t>Chen, </a:t>
            </a:r>
            <a:r>
              <a:rPr lang="en-US" dirty="0"/>
              <a:t>and Carlos </a:t>
            </a:r>
            <a:r>
              <a:rPr lang="en-US" dirty="0" err="1"/>
              <a:t>Guestrin</a:t>
            </a:r>
            <a:r>
              <a:rPr lang="en-US" dirty="0"/>
              <a:t>. "</a:t>
            </a:r>
            <a:r>
              <a:rPr lang="en-US" dirty="0" err="1"/>
              <a:t>Xgboost</a:t>
            </a:r>
            <a:r>
              <a:rPr lang="en-US" dirty="0"/>
              <a:t>: A scalable tree boosting system." </a:t>
            </a:r>
            <a:r>
              <a:rPr lang="en-US" i="1" dirty="0"/>
              <a:t>Proceedings of the 22nd </a:t>
            </a:r>
            <a:r>
              <a:rPr lang="en-US" i="1" dirty="0" err="1"/>
              <a:t>acm</a:t>
            </a:r>
            <a:r>
              <a:rPr lang="en-US" i="1" dirty="0"/>
              <a:t> </a:t>
            </a:r>
            <a:r>
              <a:rPr lang="en-US" i="1" dirty="0" err="1"/>
              <a:t>sigkdd</a:t>
            </a:r>
            <a:r>
              <a:rPr lang="en-US" i="1" dirty="0"/>
              <a:t> international conference on knowledge discovery and data mining</a:t>
            </a:r>
            <a:r>
              <a:rPr lang="en-US" dirty="0"/>
              <a:t>. ACM, </a:t>
            </a:r>
            <a:r>
              <a:rPr lang="en-US" dirty="0" smtClean="0"/>
              <a:t>2016.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github.com/dmlc/xgboost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994A6-D023-4EF1-98E2-AB9AFF701E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46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Bagging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 smtClean="0"/>
              <a:t>Sampling with replacement</a:t>
            </a:r>
          </a:p>
          <a:p>
            <a:endParaRPr lang="en-US" altLang="en-US" sz="3200" dirty="0" smtClean="0"/>
          </a:p>
          <a:p>
            <a:endParaRPr lang="en-US" altLang="en-US" sz="3200" dirty="0" smtClean="0"/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Build classifier on each bootstrap sample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Each sample has probability (1 – 1/n)</a:t>
            </a:r>
            <a:r>
              <a:rPr lang="en-US" altLang="en-US" sz="3200" baseline="30000" dirty="0" smtClean="0"/>
              <a:t>n</a:t>
            </a:r>
            <a:r>
              <a:rPr lang="en-US" altLang="en-US" sz="3200" dirty="0" smtClean="0"/>
              <a:t> of being selected</a:t>
            </a:r>
            <a:endParaRPr lang="en-US" altLang="en-US" sz="3200" baseline="30000" dirty="0" smtClean="0"/>
          </a:p>
        </p:txBody>
      </p:sp>
      <p:pic>
        <p:nvPicPr>
          <p:cNvPr id="23555" name="Picture 289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184" y="2460898"/>
            <a:ext cx="8733933" cy="1028535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A8E283-4148-4A90-BD15-E00950D277D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Bagging Algorithm</a:t>
            </a:r>
          </a:p>
        </p:txBody>
      </p:sp>
      <p:pic>
        <p:nvPicPr>
          <p:cNvPr id="2457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723" y="2228193"/>
            <a:ext cx="8996855" cy="2596055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9CCA6-4E31-401F-9867-BAFDF086398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Bagging Example</a:t>
            </a:r>
          </a:p>
        </p:txBody>
      </p:sp>
      <p:sp>
        <p:nvSpPr>
          <p:cNvPr id="25602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Consider 1-dimensional data set: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Classifier is a decision stump</a:t>
            </a:r>
          </a:p>
          <a:p>
            <a:pPr lvl="1"/>
            <a:r>
              <a:rPr lang="en-US" altLang="en-US" smtClean="0"/>
              <a:t>Decision rule:  	x </a:t>
            </a:r>
            <a:r>
              <a:rPr lang="en-US" altLang="en-US" smtClean="0">
                <a:sym typeface="Symbol" panose="05050102010706020507" pitchFamily="18" charset="2"/>
              </a:rPr>
              <a:t> k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versus </a:t>
            </a:r>
            <a:r>
              <a:rPr lang="en-US" altLang="en-US" smtClean="0"/>
              <a:t>x &gt; k</a:t>
            </a:r>
          </a:p>
          <a:p>
            <a:pPr lvl="1"/>
            <a:r>
              <a:rPr lang="en-US" altLang="en-US" smtClean="0"/>
              <a:t>Split point k is chosen based on entropy</a:t>
            </a:r>
          </a:p>
        </p:txBody>
      </p:sp>
      <p:graphicFrame>
        <p:nvGraphicFramePr>
          <p:cNvPr id="25603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609600" y="1828800"/>
          <a:ext cx="749141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Visio" r:id="rId3" imgW="6273800" imgH="1016000" progId="Visio.Drawing.6">
                  <p:embed/>
                </p:oleObj>
              </mc:Choice>
              <mc:Fallback>
                <p:oleObj name="Visio" r:id="rId3" imgW="6273800" imgH="1016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7491413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Oval 10"/>
          <p:cNvSpPr>
            <a:spLocks noChangeArrowheads="1"/>
          </p:cNvSpPr>
          <p:nvPr/>
        </p:nvSpPr>
        <p:spPr bwMode="auto">
          <a:xfrm>
            <a:off x="3429000" y="4891088"/>
            <a:ext cx="12954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x </a:t>
            </a:r>
            <a:r>
              <a:rPr lang="en-US" altLang="en-US" sz="1400">
                <a:sym typeface="Symbol" panose="05050102010706020507" pitchFamily="18" charset="2"/>
              </a:rPr>
              <a:t> k</a:t>
            </a:r>
          </a:p>
        </p:txBody>
      </p:sp>
      <p:sp>
        <p:nvSpPr>
          <p:cNvPr id="25605" name="Line 11"/>
          <p:cNvSpPr>
            <a:spLocks noChangeShapeType="1"/>
          </p:cNvSpPr>
          <p:nvPr/>
        </p:nvSpPr>
        <p:spPr bwMode="auto">
          <a:xfrm flipH="1">
            <a:off x="3276600" y="5576888"/>
            <a:ext cx="762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12"/>
          <p:cNvSpPr>
            <a:spLocks noChangeShapeType="1"/>
          </p:cNvSpPr>
          <p:nvPr/>
        </p:nvSpPr>
        <p:spPr bwMode="auto">
          <a:xfrm>
            <a:off x="4038600" y="5576888"/>
            <a:ext cx="838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Text Box 13"/>
          <p:cNvSpPr txBox="1">
            <a:spLocks noChangeArrowheads="1"/>
          </p:cNvSpPr>
          <p:nvPr/>
        </p:nvSpPr>
        <p:spPr bwMode="auto">
          <a:xfrm>
            <a:off x="2971800" y="59578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left</a:t>
            </a:r>
            <a:endParaRPr lang="en-US" altLang="en-US" sz="1800"/>
          </a:p>
        </p:txBody>
      </p:sp>
      <p:sp>
        <p:nvSpPr>
          <p:cNvPr id="25608" name="Text Box 14"/>
          <p:cNvSpPr txBox="1">
            <a:spLocks noChangeArrowheads="1"/>
          </p:cNvSpPr>
          <p:nvPr/>
        </p:nvSpPr>
        <p:spPr bwMode="auto">
          <a:xfrm>
            <a:off x="4572000" y="59578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right</a:t>
            </a:r>
            <a:endParaRPr lang="en-US" altLang="en-US" sz="1800"/>
          </a:p>
        </p:txBody>
      </p:sp>
      <p:sp>
        <p:nvSpPr>
          <p:cNvPr id="25609" name="Text Box 15"/>
          <p:cNvSpPr txBox="1">
            <a:spLocks noChangeArrowheads="1"/>
          </p:cNvSpPr>
          <p:nvPr/>
        </p:nvSpPr>
        <p:spPr bwMode="auto">
          <a:xfrm>
            <a:off x="2971800" y="54864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600"/>
              <a:t>True</a:t>
            </a:r>
          </a:p>
        </p:txBody>
      </p:sp>
      <p:sp>
        <p:nvSpPr>
          <p:cNvPr id="25610" name="Text Box 16"/>
          <p:cNvSpPr txBox="1">
            <a:spLocks noChangeArrowheads="1"/>
          </p:cNvSpPr>
          <p:nvPr/>
        </p:nvSpPr>
        <p:spPr bwMode="auto">
          <a:xfrm>
            <a:off x="4495800" y="5486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600"/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3D4481-940A-4F89-B061-56A559736F2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Bagging Example</a:t>
            </a:r>
          </a:p>
        </p:txBody>
      </p:sp>
      <p:pic>
        <p:nvPicPr>
          <p:cNvPr id="26626" name="Picture 86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6705600" cy="4778375"/>
          </a:xfrm>
          <a:noFill/>
        </p:spPr>
      </p:pic>
      <p:graphicFrame>
        <p:nvGraphicFramePr>
          <p:cNvPr id="26627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15200" y="14478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Visio" r:id="rId4" imgW="1257300" imgH="406400" progId="Visio.Drawing.6">
                  <p:embed/>
                </p:oleObj>
              </mc:Choice>
              <mc:Fallback>
                <p:oleObj name="Visio" r:id="rId4" imgW="1257300" imgH="406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4478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Line 876"/>
          <p:cNvSpPr>
            <a:spLocks noChangeShapeType="1"/>
          </p:cNvSpPr>
          <p:nvPr/>
        </p:nvSpPr>
        <p:spPr bwMode="auto">
          <a:xfrm>
            <a:off x="3429000" y="1219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Content Placeholder 1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6630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26631" name="Rectangle 3"/>
          <p:cNvSpPr>
            <a:spLocks noChangeArrowheads="1"/>
          </p:cNvSpPr>
          <p:nvPr/>
        </p:nvSpPr>
        <p:spPr bwMode="auto">
          <a:xfrm>
            <a:off x="152400" y="2133600"/>
            <a:ext cx="7772400" cy="403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ABAFA-2921-4142-B57E-8564F5EA676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Bagging Example</a:t>
            </a:r>
          </a:p>
        </p:txBody>
      </p:sp>
      <p:pic>
        <p:nvPicPr>
          <p:cNvPr id="27650" name="Picture 86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6705600" cy="4778375"/>
          </a:xfrm>
          <a:noFill/>
        </p:spPr>
      </p:pic>
      <p:graphicFrame>
        <p:nvGraphicFramePr>
          <p:cNvPr id="27651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15200" y="14478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0" name="Visio" r:id="rId4" imgW="1257300" imgH="406400" progId="Visio.Drawing.6">
                  <p:embed/>
                </p:oleObj>
              </mc:Choice>
              <mc:Fallback>
                <p:oleObj name="Visio" r:id="rId4" imgW="1257300" imgH="406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4478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315200" y="2438400"/>
          <a:ext cx="14001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1" name="Visio" r:id="rId6" imgW="1168400" imgH="406400" progId="Visio.Drawing.6">
                  <p:embed/>
                </p:oleObj>
              </mc:Choice>
              <mc:Fallback>
                <p:oleObj name="Visio" r:id="rId6" imgW="1168400" imgH="406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438400"/>
                        <a:ext cx="14001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7315200" y="34290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2" name="Visio" r:id="rId8" imgW="1257300" imgH="406400" progId="Visio.Drawing.6">
                  <p:embed/>
                </p:oleObj>
              </mc:Choice>
              <mc:Fallback>
                <p:oleObj name="Visio" r:id="rId8" imgW="1257300" imgH="406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4290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5"/>
          <p:cNvGraphicFramePr>
            <a:graphicFrameLocks noChangeAspect="1"/>
          </p:cNvGraphicFramePr>
          <p:nvPr/>
        </p:nvGraphicFramePr>
        <p:xfrm>
          <a:off x="7315200" y="4419600"/>
          <a:ext cx="14001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3" name="Visio" r:id="rId10" imgW="1168400" imgH="406400" progId="Visio.Drawing.6">
                  <p:embed/>
                </p:oleObj>
              </mc:Choice>
              <mc:Fallback>
                <p:oleObj name="Visio" r:id="rId10" imgW="1168400" imgH="406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419600"/>
                        <a:ext cx="14001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6"/>
          <p:cNvGraphicFramePr>
            <a:graphicFrameLocks noChangeAspect="1"/>
          </p:cNvGraphicFramePr>
          <p:nvPr/>
        </p:nvGraphicFramePr>
        <p:xfrm>
          <a:off x="7315200" y="54102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4" name="Visio" r:id="rId12" imgW="1257300" imgH="406400" progId="Visio.Drawing.6">
                  <p:embed/>
                </p:oleObj>
              </mc:Choice>
              <mc:Fallback>
                <p:oleObj name="Visio" r:id="rId12" imgW="1257300" imgH="406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4102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Line 876"/>
          <p:cNvSpPr>
            <a:spLocks noChangeShapeType="1"/>
          </p:cNvSpPr>
          <p:nvPr/>
        </p:nvSpPr>
        <p:spPr bwMode="auto">
          <a:xfrm>
            <a:off x="3429000" y="1219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Line 877"/>
          <p:cNvSpPr>
            <a:spLocks noChangeShapeType="1"/>
          </p:cNvSpPr>
          <p:nvPr/>
        </p:nvSpPr>
        <p:spPr bwMode="auto">
          <a:xfrm>
            <a:off x="4648200" y="2286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Line 878"/>
          <p:cNvSpPr>
            <a:spLocks noChangeShapeType="1"/>
          </p:cNvSpPr>
          <p:nvPr/>
        </p:nvSpPr>
        <p:spPr bwMode="auto">
          <a:xfrm>
            <a:off x="2819400" y="32766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Line 879"/>
          <p:cNvSpPr>
            <a:spLocks noChangeShapeType="1"/>
          </p:cNvSpPr>
          <p:nvPr/>
        </p:nvSpPr>
        <p:spPr bwMode="auto">
          <a:xfrm>
            <a:off x="2819400" y="4267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880"/>
          <p:cNvSpPr>
            <a:spLocks noChangeShapeType="1"/>
          </p:cNvSpPr>
          <p:nvPr/>
        </p:nvSpPr>
        <p:spPr bwMode="auto">
          <a:xfrm>
            <a:off x="2819400" y="5334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AF75C3-70A3-4330-BE80-C911082852F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Ensemble Methods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smtClean="0"/>
              <a:t>Construct a set of classifiers from the training data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Predict class label of test records by combining the predictions made by multiple classifiers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23708-F941-4AAE-903A-19179AB78F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Bagging Example</a:t>
            </a:r>
          </a:p>
        </p:txBody>
      </p:sp>
      <p:pic>
        <p:nvPicPr>
          <p:cNvPr id="28674" name="Picture 86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6705600" cy="4778375"/>
          </a:xfrm>
          <a:noFill/>
        </p:spPr>
      </p:pic>
      <p:graphicFrame>
        <p:nvGraphicFramePr>
          <p:cNvPr id="28675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15200" y="1420813"/>
          <a:ext cx="15605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9" name="Visio" r:id="rId4" imgW="1308100" imgH="406400" progId="Visio.Drawing.6">
                  <p:embed/>
                </p:oleObj>
              </mc:Choice>
              <mc:Fallback>
                <p:oleObj name="Visio" r:id="rId4" imgW="1308100" imgH="406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420813"/>
                        <a:ext cx="156051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315200" y="2438400"/>
          <a:ext cx="15605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0" name="Visio" r:id="rId6" imgW="1308100" imgH="406400" progId="Visio.Drawing.6">
                  <p:embed/>
                </p:oleObj>
              </mc:Choice>
              <mc:Fallback>
                <p:oleObj name="Visio" r:id="rId6" imgW="1308100" imgH="406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438400"/>
                        <a:ext cx="15605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7315200" y="3429000"/>
          <a:ext cx="15605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1" name="Visio" r:id="rId8" imgW="1308100" imgH="406400" progId="Visio.Drawing.6">
                  <p:embed/>
                </p:oleObj>
              </mc:Choice>
              <mc:Fallback>
                <p:oleObj name="Visio" r:id="rId8" imgW="1308100" imgH="406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429000"/>
                        <a:ext cx="15605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5"/>
          <p:cNvGraphicFramePr>
            <a:graphicFrameLocks noChangeAspect="1"/>
          </p:cNvGraphicFramePr>
          <p:nvPr/>
        </p:nvGraphicFramePr>
        <p:xfrm>
          <a:off x="7315200" y="4419600"/>
          <a:ext cx="15605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2" name="Visio" r:id="rId10" imgW="1308100" imgH="406400" progId="Visio.Drawing.6">
                  <p:embed/>
                </p:oleObj>
              </mc:Choice>
              <mc:Fallback>
                <p:oleObj name="Visio" r:id="rId10" imgW="1308100" imgH="406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419600"/>
                        <a:ext cx="15605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6"/>
          <p:cNvGraphicFramePr>
            <a:graphicFrameLocks noChangeAspect="1"/>
          </p:cNvGraphicFramePr>
          <p:nvPr/>
        </p:nvGraphicFramePr>
        <p:xfrm>
          <a:off x="7315200" y="54102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3" name="Visio" r:id="rId12" imgW="1257300" imgH="406400" progId="Visio.Drawing.6">
                  <p:embed/>
                </p:oleObj>
              </mc:Choice>
              <mc:Fallback>
                <p:oleObj name="Visio" r:id="rId12" imgW="1257300" imgH="406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4102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Line 874"/>
          <p:cNvSpPr>
            <a:spLocks noChangeShapeType="1"/>
          </p:cNvSpPr>
          <p:nvPr/>
        </p:nvSpPr>
        <p:spPr bwMode="auto">
          <a:xfrm>
            <a:off x="5257800" y="12954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875"/>
          <p:cNvSpPr>
            <a:spLocks noChangeShapeType="1"/>
          </p:cNvSpPr>
          <p:nvPr/>
        </p:nvSpPr>
        <p:spPr bwMode="auto">
          <a:xfrm>
            <a:off x="4038600" y="2286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876"/>
          <p:cNvSpPr>
            <a:spLocks noChangeShapeType="1"/>
          </p:cNvSpPr>
          <p:nvPr/>
        </p:nvSpPr>
        <p:spPr bwMode="auto">
          <a:xfrm>
            <a:off x="5257800" y="32766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877"/>
          <p:cNvSpPr>
            <a:spLocks noChangeShapeType="1"/>
          </p:cNvSpPr>
          <p:nvPr/>
        </p:nvSpPr>
        <p:spPr bwMode="auto">
          <a:xfrm>
            <a:off x="5257800" y="4267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878"/>
          <p:cNvSpPr>
            <a:spLocks noChangeShapeType="1"/>
          </p:cNvSpPr>
          <p:nvPr/>
        </p:nvSpPr>
        <p:spPr bwMode="auto">
          <a:xfrm>
            <a:off x="990600" y="5410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53961E-B9E0-4BD5-8BB3-3C4141052A6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Bagging Example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Summary of Training sets:</a:t>
            </a:r>
          </a:p>
        </p:txBody>
      </p:sp>
      <p:pic>
        <p:nvPicPr>
          <p:cNvPr id="29699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2286000"/>
            <a:ext cx="4495800" cy="3048000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CAB4D-FF09-45BF-A080-685F04070A6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Bagging Example</a:t>
            </a:r>
          </a:p>
        </p:txBody>
      </p:sp>
      <p:sp>
        <p:nvSpPr>
          <p:cNvPr id="30722" name="Rectangle 125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Assume test set is the same as the original data</a:t>
            </a:r>
          </a:p>
          <a:p>
            <a:r>
              <a:rPr lang="en-US" altLang="en-US" smtClean="0"/>
              <a:t>Use majority vote to determine class of ensemble classifier</a:t>
            </a:r>
          </a:p>
        </p:txBody>
      </p:sp>
      <p:pic>
        <p:nvPicPr>
          <p:cNvPr id="30723" name="Picture 125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7138" y="3085243"/>
            <a:ext cx="6934200" cy="3346450"/>
          </a:xfrm>
          <a:noFill/>
        </p:spPr>
      </p:pic>
      <p:sp>
        <p:nvSpPr>
          <p:cNvPr id="30724" name="Rectangle 1258"/>
          <p:cNvSpPr>
            <a:spLocks noChangeArrowheads="1"/>
          </p:cNvSpPr>
          <p:nvPr/>
        </p:nvSpPr>
        <p:spPr bwMode="auto">
          <a:xfrm>
            <a:off x="1537138" y="6126893"/>
            <a:ext cx="6934200" cy="30480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0725" name="Text Box 1259"/>
          <p:cNvSpPr txBox="1">
            <a:spLocks noChangeArrowheads="1"/>
          </p:cNvSpPr>
          <p:nvPr/>
        </p:nvSpPr>
        <p:spPr bwMode="auto">
          <a:xfrm>
            <a:off x="317938" y="6050693"/>
            <a:ext cx="1143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Predicted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7559E4-C346-4C4E-9B05-D162E25A81C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2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994A6-D023-4EF1-98E2-AB9AFF701E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5" y="1119643"/>
            <a:ext cx="8900931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27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9" y="20445"/>
            <a:ext cx="7838026" cy="1219201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Do Random Forests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Bagging </a:t>
            </a:r>
            <a:r>
              <a:rPr lang="en-US" altLang="zh-CN" dirty="0" smtClean="0"/>
              <a:t>can </a:t>
            </a:r>
            <a:r>
              <a:rPr lang="en-US" dirty="0" smtClean="0"/>
              <a:t>reduce </a:t>
            </a:r>
            <a:r>
              <a:rPr lang="en-US" dirty="0"/>
              <a:t>the </a:t>
            </a:r>
            <a:r>
              <a:rPr lang="en-US" dirty="0" smtClean="0"/>
              <a:t>variance</a:t>
            </a:r>
          </a:p>
          <a:p>
            <a:r>
              <a:rPr lang="en-US" altLang="zh-CN" dirty="0" smtClean="0"/>
              <a:t>Advantages of </a:t>
            </a:r>
            <a:r>
              <a:rPr lang="en-US" dirty="0" smtClean="0"/>
              <a:t>choos</a:t>
            </a:r>
            <a:r>
              <a:rPr lang="en-US" altLang="zh-CN" dirty="0" smtClean="0"/>
              <a:t>ing</a:t>
            </a:r>
            <a:r>
              <a:rPr lang="en-US" dirty="0" smtClean="0"/>
              <a:t> </a:t>
            </a:r>
            <a:r>
              <a:rPr lang="en-US" dirty="0"/>
              <a:t>features from random </a:t>
            </a:r>
            <a:r>
              <a:rPr lang="en-US" dirty="0" smtClean="0"/>
              <a:t>subsets</a:t>
            </a:r>
          </a:p>
          <a:p>
            <a:pPr lvl="1"/>
            <a:r>
              <a:rPr lang="en-US" altLang="zh-CN" dirty="0" smtClean="0"/>
              <a:t>I</a:t>
            </a:r>
            <a:r>
              <a:rPr lang="en-US" dirty="0" smtClean="0"/>
              <a:t>ndividual </a:t>
            </a:r>
            <a:r>
              <a:rPr lang="en-US" altLang="zh-CN" dirty="0" smtClean="0"/>
              <a:t>decision trees learnt from random feature sets are more uncorrelated</a:t>
            </a:r>
          </a:p>
          <a:p>
            <a:pPr lvl="1"/>
            <a:r>
              <a:rPr lang="en-US" dirty="0" smtClean="0"/>
              <a:t>More decision </a:t>
            </a:r>
            <a:r>
              <a:rPr lang="en-US" dirty="0"/>
              <a:t>trees </a:t>
            </a:r>
            <a:r>
              <a:rPr lang="en-US" dirty="0" smtClean="0"/>
              <a:t>can be learnt in </a:t>
            </a:r>
            <a:r>
              <a:rPr lang="en-US" dirty="0"/>
              <a:t>a </a:t>
            </a:r>
            <a:r>
              <a:rPr lang="en-US" dirty="0" smtClean="0"/>
              <a:t>given amount </a:t>
            </a:r>
            <a:r>
              <a:rPr lang="en-US" dirty="0"/>
              <a:t>of </a:t>
            </a:r>
            <a:r>
              <a:rPr lang="en-US" dirty="0" smtClean="0"/>
              <a:t>time due to small scale of features</a:t>
            </a:r>
          </a:p>
          <a:p>
            <a:r>
              <a:rPr lang="en-US" dirty="0" smtClean="0"/>
              <a:t>More details can be referred to</a:t>
            </a:r>
          </a:p>
          <a:p>
            <a:pPr lvl="1"/>
            <a:r>
              <a:rPr lang="en-US" dirty="0" err="1"/>
              <a:t>Breiman</a:t>
            </a:r>
            <a:r>
              <a:rPr lang="en-US" dirty="0"/>
              <a:t>, Leo. "Random forests." </a:t>
            </a:r>
            <a:r>
              <a:rPr lang="en-US" i="1" dirty="0"/>
              <a:t>Machine learning</a:t>
            </a:r>
            <a:r>
              <a:rPr lang="en-US" dirty="0"/>
              <a:t> 45.1 (2001): 5-32.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994A6-D023-4EF1-98E2-AB9AFF701E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55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P.-N. </a:t>
            </a:r>
            <a:r>
              <a:rPr lang="en-US" dirty="0"/>
              <a:t>Tan, </a:t>
            </a:r>
            <a:r>
              <a:rPr lang="en-US" dirty="0" smtClean="0"/>
              <a:t>M. </a:t>
            </a:r>
            <a:r>
              <a:rPr lang="en-US" dirty="0"/>
              <a:t>Steinbach, ‎</a:t>
            </a:r>
            <a:r>
              <a:rPr lang="en-US" dirty="0" smtClean="0"/>
              <a:t>V. Kumar: </a:t>
            </a:r>
            <a:r>
              <a:rPr lang="en-US" dirty="0"/>
              <a:t>Introduction to data </a:t>
            </a:r>
            <a:r>
              <a:rPr lang="en-US" dirty="0" smtClean="0"/>
              <a:t>mining, Second Edition,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://www-users.cs.umn.edu/~</a:t>
            </a:r>
            <a:r>
              <a:rPr lang="en-US" dirty="0" smtClean="0">
                <a:hlinkClick r:id="rId2"/>
              </a:rPr>
              <a:t>kumar001/dmbook/index.php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C14750-45E8-4CA4-AC33-26583B425E2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Ensemble Methods work?</a:t>
            </a:r>
          </a:p>
        </p:txBody>
      </p:sp>
      <p:pic>
        <p:nvPicPr>
          <p:cNvPr id="2048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38" y="1758754"/>
            <a:ext cx="4266667" cy="3200677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E94B6C5-BD12-4304-8CEA-162AEF5B0FD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6124" y="1536700"/>
            <a:ext cx="4618038" cy="5181600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Suppose there are 25 base classifiers</a:t>
            </a:r>
          </a:p>
          <a:p>
            <a:pPr lvl="1"/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Each classifier has </a:t>
            </a:r>
            <a:b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error rate,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= 0.35</a:t>
            </a:r>
          </a:p>
          <a:p>
            <a:pPr lvl="1"/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Assume errors made </a:t>
            </a:r>
            <a:b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by classifiers are uncorrelated</a:t>
            </a:r>
          </a:p>
          <a:p>
            <a:pPr lvl="1"/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Probability that the ensemble classifier makes a wrong prediction:</a:t>
            </a:r>
          </a:p>
        </p:txBody>
      </p:sp>
      <p:graphicFrame>
        <p:nvGraphicFramePr>
          <p:cNvPr id="20483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36016012"/>
              </p:ext>
            </p:extLst>
          </p:nvPr>
        </p:nvGraphicFramePr>
        <p:xfrm>
          <a:off x="2927706" y="5662613"/>
          <a:ext cx="55626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Equation" r:id="rId4" imgW="2413000" imgH="457200" progId="Equation.3">
                  <p:embed/>
                </p:oleObj>
              </mc:Choice>
              <mc:Fallback>
                <p:oleObj name="Equation" r:id="rId4" imgW="2413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706" y="5662613"/>
                        <a:ext cx="556260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40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General Approach</a:t>
            </a:r>
          </a:p>
        </p:txBody>
      </p:sp>
      <p:graphicFrame>
        <p:nvGraphicFramePr>
          <p:cNvPr id="2150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433674"/>
              </p:ext>
            </p:extLst>
          </p:nvPr>
        </p:nvGraphicFramePr>
        <p:xfrm>
          <a:off x="1150719" y="1469772"/>
          <a:ext cx="7078881" cy="5325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Visio" r:id="rId3" imgW="9740900" imgH="7327900" progId="Visio.Drawing.6">
                  <p:embed/>
                </p:oleObj>
              </mc:Choice>
              <mc:Fallback>
                <p:oleObj name="Visio" r:id="rId3" imgW="9740900" imgH="73279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719" y="1469772"/>
                        <a:ext cx="7078881" cy="5325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CA76-6837-4B36-8F1B-521325E94EE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Types of Ensemble Methods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sz="3200" dirty="0" smtClean="0"/>
          </a:p>
          <a:p>
            <a:pPr>
              <a:lnSpc>
                <a:spcPct val="90000"/>
              </a:lnSpc>
              <a:defRPr/>
            </a:pPr>
            <a:r>
              <a:rPr lang="en-US" altLang="en-US" sz="3200" dirty="0" smtClean="0"/>
              <a:t>Manipulate data distribution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800" dirty="0" smtClean="0"/>
              <a:t>Example: bagging, boosting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3200" dirty="0" smtClean="0"/>
              <a:t>Manipulate input features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800" dirty="0" smtClean="0"/>
              <a:t>Example: random forests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3200" dirty="0" smtClean="0"/>
              <a:t>Manipulate class labels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800" dirty="0" smtClean="0"/>
              <a:t>Example: error-correcting output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9A9F4-BA24-4065-8EF4-564342D95B8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2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Boosting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 smtClean="0"/>
              <a:t>An iterative procedure to adaptively change distribution of training data by focusing more on previously misclassified records</a:t>
            </a:r>
          </a:p>
          <a:p>
            <a:pPr lvl="1"/>
            <a:r>
              <a:rPr lang="en-US" altLang="en-US" sz="2800" dirty="0" smtClean="0"/>
              <a:t>Initially, all N records are assigned equal weights</a:t>
            </a:r>
          </a:p>
          <a:p>
            <a:pPr lvl="1"/>
            <a:r>
              <a:rPr lang="en-US" altLang="en-US" sz="2800" dirty="0" smtClean="0"/>
              <a:t>Unlike bagging, weights may change at the end of each boosting 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4F8E9A-DFC0-4624-B54E-1E678D5F537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Boosting</a:t>
            </a:r>
          </a:p>
        </p:txBody>
      </p:sp>
      <p:sp>
        <p:nvSpPr>
          <p:cNvPr id="32770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 smtClean="0"/>
              <a:t>Records that are wrongly classified will have their weights increased</a:t>
            </a:r>
          </a:p>
          <a:p>
            <a:r>
              <a:rPr lang="en-US" altLang="en-US" sz="3200" dirty="0" smtClean="0"/>
              <a:t>Records that are classified correctly will have their weights decreased</a:t>
            </a:r>
          </a:p>
        </p:txBody>
      </p:sp>
      <p:pic>
        <p:nvPicPr>
          <p:cNvPr id="32771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5441" y="3831925"/>
            <a:ext cx="8077200" cy="952500"/>
          </a:xfrm>
          <a:noFill/>
        </p:spPr>
      </p:pic>
      <p:sp>
        <p:nvSpPr>
          <p:cNvPr id="32772" name="Oval 7"/>
          <p:cNvSpPr>
            <a:spLocks noChangeArrowheads="1"/>
          </p:cNvSpPr>
          <p:nvPr/>
        </p:nvSpPr>
        <p:spPr bwMode="auto">
          <a:xfrm>
            <a:off x="2785241" y="4517725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2773" name="Oval 8"/>
          <p:cNvSpPr>
            <a:spLocks noChangeArrowheads="1"/>
          </p:cNvSpPr>
          <p:nvPr/>
        </p:nvSpPr>
        <p:spPr bwMode="auto">
          <a:xfrm>
            <a:off x="3394841" y="4517725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2774" name="Oval 9"/>
          <p:cNvSpPr>
            <a:spLocks noChangeArrowheads="1"/>
          </p:cNvSpPr>
          <p:nvPr/>
        </p:nvSpPr>
        <p:spPr bwMode="auto">
          <a:xfrm>
            <a:off x="5147441" y="4517725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2775" name="Oval 10"/>
          <p:cNvSpPr>
            <a:spLocks noChangeArrowheads="1"/>
          </p:cNvSpPr>
          <p:nvPr/>
        </p:nvSpPr>
        <p:spPr bwMode="auto">
          <a:xfrm>
            <a:off x="6366641" y="4517725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2776" name="Oval 11"/>
          <p:cNvSpPr>
            <a:spLocks noChangeArrowheads="1"/>
          </p:cNvSpPr>
          <p:nvPr/>
        </p:nvSpPr>
        <p:spPr bwMode="auto">
          <a:xfrm>
            <a:off x="8195441" y="4517725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2777" name="Text Box 12"/>
          <p:cNvSpPr txBox="1">
            <a:spLocks noChangeArrowheads="1"/>
          </p:cNvSpPr>
          <p:nvPr/>
        </p:nvSpPr>
        <p:spPr bwMode="auto">
          <a:xfrm>
            <a:off x="2816772" y="5110596"/>
            <a:ext cx="564142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 dirty="0"/>
              <a:t> Example 4 is hard to classify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 dirty="0"/>
              <a:t> Its weight is increased, therefore it is more likely to be chosen again in subsequent rounds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200EE-7CC5-4072-AAB1-90D65B50224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AdaBoost</a:t>
            </a:r>
          </a:p>
        </p:txBody>
      </p:sp>
      <p:pic>
        <p:nvPicPr>
          <p:cNvPr id="33797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8" y="2066886"/>
            <a:ext cx="4266667" cy="3459048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8963DCD-01BC-496D-8706-D1620E37653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0168" y="1536700"/>
            <a:ext cx="5238066" cy="5181600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Base classifiers: C</a:t>
            </a:r>
            <a:r>
              <a:rPr lang="en-US" alt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C</a:t>
            </a:r>
            <a:r>
              <a:rPr lang="en-US" alt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…, C</a:t>
            </a:r>
            <a:r>
              <a:rPr lang="en-US" alt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lvl="4"/>
            <a:endParaRPr lang="en-US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Error rate:</a:t>
            </a:r>
          </a:p>
          <a:p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Importance of a classifier: </a:t>
            </a:r>
          </a:p>
          <a:p>
            <a:pPr lvl="4"/>
            <a:endParaRPr lang="en-US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795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5077427"/>
              </p:ext>
            </p:extLst>
          </p:nvPr>
        </p:nvGraphicFramePr>
        <p:xfrm>
          <a:off x="434898" y="3076575"/>
          <a:ext cx="39624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4" name="Equation" r:id="rId4" imgW="1675673" imgH="444307" progId="Equation.3">
                  <p:embed/>
                </p:oleObj>
              </mc:Choice>
              <mc:Fallback>
                <p:oleObj name="Equation" r:id="rId4" imgW="167567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98" y="3076575"/>
                        <a:ext cx="39624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862150"/>
              </p:ext>
            </p:extLst>
          </p:nvPr>
        </p:nvGraphicFramePr>
        <p:xfrm>
          <a:off x="1295479" y="5096668"/>
          <a:ext cx="249237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5" name="Equation" r:id="rId6" imgW="1054100" imgH="482600" progId="Equation.3">
                  <p:embed/>
                </p:oleObj>
              </mc:Choice>
              <mc:Fallback>
                <p:oleObj name="Equation" r:id="rId6" imgW="1054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79" y="5096668"/>
                        <a:ext cx="2492375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79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AdaBoost Algorithm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 smtClean="0"/>
              <a:t>Weight update: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If any intermediate rounds produce error rate higher than 50%, the weights are reverted back to 1/n and the resampling procedure is repeated</a:t>
            </a:r>
          </a:p>
          <a:p>
            <a:r>
              <a:rPr lang="en-US" altLang="en-US" sz="3200" dirty="0" smtClean="0"/>
              <a:t>Classification:</a:t>
            </a:r>
          </a:p>
        </p:txBody>
      </p:sp>
      <p:graphicFrame>
        <p:nvGraphicFramePr>
          <p:cNvPr id="34819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45183880"/>
              </p:ext>
            </p:extLst>
          </p:nvPr>
        </p:nvGraphicFramePr>
        <p:xfrm>
          <a:off x="2310962" y="1941787"/>
          <a:ext cx="52578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8" name="Equation" r:id="rId3" imgW="2298700" imgH="787400" progId="Equation.3">
                  <p:embed/>
                </p:oleObj>
              </mc:Choice>
              <mc:Fallback>
                <p:oleObj name="Equation" r:id="rId3" imgW="22987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0962" y="1941787"/>
                        <a:ext cx="525780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27101161"/>
              </p:ext>
            </p:extLst>
          </p:nvPr>
        </p:nvGraphicFramePr>
        <p:xfrm>
          <a:off x="1900840" y="5697534"/>
          <a:ext cx="57912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9" name="Equation" r:id="rId5" imgW="2209800" imgH="444500" progId="Equation.3">
                  <p:embed/>
                </p:oleObj>
              </mc:Choice>
              <mc:Fallback>
                <p:oleObj name="Equation" r:id="rId5" imgW="2209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840" y="5697534"/>
                        <a:ext cx="57912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24D09-FED5-4D03-9949-B6EDEFE4CFE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1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5616</TotalTime>
  <Words>536</Words>
  <Application>Microsoft Office PowerPoint</Application>
  <PresentationFormat>On-screen Show (4:3)</PresentationFormat>
  <Paragraphs>149</Paragraphs>
  <Slides>25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Monotype Sorts</vt:lpstr>
      <vt:lpstr>黑体</vt:lpstr>
      <vt:lpstr>楷体</vt:lpstr>
      <vt:lpstr>宋体</vt:lpstr>
      <vt:lpstr>Arial</vt:lpstr>
      <vt:lpstr>Calibri</vt:lpstr>
      <vt:lpstr>Calibri Light</vt:lpstr>
      <vt:lpstr>Symbol</vt:lpstr>
      <vt:lpstr>Office Theme</vt:lpstr>
      <vt:lpstr>Equation</vt:lpstr>
      <vt:lpstr>Visio</vt:lpstr>
      <vt:lpstr>Ensemble Learning</vt:lpstr>
      <vt:lpstr>Ensemble Methods</vt:lpstr>
      <vt:lpstr>Why Ensemble Methods work?</vt:lpstr>
      <vt:lpstr>General Approach</vt:lpstr>
      <vt:lpstr>Types of Ensemble Methods</vt:lpstr>
      <vt:lpstr>Boosting</vt:lpstr>
      <vt:lpstr>Boosting</vt:lpstr>
      <vt:lpstr>AdaBoost</vt:lpstr>
      <vt:lpstr>AdaBoost Algorithm</vt:lpstr>
      <vt:lpstr>AdaBoost Algorithm</vt:lpstr>
      <vt:lpstr>AdaBoost Example</vt:lpstr>
      <vt:lpstr>AdaBoost Example</vt:lpstr>
      <vt:lpstr>AdaBoost Example</vt:lpstr>
      <vt:lpstr>Other Boosting Methods</vt:lpstr>
      <vt:lpstr>Bagging</vt:lpstr>
      <vt:lpstr>Bagging Algorithm</vt:lpstr>
      <vt:lpstr>Bagging Example</vt:lpstr>
      <vt:lpstr>Bagging Example</vt:lpstr>
      <vt:lpstr>Bagging Example</vt:lpstr>
      <vt:lpstr>Bagging Example</vt:lpstr>
      <vt:lpstr>Bagging Example</vt:lpstr>
      <vt:lpstr>Bagging Example</vt:lpstr>
      <vt:lpstr>Random Forest</vt:lpstr>
      <vt:lpstr>Why Do Random Forests Work?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Andy J Ma</dc:creator>
  <cp:lastModifiedBy>Ma Andy Jinhua</cp:lastModifiedBy>
  <cp:revision>194</cp:revision>
  <cp:lastPrinted>2016-12-15T09:08:13Z</cp:lastPrinted>
  <dcterms:created xsi:type="dcterms:W3CDTF">2016-12-08T04:18:28Z</dcterms:created>
  <dcterms:modified xsi:type="dcterms:W3CDTF">2018-04-18T09:27:00Z</dcterms:modified>
</cp:coreProperties>
</file>