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258" r:id="rId2"/>
    <p:sldId id="259" r:id="rId3"/>
    <p:sldId id="275" r:id="rId4"/>
    <p:sldId id="271" r:id="rId5"/>
    <p:sldId id="298" r:id="rId6"/>
    <p:sldId id="299" r:id="rId7"/>
    <p:sldId id="274" r:id="rId8"/>
    <p:sldId id="276" r:id="rId9"/>
    <p:sldId id="277" r:id="rId10"/>
    <p:sldId id="303" r:id="rId11"/>
    <p:sldId id="281" r:id="rId12"/>
    <p:sldId id="283" r:id="rId13"/>
    <p:sldId id="284" r:id="rId14"/>
    <p:sldId id="300" r:id="rId15"/>
    <p:sldId id="301" r:id="rId16"/>
    <p:sldId id="282" r:id="rId17"/>
    <p:sldId id="302" r:id="rId18"/>
    <p:sldId id="294" r:id="rId19"/>
    <p:sldId id="305" r:id="rId20"/>
    <p:sldId id="306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78" autoAdjust="0"/>
  </p:normalViewPr>
  <p:slideViewPr>
    <p:cSldViewPr>
      <p:cViewPr varScale="1">
        <p:scale>
          <a:sx n="109" d="100"/>
          <a:sy n="109" d="100"/>
        </p:scale>
        <p:origin x="-1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0E595-59EA-48BA-A10C-13D30C66CBAE}" type="datetimeFigureOut">
              <a:rPr lang="en-US" smtClean="0"/>
              <a:t>5/21/14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5A07F-A57F-45AA-BCB8-150B7105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1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5A07F-A57F-45AA-BCB8-150B71059A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7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emf"/><Relationship Id="rId3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AF</a:t>
            </a:r>
            <a:r>
              <a:rPr lang="en-US" sz="3200" dirty="0" smtClean="0"/>
              <a:t>(DX1) </a:t>
            </a:r>
            <a:r>
              <a:rPr lang="en-US" dirty="0" smtClean="0"/>
              <a:t>OR </a:t>
            </a:r>
            <a:r>
              <a:rPr lang="en-US" dirty="0"/>
              <a:t>HF</a:t>
            </a:r>
            <a:r>
              <a:rPr lang="en-US" sz="3600" dirty="0"/>
              <a:t>(DX1)  </a:t>
            </a:r>
            <a:r>
              <a:rPr lang="en-US" dirty="0" smtClean="0"/>
              <a:t>FIRST?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6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62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F5897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Distribution of Those with both AFIB* and HF* by order of occurrence in NJ 1995-2011 by </a:t>
            </a:r>
            <a:r>
              <a:rPr lang="en-US" sz="2800" dirty="0" smtClean="0">
                <a:solidFill>
                  <a:srgbClr val="2F5897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Health Insurance</a:t>
            </a:r>
            <a:endParaRPr lang="en-US" sz="2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876045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519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Co-Morbidities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7543799" cy="581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87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Co-Morbidities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25512"/>
            <a:ext cx="7696200" cy="556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685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Co-Morbidities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09600"/>
            <a:ext cx="6904201" cy="601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7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Co-Morbidities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7391400" cy="601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233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 smtClean="0"/>
              <a:t>INFECTION - </a:t>
            </a:r>
            <a:r>
              <a:rPr lang="en-US" sz="2400" dirty="0" smtClean="0"/>
              <a:t>At </a:t>
            </a:r>
            <a:r>
              <a:rPr lang="en-US" sz="2400" dirty="0"/>
              <a:t>the time of </a:t>
            </a:r>
            <a:r>
              <a:rPr lang="en-US" sz="2400" dirty="0" smtClean="0"/>
              <a:t>admission</a:t>
            </a:r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25512"/>
            <a:ext cx="7696200" cy="552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285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sz="3600" dirty="0" smtClean="0"/>
              <a:t>Procedures</a:t>
            </a:r>
            <a:endParaRPr lang="en-US" sz="3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5450"/>
            <a:ext cx="7086600" cy="601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419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sz="3600" dirty="0" smtClean="0"/>
              <a:t>Length of stay at Admission of first Event</a:t>
            </a:r>
            <a:endParaRPr lang="en-US" sz="36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771175" cy="266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792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sz="4400" dirty="0" smtClean="0"/>
              <a:t>Predictors of Developing AFIB first</a:t>
            </a:r>
            <a:endParaRPr lang="en-US" sz="4400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1"/>
            <a:ext cx="4114800" cy="24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914401"/>
            <a:ext cx="6429375" cy="5732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1576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4400" dirty="0"/>
              <a:t>Predictors of Developing AFIB first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6629401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799"/>
            <a:ext cx="4724400" cy="28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35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Distribution of Patients with </a:t>
            </a:r>
            <a:r>
              <a:rPr lang="en-US" sz="3200" dirty="0" smtClean="0"/>
              <a:t>Atrial Fibrillation </a:t>
            </a:r>
            <a:r>
              <a:rPr lang="en-US" sz="3200" dirty="0" smtClean="0"/>
              <a:t>(AFIB) and Heart Failure (HF) in NJ 1995-</a:t>
            </a:r>
            <a:r>
              <a:rPr lang="en-US" sz="3200" dirty="0" smtClean="0"/>
              <a:t>2012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208367" y="5105400"/>
            <a:ext cx="801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# </a:t>
            </a:r>
            <a:r>
              <a:rPr lang="en-US" sz="1400" dirty="0" smtClean="0"/>
              <a:t>Includes only Individuals who had both AFIB and HF either as Primary </a:t>
            </a:r>
            <a:r>
              <a:rPr lang="en-US" sz="1400" dirty="0"/>
              <a:t>or Secondary </a:t>
            </a:r>
            <a:r>
              <a:rPr lang="en-US" sz="1400" dirty="0" smtClean="0"/>
              <a:t>Diagnosis .</a:t>
            </a:r>
          </a:p>
          <a:p>
            <a:r>
              <a:rPr lang="en-US" sz="1400" dirty="0" smtClean="0"/>
              <a:t>* Includes only admissions where either </a:t>
            </a:r>
            <a:r>
              <a:rPr lang="en-US" sz="1400" dirty="0" smtClean="0"/>
              <a:t>AFIB, HF, or both </a:t>
            </a:r>
            <a:r>
              <a:rPr lang="en-US" sz="1400" dirty="0" smtClean="0"/>
              <a:t>occurred for that patient.</a:t>
            </a:r>
          </a:p>
        </p:txBody>
      </p:sp>
      <p:sp>
        <p:nvSpPr>
          <p:cNvPr id="5" name="Oval 4"/>
          <p:cNvSpPr/>
          <p:nvPr/>
        </p:nvSpPr>
        <p:spPr>
          <a:xfrm>
            <a:off x="3886200" y="3333879"/>
            <a:ext cx="949234" cy="418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288374" cy="2552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322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Combinations of Covariates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No. of Covariates (including main exposure):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3 demographic and 22 comorbid 1 infection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No. of Possible Combinations: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baseline="30000" dirty="0" smtClean="0">
                <a:solidFill>
                  <a:srgbClr val="FF0000"/>
                </a:solidFill>
              </a:rPr>
              <a:t>26 </a:t>
            </a:r>
            <a:r>
              <a:rPr lang="en-US" sz="2800" dirty="0" smtClean="0">
                <a:solidFill>
                  <a:srgbClr val="FF0000"/>
                </a:solidFill>
              </a:rPr>
              <a:t>=</a:t>
            </a:r>
            <a:r>
              <a:rPr lang="en-US" sz="2800" b="1" dirty="0" smtClean="0">
                <a:solidFill>
                  <a:srgbClr val="FF0000"/>
                </a:solidFill>
              </a:rPr>
              <a:t> 67,108,864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No. of Combinations in this Database: </a:t>
            </a:r>
            <a:r>
              <a:rPr lang="en-US" b="1" dirty="0" smtClean="0">
                <a:solidFill>
                  <a:srgbClr val="FF0000"/>
                </a:solidFill>
              </a:rPr>
              <a:t>12,688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No</a:t>
            </a:r>
            <a:r>
              <a:rPr lang="en-US" sz="2800" dirty="0">
                <a:solidFill>
                  <a:schemeClr val="tx1"/>
                </a:solidFill>
              </a:rPr>
              <a:t>. of Combinations in this Database with at least 50 per combination: </a:t>
            </a:r>
            <a:r>
              <a:rPr lang="en-US" sz="2800" b="1" dirty="0" smtClean="0">
                <a:solidFill>
                  <a:srgbClr val="FF0000"/>
                </a:solidFill>
              </a:rPr>
              <a:t>114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</a:t>
            </a:r>
            <a:r>
              <a:rPr lang="en-US" dirty="0">
                <a:solidFill>
                  <a:schemeClr val="tx1"/>
                </a:solidFill>
              </a:rPr>
              <a:t>. of </a:t>
            </a:r>
            <a:r>
              <a:rPr lang="en-US" dirty="0" smtClean="0">
                <a:solidFill>
                  <a:schemeClr val="tx1"/>
                </a:solidFill>
              </a:rPr>
              <a:t>Combinations with a probability* of getting AFIB first being less than 0.25: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No</a:t>
            </a:r>
            <a:r>
              <a:rPr lang="en-US" dirty="0">
                <a:solidFill>
                  <a:schemeClr val="tx1"/>
                </a:solidFill>
              </a:rPr>
              <a:t>. of Combinations with a </a:t>
            </a:r>
            <a:r>
              <a:rPr lang="en-US" dirty="0" smtClean="0">
                <a:solidFill>
                  <a:schemeClr val="tx1"/>
                </a:solidFill>
              </a:rPr>
              <a:t>probability* </a:t>
            </a:r>
            <a:r>
              <a:rPr lang="en-US" dirty="0">
                <a:solidFill>
                  <a:schemeClr val="tx1"/>
                </a:solidFill>
              </a:rPr>
              <a:t>of getting AFIB first being </a:t>
            </a:r>
            <a:r>
              <a:rPr lang="en-US" dirty="0" smtClean="0">
                <a:solidFill>
                  <a:schemeClr val="tx1"/>
                </a:solidFill>
              </a:rPr>
              <a:t>more </a:t>
            </a:r>
            <a:r>
              <a:rPr lang="en-US" dirty="0">
                <a:solidFill>
                  <a:schemeClr val="tx1"/>
                </a:solidFill>
              </a:rPr>
              <a:t>than </a:t>
            </a:r>
            <a:r>
              <a:rPr lang="en-US" dirty="0" smtClean="0">
                <a:solidFill>
                  <a:schemeClr val="tx1"/>
                </a:solidFill>
              </a:rPr>
              <a:t>0.75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b="1" dirty="0" smtClean="0">
                <a:solidFill>
                  <a:srgbClr val="FF0000"/>
                </a:solidFill>
              </a:rPr>
              <a:t>28</a:t>
            </a:r>
          </a:p>
          <a:p>
            <a:endParaRPr lang="en-US" sz="1300" dirty="0" smtClean="0">
              <a:solidFill>
                <a:schemeClr val="tx1"/>
              </a:solidFill>
            </a:endParaRPr>
          </a:p>
          <a:p>
            <a:endParaRPr lang="en-US" sz="1300" dirty="0" smtClean="0">
              <a:solidFill>
                <a:schemeClr val="tx1"/>
              </a:solidFill>
            </a:endParaRPr>
          </a:p>
          <a:p>
            <a:r>
              <a:rPr lang="en-US" sz="1300" dirty="0" smtClean="0">
                <a:solidFill>
                  <a:schemeClr val="tx1"/>
                </a:solidFill>
              </a:rPr>
              <a:t>*(</a:t>
            </a:r>
            <a:r>
              <a:rPr lang="en-US" sz="1300" dirty="0">
                <a:solidFill>
                  <a:schemeClr val="tx1"/>
                </a:solidFill>
              </a:rPr>
              <a:t>Simple Proportion – Not based on Logistic Regression</a:t>
            </a:r>
            <a:r>
              <a:rPr lang="en-US" sz="1300" dirty="0" smtClean="0">
                <a:solidFill>
                  <a:schemeClr val="tx1"/>
                </a:solidFill>
              </a:rPr>
              <a:t>)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b="1" dirty="0" smtClean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4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 &amp;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hlinkClick r:id="rId3" action="ppaction://hlinksldjump"/>
              </a:rPr>
              <a:t>Include: </a:t>
            </a:r>
          </a:p>
          <a:p>
            <a:pPr lvl="1"/>
            <a:r>
              <a:rPr lang="en-US" sz="2400" dirty="0" smtClean="0">
                <a:hlinkClick r:id="rId3" action="ppaction://hlinksldjump"/>
              </a:rPr>
              <a:t>All those with HF and AFIB admissions from 1995 to 2011</a:t>
            </a:r>
          </a:p>
          <a:p>
            <a:pPr lvl="1"/>
            <a:r>
              <a:rPr lang="en-US" sz="2400" dirty="0" smtClean="0">
                <a:hlinkClick r:id="rId3" action="ppaction://hlinksldjump"/>
              </a:rPr>
              <a:t>Diagnosis includes only primary reason for admission for each condition</a:t>
            </a:r>
          </a:p>
          <a:p>
            <a:r>
              <a:rPr lang="en-US" sz="3200" dirty="0" smtClean="0">
                <a:hlinkClick r:id="rId3" action="ppaction://hlinksldjump"/>
              </a:rPr>
              <a:t>Exclude:</a:t>
            </a:r>
          </a:p>
          <a:p>
            <a:pPr lvl="1"/>
            <a:r>
              <a:rPr lang="en-US" sz="2400" dirty="0" smtClean="0">
                <a:hlinkClick r:id="rId3" action="ppaction://hlinksldjump"/>
              </a:rPr>
              <a:t>Those below the age 20 years (</a:t>
            </a:r>
            <a:r>
              <a:rPr lang="en-US" sz="2400" b="1" dirty="0" smtClean="0">
                <a:hlinkClick r:id="rId3" action="ppaction://hlinksldjump"/>
              </a:rPr>
              <a:t>22pts</a:t>
            </a:r>
            <a:r>
              <a:rPr lang="en-US" sz="2400" dirty="0" smtClean="0">
                <a:hlinkClick r:id="rId3" action="ppaction://hlinksldjump"/>
              </a:rPr>
              <a:t>)</a:t>
            </a:r>
          </a:p>
          <a:p>
            <a:endParaRPr lang="en-US" sz="3200" dirty="0" smtClean="0">
              <a:hlinkClick r:id="rId3" action="ppaction://hlinksldjump"/>
            </a:endParaRPr>
          </a:p>
          <a:p>
            <a:pPr marL="457200" lvl="1" indent="0">
              <a:buNone/>
            </a:pPr>
            <a:endParaRPr lang="en-US" dirty="0" smtClean="0">
              <a:hlinkClick r:id="rId3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270047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/>
              <a:t>demographics, </a:t>
            </a:r>
          </a:p>
          <a:p>
            <a:r>
              <a:rPr lang="en-US" dirty="0"/>
              <a:t>insurance </a:t>
            </a:r>
            <a:r>
              <a:rPr lang="en-US" dirty="0" smtClean="0"/>
              <a:t>type,</a:t>
            </a:r>
          </a:p>
          <a:p>
            <a:r>
              <a:rPr lang="en-US" dirty="0" smtClean="0"/>
              <a:t>length </a:t>
            </a:r>
            <a:r>
              <a:rPr lang="en-US" dirty="0"/>
              <a:t>of </a:t>
            </a:r>
            <a:r>
              <a:rPr lang="en-US" dirty="0" smtClean="0"/>
              <a:t>stay, </a:t>
            </a:r>
            <a:endParaRPr lang="en-US" dirty="0"/>
          </a:p>
          <a:p>
            <a:r>
              <a:rPr lang="en-US" dirty="0"/>
              <a:t>hospital characteristics (teaching/non-teaching, #of beds, urban/</a:t>
            </a:r>
            <a:r>
              <a:rPr lang="en-US" dirty="0" err="1"/>
              <a:t>suburban,rural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2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16" y="-76200"/>
            <a:ext cx="9144000" cy="762000"/>
          </a:xfrm>
        </p:spPr>
        <p:txBody>
          <a:bodyPr/>
          <a:lstStyle/>
          <a:p>
            <a:r>
              <a:rPr lang="en-US" sz="2800" dirty="0" smtClean="0"/>
              <a:t>Co-Morbidities Before or on Admission of First Event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820783"/>
            <a:ext cx="9067800" cy="6019800"/>
          </a:xfrm>
        </p:spPr>
        <p:txBody>
          <a:bodyPr>
            <a:normAutofit fontScale="92500" lnSpcReduction="20000"/>
          </a:bodyPr>
          <a:lstStyle/>
          <a:p>
            <a:r>
              <a:rPr lang="en-US" sz="1500" b="1" dirty="0"/>
              <a:t>diabetes</a:t>
            </a:r>
            <a:r>
              <a:rPr lang="en-US" sz="1500" dirty="0"/>
              <a:t> (250.00-250.90), </a:t>
            </a:r>
          </a:p>
          <a:p>
            <a:r>
              <a:rPr lang="en-US" sz="1500" b="1" dirty="0"/>
              <a:t>hypertension </a:t>
            </a:r>
            <a:r>
              <a:rPr lang="en-US" sz="1500" dirty="0"/>
              <a:t>(401.00-405.99), </a:t>
            </a:r>
            <a:r>
              <a:rPr lang="en-US" sz="1500" b="1" dirty="0" smtClean="0">
                <a:solidFill>
                  <a:srgbClr val="FF0000"/>
                </a:solidFill>
              </a:rPr>
              <a:t>Excludes </a:t>
            </a:r>
            <a:r>
              <a:rPr lang="en-US" sz="1500" b="1" dirty="0">
                <a:solidFill>
                  <a:srgbClr val="FF0000"/>
                </a:solidFill>
              </a:rPr>
              <a:t>402.01, 402.11, </a:t>
            </a:r>
            <a:r>
              <a:rPr lang="en-US" sz="1500" b="1" dirty="0" smtClean="0">
                <a:solidFill>
                  <a:srgbClr val="FF0000"/>
                </a:solidFill>
              </a:rPr>
              <a:t>402.91</a:t>
            </a:r>
            <a:endParaRPr lang="en-US" sz="1500" b="1" dirty="0"/>
          </a:p>
          <a:p>
            <a:r>
              <a:rPr lang="en-US" sz="1500" b="1" dirty="0"/>
              <a:t>chronic obstructive pulmonary disease </a:t>
            </a:r>
            <a:r>
              <a:rPr lang="en-US" sz="1500" dirty="0"/>
              <a:t>(</a:t>
            </a:r>
            <a:r>
              <a:rPr lang="en-US" sz="1500" dirty="0" smtClean="0"/>
              <a:t>490.00-496.99)</a:t>
            </a:r>
          </a:p>
          <a:p>
            <a:r>
              <a:rPr lang="en-US" sz="1500" b="1" dirty="0" smtClean="0"/>
              <a:t>chronic </a:t>
            </a:r>
            <a:r>
              <a:rPr lang="en-US" sz="1500" b="1" dirty="0"/>
              <a:t>liver disease </a:t>
            </a:r>
            <a:r>
              <a:rPr lang="en-US" sz="1500" dirty="0"/>
              <a:t>(571.00-571.99), </a:t>
            </a:r>
            <a:endParaRPr lang="en-US" sz="1500" dirty="0" smtClean="0"/>
          </a:p>
          <a:p>
            <a:r>
              <a:rPr lang="en-US" sz="1500" b="1" dirty="0"/>
              <a:t>chronic renal disease </a:t>
            </a:r>
            <a:r>
              <a:rPr lang="en-US" sz="1500" dirty="0"/>
              <a:t>(580.00-589.99), </a:t>
            </a:r>
          </a:p>
          <a:p>
            <a:r>
              <a:rPr lang="en-US" sz="1500" b="1" dirty="0"/>
              <a:t>anemia</a:t>
            </a:r>
            <a:r>
              <a:rPr lang="en-US" sz="1500" dirty="0"/>
              <a:t> (280.00-281.30, 281.90, 282.00, 283.00-285.99), </a:t>
            </a:r>
          </a:p>
          <a:p>
            <a:r>
              <a:rPr lang="en-US" sz="1500" b="1" dirty="0"/>
              <a:t>cerebrovascular </a:t>
            </a:r>
            <a:r>
              <a:rPr lang="en-US" sz="1500" b="1" dirty="0" smtClean="0"/>
              <a:t>disease </a:t>
            </a:r>
            <a:r>
              <a:rPr lang="en-US" sz="1500" b="1" dirty="0" smtClean="0">
                <a:solidFill>
                  <a:schemeClr val="tx1"/>
                </a:solidFill>
              </a:rPr>
              <a:t>:</a:t>
            </a:r>
            <a:r>
              <a:rPr lang="en-US" sz="1500" b="1" dirty="0" smtClean="0">
                <a:solidFill>
                  <a:srgbClr val="FF0000"/>
                </a:solidFill>
              </a:rPr>
              <a:t> </a:t>
            </a:r>
            <a:r>
              <a:rPr lang="en-US" sz="1500" dirty="0"/>
              <a:t>(</a:t>
            </a:r>
            <a:r>
              <a:rPr lang="en-US" sz="1500" dirty="0" smtClean="0"/>
              <a:t>430-438.99, 362.3,) </a:t>
            </a:r>
            <a:r>
              <a:rPr lang="en-US" sz="1500" b="1" dirty="0" smtClean="0">
                <a:solidFill>
                  <a:srgbClr val="FF0000"/>
                </a:solidFill>
              </a:rPr>
              <a:t>Excludes stroke </a:t>
            </a:r>
            <a:endParaRPr lang="en-US" sz="1500" b="1" dirty="0" smtClean="0"/>
          </a:p>
          <a:p>
            <a:r>
              <a:rPr lang="en-US" sz="1500" b="1" dirty="0" smtClean="0"/>
              <a:t>stroke</a:t>
            </a:r>
            <a:r>
              <a:rPr lang="en-US" sz="1500" dirty="0" smtClean="0"/>
              <a:t>: (430, 431, 432.9, 434.01, 434.11, 434.91, 438, 997.02)</a:t>
            </a:r>
          </a:p>
          <a:p>
            <a:r>
              <a:rPr lang="en-US" sz="1500" b="1" dirty="0" smtClean="0"/>
              <a:t>cancer </a:t>
            </a:r>
            <a:r>
              <a:rPr lang="en-US" sz="1500" dirty="0"/>
              <a:t>(</a:t>
            </a:r>
            <a:r>
              <a:rPr lang="en-US" sz="1500" dirty="0" smtClean="0"/>
              <a:t>140.00-209.00, 235-239)) </a:t>
            </a:r>
            <a:endParaRPr lang="en-US" sz="1500" dirty="0"/>
          </a:p>
          <a:p>
            <a:r>
              <a:rPr lang="en-US" sz="1500" b="1" dirty="0"/>
              <a:t>cardiac dysrhythmias </a:t>
            </a:r>
            <a:r>
              <a:rPr lang="en-US" sz="1500" dirty="0"/>
              <a:t>(427.00</a:t>
            </a:r>
            <a:r>
              <a:rPr lang="en-US" sz="1500" dirty="0" smtClean="0"/>
              <a:t>) </a:t>
            </a:r>
            <a:r>
              <a:rPr lang="en-US" sz="1500" b="1" dirty="0" smtClean="0">
                <a:solidFill>
                  <a:srgbClr val="FF0000"/>
                </a:solidFill>
              </a:rPr>
              <a:t>Excludes  AF &amp; AF flutter </a:t>
            </a:r>
            <a:endParaRPr lang="en-US" sz="1500" b="1" dirty="0">
              <a:solidFill>
                <a:srgbClr val="FF0000"/>
              </a:solidFill>
            </a:endParaRPr>
          </a:p>
          <a:p>
            <a:r>
              <a:rPr lang="en-US" sz="1500" b="1" dirty="0"/>
              <a:t>conduction disorders </a:t>
            </a:r>
            <a:r>
              <a:rPr lang="en-US" sz="1500" dirty="0" smtClean="0"/>
              <a:t>: left </a:t>
            </a:r>
            <a:r>
              <a:rPr lang="en-US" sz="1500" dirty="0"/>
              <a:t>bundle branch block (426.20), </a:t>
            </a:r>
            <a:r>
              <a:rPr lang="en-US" sz="1500" dirty="0" smtClean="0"/>
              <a:t>other </a:t>
            </a:r>
            <a:r>
              <a:rPr lang="en-US" sz="1500" dirty="0"/>
              <a:t>left bundle branch block (426.30), </a:t>
            </a:r>
            <a:r>
              <a:rPr lang="en-US" sz="1500" dirty="0" smtClean="0"/>
              <a:t> right </a:t>
            </a:r>
            <a:r>
              <a:rPr lang="en-US" sz="1500" dirty="0"/>
              <a:t>bundle branch block (426.40), </a:t>
            </a:r>
            <a:r>
              <a:rPr lang="en-US" sz="1500" dirty="0" smtClean="0"/>
              <a:t>other </a:t>
            </a:r>
            <a:r>
              <a:rPr lang="en-US" sz="1500" dirty="0"/>
              <a:t>and unspecified bundle branch block (426.50), </a:t>
            </a:r>
            <a:r>
              <a:rPr lang="en-US" sz="1500" dirty="0" smtClean="0"/>
              <a:t>other </a:t>
            </a:r>
            <a:r>
              <a:rPr lang="en-US" sz="1500" dirty="0"/>
              <a:t>heart block (426.6</a:t>
            </a:r>
            <a:r>
              <a:rPr lang="en-US" sz="1500" dirty="0" smtClean="0"/>
              <a:t>),  </a:t>
            </a:r>
            <a:r>
              <a:rPr lang="en-US" sz="1500" dirty="0"/>
              <a:t>or other specified and unspecified conduction disorders (426.90), complete </a:t>
            </a:r>
            <a:r>
              <a:rPr lang="en-US" sz="1500" dirty="0" err="1"/>
              <a:t>atrio</a:t>
            </a:r>
            <a:r>
              <a:rPr lang="en-US" sz="1500" dirty="0"/>
              <a:t>-ventricular block (426.00), unspecified </a:t>
            </a:r>
            <a:r>
              <a:rPr lang="en-US" sz="1500" dirty="0" err="1"/>
              <a:t>atrio</a:t>
            </a:r>
            <a:r>
              <a:rPr lang="en-US" sz="1500" dirty="0"/>
              <a:t>-ventricular block (426.10), </a:t>
            </a:r>
            <a:r>
              <a:rPr lang="en-US" sz="1500" dirty="0" err="1" smtClean="0"/>
              <a:t>Mobitz</a:t>
            </a:r>
            <a:r>
              <a:rPr lang="en-US" sz="1500" dirty="0" smtClean="0"/>
              <a:t> </a:t>
            </a:r>
            <a:r>
              <a:rPr lang="en-US" sz="1500" dirty="0"/>
              <a:t>Type II </a:t>
            </a:r>
            <a:r>
              <a:rPr lang="en-US" sz="1500" dirty="0" err="1"/>
              <a:t>atrio</a:t>
            </a:r>
            <a:r>
              <a:rPr lang="en-US" sz="1500" dirty="0"/>
              <a:t>-ventricular block (426.12), </a:t>
            </a:r>
          </a:p>
          <a:p>
            <a:r>
              <a:rPr lang="en-US" sz="1500" b="1" dirty="0" smtClean="0"/>
              <a:t>Acute MI</a:t>
            </a:r>
            <a:r>
              <a:rPr lang="en-US" sz="1500" dirty="0" smtClean="0"/>
              <a:t>:  (site </a:t>
            </a:r>
            <a:r>
              <a:rPr lang="en-US" sz="1500" dirty="0"/>
              <a:t>of infarction, location and Q-wave vs. non-Q-wave MI), </a:t>
            </a:r>
            <a:r>
              <a:rPr lang="en-US" sz="1500" dirty="0" err="1" smtClean="0"/>
              <a:t>Transmural</a:t>
            </a:r>
            <a:r>
              <a:rPr lang="en-US" sz="1500" dirty="0" smtClean="0"/>
              <a:t> </a:t>
            </a:r>
            <a:r>
              <a:rPr lang="en-US" sz="1500" dirty="0"/>
              <a:t>(Anterior ICD9 410.0, 410.1; Inferior ICD9 410.2, 410.4; Lateral ICD9 410.3, 410.5; Posterior </a:t>
            </a:r>
            <a:r>
              <a:rPr lang="en-US" sz="1500" dirty="0" smtClean="0"/>
              <a:t>ICD9410.6</a:t>
            </a:r>
            <a:r>
              <a:rPr lang="en-US" sz="1500" dirty="0"/>
              <a:t>), </a:t>
            </a:r>
            <a:r>
              <a:rPr lang="en-US" sz="1500" dirty="0" err="1"/>
              <a:t>Subendocardial</a:t>
            </a:r>
            <a:r>
              <a:rPr lang="en-US" sz="1500" dirty="0"/>
              <a:t> (ICD9 410.7), Other/unspecified (410.8, 410.9). </a:t>
            </a:r>
            <a:endParaRPr lang="en-US" sz="1500" dirty="0" smtClean="0"/>
          </a:p>
          <a:p>
            <a:r>
              <a:rPr lang="en-US" sz="1500" b="1" dirty="0" smtClean="0"/>
              <a:t>CHD</a:t>
            </a:r>
            <a:r>
              <a:rPr lang="en-US" sz="1500" dirty="0" smtClean="0"/>
              <a:t> : 411-414 </a:t>
            </a:r>
            <a:r>
              <a:rPr lang="en-US" sz="1500" b="1" dirty="0" smtClean="0">
                <a:solidFill>
                  <a:srgbClr val="FF0000"/>
                </a:solidFill>
              </a:rPr>
              <a:t>Excludes </a:t>
            </a:r>
            <a:r>
              <a:rPr lang="en-US" sz="1500" b="1" dirty="0">
                <a:solidFill>
                  <a:srgbClr val="FF0000"/>
                </a:solidFill>
              </a:rPr>
              <a:t>acute </a:t>
            </a:r>
            <a:r>
              <a:rPr lang="en-US" sz="1500" b="1" dirty="0" smtClean="0">
                <a:solidFill>
                  <a:srgbClr val="FF0000"/>
                </a:solidFill>
              </a:rPr>
              <a:t>MI </a:t>
            </a:r>
            <a:endParaRPr lang="en-US" sz="1500" dirty="0" smtClean="0"/>
          </a:p>
          <a:p>
            <a:r>
              <a:rPr lang="en-US" sz="1500" b="1" dirty="0"/>
              <a:t>rheumatic heart disease </a:t>
            </a:r>
            <a:r>
              <a:rPr lang="en-US" sz="1500" dirty="0"/>
              <a:t>(393, 394, 395, 396, 397, 398), </a:t>
            </a:r>
          </a:p>
          <a:p>
            <a:r>
              <a:rPr lang="en-US" sz="1500" b="1" dirty="0" smtClean="0"/>
              <a:t>cardiomyopathy</a:t>
            </a:r>
            <a:r>
              <a:rPr lang="en-US" sz="1500" dirty="0" smtClean="0"/>
              <a:t> </a:t>
            </a:r>
            <a:r>
              <a:rPr lang="en-US" sz="1500" dirty="0"/>
              <a:t>(425), </a:t>
            </a:r>
          </a:p>
          <a:p>
            <a:r>
              <a:rPr lang="en-US" sz="1500" b="1" dirty="0"/>
              <a:t>endocarditis</a:t>
            </a:r>
            <a:r>
              <a:rPr lang="en-US" sz="1500" dirty="0"/>
              <a:t> (421), </a:t>
            </a:r>
            <a:endParaRPr lang="en-US" sz="1500" dirty="0" smtClean="0"/>
          </a:p>
          <a:p>
            <a:r>
              <a:rPr lang="en-US" sz="1500" b="1" dirty="0"/>
              <a:t>obesity</a:t>
            </a:r>
            <a:r>
              <a:rPr lang="en-US" sz="1500" dirty="0"/>
              <a:t> (278), </a:t>
            </a:r>
          </a:p>
          <a:p>
            <a:r>
              <a:rPr lang="en-US" sz="1500" b="1" dirty="0" smtClean="0"/>
              <a:t>valve disease </a:t>
            </a:r>
            <a:r>
              <a:rPr lang="en-US" sz="1500" dirty="0" smtClean="0"/>
              <a:t>(424.0 -424.2),</a:t>
            </a:r>
          </a:p>
          <a:p>
            <a:r>
              <a:rPr lang="en-US" sz="1500" b="1" dirty="0" smtClean="0"/>
              <a:t>Sleep Apnea </a:t>
            </a:r>
            <a:r>
              <a:rPr lang="en-US" sz="1500" dirty="0" smtClean="0"/>
              <a:t>(327.23)</a:t>
            </a:r>
          </a:p>
          <a:p>
            <a:r>
              <a:rPr lang="en-US" sz="1500" b="1" dirty="0" smtClean="0"/>
              <a:t>Hyperthyroidism </a:t>
            </a:r>
            <a:r>
              <a:rPr lang="en-US" sz="1500" dirty="0" smtClean="0"/>
              <a:t>(242)</a:t>
            </a:r>
          </a:p>
          <a:p>
            <a:r>
              <a:rPr lang="en-US" sz="1500" b="1" dirty="0" smtClean="0"/>
              <a:t>Hypothyroidism </a:t>
            </a:r>
            <a:r>
              <a:rPr lang="en-US" sz="1500" dirty="0" smtClean="0"/>
              <a:t>(243, 244)</a:t>
            </a:r>
          </a:p>
          <a:p>
            <a:r>
              <a:rPr lang="en-US" sz="1500" b="1" dirty="0" smtClean="0"/>
              <a:t>Thyroiditis </a:t>
            </a:r>
            <a:r>
              <a:rPr lang="en-US" sz="1500" dirty="0" smtClean="0"/>
              <a:t>(245)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89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dirty="0" smtClean="0"/>
              <a:t>Invasive Procedures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CATH</a:t>
            </a:r>
            <a:r>
              <a:rPr lang="en-US" dirty="0"/>
              <a:t> (37.21-37.23, 88.52-88.57), </a:t>
            </a:r>
          </a:p>
          <a:p>
            <a:r>
              <a:rPr lang="en-US" b="1" dirty="0"/>
              <a:t>PCI</a:t>
            </a:r>
            <a:r>
              <a:rPr lang="en-US" dirty="0"/>
              <a:t> (36.00-36.09, 00.66) </a:t>
            </a:r>
            <a:endParaRPr lang="en-US" dirty="0" smtClean="0"/>
          </a:p>
          <a:p>
            <a:r>
              <a:rPr lang="en-US" b="1" dirty="0" smtClean="0"/>
              <a:t>CABG</a:t>
            </a:r>
            <a:r>
              <a:rPr lang="en-US" dirty="0" smtClean="0"/>
              <a:t> </a:t>
            </a:r>
            <a:r>
              <a:rPr lang="en-US" dirty="0"/>
              <a:t>(36.1, </a:t>
            </a:r>
            <a:r>
              <a:rPr lang="en-US" dirty="0" smtClean="0"/>
              <a:t>36.2, 36.3 ) </a:t>
            </a:r>
            <a:r>
              <a:rPr lang="en-US" sz="1600" b="1" dirty="0" smtClean="0">
                <a:solidFill>
                  <a:srgbClr val="FF0000"/>
                </a:solidFill>
              </a:rPr>
              <a:t>(on or before 60 days of 1</a:t>
            </a:r>
            <a:r>
              <a:rPr lang="en-US" sz="1600" b="1" baseline="30000" dirty="0" smtClean="0">
                <a:solidFill>
                  <a:srgbClr val="FF0000"/>
                </a:solidFill>
              </a:rPr>
              <a:t>st</a:t>
            </a:r>
            <a:r>
              <a:rPr lang="en-US" sz="1600" b="1" dirty="0" smtClean="0">
                <a:solidFill>
                  <a:srgbClr val="FF0000"/>
                </a:solidFill>
              </a:rPr>
              <a:t> EVENT)</a:t>
            </a:r>
          </a:p>
          <a:p>
            <a:r>
              <a:rPr lang="en-US" b="1" dirty="0" smtClean="0"/>
              <a:t>ABLATION </a:t>
            </a:r>
            <a:r>
              <a:rPr lang="en-US" dirty="0" smtClean="0"/>
              <a:t>(37.34) </a:t>
            </a:r>
            <a:r>
              <a:rPr lang="en-US" sz="1600" b="1" dirty="0" smtClean="0">
                <a:solidFill>
                  <a:srgbClr val="FF0000"/>
                </a:solidFill>
              </a:rPr>
              <a:t>Excludes VT, SVT, WPW, ICD, PACEMAKER</a:t>
            </a:r>
          </a:p>
          <a:p>
            <a:r>
              <a:rPr lang="en-US" b="1" dirty="0" smtClean="0"/>
              <a:t>CRT </a:t>
            </a:r>
            <a:r>
              <a:rPr lang="en-US" dirty="0" smtClean="0"/>
              <a:t>(00.50, 00.51)</a:t>
            </a:r>
          </a:p>
          <a:p>
            <a:r>
              <a:rPr lang="en-US" b="1" dirty="0" smtClean="0"/>
              <a:t>PACEMAKER </a:t>
            </a:r>
            <a:r>
              <a:rPr lang="en-US" dirty="0" smtClean="0"/>
              <a:t>(37.7, 37.8) v45.01</a:t>
            </a:r>
          </a:p>
          <a:p>
            <a:r>
              <a:rPr lang="en-US" b="1" dirty="0" smtClean="0"/>
              <a:t>ICD: </a:t>
            </a:r>
            <a:r>
              <a:rPr lang="en-US" dirty="0"/>
              <a:t>(</a:t>
            </a:r>
            <a:r>
              <a:rPr lang="en-US" dirty="0" smtClean="0"/>
              <a:t>V45.02</a:t>
            </a:r>
            <a:r>
              <a:rPr lang="en-US" dirty="0"/>
              <a:t>)</a:t>
            </a:r>
            <a:endParaRPr lang="en-US" b="1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1828800"/>
            <a:ext cx="4800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732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en-US" sz="3200" dirty="0"/>
              <a:t>Distribution of Those with both AFIB* and HF* by order of occurrence in NJ </a:t>
            </a:r>
            <a:r>
              <a:rPr lang="en-US" sz="3200" dirty="0" smtClean="0"/>
              <a:t>1995-2011 by gender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5" y="2895600"/>
            <a:ext cx="8665210" cy="168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69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32760" y="609600"/>
            <a:ext cx="9329159" cy="1600200"/>
          </a:xfrm>
        </p:spPr>
        <p:txBody>
          <a:bodyPr/>
          <a:lstStyle/>
          <a:p>
            <a:r>
              <a:rPr lang="en-US" sz="3200" dirty="0"/>
              <a:t>Distribution of Those with both AFIB* and HF* by order of occurrence in NJ </a:t>
            </a:r>
            <a:r>
              <a:rPr lang="en-US" sz="3200" dirty="0" smtClean="0"/>
              <a:t>1995-2011 by Age Group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00400"/>
            <a:ext cx="8892017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963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en-US" sz="3200" dirty="0"/>
              <a:t>Distribution of Those with both AFIB* and HF* by order of occurrence in NJ </a:t>
            </a:r>
            <a:r>
              <a:rPr lang="en-US" sz="3200" dirty="0" smtClean="0"/>
              <a:t>1995-2011 by Race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951246"/>
            <a:ext cx="8763001" cy="2154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29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15966</TotalTime>
  <Words>766</Words>
  <Application>Microsoft Macintosh PowerPoint</Application>
  <PresentationFormat>On-screen Show (4:3)</PresentationFormat>
  <Paragraphs>77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Executive</vt:lpstr>
      <vt:lpstr>AF(DX1) OR HF(DX1)  FIRST?</vt:lpstr>
      <vt:lpstr>Distribution of Patients with Atrial Fibrillation (AFIB) and Heart Failure (HF) in NJ 1995-2012</vt:lpstr>
      <vt:lpstr>Inclusion &amp; Exclusion</vt:lpstr>
      <vt:lpstr>Covariates</vt:lpstr>
      <vt:lpstr>Co-Morbidities Before or on Admission of First Event</vt:lpstr>
      <vt:lpstr>Invasive Procedures </vt:lpstr>
      <vt:lpstr>Distribution of Those with both AFIB* and HF* by order of occurrence in NJ 1995-2011 by gender</vt:lpstr>
      <vt:lpstr>Distribution of Those with both AFIB* and HF* by order of occurrence in NJ 1995-2011 by Age Group</vt:lpstr>
      <vt:lpstr>Distribution of Those with both AFIB* and HF* by order of occurrence in NJ 1995-2011 by Race</vt:lpstr>
      <vt:lpstr>PowerPoint Presentation</vt:lpstr>
      <vt:lpstr>Co-Morbidities</vt:lpstr>
      <vt:lpstr>Co-Morbidities</vt:lpstr>
      <vt:lpstr>Co-Morbidities</vt:lpstr>
      <vt:lpstr>Co-Morbidities</vt:lpstr>
      <vt:lpstr>INFECTION - At the time of admission</vt:lpstr>
      <vt:lpstr>Procedures</vt:lpstr>
      <vt:lpstr>Length of stay at Admission of first Event</vt:lpstr>
      <vt:lpstr>Predictors of Developing AFIB first</vt:lpstr>
      <vt:lpstr>Predictors of Developing AFIB first</vt:lpstr>
      <vt:lpstr>Combinations of Covariates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AFDX1 BEFORE HFDX1</dc:title>
  <dc:creator>David, Alice</dc:creator>
  <cp:lastModifiedBy>William Kostis</cp:lastModifiedBy>
  <cp:revision>177</cp:revision>
  <cp:lastPrinted>2014-03-13T16:17:13Z</cp:lastPrinted>
  <dcterms:created xsi:type="dcterms:W3CDTF">2006-08-16T00:00:00Z</dcterms:created>
  <dcterms:modified xsi:type="dcterms:W3CDTF">2014-05-28T06:39:56Z</dcterms:modified>
</cp:coreProperties>
</file>