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704" y="-9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13" Type="http://schemas.openxmlformats.org/officeDocument/2006/relationships/image" Target="../media/image12.png"/><Relationship Id="rId18" Type="http://schemas.openxmlformats.org/officeDocument/2006/relationships/image" Target="../media/image17.tiff"/><Relationship Id="rId3" Type="http://schemas.openxmlformats.org/officeDocument/2006/relationships/image" Target="../media/image2.tiff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tiff"/><Relationship Id="rId2" Type="http://schemas.openxmlformats.org/officeDocument/2006/relationships/image" Target="../media/image1.tiff"/><Relationship Id="rId16" Type="http://schemas.openxmlformats.org/officeDocument/2006/relationships/image" Target="../media/image15.tiff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11" Type="http://schemas.openxmlformats.org/officeDocument/2006/relationships/image" Target="../media/image10.png"/><Relationship Id="rId24" Type="http://schemas.microsoft.com/office/2007/relationships/hdphoto" Target="../media/hdphoto1.wdp"/><Relationship Id="rId5" Type="http://schemas.openxmlformats.org/officeDocument/2006/relationships/image" Target="../media/image4.tiff"/><Relationship Id="rId15" Type="http://schemas.openxmlformats.org/officeDocument/2006/relationships/image" Target="../media/image14.tiff"/><Relationship Id="rId23" Type="http://schemas.openxmlformats.org/officeDocument/2006/relationships/image" Target="../media/image22.png"/><Relationship Id="rId10" Type="http://schemas.openxmlformats.org/officeDocument/2006/relationships/image" Target="../media/image9.tiff"/><Relationship Id="rId19" Type="http://schemas.openxmlformats.org/officeDocument/2006/relationships/image" Target="../media/image18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Relationship Id="rId14" Type="http://schemas.openxmlformats.org/officeDocument/2006/relationships/image" Target="../media/image13.tiff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9.jpeg"/><Relationship Id="rId7" Type="http://schemas.openxmlformats.org/officeDocument/2006/relationships/image" Target="../media/image33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Relationship Id="rId9" Type="http://schemas.openxmlformats.org/officeDocument/2006/relationships/image" Target="../media/image3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76743" y="2483092"/>
            <a:ext cx="8340008" cy="3120981"/>
            <a:chOff x="508116" y="1216234"/>
            <a:chExt cx="8340008" cy="3120981"/>
          </a:xfrm>
        </p:grpSpPr>
        <p:sp>
          <p:nvSpPr>
            <p:cNvPr id="5" name="矩形 4"/>
            <p:cNvSpPr/>
            <p:nvPr/>
          </p:nvSpPr>
          <p:spPr>
            <a:xfrm>
              <a:off x="529483" y="1280908"/>
              <a:ext cx="847911" cy="2980104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6" name="Up Arrow 32"/>
            <p:cNvSpPr/>
            <p:nvPr/>
          </p:nvSpPr>
          <p:spPr>
            <a:xfrm rot="5400000">
              <a:off x="1938635" y="2217846"/>
              <a:ext cx="290801" cy="772804"/>
            </a:xfrm>
            <a:prstGeom prst="upArrow">
              <a:avLst>
                <a:gd name="adj1" fmla="val 41294"/>
                <a:gd name="adj2" fmla="val 81354"/>
              </a:avLst>
            </a:prstGeom>
            <a:noFill/>
            <a:ln w="12700" cap="flat" cmpd="sng" algn="ctr">
              <a:solidFill>
                <a:srgbClr val="569D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7" name="Bent Arrow 33"/>
            <p:cNvSpPr/>
            <p:nvPr/>
          </p:nvSpPr>
          <p:spPr>
            <a:xfrm rot="10800000" flipH="1" flipV="1">
              <a:off x="1662380" y="3108342"/>
              <a:ext cx="819810" cy="626663"/>
            </a:xfrm>
            <a:prstGeom prst="bentArrow">
              <a:avLst>
                <a:gd name="adj1" fmla="val 17673"/>
                <a:gd name="adj2" fmla="val 16460"/>
                <a:gd name="adj3" fmla="val 31601"/>
                <a:gd name="adj4" fmla="val 29493"/>
              </a:avLst>
            </a:prstGeom>
            <a:noFill/>
            <a:ln w="12700" cap="flat" cmpd="sng" algn="ctr">
              <a:solidFill>
                <a:srgbClr val="569D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grpSp>
          <p:nvGrpSpPr>
            <p:cNvPr id="8" name="Group 57"/>
            <p:cNvGrpSpPr/>
            <p:nvPr/>
          </p:nvGrpSpPr>
          <p:grpSpPr>
            <a:xfrm>
              <a:off x="783412" y="1390859"/>
              <a:ext cx="253498" cy="298010"/>
              <a:chOff x="5354638" y="3341688"/>
              <a:chExt cx="827087" cy="795337"/>
            </a:xfrm>
            <a:solidFill>
              <a:srgbClr val="0070C0"/>
            </a:solidFill>
          </p:grpSpPr>
          <p:sp>
            <p:nvSpPr>
              <p:cNvPr id="72" name="Freeform 13"/>
              <p:cNvSpPr>
                <a:spLocks noEditPoints="1"/>
              </p:cNvSpPr>
              <p:nvPr/>
            </p:nvSpPr>
            <p:spPr bwMode="auto">
              <a:xfrm>
                <a:off x="5354638" y="3968750"/>
                <a:ext cx="827087" cy="168275"/>
              </a:xfrm>
              <a:custGeom>
                <a:avLst/>
                <a:gdLst/>
                <a:ahLst/>
                <a:cxnLst>
                  <a:cxn ang="0">
                    <a:pos x="208" y="12"/>
                  </a:cxn>
                  <a:cxn ang="0">
                    <a:pos x="137" y="12"/>
                  </a:cxn>
                  <a:cxn ang="0">
                    <a:pos x="137" y="7"/>
                  </a:cxn>
                  <a:cxn ang="0">
                    <a:pos x="129" y="0"/>
                  </a:cxn>
                  <a:cxn ang="0">
                    <a:pos x="89" y="0"/>
                  </a:cxn>
                  <a:cxn ang="0">
                    <a:pos x="81" y="7"/>
                  </a:cxn>
                  <a:cxn ang="0">
                    <a:pos x="81" y="12"/>
                  </a:cxn>
                  <a:cxn ang="0">
                    <a:pos x="10" y="12"/>
                  </a:cxn>
                  <a:cxn ang="0">
                    <a:pos x="0" y="22"/>
                  </a:cxn>
                  <a:cxn ang="0">
                    <a:pos x="10" y="32"/>
                  </a:cxn>
                  <a:cxn ang="0">
                    <a:pos x="81" y="32"/>
                  </a:cxn>
                  <a:cxn ang="0">
                    <a:pos x="81" y="36"/>
                  </a:cxn>
                  <a:cxn ang="0">
                    <a:pos x="89" y="44"/>
                  </a:cxn>
                  <a:cxn ang="0">
                    <a:pos x="129" y="44"/>
                  </a:cxn>
                  <a:cxn ang="0">
                    <a:pos x="137" y="36"/>
                  </a:cxn>
                  <a:cxn ang="0">
                    <a:pos x="137" y="32"/>
                  </a:cxn>
                  <a:cxn ang="0">
                    <a:pos x="208" y="32"/>
                  </a:cxn>
                  <a:cxn ang="0">
                    <a:pos x="218" y="22"/>
                  </a:cxn>
                  <a:cxn ang="0">
                    <a:pos x="208" y="12"/>
                  </a:cxn>
                  <a:cxn ang="0">
                    <a:pos x="122" y="15"/>
                  </a:cxn>
                  <a:cxn ang="0">
                    <a:pos x="122" y="29"/>
                  </a:cxn>
                  <a:cxn ang="0">
                    <a:pos x="96" y="29"/>
                  </a:cxn>
                  <a:cxn ang="0">
                    <a:pos x="96" y="15"/>
                  </a:cxn>
                  <a:cxn ang="0">
                    <a:pos x="122" y="15"/>
                  </a:cxn>
                  <a:cxn ang="0">
                    <a:pos x="122" y="15"/>
                  </a:cxn>
                  <a:cxn ang="0">
                    <a:pos x="122" y="15"/>
                  </a:cxn>
                </a:cxnLst>
                <a:rect l="0" t="0" r="r" b="b"/>
                <a:pathLst>
                  <a:path w="218" h="44">
                    <a:moveTo>
                      <a:pt x="208" y="12"/>
                    </a:moveTo>
                    <a:cubicBezTo>
                      <a:pt x="137" y="12"/>
                      <a:pt x="137" y="12"/>
                      <a:pt x="137" y="12"/>
                    </a:cubicBezTo>
                    <a:cubicBezTo>
                      <a:pt x="137" y="7"/>
                      <a:pt x="137" y="7"/>
                      <a:pt x="137" y="7"/>
                    </a:cubicBezTo>
                    <a:cubicBezTo>
                      <a:pt x="137" y="3"/>
                      <a:pt x="134" y="0"/>
                      <a:pt x="129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5" y="0"/>
                      <a:pt x="81" y="3"/>
                      <a:pt x="81" y="7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27"/>
                      <a:pt x="4" y="32"/>
                      <a:pt x="10" y="32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81" y="40"/>
                      <a:pt x="85" y="44"/>
                      <a:pt x="89" y="44"/>
                    </a:cubicBezTo>
                    <a:cubicBezTo>
                      <a:pt x="129" y="44"/>
                      <a:pt x="129" y="44"/>
                      <a:pt x="129" y="44"/>
                    </a:cubicBezTo>
                    <a:cubicBezTo>
                      <a:pt x="134" y="44"/>
                      <a:pt x="137" y="40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208" y="32"/>
                      <a:pt x="208" y="32"/>
                      <a:pt x="208" y="32"/>
                    </a:cubicBezTo>
                    <a:cubicBezTo>
                      <a:pt x="214" y="32"/>
                      <a:pt x="218" y="27"/>
                      <a:pt x="218" y="22"/>
                    </a:cubicBezTo>
                    <a:cubicBezTo>
                      <a:pt x="218" y="16"/>
                      <a:pt x="214" y="12"/>
                      <a:pt x="208" y="12"/>
                    </a:cubicBezTo>
                    <a:close/>
                    <a:moveTo>
                      <a:pt x="122" y="15"/>
                    </a:moveTo>
                    <a:cubicBezTo>
                      <a:pt x="122" y="29"/>
                      <a:pt x="122" y="29"/>
                      <a:pt x="122" y="29"/>
                    </a:cubicBezTo>
                    <a:cubicBezTo>
                      <a:pt x="96" y="29"/>
                      <a:pt x="96" y="29"/>
                      <a:pt x="96" y="29"/>
                    </a:cubicBezTo>
                    <a:cubicBezTo>
                      <a:pt x="96" y="15"/>
                      <a:pt x="96" y="15"/>
                      <a:pt x="96" y="15"/>
                    </a:cubicBezTo>
                    <a:lnTo>
                      <a:pt x="122" y="15"/>
                    </a:lnTo>
                    <a:close/>
                    <a:moveTo>
                      <a:pt x="122" y="15"/>
                    </a:moveTo>
                    <a:cubicBezTo>
                      <a:pt x="122" y="15"/>
                      <a:pt x="122" y="15"/>
                      <a:pt x="122" y="15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3" name="Freeform 14"/>
              <p:cNvSpPr>
                <a:spLocks noEditPoints="1"/>
              </p:cNvSpPr>
              <p:nvPr/>
            </p:nvSpPr>
            <p:spPr bwMode="auto">
              <a:xfrm>
                <a:off x="5516562" y="3687763"/>
                <a:ext cx="501649" cy="76200"/>
              </a:xfrm>
              <a:custGeom>
                <a:avLst/>
                <a:gdLst/>
                <a:ahLst/>
                <a:cxnLst>
                  <a:cxn ang="0">
                    <a:pos x="316" y="0"/>
                  </a:cxn>
                  <a:cxn ang="0">
                    <a:pos x="0" y="0"/>
                  </a:cxn>
                  <a:cxn ang="0">
                    <a:pos x="0" y="48"/>
                  </a:cxn>
                  <a:cxn ang="0">
                    <a:pos x="316" y="48"/>
                  </a:cxn>
                  <a:cxn ang="0">
                    <a:pos x="316" y="0"/>
                  </a:cxn>
                  <a:cxn ang="0">
                    <a:pos x="36" y="36"/>
                  </a:cxn>
                  <a:cxn ang="0">
                    <a:pos x="12" y="36"/>
                  </a:cxn>
                  <a:cxn ang="0">
                    <a:pos x="12" y="12"/>
                  </a:cxn>
                  <a:cxn ang="0">
                    <a:pos x="36" y="12"/>
                  </a:cxn>
                  <a:cxn ang="0">
                    <a:pos x="36" y="36"/>
                  </a:cxn>
                  <a:cxn ang="0">
                    <a:pos x="72" y="36"/>
                  </a:cxn>
                  <a:cxn ang="0">
                    <a:pos x="48" y="36"/>
                  </a:cxn>
                  <a:cxn ang="0">
                    <a:pos x="48" y="12"/>
                  </a:cxn>
                  <a:cxn ang="0">
                    <a:pos x="72" y="12"/>
                  </a:cxn>
                  <a:cxn ang="0">
                    <a:pos x="72" y="36"/>
                  </a:cxn>
                  <a:cxn ang="0">
                    <a:pos x="108" y="36"/>
                  </a:cxn>
                  <a:cxn ang="0">
                    <a:pos x="84" y="36"/>
                  </a:cxn>
                  <a:cxn ang="0">
                    <a:pos x="84" y="12"/>
                  </a:cxn>
                  <a:cxn ang="0">
                    <a:pos x="108" y="12"/>
                  </a:cxn>
                  <a:cxn ang="0">
                    <a:pos x="108" y="36"/>
                  </a:cxn>
                  <a:cxn ang="0">
                    <a:pos x="108" y="36"/>
                  </a:cxn>
                  <a:cxn ang="0">
                    <a:pos x="108" y="36"/>
                  </a:cxn>
                </a:cxnLst>
                <a:rect l="0" t="0" r="r" b="b"/>
                <a:pathLst>
                  <a:path w="316" h="48">
                    <a:moveTo>
                      <a:pt x="316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316" y="48"/>
                    </a:lnTo>
                    <a:lnTo>
                      <a:pt x="316" y="0"/>
                    </a:lnTo>
                    <a:close/>
                    <a:moveTo>
                      <a:pt x="36" y="36"/>
                    </a:moveTo>
                    <a:lnTo>
                      <a:pt x="12" y="36"/>
                    </a:lnTo>
                    <a:lnTo>
                      <a:pt x="12" y="12"/>
                    </a:lnTo>
                    <a:lnTo>
                      <a:pt x="36" y="12"/>
                    </a:lnTo>
                    <a:lnTo>
                      <a:pt x="36" y="36"/>
                    </a:lnTo>
                    <a:close/>
                    <a:moveTo>
                      <a:pt x="72" y="36"/>
                    </a:moveTo>
                    <a:lnTo>
                      <a:pt x="48" y="36"/>
                    </a:lnTo>
                    <a:lnTo>
                      <a:pt x="48" y="12"/>
                    </a:lnTo>
                    <a:lnTo>
                      <a:pt x="72" y="12"/>
                    </a:lnTo>
                    <a:lnTo>
                      <a:pt x="72" y="36"/>
                    </a:lnTo>
                    <a:close/>
                    <a:moveTo>
                      <a:pt x="108" y="36"/>
                    </a:moveTo>
                    <a:lnTo>
                      <a:pt x="84" y="36"/>
                    </a:lnTo>
                    <a:lnTo>
                      <a:pt x="84" y="12"/>
                    </a:lnTo>
                    <a:lnTo>
                      <a:pt x="108" y="12"/>
                    </a:lnTo>
                    <a:lnTo>
                      <a:pt x="108" y="36"/>
                    </a:lnTo>
                    <a:close/>
                    <a:moveTo>
                      <a:pt x="108" y="36"/>
                    </a:moveTo>
                    <a:lnTo>
                      <a:pt x="108" y="3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4" name="Freeform 16"/>
              <p:cNvSpPr>
                <a:spLocks noEditPoints="1"/>
              </p:cNvSpPr>
              <p:nvPr/>
            </p:nvSpPr>
            <p:spPr bwMode="auto">
              <a:xfrm>
                <a:off x="5516563" y="3497263"/>
                <a:ext cx="501650" cy="76200"/>
              </a:xfrm>
              <a:custGeom>
                <a:avLst/>
                <a:gdLst/>
                <a:ahLst/>
                <a:cxnLst>
                  <a:cxn ang="0">
                    <a:pos x="316" y="0"/>
                  </a:cxn>
                  <a:cxn ang="0">
                    <a:pos x="0" y="0"/>
                  </a:cxn>
                  <a:cxn ang="0">
                    <a:pos x="0" y="48"/>
                  </a:cxn>
                  <a:cxn ang="0">
                    <a:pos x="316" y="48"/>
                  </a:cxn>
                  <a:cxn ang="0">
                    <a:pos x="316" y="0"/>
                  </a:cxn>
                  <a:cxn ang="0">
                    <a:pos x="36" y="36"/>
                  </a:cxn>
                  <a:cxn ang="0">
                    <a:pos x="12" y="36"/>
                  </a:cxn>
                  <a:cxn ang="0">
                    <a:pos x="12" y="12"/>
                  </a:cxn>
                  <a:cxn ang="0">
                    <a:pos x="36" y="12"/>
                  </a:cxn>
                  <a:cxn ang="0">
                    <a:pos x="36" y="36"/>
                  </a:cxn>
                  <a:cxn ang="0">
                    <a:pos x="72" y="36"/>
                  </a:cxn>
                  <a:cxn ang="0">
                    <a:pos x="48" y="36"/>
                  </a:cxn>
                  <a:cxn ang="0">
                    <a:pos x="48" y="12"/>
                  </a:cxn>
                  <a:cxn ang="0">
                    <a:pos x="72" y="12"/>
                  </a:cxn>
                  <a:cxn ang="0">
                    <a:pos x="72" y="36"/>
                  </a:cxn>
                  <a:cxn ang="0">
                    <a:pos x="108" y="36"/>
                  </a:cxn>
                  <a:cxn ang="0">
                    <a:pos x="84" y="36"/>
                  </a:cxn>
                  <a:cxn ang="0">
                    <a:pos x="84" y="12"/>
                  </a:cxn>
                  <a:cxn ang="0">
                    <a:pos x="108" y="12"/>
                  </a:cxn>
                  <a:cxn ang="0">
                    <a:pos x="108" y="36"/>
                  </a:cxn>
                  <a:cxn ang="0">
                    <a:pos x="108" y="36"/>
                  </a:cxn>
                  <a:cxn ang="0">
                    <a:pos x="108" y="36"/>
                  </a:cxn>
                </a:cxnLst>
                <a:rect l="0" t="0" r="r" b="b"/>
                <a:pathLst>
                  <a:path w="316" h="48">
                    <a:moveTo>
                      <a:pt x="316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316" y="48"/>
                    </a:lnTo>
                    <a:lnTo>
                      <a:pt x="316" y="0"/>
                    </a:lnTo>
                    <a:close/>
                    <a:moveTo>
                      <a:pt x="36" y="36"/>
                    </a:moveTo>
                    <a:lnTo>
                      <a:pt x="12" y="36"/>
                    </a:lnTo>
                    <a:lnTo>
                      <a:pt x="12" y="12"/>
                    </a:lnTo>
                    <a:lnTo>
                      <a:pt x="36" y="12"/>
                    </a:lnTo>
                    <a:lnTo>
                      <a:pt x="36" y="36"/>
                    </a:lnTo>
                    <a:close/>
                    <a:moveTo>
                      <a:pt x="72" y="36"/>
                    </a:moveTo>
                    <a:lnTo>
                      <a:pt x="48" y="36"/>
                    </a:lnTo>
                    <a:lnTo>
                      <a:pt x="48" y="12"/>
                    </a:lnTo>
                    <a:lnTo>
                      <a:pt x="72" y="12"/>
                    </a:lnTo>
                    <a:lnTo>
                      <a:pt x="72" y="36"/>
                    </a:lnTo>
                    <a:close/>
                    <a:moveTo>
                      <a:pt x="108" y="36"/>
                    </a:moveTo>
                    <a:lnTo>
                      <a:pt x="84" y="36"/>
                    </a:lnTo>
                    <a:lnTo>
                      <a:pt x="84" y="12"/>
                    </a:lnTo>
                    <a:lnTo>
                      <a:pt x="108" y="12"/>
                    </a:lnTo>
                    <a:lnTo>
                      <a:pt x="108" y="36"/>
                    </a:lnTo>
                    <a:close/>
                    <a:moveTo>
                      <a:pt x="108" y="36"/>
                    </a:moveTo>
                    <a:lnTo>
                      <a:pt x="108" y="3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5" name="Freeform 18"/>
              <p:cNvSpPr>
                <a:spLocks noEditPoints="1"/>
              </p:cNvSpPr>
              <p:nvPr/>
            </p:nvSpPr>
            <p:spPr bwMode="auto">
              <a:xfrm>
                <a:off x="5376863" y="3341688"/>
                <a:ext cx="782637" cy="577850"/>
              </a:xfrm>
              <a:custGeom>
                <a:avLst/>
                <a:gdLst/>
                <a:ahLst/>
                <a:cxnLst>
                  <a:cxn ang="0">
                    <a:pos x="196" y="0"/>
                  </a:cxn>
                  <a:cxn ang="0">
                    <a:pos x="10" y="0"/>
                  </a:cxn>
                  <a:cxn ang="0">
                    <a:pos x="3" y="3"/>
                  </a:cxn>
                  <a:cxn ang="0">
                    <a:pos x="0" y="10"/>
                  </a:cxn>
                  <a:cxn ang="0">
                    <a:pos x="0" y="142"/>
                  </a:cxn>
                  <a:cxn ang="0">
                    <a:pos x="3" y="149"/>
                  </a:cxn>
                  <a:cxn ang="0">
                    <a:pos x="10" y="152"/>
                  </a:cxn>
                  <a:cxn ang="0">
                    <a:pos x="196" y="152"/>
                  </a:cxn>
                  <a:cxn ang="0">
                    <a:pos x="203" y="149"/>
                  </a:cxn>
                  <a:cxn ang="0">
                    <a:pos x="206" y="142"/>
                  </a:cxn>
                  <a:cxn ang="0">
                    <a:pos x="206" y="10"/>
                  </a:cxn>
                  <a:cxn ang="0">
                    <a:pos x="196" y="0"/>
                  </a:cxn>
                  <a:cxn ang="0">
                    <a:pos x="179" y="121"/>
                  </a:cxn>
                  <a:cxn ang="0">
                    <a:pos x="27" y="121"/>
                  </a:cxn>
                  <a:cxn ang="0">
                    <a:pos x="27" y="81"/>
                  </a:cxn>
                  <a:cxn ang="0">
                    <a:pos x="179" y="81"/>
                  </a:cxn>
                  <a:cxn ang="0">
                    <a:pos x="179" y="121"/>
                  </a:cxn>
                  <a:cxn ang="0">
                    <a:pos x="179" y="71"/>
                  </a:cxn>
                  <a:cxn ang="0">
                    <a:pos x="27" y="71"/>
                  </a:cxn>
                  <a:cxn ang="0">
                    <a:pos x="27" y="31"/>
                  </a:cxn>
                  <a:cxn ang="0">
                    <a:pos x="179" y="31"/>
                  </a:cxn>
                  <a:cxn ang="0">
                    <a:pos x="179" y="71"/>
                  </a:cxn>
                  <a:cxn ang="0">
                    <a:pos x="179" y="71"/>
                  </a:cxn>
                  <a:cxn ang="0">
                    <a:pos x="179" y="71"/>
                  </a:cxn>
                </a:cxnLst>
                <a:rect l="0" t="0" r="r" b="b"/>
                <a:pathLst>
                  <a:path w="206" h="152">
                    <a:moveTo>
                      <a:pt x="19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5" y="1"/>
                      <a:pt x="3" y="3"/>
                    </a:cubicBezTo>
                    <a:cubicBezTo>
                      <a:pt x="2" y="5"/>
                      <a:pt x="0" y="7"/>
                      <a:pt x="0" y="1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5"/>
                      <a:pt x="2" y="148"/>
                      <a:pt x="3" y="149"/>
                    </a:cubicBezTo>
                    <a:cubicBezTo>
                      <a:pt x="5" y="151"/>
                      <a:pt x="8" y="152"/>
                      <a:pt x="10" y="152"/>
                    </a:cubicBezTo>
                    <a:cubicBezTo>
                      <a:pt x="196" y="152"/>
                      <a:pt x="196" y="152"/>
                      <a:pt x="196" y="152"/>
                    </a:cubicBezTo>
                    <a:cubicBezTo>
                      <a:pt x="199" y="152"/>
                      <a:pt x="201" y="151"/>
                      <a:pt x="203" y="149"/>
                    </a:cubicBezTo>
                    <a:cubicBezTo>
                      <a:pt x="205" y="148"/>
                      <a:pt x="206" y="145"/>
                      <a:pt x="206" y="142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4"/>
                      <a:pt x="201" y="0"/>
                      <a:pt x="196" y="0"/>
                    </a:cubicBezTo>
                    <a:close/>
                    <a:moveTo>
                      <a:pt x="179" y="121"/>
                    </a:moveTo>
                    <a:cubicBezTo>
                      <a:pt x="27" y="121"/>
                      <a:pt x="27" y="121"/>
                      <a:pt x="27" y="121"/>
                    </a:cubicBezTo>
                    <a:cubicBezTo>
                      <a:pt x="27" y="81"/>
                      <a:pt x="27" y="81"/>
                      <a:pt x="27" y="81"/>
                    </a:cubicBezTo>
                    <a:cubicBezTo>
                      <a:pt x="179" y="81"/>
                      <a:pt x="179" y="81"/>
                      <a:pt x="179" y="81"/>
                    </a:cubicBezTo>
                    <a:lnTo>
                      <a:pt x="179" y="121"/>
                    </a:lnTo>
                    <a:close/>
                    <a:moveTo>
                      <a:pt x="179" y="71"/>
                    </a:moveTo>
                    <a:cubicBezTo>
                      <a:pt x="27" y="71"/>
                      <a:pt x="27" y="71"/>
                      <a:pt x="27" y="7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179" y="31"/>
                      <a:pt x="179" y="31"/>
                      <a:pt x="179" y="31"/>
                    </a:cubicBezTo>
                    <a:lnTo>
                      <a:pt x="179" y="71"/>
                    </a:lnTo>
                    <a:close/>
                    <a:moveTo>
                      <a:pt x="179" y="71"/>
                    </a:moveTo>
                    <a:cubicBezTo>
                      <a:pt x="179" y="71"/>
                      <a:pt x="179" y="71"/>
                      <a:pt x="179" y="71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</p:grpSp>
        <p:sp>
          <p:nvSpPr>
            <p:cNvPr id="9" name="Bent Arrow 91"/>
            <p:cNvSpPr/>
            <p:nvPr/>
          </p:nvSpPr>
          <p:spPr>
            <a:xfrm rot="10800000" flipH="1">
              <a:off x="1709386" y="1534174"/>
              <a:ext cx="772804" cy="532934"/>
            </a:xfrm>
            <a:prstGeom prst="bentArrow">
              <a:avLst>
                <a:gd name="adj1" fmla="val 17673"/>
                <a:gd name="adj2" fmla="val 16460"/>
                <a:gd name="adj3" fmla="val 31601"/>
                <a:gd name="adj4" fmla="val 29493"/>
              </a:avLst>
            </a:prstGeom>
            <a:noFill/>
            <a:ln w="12700" cap="flat" cmpd="sng" algn="ctr">
              <a:solidFill>
                <a:srgbClr val="569D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740321" y="3489426"/>
              <a:ext cx="326429" cy="414513"/>
            </a:xfrm>
            <a:custGeom>
              <a:avLst/>
              <a:gdLst/>
              <a:ahLst/>
              <a:cxnLst>
                <a:cxn ang="0">
                  <a:pos x="250" y="250"/>
                </a:cxn>
                <a:cxn ang="0">
                  <a:pos x="125" y="296"/>
                </a:cxn>
                <a:cxn ang="0">
                  <a:pos x="0" y="250"/>
                </a:cxn>
                <a:cxn ang="0">
                  <a:pos x="66" y="210"/>
                </a:cxn>
                <a:cxn ang="0">
                  <a:pos x="79" y="219"/>
                </a:cxn>
                <a:cxn ang="0">
                  <a:pos x="70" y="232"/>
                </a:cxn>
                <a:cxn ang="0">
                  <a:pos x="23" y="251"/>
                </a:cxn>
                <a:cxn ang="0">
                  <a:pos x="125" y="273"/>
                </a:cxn>
                <a:cxn ang="0">
                  <a:pos x="228" y="250"/>
                </a:cxn>
                <a:cxn ang="0">
                  <a:pos x="180" y="232"/>
                </a:cxn>
                <a:cxn ang="0">
                  <a:pos x="171" y="219"/>
                </a:cxn>
                <a:cxn ang="0">
                  <a:pos x="184" y="210"/>
                </a:cxn>
                <a:cxn ang="0">
                  <a:pos x="250" y="250"/>
                </a:cxn>
                <a:cxn ang="0">
                  <a:pos x="80" y="182"/>
                </a:cxn>
                <a:cxn ang="0">
                  <a:pos x="91" y="182"/>
                </a:cxn>
                <a:cxn ang="0">
                  <a:pos x="91" y="250"/>
                </a:cxn>
                <a:cxn ang="0">
                  <a:pos x="102" y="262"/>
                </a:cxn>
                <a:cxn ang="0">
                  <a:pos x="148" y="262"/>
                </a:cxn>
                <a:cxn ang="0">
                  <a:pos x="159" y="250"/>
                </a:cxn>
                <a:cxn ang="0">
                  <a:pos x="159" y="182"/>
                </a:cxn>
                <a:cxn ang="0">
                  <a:pos x="171" y="182"/>
                </a:cxn>
                <a:cxn ang="0">
                  <a:pos x="182" y="171"/>
                </a:cxn>
                <a:cxn ang="0">
                  <a:pos x="182" y="102"/>
                </a:cxn>
                <a:cxn ang="0">
                  <a:pos x="157" y="82"/>
                </a:cxn>
                <a:cxn ang="0">
                  <a:pos x="125" y="80"/>
                </a:cxn>
                <a:cxn ang="0">
                  <a:pos x="93" y="82"/>
                </a:cxn>
                <a:cxn ang="0">
                  <a:pos x="68" y="102"/>
                </a:cxn>
                <a:cxn ang="0">
                  <a:pos x="68" y="171"/>
                </a:cxn>
                <a:cxn ang="0">
                  <a:pos x="80" y="182"/>
                </a:cxn>
                <a:cxn ang="0">
                  <a:pos x="125" y="68"/>
                </a:cxn>
                <a:cxn ang="0">
                  <a:pos x="159" y="34"/>
                </a:cxn>
                <a:cxn ang="0">
                  <a:pos x="125" y="0"/>
                </a:cxn>
                <a:cxn ang="0">
                  <a:pos x="91" y="34"/>
                </a:cxn>
                <a:cxn ang="0">
                  <a:pos x="125" y="68"/>
                </a:cxn>
                <a:cxn ang="0">
                  <a:pos x="125" y="68"/>
                </a:cxn>
                <a:cxn ang="0">
                  <a:pos x="125" y="68"/>
                </a:cxn>
              </a:cxnLst>
              <a:rect l="0" t="0" r="r" b="b"/>
              <a:pathLst>
                <a:path w="250" h="296">
                  <a:moveTo>
                    <a:pt x="250" y="250"/>
                  </a:moveTo>
                  <a:cubicBezTo>
                    <a:pt x="250" y="282"/>
                    <a:pt x="185" y="296"/>
                    <a:pt x="125" y="296"/>
                  </a:cubicBezTo>
                  <a:cubicBezTo>
                    <a:pt x="65" y="296"/>
                    <a:pt x="0" y="282"/>
                    <a:pt x="0" y="250"/>
                  </a:cubicBezTo>
                  <a:cubicBezTo>
                    <a:pt x="0" y="226"/>
                    <a:pt x="36" y="215"/>
                    <a:pt x="66" y="210"/>
                  </a:cubicBezTo>
                  <a:cubicBezTo>
                    <a:pt x="72" y="209"/>
                    <a:pt x="78" y="213"/>
                    <a:pt x="79" y="219"/>
                  </a:cubicBezTo>
                  <a:cubicBezTo>
                    <a:pt x="80" y="225"/>
                    <a:pt x="76" y="231"/>
                    <a:pt x="70" y="232"/>
                  </a:cubicBezTo>
                  <a:cubicBezTo>
                    <a:pt x="33" y="239"/>
                    <a:pt x="23" y="249"/>
                    <a:pt x="23" y="251"/>
                  </a:cubicBezTo>
                  <a:cubicBezTo>
                    <a:pt x="24" y="257"/>
                    <a:pt x="58" y="273"/>
                    <a:pt x="125" y="273"/>
                  </a:cubicBezTo>
                  <a:cubicBezTo>
                    <a:pt x="192" y="273"/>
                    <a:pt x="226" y="257"/>
                    <a:pt x="228" y="250"/>
                  </a:cubicBezTo>
                  <a:cubicBezTo>
                    <a:pt x="227" y="249"/>
                    <a:pt x="217" y="238"/>
                    <a:pt x="180" y="232"/>
                  </a:cubicBezTo>
                  <a:cubicBezTo>
                    <a:pt x="174" y="231"/>
                    <a:pt x="170" y="225"/>
                    <a:pt x="171" y="219"/>
                  </a:cubicBezTo>
                  <a:cubicBezTo>
                    <a:pt x="172" y="213"/>
                    <a:pt x="178" y="209"/>
                    <a:pt x="184" y="210"/>
                  </a:cubicBezTo>
                  <a:cubicBezTo>
                    <a:pt x="214" y="215"/>
                    <a:pt x="250" y="226"/>
                    <a:pt x="250" y="250"/>
                  </a:cubicBezTo>
                  <a:close/>
                  <a:moveTo>
                    <a:pt x="80" y="182"/>
                  </a:moveTo>
                  <a:cubicBezTo>
                    <a:pt x="91" y="182"/>
                    <a:pt x="91" y="182"/>
                    <a:pt x="91" y="182"/>
                  </a:cubicBezTo>
                  <a:cubicBezTo>
                    <a:pt x="91" y="250"/>
                    <a:pt x="91" y="250"/>
                    <a:pt x="91" y="250"/>
                  </a:cubicBezTo>
                  <a:cubicBezTo>
                    <a:pt x="91" y="257"/>
                    <a:pt x="96" y="262"/>
                    <a:pt x="102" y="262"/>
                  </a:cubicBezTo>
                  <a:cubicBezTo>
                    <a:pt x="148" y="262"/>
                    <a:pt x="148" y="262"/>
                    <a:pt x="148" y="262"/>
                  </a:cubicBezTo>
                  <a:cubicBezTo>
                    <a:pt x="154" y="262"/>
                    <a:pt x="159" y="257"/>
                    <a:pt x="159" y="250"/>
                  </a:cubicBezTo>
                  <a:cubicBezTo>
                    <a:pt x="159" y="182"/>
                    <a:pt x="159" y="182"/>
                    <a:pt x="159" y="182"/>
                  </a:cubicBezTo>
                  <a:cubicBezTo>
                    <a:pt x="171" y="182"/>
                    <a:pt x="171" y="182"/>
                    <a:pt x="171" y="182"/>
                  </a:cubicBezTo>
                  <a:cubicBezTo>
                    <a:pt x="177" y="182"/>
                    <a:pt x="182" y="177"/>
                    <a:pt x="182" y="171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82" y="97"/>
                    <a:pt x="173" y="84"/>
                    <a:pt x="157" y="82"/>
                  </a:cubicBezTo>
                  <a:cubicBezTo>
                    <a:pt x="150" y="81"/>
                    <a:pt x="138" y="80"/>
                    <a:pt x="125" y="80"/>
                  </a:cubicBezTo>
                  <a:cubicBezTo>
                    <a:pt x="112" y="80"/>
                    <a:pt x="100" y="81"/>
                    <a:pt x="93" y="82"/>
                  </a:cubicBezTo>
                  <a:cubicBezTo>
                    <a:pt x="77" y="84"/>
                    <a:pt x="68" y="97"/>
                    <a:pt x="68" y="102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68" y="177"/>
                    <a:pt x="73" y="182"/>
                    <a:pt x="80" y="182"/>
                  </a:cubicBezTo>
                  <a:close/>
                  <a:moveTo>
                    <a:pt x="125" y="68"/>
                  </a:moveTo>
                  <a:cubicBezTo>
                    <a:pt x="144" y="68"/>
                    <a:pt x="159" y="53"/>
                    <a:pt x="159" y="34"/>
                  </a:cubicBezTo>
                  <a:cubicBezTo>
                    <a:pt x="159" y="15"/>
                    <a:pt x="144" y="0"/>
                    <a:pt x="125" y="0"/>
                  </a:cubicBezTo>
                  <a:cubicBezTo>
                    <a:pt x="106" y="0"/>
                    <a:pt x="91" y="15"/>
                    <a:pt x="91" y="34"/>
                  </a:cubicBezTo>
                  <a:cubicBezTo>
                    <a:pt x="91" y="53"/>
                    <a:pt x="106" y="68"/>
                    <a:pt x="125" y="68"/>
                  </a:cubicBezTo>
                  <a:close/>
                  <a:moveTo>
                    <a:pt x="125" y="68"/>
                  </a:moveTo>
                  <a:cubicBezTo>
                    <a:pt x="125" y="68"/>
                    <a:pt x="125" y="68"/>
                    <a:pt x="125" y="68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71" name="Rectangle 215"/>
            <p:cNvSpPr>
              <a:spLocks noChangeArrowheads="1"/>
            </p:cNvSpPr>
            <p:nvPr/>
          </p:nvSpPr>
          <p:spPr bwMode="auto">
            <a:xfrm>
              <a:off x="2724436" y="1480699"/>
              <a:ext cx="2982655" cy="19448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sym typeface="+mn-lt"/>
              </a:endParaRPr>
            </a:p>
          </p:txBody>
        </p:sp>
        <p:sp>
          <p:nvSpPr>
            <p:cNvPr id="12" name="文本框 18"/>
            <p:cNvSpPr txBox="1"/>
            <p:nvPr/>
          </p:nvSpPr>
          <p:spPr>
            <a:xfrm>
              <a:off x="2865454" y="2335077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攻防指挥</a:t>
              </a:r>
            </a:p>
          </p:txBody>
        </p:sp>
        <p:sp>
          <p:nvSpPr>
            <p:cNvPr id="13" name="文本框 19"/>
            <p:cNvSpPr txBox="1"/>
            <p:nvPr/>
          </p:nvSpPr>
          <p:spPr>
            <a:xfrm>
              <a:off x="3849226" y="2335077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/>
                <a:t>协同作战</a:t>
              </a:r>
            </a:p>
          </p:txBody>
        </p:sp>
        <p:sp>
          <p:nvSpPr>
            <p:cNvPr id="14" name="文本框 20"/>
            <p:cNvSpPr txBox="1"/>
            <p:nvPr/>
          </p:nvSpPr>
          <p:spPr>
            <a:xfrm>
              <a:off x="4779837" y="2335077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剧本响应</a:t>
              </a:r>
            </a:p>
          </p:txBody>
        </p:sp>
        <p:sp>
          <p:nvSpPr>
            <p:cNvPr id="15" name="文本框 21"/>
            <p:cNvSpPr txBox="1"/>
            <p:nvPr/>
          </p:nvSpPr>
          <p:spPr>
            <a:xfrm>
              <a:off x="1794201" y="1424541"/>
              <a:ext cx="474539" cy="49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接口</a:t>
              </a:r>
            </a:p>
            <a:p>
              <a:r>
                <a:rPr lang="zh-CN" altLang="en-US" sz="1400" dirty="0"/>
                <a:t>调用</a:t>
              </a:r>
            </a:p>
          </p:txBody>
        </p:sp>
        <p:sp>
          <p:nvSpPr>
            <p:cNvPr id="16" name="文本框 22"/>
            <p:cNvSpPr txBox="1"/>
            <p:nvPr/>
          </p:nvSpPr>
          <p:spPr>
            <a:xfrm>
              <a:off x="1748287" y="3298237"/>
              <a:ext cx="474539" cy="49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人工</a:t>
              </a:r>
            </a:p>
            <a:p>
              <a:r>
                <a:rPr lang="zh-CN" altLang="en-US" sz="1400" dirty="0"/>
                <a:t>创建</a:t>
              </a:r>
            </a:p>
          </p:txBody>
        </p:sp>
        <p:sp>
          <p:nvSpPr>
            <p:cNvPr id="17" name="文本框 23"/>
            <p:cNvSpPr txBox="1"/>
            <p:nvPr/>
          </p:nvSpPr>
          <p:spPr>
            <a:xfrm>
              <a:off x="513126" y="389150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安全人员</a:t>
              </a:r>
            </a:p>
          </p:txBody>
        </p:sp>
        <p:sp>
          <p:nvSpPr>
            <p:cNvPr id="18" name="文本框 24"/>
            <p:cNvSpPr txBox="1"/>
            <p:nvPr/>
          </p:nvSpPr>
          <p:spPr>
            <a:xfrm>
              <a:off x="508116" y="171171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日志系统</a:t>
              </a:r>
            </a:p>
          </p:txBody>
        </p:sp>
        <p:sp>
          <p:nvSpPr>
            <p:cNvPr id="19" name="文本框 25"/>
            <p:cNvSpPr txBox="1"/>
            <p:nvPr/>
          </p:nvSpPr>
          <p:spPr>
            <a:xfrm>
              <a:off x="1753721" y="2066140"/>
              <a:ext cx="474539" cy="49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事件</a:t>
              </a:r>
            </a:p>
            <a:p>
              <a:r>
                <a:rPr lang="zh-CN" altLang="en-US" sz="1400" dirty="0"/>
                <a:t>驱动</a:t>
              </a:r>
            </a:p>
          </p:txBody>
        </p:sp>
        <p:sp>
          <p:nvSpPr>
            <p:cNvPr id="20" name="文本框 26"/>
            <p:cNvSpPr txBox="1"/>
            <p:nvPr/>
          </p:nvSpPr>
          <p:spPr>
            <a:xfrm>
              <a:off x="513126" y="241828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态势感知</a:t>
              </a:r>
            </a:p>
          </p:txBody>
        </p:sp>
        <p:sp>
          <p:nvSpPr>
            <p:cNvPr id="21" name="文本框 27"/>
            <p:cNvSpPr txBox="1"/>
            <p:nvPr/>
          </p:nvSpPr>
          <p:spPr>
            <a:xfrm>
              <a:off x="2878323" y="3102934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事件</a:t>
              </a:r>
              <a:r>
                <a:rPr lang="zh-CN" altLang="en-US" sz="1200" b="1" dirty="0" smtClean="0"/>
                <a:t>处置</a:t>
              </a:r>
              <a:endParaRPr lang="zh-CN" altLang="en-US" sz="1200" b="1" dirty="0"/>
            </a:p>
          </p:txBody>
        </p:sp>
        <p:sp>
          <p:nvSpPr>
            <p:cNvPr id="22" name="文本框 28"/>
            <p:cNvSpPr txBox="1"/>
            <p:nvPr/>
          </p:nvSpPr>
          <p:spPr>
            <a:xfrm>
              <a:off x="3831193" y="3102934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>
                  <a:latin typeface="+mn-ea"/>
                </a:rPr>
                <a:t>设备联动</a:t>
              </a:r>
              <a:endParaRPr lang="zh-CN" altLang="en-US" sz="1200" b="1" dirty="0">
                <a:latin typeface="+mn-ea"/>
              </a:endParaRPr>
            </a:p>
          </p:txBody>
        </p:sp>
        <p:sp>
          <p:nvSpPr>
            <p:cNvPr id="23" name="文本框 29"/>
            <p:cNvSpPr txBox="1"/>
            <p:nvPr/>
          </p:nvSpPr>
          <p:spPr>
            <a:xfrm>
              <a:off x="4746260" y="3102934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/>
                <a:t>风险决策</a:t>
              </a:r>
              <a:endParaRPr lang="zh-CN" altLang="en-US" sz="1200" b="1" dirty="0"/>
            </a:p>
          </p:txBody>
        </p:sp>
        <p:sp>
          <p:nvSpPr>
            <p:cNvPr id="24" name="文本框 30"/>
            <p:cNvSpPr txBox="1"/>
            <p:nvPr/>
          </p:nvSpPr>
          <p:spPr>
            <a:xfrm>
              <a:off x="631760" y="3166905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SIEM</a:t>
              </a:r>
            </a:p>
          </p:txBody>
        </p:sp>
        <p:sp>
          <p:nvSpPr>
            <p:cNvPr id="25" name="左右箭头 24"/>
            <p:cNvSpPr/>
            <p:nvPr/>
          </p:nvSpPr>
          <p:spPr>
            <a:xfrm>
              <a:off x="5824045" y="2527943"/>
              <a:ext cx="1254042" cy="362299"/>
            </a:xfrm>
            <a:prstGeom prst="leftRightArrow">
              <a:avLst/>
            </a:prstGeom>
            <a:noFill/>
            <a:ln w="12700" cmpd="sng">
              <a:solidFill>
                <a:srgbClr val="569D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 101"/>
            <p:cNvSpPr>
              <a:spLocks noEditPoints="1"/>
            </p:cNvSpPr>
            <p:nvPr/>
          </p:nvSpPr>
          <p:spPr bwMode="auto">
            <a:xfrm>
              <a:off x="718218" y="2892928"/>
              <a:ext cx="383884" cy="273977"/>
            </a:xfrm>
            <a:custGeom>
              <a:avLst/>
              <a:gdLst/>
              <a:ahLst/>
              <a:cxnLst>
                <a:cxn ang="0">
                  <a:pos x="77" y="43"/>
                </a:cxn>
                <a:cxn ang="0">
                  <a:pos x="77" y="47"/>
                </a:cxn>
                <a:cxn ang="0">
                  <a:pos x="70" y="51"/>
                </a:cxn>
                <a:cxn ang="0">
                  <a:pos x="6" y="51"/>
                </a:cxn>
                <a:cxn ang="0">
                  <a:pos x="0" y="47"/>
                </a:cxn>
                <a:cxn ang="0">
                  <a:pos x="0" y="43"/>
                </a:cxn>
                <a:cxn ang="0">
                  <a:pos x="6" y="43"/>
                </a:cxn>
                <a:cxn ang="0">
                  <a:pos x="70" y="43"/>
                </a:cxn>
                <a:cxn ang="0">
                  <a:pos x="77" y="43"/>
                </a:cxn>
                <a:cxn ang="0">
                  <a:pos x="10" y="34"/>
                </a:cxn>
                <a:cxn ang="0">
                  <a:pos x="10" y="6"/>
                </a:cxn>
                <a:cxn ang="0">
                  <a:pos x="16" y="0"/>
                </a:cxn>
                <a:cxn ang="0">
                  <a:pos x="60" y="0"/>
                </a:cxn>
                <a:cxn ang="0">
                  <a:pos x="67" y="6"/>
                </a:cxn>
                <a:cxn ang="0">
                  <a:pos x="67" y="34"/>
                </a:cxn>
                <a:cxn ang="0">
                  <a:pos x="60" y="41"/>
                </a:cxn>
                <a:cxn ang="0">
                  <a:pos x="16" y="41"/>
                </a:cxn>
                <a:cxn ang="0">
                  <a:pos x="10" y="34"/>
                </a:cxn>
                <a:cxn ang="0">
                  <a:pos x="15" y="34"/>
                </a:cxn>
                <a:cxn ang="0">
                  <a:pos x="16" y="36"/>
                </a:cxn>
                <a:cxn ang="0">
                  <a:pos x="60" y="36"/>
                </a:cxn>
                <a:cxn ang="0">
                  <a:pos x="61" y="34"/>
                </a:cxn>
                <a:cxn ang="0">
                  <a:pos x="61" y="6"/>
                </a:cxn>
                <a:cxn ang="0">
                  <a:pos x="60" y="5"/>
                </a:cxn>
                <a:cxn ang="0">
                  <a:pos x="16" y="5"/>
                </a:cxn>
                <a:cxn ang="0">
                  <a:pos x="15" y="6"/>
                </a:cxn>
                <a:cxn ang="0">
                  <a:pos x="15" y="34"/>
                </a:cxn>
                <a:cxn ang="0">
                  <a:pos x="42" y="47"/>
                </a:cxn>
                <a:cxn ang="0">
                  <a:pos x="42" y="46"/>
                </a:cxn>
                <a:cxn ang="0">
                  <a:pos x="35" y="46"/>
                </a:cxn>
                <a:cxn ang="0">
                  <a:pos x="34" y="47"/>
                </a:cxn>
                <a:cxn ang="0">
                  <a:pos x="35" y="47"/>
                </a:cxn>
                <a:cxn ang="0">
                  <a:pos x="42" y="47"/>
                </a:cxn>
                <a:cxn ang="0">
                  <a:pos x="42" y="47"/>
                </a:cxn>
              </a:cxnLst>
              <a:rect l="0" t="0" r="r" b="b"/>
              <a:pathLst>
                <a:path w="77" h="51">
                  <a:moveTo>
                    <a:pt x="77" y="43"/>
                  </a:moveTo>
                  <a:cubicBezTo>
                    <a:pt x="77" y="47"/>
                    <a:pt x="77" y="47"/>
                    <a:pt x="77" y="47"/>
                  </a:cubicBezTo>
                  <a:cubicBezTo>
                    <a:pt x="77" y="49"/>
                    <a:pt x="74" y="51"/>
                    <a:pt x="70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49"/>
                    <a:pt x="0" y="4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0" y="43"/>
                    <a:pt x="70" y="43"/>
                    <a:pt x="70" y="43"/>
                  </a:cubicBezTo>
                  <a:lnTo>
                    <a:pt x="77" y="43"/>
                  </a:lnTo>
                  <a:close/>
                  <a:moveTo>
                    <a:pt x="10" y="34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2"/>
                    <a:pt x="13" y="0"/>
                    <a:pt x="1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7" y="2"/>
                    <a:pt x="67" y="6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38"/>
                    <a:pt x="64" y="41"/>
                    <a:pt x="60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3" y="41"/>
                    <a:pt x="10" y="38"/>
                    <a:pt x="10" y="34"/>
                  </a:cubicBezTo>
                  <a:close/>
                  <a:moveTo>
                    <a:pt x="15" y="34"/>
                  </a:moveTo>
                  <a:cubicBezTo>
                    <a:pt x="15" y="35"/>
                    <a:pt x="16" y="36"/>
                    <a:pt x="16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6"/>
                    <a:pt x="61" y="35"/>
                    <a:pt x="61" y="3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5"/>
                    <a:pt x="61" y="5"/>
                    <a:pt x="6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5" y="6"/>
                  </a:cubicBezTo>
                  <a:lnTo>
                    <a:pt x="15" y="34"/>
                  </a:lnTo>
                  <a:close/>
                  <a:moveTo>
                    <a:pt x="42" y="47"/>
                  </a:moveTo>
                  <a:cubicBezTo>
                    <a:pt x="42" y="46"/>
                    <a:pt x="42" y="46"/>
                    <a:pt x="42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4" y="46"/>
                    <a:pt x="34" y="47"/>
                  </a:cubicBezTo>
                  <a:cubicBezTo>
                    <a:pt x="34" y="47"/>
                    <a:pt x="35" y="47"/>
                    <a:pt x="35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7"/>
                    <a:pt x="42" y="47"/>
                    <a:pt x="42" y="4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137554" y="1216234"/>
              <a:ext cx="1696475" cy="3120981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290752" y="1523960"/>
              <a:ext cx="309457" cy="2715140"/>
              <a:chOff x="6451370" y="1133110"/>
              <a:chExt cx="432000" cy="3523879"/>
            </a:xfrm>
            <a:noFill/>
          </p:grpSpPr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6451370" y="4224989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4" name="图片 63"/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6451370" y="3219822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5" name="图片 64"/>
              <p:cNvPicPr>
                <a:picLocks noChangeAspect="1"/>
              </p:cNvPicPr>
              <p:nvPr/>
            </p:nvPicPr>
            <p:blipFill>
              <a:blip r:embed="rId4">
                <a:grayscl/>
              </a:blip>
              <a:stretch>
                <a:fillRect/>
              </a:stretch>
            </p:blipFill>
            <p:spPr>
              <a:xfrm>
                <a:off x="6451370" y="1635694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6" name="图片 65"/>
              <p:cNvPicPr>
                <a:picLocks noChangeAspect="1"/>
              </p:cNvPicPr>
              <p:nvPr/>
            </p:nvPicPr>
            <p:blipFill>
              <a:blip r:embed="rId5">
                <a:grayscl/>
              </a:blip>
              <a:stretch>
                <a:fillRect/>
              </a:stretch>
            </p:blipFill>
            <p:spPr>
              <a:xfrm>
                <a:off x="6451370" y="1133110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7" name="图片 66"/>
              <p:cNvPicPr>
                <a:picLocks noChangeAspect="1"/>
              </p:cNvPicPr>
              <p:nvPr/>
            </p:nvPicPr>
            <p:blipFill>
              <a:blip r:embed="rId6">
                <a:grayscl/>
              </a:blip>
              <a:stretch>
                <a:fillRect/>
              </a:stretch>
            </p:blipFill>
            <p:spPr>
              <a:xfrm>
                <a:off x="6451370" y="3722405"/>
                <a:ext cx="432000" cy="432000"/>
              </a:xfrm>
              <a:prstGeom prst="rect">
                <a:avLst/>
              </a:prstGeom>
              <a:grpFill/>
            </p:spPr>
          </p:pic>
        </p:grpSp>
        <p:pic>
          <p:nvPicPr>
            <p:cNvPr id="29" name="图片 28" descr="图片包含 游戏机&#10;&#10;描述已自动生成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80682" y="3465552"/>
              <a:ext cx="317252" cy="340627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80682" y="2769138"/>
              <a:ext cx="317252" cy="340627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80682" y="1376310"/>
              <a:ext cx="317252" cy="340627"/>
            </a:xfrm>
            <a:prstGeom prst="rect">
              <a:avLst/>
            </a:prstGeom>
            <a:noFill/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80682" y="2072724"/>
              <a:ext cx="317252" cy="340627"/>
            </a:xfrm>
            <a:prstGeom prst="rect">
              <a:avLst/>
            </a:prstGeom>
          </p:spPr>
        </p:pic>
        <p:pic>
          <p:nvPicPr>
            <p:cNvPr id="33" name="图片 32" descr="图片包含 游戏机, 画&#10;&#10;描述已自动生成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850806" y="1425785"/>
              <a:ext cx="317252" cy="340627"/>
            </a:xfrm>
            <a:prstGeom prst="rect">
              <a:avLst/>
            </a:prstGeom>
          </p:spPr>
        </p:pic>
        <p:pic>
          <p:nvPicPr>
            <p:cNvPr id="34" name="图片 33" descr="图片包含 游戏机, 钟表, 标志&#10;&#10;描述已自动生成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850806" y="2106258"/>
              <a:ext cx="317252" cy="340627"/>
            </a:xfrm>
            <a:prstGeom prst="rect">
              <a:avLst/>
            </a:prstGeom>
          </p:spPr>
        </p:pic>
        <p:pic>
          <p:nvPicPr>
            <p:cNvPr id="35" name="图片 34" descr="图片包含 游戏机, 标志, 画, 钟表&#10;&#10;描述已自动生成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850806" y="2786732"/>
              <a:ext cx="317252" cy="34062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14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370567" y="1412080"/>
              <a:ext cx="317252" cy="34062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0806" y="3467205"/>
              <a:ext cx="317252" cy="340627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16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362953" y="2108496"/>
              <a:ext cx="329942" cy="340627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398409" y="2773052"/>
              <a:ext cx="317252" cy="340627"/>
            </a:xfrm>
            <a:prstGeom prst="rect">
              <a:avLst/>
            </a:prstGeom>
          </p:spPr>
        </p:pic>
        <p:sp>
          <p:nvSpPr>
            <p:cNvPr id="40" name="文本框 46"/>
            <p:cNvSpPr txBox="1"/>
            <p:nvPr/>
          </p:nvSpPr>
          <p:spPr>
            <a:xfrm>
              <a:off x="7211670" y="1746911"/>
              <a:ext cx="51872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防火墙</a:t>
              </a:r>
            </a:p>
          </p:txBody>
        </p:sp>
        <p:sp>
          <p:nvSpPr>
            <p:cNvPr id="41" name="文本框 47"/>
            <p:cNvSpPr txBox="1"/>
            <p:nvPr/>
          </p:nvSpPr>
          <p:spPr>
            <a:xfrm>
              <a:off x="7841126" y="1741997"/>
              <a:ext cx="400064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漏扫</a:t>
              </a:r>
            </a:p>
          </p:txBody>
        </p:sp>
        <p:sp>
          <p:nvSpPr>
            <p:cNvPr id="42" name="文本框 48"/>
            <p:cNvSpPr txBox="1"/>
            <p:nvPr/>
          </p:nvSpPr>
          <p:spPr>
            <a:xfrm>
              <a:off x="7844657" y="2407023"/>
              <a:ext cx="393001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WAF</a:t>
              </a:r>
              <a:endParaRPr kumimoji="1" lang="zh-CN" altLang="en-US" sz="1050" dirty="0"/>
            </a:p>
          </p:txBody>
        </p:sp>
        <p:sp>
          <p:nvSpPr>
            <p:cNvPr id="43" name="文本框 49"/>
            <p:cNvSpPr txBox="1"/>
            <p:nvPr/>
          </p:nvSpPr>
          <p:spPr>
            <a:xfrm>
              <a:off x="7142677" y="2406889"/>
              <a:ext cx="637390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主机安全</a:t>
              </a:r>
            </a:p>
          </p:txBody>
        </p:sp>
        <p:sp>
          <p:nvSpPr>
            <p:cNvPr id="44" name="文本框 50"/>
            <p:cNvSpPr txBox="1"/>
            <p:nvPr/>
          </p:nvSpPr>
          <p:spPr>
            <a:xfrm>
              <a:off x="7152338" y="3089996"/>
              <a:ext cx="637390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入侵检测</a:t>
              </a:r>
            </a:p>
          </p:txBody>
        </p:sp>
        <p:sp>
          <p:nvSpPr>
            <p:cNvPr id="45" name="文本框 51"/>
            <p:cNvSpPr txBox="1"/>
            <p:nvPr/>
          </p:nvSpPr>
          <p:spPr>
            <a:xfrm>
              <a:off x="7271001" y="3803204"/>
              <a:ext cx="400064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消息</a:t>
              </a:r>
            </a:p>
          </p:txBody>
        </p:sp>
        <p:sp>
          <p:nvSpPr>
            <p:cNvPr id="46" name="文本框 52"/>
            <p:cNvSpPr txBox="1"/>
            <p:nvPr/>
          </p:nvSpPr>
          <p:spPr>
            <a:xfrm>
              <a:off x="7762347" y="3103260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防病毒</a:t>
              </a:r>
            </a:p>
          </p:txBody>
        </p:sp>
        <p:sp>
          <p:nvSpPr>
            <p:cNvPr id="47" name="文本框 53"/>
            <p:cNvSpPr txBox="1"/>
            <p:nvPr/>
          </p:nvSpPr>
          <p:spPr>
            <a:xfrm>
              <a:off x="8364418" y="1727082"/>
              <a:ext cx="393001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CRM</a:t>
              </a:r>
              <a:endParaRPr kumimoji="1" lang="zh-CN" altLang="en-US" sz="1050" dirty="0"/>
            </a:p>
          </p:txBody>
        </p:sp>
        <p:sp>
          <p:nvSpPr>
            <p:cNvPr id="48" name="文本框 54"/>
            <p:cNvSpPr txBox="1"/>
            <p:nvPr/>
          </p:nvSpPr>
          <p:spPr>
            <a:xfrm>
              <a:off x="7885624" y="3806136"/>
              <a:ext cx="31106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OA</a:t>
              </a:r>
              <a:endParaRPr kumimoji="1" lang="zh-CN" altLang="en-US" sz="1050" dirty="0"/>
            </a:p>
          </p:txBody>
        </p:sp>
        <p:sp>
          <p:nvSpPr>
            <p:cNvPr id="49" name="文本框 55"/>
            <p:cNvSpPr txBox="1"/>
            <p:nvPr/>
          </p:nvSpPr>
          <p:spPr>
            <a:xfrm>
              <a:off x="8327689" y="2449633"/>
              <a:ext cx="466459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CMDB</a:t>
              </a:r>
              <a:endParaRPr kumimoji="1" lang="zh-CN" altLang="en-US" sz="1050" dirty="0"/>
            </a:p>
          </p:txBody>
        </p:sp>
        <p:sp>
          <p:nvSpPr>
            <p:cNvPr id="50" name="文本框 56"/>
            <p:cNvSpPr txBox="1"/>
            <p:nvPr/>
          </p:nvSpPr>
          <p:spPr>
            <a:xfrm>
              <a:off x="8329397" y="3092667"/>
              <a:ext cx="51872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交换机</a:t>
              </a:r>
            </a:p>
          </p:txBody>
        </p:sp>
        <p:sp>
          <p:nvSpPr>
            <p:cNvPr id="51" name="文本框 57"/>
            <p:cNvSpPr txBox="1"/>
            <p:nvPr/>
          </p:nvSpPr>
          <p:spPr>
            <a:xfrm>
              <a:off x="8393731" y="3559245"/>
              <a:ext cx="32660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……</a:t>
              </a:r>
              <a:endParaRPr kumimoji="1" lang="zh-CN" altLang="en-US" sz="1050" dirty="0"/>
            </a:p>
          </p:txBody>
        </p:sp>
        <p:sp>
          <p:nvSpPr>
            <p:cNvPr id="52" name="文本框 58"/>
            <p:cNvSpPr txBox="1"/>
            <p:nvPr/>
          </p:nvSpPr>
          <p:spPr>
            <a:xfrm>
              <a:off x="6034884" y="2314048"/>
              <a:ext cx="790152" cy="290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信息增强</a:t>
              </a:r>
            </a:p>
          </p:txBody>
        </p:sp>
        <p:sp>
          <p:nvSpPr>
            <p:cNvPr id="53" name="文本框 59"/>
            <p:cNvSpPr txBox="1"/>
            <p:nvPr/>
          </p:nvSpPr>
          <p:spPr>
            <a:xfrm>
              <a:off x="6020335" y="2841575"/>
              <a:ext cx="790152" cy="290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/>
                <a:t>能力调度</a:t>
              </a:r>
            </a:p>
          </p:txBody>
        </p: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008711" y="2700380"/>
              <a:ext cx="392278" cy="421180"/>
            </a:xfrm>
            <a:prstGeom prst="rect">
              <a:avLst/>
            </a:prstGeom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923094" y="2699779"/>
              <a:ext cx="397314" cy="426588"/>
            </a:xfrm>
            <a:prstGeom prst="rect">
              <a:avLst/>
            </a:prstGeom>
          </p:spPr>
        </p:pic>
        <p:pic>
          <p:nvPicPr>
            <p:cNvPr id="57" name="图片 56" descr="图片包含 游戏机, 标志, 钟表&#10;&#10;描述已自动生成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985208" y="1805147"/>
              <a:ext cx="473979" cy="508901"/>
            </a:xfrm>
            <a:prstGeom prst="rect">
              <a:avLst/>
            </a:prstGeom>
          </p:spPr>
        </p:pic>
        <p:sp>
          <p:nvSpPr>
            <p:cNvPr id="58" name="文本框 64"/>
            <p:cNvSpPr txBox="1"/>
            <p:nvPr/>
          </p:nvSpPr>
          <p:spPr>
            <a:xfrm>
              <a:off x="3121392" y="1477015"/>
              <a:ext cx="2287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 smtClean="0">
                  <a:latin typeface="+mj-ea"/>
                </a:rPr>
                <a:t>SOAR </a:t>
              </a:r>
              <a:r>
                <a:rPr kumimoji="1" lang="zh-CN" altLang="en-US" sz="1400" b="1" dirty="0" smtClean="0">
                  <a:latin typeface="+mj-ea"/>
                </a:rPr>
                <a:t>安全事件自动化响应</a:t>
              </a:r>
              <a:endParaRPr kumimoji="1" lang="zh-CN" altLang="en-US" sz="1400" b="1" dirty="0">
                <a:latin typeface="+mj-ea"/>
              </a:endParaRPr>
            </a:p>
          </p:txBody>
        </p:sp>
        <p:sp>
          <p:nvSpPr>
            <p:cNvPr id="59" name="Freeform 123"/>
            <p:cNvSpPr>
              <a:spLocks noChangeArrowheads="1"/>
            </p:cNvSpPr>
            <p:nvPr/>
          </p:nvSpPr>
          <p:spPr bwMode="auto">
            <a:xfrm>
              <a:off x="4991924" y="1843600"/>
              <a:ext cx="365977" cy="432596"/>
            </a:xfrm>
            <a:custGeom>
              <a:avLst/>
              <a:gdLst>
                <a:gd name="T0" fmla="*/ 123628 w 452"/>
                <a:gd name="T1" fmla="*/ 135490 h 462"/>
                <a:gd name="T2" fmla="*/ 123628 w 452"/>
                <a:gd name="T3" fmla="*/ 135490 h 462"/>
                <a:gd name="T4" fmla="*/ 195108 w 452"/>
                <a:gd name="T5" fmla="*/ 11703 h 462"/>
                <a:gd name="T6" fmla="*/ 195108 w 452"/>
                <a:gd name="T7" fmla="*/ 8102 h 462"/>
                <a:gd name="T8" fmla="*/ 191062 w 452"/>
                <a:gd name="T9" fmla="*/ 8102 h 462"/>
                <a:gd name="T10" fmla="*/ 71480 w 452"/>
                <a:gd name="T11" fmla="*/ 80124 h 462"/>
                <a:gd name="T12" fmla="*/ 4046 w 452"/>
                <a:gd name="T13" fmla="*/ 135490 h 462"/>
                <a:gd name="T14" fmla="*/ 15735 w 452"/>
                <a:gd name="T15" fmla="*/ 147644 h 462"/>
                <a:gd name="T16" fmla="*/ 39561 w 452"/>
                <a:gd name="T17" fmla="*/ 139542 h 462"/>
                <a:gd name="T18" fmla="*/ 67883 w 452"/>
                <a:gd name="T19" fmla="*/ 167450 h 462"/>
                <a:gd name="T20" fmla="*/ 59791 w 452"/>
                <a:gd name="T21" fmla="*/ 191307 h 462"/>
                <a:gd name="T22" fmla="*/ 67883 w 452"/>
                <a:gd name="T23" fmla="*/ 203461 h 462"/>
                <a:gd name="T24" fmla="*/ 123628 w 452"/>
                <a:gd name="T25" fmla="*/ 135490 h 462"/>
                <a:gd name="T26" fmla="*/ 135317 w 452"/>
                <a:gd name="T27" fmla="*/ 67520 h 462"/>
                <a:gd name="T28" fmla="*/ 135317 w 452"/>
                <a:gd name="T29" fmla="*/ 67520 h 462"/>
                <a:gd name="T30" fmla="*/ 135317 w 452"/>
                <a:gd name="T31" fmla="*/ 43663 h 462"/>
                <a:gd name="T32" fmla="*/ 159143 w 452"/>
                <a:gd name="T33" fmla="*/ 43663 h 462"/>
                <a:gd name="T34" fmla="*/ 159143 w 452"/>
                <a:gd name="T35" fmla="*/ 67520 h 462"/>
                <a:gd name="T36" fmla="*/ 135317 w 452"/>
                <a:gd name="T37" fmla="*/ 67520 h 4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52" h="462">
                  <a:moveTo>
                    <a:pt x="275" y="301"/>
                  </a:moveTo>
                  <a:lnTo>
                    <a:pt x="275" y="301"/>
                  </a:lnTo>
                  <a:cubicBezTo>
                    <a:pt x="275" y="301"/>
                    <a:pt x="451" y="169"/>
                    <a:pt x="434" y="26"/>
                  </a:cubicBezTo>
                  <a:lnTo>
                    <a:pt x="434" y="18"/>
                  </a:lnTo>
                  <a:cubicBezTo>
                    <a:pt x="425" y="18"/>
                    <a:pt x="425" y="18"/>
                    <a:pt x="425" y="18"/>
                  </a:cubicBezTo>
                  <a:cubicBezTo>
                    <a:pt x="284" y="0"/>
                    <a:pt x="159" y="178"/>
                    <a:pt x="159" y="178"/>
                  </a:cubicBezTo>
                  <a:cubicBezTo>
                    <a:pt x="53" y="159"/>
                    <a:pt x="62" y="186"/>
                    <a:pt x="9" y="301"/>
                  </a:cubicBezTo>
                  <a:cubicBezTo>
                    <a:pt x="0" y="328"/>
                    <a:pt x="18" y="328"/>
                    <a:pt x="35" y="328"/>
                  </a:cubicBezTo>
                  <a:cubicBezTo>
                    <a:pt x="53" y="319"/>
                    <a:pt x="88" y="310"/>
                    <a:pt x="88" y="310"/>
                  </a:cubicBezTo>
                  <a:cubicBezTo>
                    <a:pt x="151" y="372"/>
                    <a:pt x="151" y="372"/>
                    <a:pt x="151" y="372"/>
                  </a:cubicBezTo>
                  <a:cubicBezTo>
                    <a:pt x="151" y="372"/>
                    <a:pt x="141" y="407"/>
                    <a:pt x="133" y="425"/>
                  </a:cubicBezTo>
                  <a:cubicBezTo>
                    <a:pt x="124" y="443"/>
                    <a:pt x="133" y="461"/>
                    <a:pt x="151" y="452"/>
                  </a:cubicBezTo>
                  <a:cubicBezTo>
                    <a:pt x="266" y="398"/>
                    <a:pt x="292" y="407"/>
                    <a:pt x="275" y="301"/>
                  </a:cubicBezTo>
                  <a:close/>
                  <a:moveTo>
                    <a:pt x="301" y="150"/>
                  </a:moveTo>
                  <a:lnTo>
                    <a:pt x="301" y="150"/>
                  </a:lnTo>
                  <a:cubicBezTo>
                    <a:pt x="284" y="133"/>
                    <a:pt x="284" y="115"/>
                    <a:pt x="301" y="97"/>
                  </a:cubicBezTo>
                  <a:cubicBezTo>
                    <a:pt x="319" y="80"/>
                    <a:pt x="345" y="80"/>
                    <a:pt x="354" y="97"/>
                  </a:cubicBezTo>
                  <a:cubicBezTo>
                    <a:pt x="372" y="115"/>
                    <a:pt x="372" y="133"/>
                    <a:pt x="354" y="150"/>
                  </a:cubicBezTo>
                  <a:cubicBezTo>
                    <a:pt x="345" y="169"/>
                    <a:pt x="319" y="169"/>
                    <a:pt x="301" y="15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sym typeface="+mn-lt"/>
              </a:endParaRPr>
            </a:p>
          </p:txBody>
        </p:sp>
        <p:pic>
          <p:nvPicPr>
            <p:cNvPr id="60" name="图片 59" descr="xietongxito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flipV="1">
              <a:off x="4001996" y="1752274"/>
              <a:ext cx="486290" cy="522119"/>
            </a:xfrm>
            <a:prstGeom prst="rect">
              <a:avLst/>
            </a:prstGeom>
          </p:spPr>
        </p:pic>
        <p:pic>
          <p:nvPicPr>
            <p:cNvPr id="61" name="图片 60" descr="iconsheji--2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993043" y="2625277"/>
              <a:ext cx="453834" cy="485469"/>
            </a:xfrm>
            <a:prstGeom prst="rect">
              <a:avLst/>
            </a:prstGeom>
          </p:spPr>
        </p:pic>
        <p:pic>
          <p:nvPicPr>
            <p:cNvPr id="62" name="图片 61" descr="图片包含 游戏机, 标志, 画, 钟表&#10;&#10;描述已自动生成"/>
            <p:cNvPicPr>
              <a:picLocks noChangeAspect="1"/>
            </p:cNvPicPr>
            <p:nvPr/>
          </p:nvPicPr>
          <p:blipFill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1207" y="2055493"/>
              <a:ext cx="337908" cy="362804"/>
            </a:xfrm>
            <a:prstGeom prst="rect">
              <a:avLst/>
            </a:prstGeom>
          </p:spPr>
        </p:pic>
        <p:sp>
          <p:nvSpPr>
            <p:cNvPr id="76" name="矩形 75"/>
            <p:cNvSpPr/>
            <p:nvPr/>
          </p:nvSpPr>
          <p:spPr>
            <a:xfrm>
              <a:off x="2722667" y="1449152"/>
              <a:ext cx="2984424" cy="1972521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226877" y="48853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人、工具、流程协同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22400" y="3771899"/>
            <a:ext cx="8128000" cy="19341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821" y="4542823"/>
            <a:ext cx="7343171" cy="112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169192" y="4198636"/>
            <a:ext cx="2297367" cy="33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数据解析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4666909" y="4198636"/>
            <a:ext cx="2297367" cy="33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数据治理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7164625" y="4198636"/>
            <a:ext cx="2297367" cy="33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数据管理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450801" y="4457181"/>
            <a:ext cx="668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数据中心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69192" y="3816350"/>
            <a:ext cx="7292800" cy="31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数据服务总线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1416050" y="1784349"/>
            <a:ext cx="8128000" cy="19341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50801" y="2428272"/>
            <a:ext cx="668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算法分析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169192" y="3074603"/>
            <a:ext cx="7197058" cy="5194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151251" y="3155950"/>
            <a:ext cx="1444498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机器学习引擎</a:t>
            </a:r>
            <a:endParaRPr lang="zh-CN" altLang="en-US" sz="1100" dirty="0"/>
          </a:p>
        </p:txBody>
      </p:sp>
      <p:sp>
        <p:nvSpPr>
          <p:cNvPr id="14" name="矩形 13"/>
          <p:cNvSpPr/>
          <p:nvPr/>
        </p:nvSpPr>
        <p:spPr>
          <a:xfrm>
            <a:off x="4710676" y="3155950"/>
            <a:ext cx="1444498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关联分析引擎</a:t>
            </a:r>
            <a:endParaRPr lang="zh-CN" altLang="en-US" sz="1100" dirty="0"/>
          </a:p>
        </p:txBody>
      </p:sp>
      <p:sp>
        <p:nvSpPr>
          <p:cNvPr id="15" name="矩形 14"/>
          <p:cNvSpPr/>
          <p:nvPr/>
        </p:nvSpPr>
        <p:spPr>
          <a:xfrm>
            <a:off x="6270101" y="3155950"/>
            <a:ext cx="1444498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统计分析引擎</a:t>
            </a:r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7829527" y="3155950"/>
            <a:ext cx="1444498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实时分析引擎</a:t>
            </a:r>
            <a:endParaRPr lang="zh-CN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2169192" y="32067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分析引擎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69191" y="1879600"/>
            <a:ext cx="3598529" cy="11493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815592" y="1879600"/>
            <a:ext cx="3550658" cy="11493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568345" y="18796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实体安全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90811" y="18859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用户安全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70150" y="2162949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数据泄露</a:t>
            </a:r>
            <a:endParaRPr lang="zh-CN" altLang="en-US" sz="900" dirty="0"/>
          </a:p>
        </p:txBody>
      </p:sp>
      <p:sp>
        <p:nvSpPr>
          <p:cNvPr id="24" name="矩形 23"/>
          <p:cNvSpPr/>
          <p:nvPr/>
        </p:nvSpPr>
        <p:spPr>
          <a:xfrm>
            <a:off x="3564859" y="2173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数据破坏</a:t>
            </a:r>
            <a:endParaRPr lang="zh-CN" altLang="en-US" sz="900" dirty="0"/>
          </a:p>
        </p:txBody>
      </p:sp>
      <p:sp>
        <p:nvSpPr>
          <p:cNvPr id="25" name="矩形 24"/>
          <p:cNvSpPr/>
          <p:nvPr/>
        </p:nvSpPr>
        <p:spPr>
          <a:xfrm>
            <a:off x="4595749" y="2162948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恶意程序</a:t>
            </a:r>
            <a:endParaRPr lang="zh-CN" altLang="en-US" sz="900" dirty="0"/>
          </a:p>
        </p:txBody>
      </p:sp>
      <p:sp>
        <p:nvSpPr>
          <p:cNvPr id="26" name="矩形 25"/>
          <p:cNvSpPr/>
          <p:nvPr/>
        </p:nvSpPr>
        <p:spPr>
          <a:xfrm>
            <a:off x="2470150" y="2543948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邮件欺诈</a:t>
            </a:r>
            <a:endParaRPr lang="zh-CN" altLang="en-US" sz="900" dirty="0"/>
          </a:p>
        </p:txBody>
      </p:sp>
      <p:sp>
        <p:nvSpPr>
          <p:cNvPr id="27" name="矩形 26"/>
          <p:cNvSpPr/>
          <p:nvPr/>
        </p:nvSpPr>
        <p:spPr>
          <a:xfrm>
            <a:off x="3568345" y="2543948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敏感数据访问</a:t>
            </a:r>
            <a:endParaRPr lang="zh-CN" altLang="en-US" sz="900" dirty="0"/>
          </a:p>
        </p:txBody>
      </p:sp>
      <p:sp>
        <p:nvSpPr>
          <p:cNvPr id="28" name="矩形 27"/>
          <p:cNvSpPr/>
          <p:nvPr/>
        </p:nvSpPr>
        <p:spPr>
          <a:xfrm>
            <a:off x="4595749" y="2543948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…….</a:t>
            </a:r>
            <a:endParaRPr lang="zh-CN" altLang="en-US" sz="900" dirty="0"/>
          </a:p>
        </p:txBody>
      </p:sp>
      <p:sp>
        <p:nvSpPr>
          <p:cNvPr id="29" name="矩形 28"/>
          <p:cNvSpPr/>
          <p:nvPr/>
        </p:nvSpPr>
        <p:spPr>
          <a:xfrm>
            <a:off x="5994621" y="2173852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账户失陷</a:t>
            </a:r>
            <a:endParaRPr lang="zh-CN" altLang="en-US" sz="900" dirty="0"/>
          </a:p>
        </p:txBody>
      </p:sp>
      <p:sp>
        <p:nvSpPr>
          <p:cNvPr id="30" name="矩形 29"/>
          <p:cNvSpPr/>
          <p:nvPr/>
        </p:nvSpPr>
        <p:spPr>
          <a:xfrm>
            <a:off x="7089330" y="2184754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暴力破解</a:t>
            </a:r>
            <a:endParaRPr lang="zh-CN" altLang="en-US" sz="900" dirty="0"/>
          </a:p>
        </p:txBody>
      </p:sp>
      <p:sp>
        <p:nvSpPr>
          <p:cNvPr id="31" name="矩形 30"/>
          <p:cNvSpPr/>
          <p:nvPr/>
        </p:nvSpPr>
        <p:spPr>
          <a:xfrm>
            <a:off x="8120220" y="2173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账户越权</a:t>
            </a:r>
            <a:endParaRPr lang="zh-CN" altLang="en-US" sz="900" dirty="0"/>
          </a:p>
        </p:txBody>
      </p:sp>
      <p:sp>
        <p:nvSpPr>
          <p:cNvPr id="32" name="矩形 31"/>
          <p:cNvSpPr/>
          <p:nvPr/>
        </p:nvSpPr>
        <p:spPr>
          <a:xfrm>
            <a:off x="5994621" y="2554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异常登录</a:t>
            </a:r>
            <a:endParaRPr lang="zh-CN" altLang="en-US" sz="900" dirty="0"/>
          </a:p>
        </p:txBody>
      </p:sp>
      <p:sp>
        <p:nvSpPr>
          <p:cNvPr id="33" name="矩形 32"/>
          <p:cNvSpPr/>
          <p:nvPr/>
        </p:nvSpPr>
        <p:spPr>
          <a:xfrm>
            <a:off x="7092816" y="2554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账户异常</a:t>
            </a:r>
            <a:endParaRPr lang="zh-CN" altLang="en-US" sz="900" dirty="0"/>
          </a:p>
        </p:txBody>
      </p:sp>
      <p:sp>
        <p:nvSpPr>
          <p:cNvPr id="34" name="矩形 33"/>
          <p:cNvSpPr/>
          <p:nvPr/>
        </p:nvSpPr>
        <p:spPr>
          <a:xfrm>
            <a:off x="8120220" y="2554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…….</a:t>
            </a:r>
            <a:endParaRPr lang="zh-CN" altLang="en-US" sz="900" dirty="0"/>
          </a:p>
        </p:txBody>
      </p:sp>
      <p:sp>
        <p:nvSpPr>
          <p:cNvPr id="35" name="矩形 34"/>
          <p:cNvSpPr/>
          <p:nvPr/>
        </p:nvSpPr>
        <p:spPr>
          <a:xfrm>
            <a:off x="1416050" y="984249"/>
            <a:ext cx="81280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450801" y="1042083"/>
            <a:ext cx="668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场景应用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187297" y="1176017"/>
            <a:ext cx="1381048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用户总体分险分析</a:t>
            </a:r>
            <a:endParaRPr lang="zh-CN" altLang="en-US" sz="1100" dirty="0"/>
          </a:p>
        </p:txBody>
      </p:sp>
      <p:sp>
        <p:nvSpPr>
          <p:cNvPr id="38" name="矩形 37"/>
          <p:cNvSpPr/>
          <p:nvPr/>
        </p:nvSpPr>
        <p:spPr>
          <a:xfrm>
            <a:off x="3685509" y="1176017"/>
            <a:ext cx="1319171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用户行为画像</a:t>
            </a:r>
            <a:endParaRPr lang="zh-CN" altLang="en-US" sz="1100" dirty="0"/>
          </a:p>
        </p:txBody>
      </p:sp>
      <p:sp>
        <p:nvSpPr>
          <p:cNvPr id="39" name="矩形 38"/>
          <p:cNvSpPr/>
          <p:nvPr/>
        </p:nvSpPr>
        <p:spPr>
          <a:xfrm>
            <a:off x="5121844" y="1176017"/>
            <a:ext cx="1319171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异常行为溯源研判</a:t>
            </a:r>
            <a:endParaRPr lang="zh-CN" altLang="en-US" sz="1100" dirty="0"/>
          </a:p>
        </p:txBody>
      </p:sp>
      <p:sp>
        <p:nvSpPr>
          <p:cNvPr id="40" name="矩形 39"/>
          <p:cNvSpPr/>
          <p:nvPr/>
        </p:nvSpPr>
        <p:spPr>
          <a:xfrm>
            <a:off x="6558180" y="1176017"/>
            <a:ext cx="1319171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用户特征管理</a:t>
            </a:r>
            <a:endParaRPr lang="zh-CN" altLang="en-US" sz="1100" dirty="0"/>
          </a:p>
        </p:txBody>
      </p:sp>
      <p:sp>
        <p:nvSpPr>
          <p:cNvPr id="41" name="矩形 40"/>
          <p:cNvSpPr/>
          <p:nvPr/>
        </p:nvSpPr>
        <p:spPr>
          <a:xfrm>
            <a:off x="7994516" y="1176017"/>
            <a:ext cx="1319171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算法模型场景配置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1113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34669" y="1223682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确定攻击目标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收集目标信息</a:t>
            </a:r>
            <a:endParaRPr lang="zh-CN" altLang="en-US" sz="1600" dirty="0"/>
          </a:p>
        </p:txBody>
      </p:sp>
      <p:sp>
        <p:nvSpPr>
          <p:cNvPr id="5" name="菱形 4"/>
          <p:cNvSpPr/>
          <p:nvPr/>
        </p:nvSpPr>
        <p:spPr>
          <a:xfrm>
            <a:off x="1633816" y="2407024"/>
            <a:ext cx="2111188" cy="672352"/>
          </a:xfrm>
          <a:prstGeom prst="diamond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侵入系统（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6" name="菱形 5"/>
          <p:cNvSpPr/>
          <p:nvPr/>
        </p:nvSpPr>
        <p:spPr>
          <a:xfrm>
            <a:off x="1633816" y="3509683"/>
            <a:ext cx="2111188" cy="672352"/>
          </a:xfrm>
          <a:prstGeom prst="diamond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获得一般用户权限（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4558551" y="3523130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实施隐蔽策略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4558551" y="4598895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获得超级用户权限（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9" name="菱形 8"/>
          <p:cNvSpPr/>
          <p:nvPr/>
        </p:nvSpPr>
        <p:spPr>
          <a:xfrm>
            <a:off x="7469839" y="3509684"/>
            <a:ext cx="2111188" cy="672352"/>
          </a:xfrm>
          <a:prstGeom prst="diamond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条件成熟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7570692" y="4598894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实施破坏行为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4558551" y="1223681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恶意代码</a:t>
            </a:r>
            <a:endParaRPr lang="zh-CN" altLang="en-US" sz="1600" dirty="0"/>
          </a:p>
        </p:txBody>
      </p:sp>
      <p:cxnSp>
        <p:nvCxnSpPr>
          <p:cNvPr id="13" name="直接箭头连接符 12"/>
          <p:cNvCxnSpPr>
            <a:stCxn id="11" idx="1"/>
            <a:endCxn id="4" idx="3"/>
          </p:cNvCxnSpPr>
          <p:nvPr/>
        </p:nvCxnSpPr>
        <p:spPr>
          <a:xfrm flipH="1">
            <a:off x="3644151" y="1546411"/>
            <a:ext cx="914400" cy="1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5" idx="1"/>
            <a:endCxn id="4" idx="1"/>
          </p:cNvCxnSpPr>
          <p:nvPr/>
        </p:nvCxnSpPr>
        <p:spPr>
          <a:xfrm rot="10800000" flipH="1">
            <a:off x="1633815" y="1546412"/>
            <a:ext cx="100853" cy="1196788"/>
          </a:xfrm>
          <a:prstGeom prst="bentConnector3">
            <a:avLst>
              <a:gd name="adj1" fmla="val -226667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2"/>
            <a:endCxn id="6" idx="0"/>
          </p:cNvCxnSpPr>
          <p:nvPr/>
        </p:nvCxnSpPr>
        <p:spPr>
          <a:xfrm>
            <a:off x="2689410" y="3079376"/>
            <a:ext cx="0" cy="430307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" idx="2"/>
            <a:endCxn id="8" idx="1"/>
          </p:cNvCxnSpPr>
          <p:nvPr/>
        </p:nvCxnSpPr>
        <p:spPr>
          <a:xfrm rot="16200000" flipH="1">
            <a:off x="3254185" y="3617259"/>
            <a:ext cx="739590" cy="1869141"/>
          </a:xfrm>
          <a:prstGeom prst="bentConnector2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3"/>
            <a:endCxn id="9" idx="0"/>
          </p:cNvCxnSpPr>
          <p:nvPr/>
        </p:nvCxnSpPr>
        <p:spPr>
          <a:xfrm flipH="1" flipV="1">
            <a:off x="8525433" y="3509684"/>
            <a:ext cx="1055594" cy="336176"/>
          </a:xfrm>
          <a:prstGeom prst="bentConnector4">
            <a:avLst>
              <a:gd name="adj1" fmla="val -21656"/>
              <a:gd name="adj2" fmla="val 168000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3"/>
            <a:endCxn id="7" idx="1"/>
          </p:cNvCxnSpPr>
          <p:nvPr/>
        </p:nvCxnSpPr>
        <p:spPr>
          <a:xfrm>
            <a:off x="3745004" y="3845859"/>
            <a:ext cx="813547" cy="1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0"/>
            <a:endCxn id="7" idx="2"/>
          </p:cNvCxnSpPr>
          <p:nvPr/>
        </p:nvCxnSpPr>
        <p:spPr>
          <a:xfrm flipV="1">
            <a:off x="5513292" y="4168589"/>
            <a:ext cx="0" cy="430306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3"/>
            <a:endCxn id="9" idx="1"/>
          </p:cNvCxnSpPr>
          <p:nvPr/>
        </p:nvCxnSpPr>
        <p:spPr>
          <a:xfrm>
            <a:off x="6468033" y="3845860"/>
            <a:ext cx="1001806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2"/>
            <a:endCxn id="10" idx="0"/>
          </p:cNvCxnSpPr>
          <p:nvPr/>
        </p:nvCxnSpPr>
        <p:spPr>
          <a:xfrm>
            <a:off x="8525433" y="4182036"/>
            <a:ext cx="0" cy="416858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0" idx="3"/>
            <a:endCxn id="4" idx="0"/>
          </p:cNvCxnSpPr>
          <p:nvPr/>
        </p:nvCxnSpPr>
        <p:spPr>
          <a:xfrm flipH="1" flipV="1">
            <a:off x="2689410" y="1223682"/>
            <a:ext cx="6790764" cy="3697942"/>
          </a:xfrm>
          <a:prstGeom prst="bentConnector4">
            <a:avLst>
              <a:gd name="adj1" fmla="val -9505"/>
              <a:gd name="adj2" fmla="val 106182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05896" y="214480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132037" y="310986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9373278" y="347652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8049423" y="416858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928281" y="57320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恶意代码的攻击模型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087" y="2118626"/>
            <a:ext cx="23336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54" y="531331"/>
            <a:ext cx="3132465" cy="275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箭头 3"/>
          <p:cNvSpPr/>
          <p:nvPr/>
        </p:nvSpPr>
        <p:spPr>
          <a:xfrm>
            <a:off x="6070342" y="2894847"/>
            <a:ext cx="633663" cy="6096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949" y="1966226"/>
            <a:ext cx="1695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754" y="2484114"/>
            <a:ext cx="4923732" cy="154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956754" y="4348703"/>
            <a:ext cx="4509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dirty="0"/>
              <a:t>计分方法：民主评议得分</a:t>
            </a:r>
            <a:r>
              <a:rPr lang="en-US" altLang="zh-CN" sz="1200" dirty="0"/>
              <a:t>=Σ</a:t>
            </a:r>
            <a:r>
              <a:rPr lang="zh-CN" altLang="en-US" sz="1200" dirty="0"/>
              <a:t>各等级票数*等级计分分数</a:t>
            </a:r>
            <a:r>
              <a:rPr lang="en-US" altLang="zh-CN" sz="1200" dirty="0"/>
              <a:t>/</a:t>
            </a:r>
            <a:r>
              <a:rPr lang="zh-CN" altLang="en-US" sz="1200" dirty="0"/>
              <a:t>总票数，其中“优秀”计</a:t>
            </a:r>
            <a:r>
              <a:rPr lang="en-US" altLang="zh-CN" sz="1200" dirty="0"/>
              <a:t>95</a:t>
            </a:r>
            <a:r>
              <a:rPr lang="zh-CN" altLang="en-US" sz="1200" dirty="0"/>
              <a:t>分，“称职”计</a:t>
            </a:r>
            <a:r>
              <a:rPr lang="en-US" altLang="zh-CN" sz="1200" dirty="0"/>
              <a:t>85</a:t>
            </a:r>
            <a:r>
              <a:rPr lang="zh-CN" altLang="en-US" sz="1200" dirty="0"/>
              <a:t>分，“基本称职”计</a:t>
            </a:r>
            <a:r>
              <a:rPr lang="en-US" altLang="zh-CN" sz="1200" dirty="0"/>
              <a:t>75</a:t>
            </a:r>
            <a:r>
              <a:rPr lang="zh-CN" altLang="en-US" sz="1200" dirty="0"/>
              <a:t>分，“不称职”计</a:t>
            </a:r>
            <a:r>
              <a:rPr lang="en-US" altLang="zh-CN" sz="1200" dirty="0"/>
              <a:t>65</a:t>
            </a:r>
            <a:r>
              <a:rPr lang="zh-CN" altLang="en-US" sz="1200" dirty="0"/>
              <a:t>分，“不了解”不计分。</a:t>
            </a:r>
          </a:p>
        </p:txBody>
      </p:sp>
      <p:sp>
        <p:nvSpPr>
          <p:cNvPr id="6" name="左大括号 5"/>
          <p:cNvSpPr/>
          <p:nvPr/>
        </p:nvSpPr>
        <p:spPr>
          <a:xfrm flipH="1">
            <a:off x="3490621" y="1363579"/>
            <a:ext cx="169244" cy="37779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80950" y="5944726"/>
            <a:ext cx="516488" cy="305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13" y="3358991"/>
            <a:ext cx="2996591" cy="2622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01951" y="3579614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解析、汇总、统计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6308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ndas教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169" y="2669034"/>
            <a:ext cx="2934273" cy="94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mg2.baidu.com/image_search/src=http%3A%2F%2Fpic.51yuansu.com%2Fpic2%2Fcover%2F00%2F36%2F24%2F5811c9f86a6c4_610.jpg&amp;refer=http%3A%2F%2Fpic.51yuansu.com&amp;app=2002&amp;size=f9999,10000&amp;q=a80&amp;n=0&amp;g=0n&amp;fmt=jpeg?sec=1645426835&amp;t=2848284126296b7606c2b78d21770f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343" y="2953931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img2.baidu.com/image_search/src=http%3A%2F%2Fwww.ucbug.com%2Fuploads%2Ftag%2Fx19%2F0622%2F1906225d0d4475119de.jpg&amp;refer=http%3A%2F%2Fwww.ucbug.com&amp;app=2002&amp;size=f9999,10000&amp;q=a80&amp;n=0&amp;g=0n&amp;fmt=jpeg?sec=1645426928&amp;t=b1eb08d118f66097571bb906c6de33d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663" y="2036246"/>
            <a:ext cx="743982" cy="74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gimg2.baidu.com/image_search/src=http%3A%2F%2Fbkimg.cdn.bcebos.com%2Fpic%2F6a63f6246b600c3352788017134c510fd8f9a1e8&amp;refer=http%3A%2F%2Fbkimg.cdn.bcebos.com&amp;app=2002&amp;size=f9999,10000&amp;q=a80&amp;n=0&amp;g=0n&amp;fmt=jpeg?sec=1645427016&amp;t=17d892d23818ff1aaedd0a9a18c4eb3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600" y="1195348"/>
            <a:ext cx="765888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5b0988e595225.cdn.sohucs.com/images/20190917/9ebcff02cf674653800606fa01aa27fb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434" y="3856869"/>
            <a:ext cx="924674" cy="64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右箭头 5"/>
          <p:cNvSpPr/>
          <p:nvPr/>
        </p:nvSpPr>
        <p:spPr>
          <a:xfrm>
            <a:off x="3432810" y="2968099"/>
            <a:ext cx="236220" cy="47351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7044690" y="2923003"/>
            <a:ext cx="236220" cy="47351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/>
          <p:cNvSpPr/>
          <p:nvPr/>
        </p:nvSpPr>
        <p:spPr>
          <a:xfrm>
            <a:off x="2948940" y="1584960"/>
            <a:ext cx="266700" cy="32385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294" y="1557641"/>
            <a:ext cx="2234034" cy="143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 descr="https://gimg2.baidu.com/image_search/src=http%3A%2F%2Finews.gtimg.com%2Fnewsapp_match%2F0%2F9225109941%2F0.jpg&amp;refer=http%3A%2F%2Finews.gtimg.com&amp;app=2002&amp;size=f9999,10000&amp;q=a80&amp;n=0&amp;g=0n&amp;fmt=jpeg?sec=1645427357&amp;t=1561034f72d7347cd376b0ba330ba27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85" y="3342645"/>
            <a:ext cx="2218643" cy="14798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475525" y="298093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表格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13625" y="4816288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图表</a:t>
            </a:r>
            <a:endParaRPr lang="zh-CN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4135027" y="3913444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读取、汇聚、处理、分析、输出</a:t>
            </a:r>
            <a:endParaRPr lang="zh-CN" altLang="en-US" sz="1400" dirty="0"/>
          </a:p>
        </p:txBody>
      </p:sp>
      <p:pic>
        <p:nvPicPr>
          <p:cNvPr id="1043" name="Picture 19" descr="https://gimg2.baidu.com/image_search/src=http%3A%2F%2F5b0988e595225.cdn.sohucs.com%2Fq_70%2Cc_zoom%2Cw_640%2Fimages%2F20180709%2Fa1f69686edbf4090a483a6885f6b32fe.jpg&amp;refer=http%3A%2F%2F5b0988e595225.cdn.sohucs.com&amp;app=2002&amp;size=f9999,10000&amp;q=a80&amp;n=0&amp;g=0n&amp;fmt=jpeg?sec=1645428574&amp;t=3bed6f70c411cdc8e0fdba38179b3de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13" y="4701477"/>
            <a:ext cx="869037" cy="50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3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666399" y="205006"/>
            <a:ext cx="6105525" cy="2233738"/>
            <a:chOff x="833437" y="1255395"/>
            <a:chExt cx="6105525" cy="223373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437" y="1255395"/>
              <a:ext cx="6105525" cy="222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964966" y="1882140"/>
              <a:ext cx="191287" cy="142494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964966" y="3346008"/>
              <a:ext cx="1008614" cy="14312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295400" y="1882140"/>
              <a:ext cx="678180" cy="142494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76170" y="2078990"/>
              <a:ext cx="24970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FF0000"/>
                  </a:solidFill>
                </a:rPr>
                <a:t>红色框框为：标签（索引）</a:t>
              </a:r>
              <a:r>
                <a:rPr lang="en-US" altLang="zh-CN" sz="1200" dirty="0" smtClean="0">
                  <a:solidFill>
                    <a:srgbClr val="FF0000"/>
                  </a:solidFill>
                </a:rPr>
                <a:t>-- index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76170" y="2428170"/>
              <a:ext cx="21621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70C0"/>
                  </a:solidFill>
                </a:rPr>
                <a:t>蓝色框框为：数据值  </a:t>
              </a:r>
              <a:r>
                <a:rPr lang="en-US" altLang="zh-CN" sz="1200" dirty="0" smtClean="0">
                  <a:solidFill>
                    <a:srgbClr val="0070C0"/>
                  </a:solidFill>
                </a:rPr>
                <a:t>-- values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76170" y="2791460"/>
              <a:ext cx="24336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B050"/>
                  </a:solidFill>
                </a:rPr>
                <a:t>绿色框框为：数据值类型  </a:t>
              </a:r>
              <a:r>
                <a:rPr lang="en-US" altLang="zh-CN" sz="1200" dirty="0" smtClean="0">
                  <a:solidFill>
                    <a:srgbClr val="00B050"/>
                  </a:solidFill>
                </a:rPr>
                <a:t>-- dtype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" y="2633663"/>
            <a:ext cx="62674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873526" y="3725470"/>
            <a:ext cx="191287" cy="229432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20140" y="3740001"/>
            <a:ext cx="4053840" cy="22874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20140" y="3528060"/>
            <a:ext cx="4053840" cy="16764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570219" y="342721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</a:rPr>
              <a:t>columns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H="1" flipV="1">
            <a:off x="5189220" y="3611170"/>
            <a:ext cx="342898" cy="71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47373" y="4514378"/>
            <a:ext cx="61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data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5189220" y="4714284"/>
            <a:ext cx="407667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66399" y="6121718"/>
            <a:ext cx="705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index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987619" y="6037005"/>
            <a:ext cx="0" cy="18466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90118" y="4716249"/>
            <a:ext cx="61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data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725612" y="6132960"/>
            <a:ext cx="5418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b="1" dirty="0"/>
              <a:t>import pandas as pd</a:t>
            </a:r>
          </a:p>
          <a:p>
            <a:r>
              <a:rPr lang="pt-BR" altLang="zh-CN" b="1" dirty="0"/>
              <a:t>d</a:t>
            </a:r>
            <a:r>
              <a:rPr lang="pt-BR" altLang="zh-CN" b="1" dirty="0" smtClean="0"/>
              <a:t>f=pd.DataFrame</a:t>
            </a:r>
            <a:r>
              <a:rPr lang="pt-BR" altLang="zh-CN" b="1" dirty="0"/>
              <a:t>( </a:t>
            </a:r>
            <a:r>
              <a:rPr lang="pt-BR" altLang="zh-CN" b="1" dirty="0">
                <a:solidFill>
                  <a:srgbClr val="0070C0"/>
                </a:solidFill>
              </a:rPr>
              <a:t>data</a:t>
            </a:r>
            <a:r>
              <a:rPr lang="pt-BR" altLang="zh-CN" b="1" dirty="0"/>
              <a:t>, </a:t>
            </a:r>
            <a:r>
              <a:rPr lang="pt-BR" altLang="zh-CN" b="1" dirty="0">
                <a:solidFill>
                  <a:srgbClr val="FF0000"/>
                </a:solidFill>
              </a:rPr>
              <a:t>index</a:t>
            </a:r>
            <a:r>
              <a:rPr lang="pt-BR" altLang="zh-CN" b="1" dirty="0"/>
              <a:t>, </a:t>
            </a:r>
            <a:r>
              <a:rPr lang="pt-BR" altLang="zh-CN" b="1" dirty="0">
                <a:solidFill>
                  <a:schemeClr val="accent4">
                    <a:lumMod val="75000"/>
                  </a:schemeClr>
                </a:solidFill>
              </a:rPr>
              <a:t>columns</a:t>
            </a:r>
            <a:r>
              <a:rPr lang="pt-BR" altLang="zh-CN" b="1" dirty="0"/>
              <a:t>, dtype, copy)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960001" y="901601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951664" y="1045151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951664" y="1191201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951664" y="1329532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967870" y="147675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967870" y="163547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961273" y="177394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961273" y="190729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967870" y="206604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952326" y="219304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7359957" y="834133"/>
            <a:ext cx="41636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import pandas as pd</a:t>
            </a:r>
          </a:p>
          <a:p>
            <a:r>
              <a:rPr lang="en-US" altLang="zh-CN" b="1" dirty="0"/>
              <a:t>s=pd.Series( </a:t>
            </a:r>
            <a:r>
              <a:rPr lang="en-US" altLang="zh-CN" b="1" dirty="0">
                <a:solidFill>
                  <a:srgbClr val="0070C0"/>
                </a:solidFill>
              </a:rPr>
              <a:t>data</a:t>
            </a:r>
            <a:r>
              <a:rPr lang="en-US" altLang="zh-CN" b="1" dirty="0"/>
              <a:t>, </a:t>
            </a:r>
            <a:r>
              <a:rPr lang="en-US" altLang="zh-CN" b="1" dirty="0">
                <a:solidFill>
                  <a:srgbClr val="FF0000"/>
                </a:solidFill>
              </a:rPr>
              <a:t>index</a:t>
            </a:r>
            <a:r>
              <a:rPr lang="en-US" altLang="zh-CN" b="1" dirty="0"/>
              <a:t>, </a:t>
            </a:r>
            <a:r>
              <a:rPr lang="en-US" altLang="zh-CN" b="1" dirty="0">
                <a:solidFill>
                  <a:srgbClr val="00B050"/>
                </a:solidFill>
              </a:rPr>
              <a:t>dtype</a:t>
            </a:r>
            <a:r>
              <a:rPr lang="en-US" altLang="zh-CN" b="1" dirty="0"/>
              <a:t>, copy)</a:t>
            </a:r>
          </a:p>
        </p:txBody>
      </p:sp>
    </p:spTree>
    <p:extLst>
      <p:ext uri="{BB962C8B-B14F-4D97-AF65-F5344CB8AC3E}">
        <p14:creationId xmlns:p14="http://schemas.microsoft.com/office/powerpoint/2010/main" val="406392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63" y="984048"/>
            <a:ext cx="2016768" cy="16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748" y="1077180"/>
            <a:ext cx="361397" cy="150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下箭头 3"/>
          <p:cNvSpPr/>
          <p:nvPr/>
        </p:nvSpPr>
        <p:spPr>
          <a:xfrm>
            <a:off x="2693931" y="1157634"/>
            <a:ext cx="222738" cy="14115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逐元素</a:t>
            </a:r>
            <a:r>
              <a:rPr lang="zh-CN" altLang="en-US" sz="1000" dirty="0"/>
              <a:t>映射</a:t>
            </a:r>
          </a:p>
        </p:txBody>
      </p:sp>
      <p:sp>
        <p:nvSpPr>
          <p:cNvPr id="12" name="右箭头 11"/>
          <p:cNvSpPr/>
          <p:nvPr/>
        </p:nvSpPr>
        <p:spPr>
          <a:xfrm>
            <a:off x="3508084" y="2632650"/>
            <a:ext cx="189740" cy="215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1600" y="2632650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 smtClean="0"/>
              <a:t>df</a:t>
            </a:r>
            <a:endParaRPr lang="zh-CN" altLang="en-US" sz="1050" dirty="0"/>
          </a:p>
        </p:txBody>
      </p:sp>
      <p:sp>
        <p:nvSpPr>
          <p:cNvPr id="16" name="矩形 15"/>
          <p:cNvSpPr/>
          <p:nvPr/>
        </p:nvSpPr>
        <p:spPr>
          <a:xfrm>
            <a:off x="4181294" y="2637146"/>
            <a:ext cx="6848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df</a:t>
            </a:r>
            <a:r>
              <a:rPr lang="en-US" altLang="zh-CN" sz="1000" dirty="0"/>
              <a:t>['</a:t>
            </a:r>
            <a:r>
              <a:rPr lang="zh-CN" altLang="en-US" sz="1000" dirty="0"/>
              <a:t>性别</a:t>
            </a:r>
            <a:r>
              <a:rPr lang="en-US" altLang="zh-CN" sz="1000" dirty="0"/>
              <a:t>']</a:t>
            </a:r>
            <a:endParaRPr lang="zh-CN" altLang="en-US" sz="1000" dirty="0"/>
          </a:p>
        </p:txBody>
      </p:sp>
      <p:sp>
        <p:nvSpPr>
          <p:cNvPr id="8" name="矩形 7"/>
          <p:cNvSpPr/>
          <p:nvPr/>
        </p:nvSpPr>
        <p:spPr>
          <a:xfrm>
            <a:off x="2805300" y="830959"/>
            <a:ext cx="15953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1000" dirty="0"/>
              <a:t>gender_map={1:'</a:t>
            </a:r>
            <a:r>
              <a:rPr lang="zh-CN" altLang="da-DK" sz="1000" dirty="0"/>
              <a:t>男</a:t>
            </a:r>
            <a:r>
              <a:rPr lang="da-DK" altLang="zh-CN" sz="1000" dirty="0"/>
              <a:t>',2:'</a:t>
            </a:r>
            <a:r>
              <a:rPr lang="zh-CN" altLang="da-DK" sz="1000" dirty="0"/>
              <a:t>女</a:t>
            </a:r>
            <a:r>
              <a:rPr lang="da-DK" altLang="zh-CN" sz="1000" dirty="0"/>
              <a:t>'}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2231865" y="2632650"/>
            <a:ext cx="6848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df</a:t>
            </a:r>
            <a:r>
              <a:rPr lang="en-US" altLang="zh-CN" sz="1000" dirty="0"/>
              <a:t>['</a:t>
            </a:r>
            <a:r>
              <a:rPr lang="zh-CN" altLang="en-US" sz="1000" dirty="0"/>
              <a:t>性别</a:t>
            </a:r>
            <a:r>
              <a:rPr lang="en-US" altLang="zh-CN" sz="1000" dirty="0"/>
              <a:t>']</a:t>
            </a:r>
            <a:endParaRPr lang="zh-CN" altLang="en-US" sz="10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009051" y="11864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009051" y="13515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009051" y="14785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009051" y="16309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009051" y="177517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009051" y="192757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009051" y="206727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009051" y="222602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009051" y="235302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009051" y="249272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561566" y="1157634"/>
            <a:ext cx="119665" cy="1411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573975" y="1077180"/>
            <a:ext cx="159275" cy="1491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776446" y="2894260"/>
            <a:ext cx="162416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00" dirty="0" err="1"/>
              <a:t>df</a:t>
            </a:r>
            <a:r>
              <a:rPr lang="en-US" altLang="zh-CN" sz="700" dirty="0"/>
              <a:t>['</a:t>
            </a:r>
            <a:r>
              <a:rPr lang="zh-CN" altLang="en-US" sz="700" dirty="0"/>
              <a:t>性别</a:t>
            </a:r>
            <a:r>
              <a:rPr lang="en-US" altLang="zh-CN" sz="700" dirty="0"/>
              <a:t>']=</a:t>
            </a:r>
            <a:r>
              <a:rPr lang="en-US" altLang="zh-CN" sz="700" dirty="0" err="1"/>
              <a:t>df</a:t>
            </a:r>
            <a:r>
              <a:rPr lang="en-US" altLang="zh-CN" sz="700" dirty="0"/>
              <a:t>['</a:t>
            </a:r>
            <a:r>
              <a:rPr lang="zh-CN" altLang="en-US" sz="700" dirty="0"/>
              <a:t>性别</a:t>
            </a:r>
            <a:r>
              <a:rPr lang="en-US" altLang="zh-CN" sz="700" dirty="0"/>
              <a:t>'].map(</a:t>
            </a:r>
            <a:r>
              <a:rPr lang="en-US" altLang="zh-CN" sz="700" dirty="0" err="1"/>
              <a:t>gender_map</a:t>
            </a:r>
            <a:r>
              <a:rPr lang="en-US" altLang="zh-CN" sz="700" dirty="0"/>
              <a:t>)</a:t>
            </a:r>
            <a:endParaRPr lang="zh-CN" altLang="en-US" sz="70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79" y="3803039"/>
            <a:ext cx="3539103" cy="184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836" y="3829778"/>
            <a:ext cx="945968" cy="186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右箭头 36"/>
          <p:cNvSpPr/>
          <p:nvPr/>
        </p:nvSpPr>
        <p:spPr>
          <a:xfrm>
            <a:off x="3905158" y="4252097"/>
            <a:ext cx="189740" cy="1197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896136" y="5691628"/>
            <a:ext cx="18517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err="1"/>
              <a:t>df.replace</a:t>
            </a:r>
            <a:r>
              <a:rPr lang="en-US" altLang="zh-CN" sz="900" dirty="0"/>
              <a:t>(['</a:t>
            </a:r>
            <a:r>
              <a:rPr lang="zh-CN" altLang="en-US" sz="900" dirty="0"/>
              <a:t>优秀</a:t>
            </a:r>
            <a:r>
              <a:rPr lang="en-US" altLang="zh-CN" sz="900" dirty="0"/>
              <a:t>','</a:t>
            </a:r>
            <a:r>
              <a:rPr lang="zh-CN" altLang="en-US" sz="900" dirty="0"/>
              <a:t>良好</a:t>
            </a:r>
            <a:r>
              <a:rPr lang="en-US" altLang="zh-CN" sz="900" dirty="0"/>
              <a:t>'],['</a:t>
            </a:r>
            <a:r>
              <a:rPr lang="zh-CN" altLang="en-US" sz="900" dirty="0"/>
              <a:t>优</a:t>
            </a:r>
            <a:r>
              <a:rPr lang="en-US" altLang="zh-CN" sz="900" dirty="0"/>
              <a:t>','</a:t>
            </a:r>
            <a:r>
              <a:rPr lang="zh-CN" altLang="en-US" sz="900" dirty="0"/>
              <a:t>良</a:t>
            </a:r>
            <a:r>
              <a:rPr lang="en-US" altLang="zh-CN" sz="900" dirty="0"/>
              <a:t>'])</a:t>
            </a:r>
            <a:endParaRPr lang="zh-CN" altLang="en-US" sz="900" dirty="0"/>
          </a:p>
        </p:txBody>
      </p:sp>
      <p:sp>
        <p:nvSpPr>
          <p:cNvPr id="39" name="矩形 38"/>
          <p:cNvSpPr/>
          <p:nvPr/>
        </p:nvSpPr>
        <p:spPr>
          <a:xfrm>
            <a:off x="2807800" y="3987694"/>
            <a:ext cx="890024" cy="1606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281133" y="4031508"/>
            <a:ext cx="890024" cy="1606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385498" y="3650342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 err="1" smtClean="0">
                <a:solidFill>
                  <a:srgbClr val="FF0000"/>
                </a:solidFill>
              </a:rPr>
              <a:t>df</a:t>
            </a:r>
            <a:r>
              <a:rPr lang="zh-CN" altLang="en-US" sz="900" dirty="0" smtClean="0">
                <a:solidFill>
                  <a:srgbClr val="FF0000"/>
                </a:solidFill>
              </a:rPr>
              <a:t>中的数据全部替换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良好</a:t>
            </a:r>
            <a:r>
              <a:rPr lang="en-US" altLang="zh-CN" sz="900" dirty="0">
                <a:solidFill>
                  <a:srgbClr val="FF0000"/>
                </a:solidFill>
              </a:rPr>
              <a:t>-&gt;</a:t>
            </a:r>
            <a:r>
              <a:rPr lang="zh-CN" altLang="en-US" sz="900" dirty="0">
                <a:solidFill>
                  <a:srgbClr val="FF0000"/>
                </a:solidFill>
              </a:rPr>
              <a:t>良</a:t>
            </a:r>
            <a:endParaRPr lang="en-US" altLang="zh-CN" sz="900" dirty="0">
              <a:solidFill>
                <a:srgbClr val="FF0000"/>
              </a:solidFill>
            </a:endParaRPr>
          </a:p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优秀</a:t>
            </a:r>
            <a:r>
              <a:rPr lang="en-US" altLang="zh-CN" sz="900" dirty="0">
                <a:solidFill>
                  <a:srgbClr val="FF0000"/>
                </a:solidFill>
              </a:rPr>
              <a:t>-&gt;</a:t>
            </a:r>
            <a:r>
              <a:rPr lang="zh-CN" altLang="en-US" sz="900" dirty="0">
                <a:solidFill>
                  <a:srgbClr val="FF0000"/>
                </a:solidFill>
              </a:rPr>
              <a:t>优</a:t>
            </a:r>
            <a:endParaRPr lang="en-US" altLang="zh-CN" sz="900" dirty="0">
              <a:solidFill>
                <a:srgbClr val="FF0000"/>
              </a:solidFill>
            </a:endParaRPr>
          </a:p>
          <a:p>
            <a:pPr algn="ctr"/>
            <a:endParaRPr lang="zh-CN" altLang="en-US" sz="900" dirty="0">
              <a:solidFill>
                <a:srgbClr val="FF0000"/>
              </a:solidFill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675" y="1275822"/>
            <a:ext cx="15049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230" y="1275822"/>
            <a:ext cx="1134341" cy="2610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矩形 45"/>
          <p:cNvSpPr/>
          <p:nvPr/>
        </p:nvSpPr>
        <p:spPr>
          <a:xfrm>
            <a:off x="5965166" y="1328831"/>
            <a:ext cx="1356384" cy="201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397874" y="1307132"/>
            <a:ext cx="971551" cy="201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819650" y="3968280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900" dirty="0" err="1"/>
              <a:t>df</a:t>
            </a:r>
            <a:r>
              <a:rPr lang="en-US" altLang="zh-CN" sz="900" dirty="0"/>
              <a:t>[['1-</a:t>
            </a:r>
            <a:r>
              <a:rPr lang="zh-CN" altLang="en-US" sz="900" dirty="0"/>
              <a:t>学号</a:t>
            </a:r>
            <a:r>
              <a:rPr lang="en-US" altLang="zh-CN" sz="900" dirty="0"/>
              <a:t>','2-</a:t>
            </a:r>
            <a:r>
              <a:rPr lang="zh-CN" altLang="en-US" sz="900" dirty="0"/>
              <a:t>姓名</a:t>
            </a:r>
            <a:r>
              <a:rPr lang="en-US" altLang="zh-CN" sz="900" dirty="0"/>
              <a:t>','3-</a:t>
            </a:r>
            <a:r>
              <a:rPr lang="zh-CN" altLang="en-US" sz="900" dirty="0"/>
              <a:t>年龄</a:t>
            </a:r>
            <a:r>
              <a:rPr lang="en-US" altLang="zh-CN" sz="900" dirty="0"/>
              <a:t>']].rename(columns={'1-</a:t>
            </a:r>
            <a:r>
              <a:rPr lang="zh-CN" altLang="en-US" sz="900" dirty="0"/>
              <a:t>学号</a:t>
            </a:r>
            <a:r>
              <a:rPr lang="en-US" altLang="zh-CN" sz="900" dirty="0"/>
              <a:t>':'ID','2-</a:t>
            </a:r>
            <a:r>
              <a:rPr lang="zh-CN" altLang="en-US" sz="900" dirty="0"/>
              <a:t>姓名</a:t>
            </a:r>
            <a:r>
              <a:rPr lang="en-US" altLang="zh-CN" sz="900" dirty="0"/>
              <a:t>':'name','3-</a:t>
            </a:r>
            <a:r>
              <a:rPr lang="zh-CN" altLang="en-US" sz="900" dirty="0"/>
              <a:t>年龄</a:t>
            </a:r>
            <a:r>
              <a:rPr lang="en-US" altLang="zh-CN" sz="900" dirty="0"/>
              <a:t>':'age'})</a:t>
            </a:r>
            <a:endParaRPr lang="zh-CN" altLang="en-US" sz="900" dirty="0"/>
          </a:p>
        </p:txBody>
      </p:sp>
      <p:cxnSp>
        <p:nvCxnSpPr>
          <p:cNvPr id="31" name="直接箭头连接符 30"/>
          <p:cNvCxnSpPr>
            <a:endCxn id="47" idx="1"/>
          </p:cNvCxnSpPr>
          <p:nvPr/>
        </p:nvCxnSpPr>
        <p:spPr>
          <a:xfrm flipV="1">
            <a:off x="7321550" y="1407892"/>
            <a:ext cx="1076324" cy="217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39232" y="1564820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</a:rPr>
              <a:t>列</a:t>
            </a:r>
            <a:r>
              <a:rPr lang="zh-CN" altLang="en-US" sz="1050" dirty="0" smtClean="0">
                <a:solidFill>
                  <a:srgbClr val="FF0000"/>
                </a:solidFill>
              </a:rPr>
              <a:t>索引进行了重命名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82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462088"/>
            <a:ext cx="16097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647700"/>
            <a:ext cx="142875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178300" y="1162050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78300" y="1868487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8300" y="2574924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178300" y="3281361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178300" y="3987800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93848" y="1714500"/>
            <a:ext cx="944565" cy="2159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584450" y="1462088"/>
            <a:ext cx="1549400" cy="3603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22011" y="4724400"/>
            <a:ext cx="1023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堆叠</a:t>
            </a:r>
            <a:r>
              <a:rPr lang="en-US" altLang="zh-CN" sz="1400" dirty="0" smtClean="0"/>
              <a:t>stack()</a:t>
            </a:r>
            <a:endParaRPr lang="zh-CN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418409" y="3787774"/>
            <a:ext cx="6976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 将列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“堆叠”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成行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28773" y="2198687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628773" y="2430263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628772" y="2661839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628771" y="2893415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628773" y="3124992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543423" y="1162050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529800" y="1868487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543423" y="2574924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523450" y="3281361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529800" y="3987800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2503484" y="1492250"/>
            <a:ext cx="2019966" cy="81676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22" idx="1"/>
          </p:cNvCxnSpPr>
          <p:nvPr/>
        </p:nvCxnSpPr>
        <p:spPr>
          <a:xfrm flipV="1">
            <a:off x="2509834" y="2198687"/>
            <a:ext cx="2019966" cy="37623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8" idx="3"/>
          </p:cNvCxnSpPr>
          <p:nvPr/>
        </p:nvCxnSpPr>
        <p:spPr>
          <a:xfrm>
            <a:off x="2503484" y="2790030"/>
            <a:ext cx="1985966" cy="11509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25" idx="1"/>
          </p:cNvCxnSpPr>
          <p:nvPr/>
        </p:nvCxnSpPr>
        <p:spPr>
          <a:xfrm>
            <a:off x="2503484" y="3056531"/>
            <a:ext cx="2019966" cy="55503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26" idx="1"/>
          </p:cNvCxnSpPr>
          <p:nvPr/>
        </p:nvCxnSpPr>
        <p:spPr>
          <a:xfrm>
            <a:off x="2486484" y="3292474"/>
            <a:ext cx="2043316" cy="102552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8" y="1492250"/>
            <a:ext cx="16097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矩形 45"/>
          <p:cNvSpPr/>
          <p:nvPr/>
        </p:nvSpPr>
        <p:spPr>
          <a:xfrm>
            <a:off x="6851648" y="1744662"/>
            <a:ext cx="944565" cy="2159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886573" y="2228849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886573" y="2460425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886572" y="2692001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886571" y="2923577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886573" y="3155154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4489450" y="1397000"/>
            <a:ext cx="2362198" cy="4714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47" idx="1"/>
          </p:cNvCxnSpPr>
          <p:nvPr/>
        </p:nvCxnSpPr>
        <p:spPr>
          <a:xfrm>
            <a:off x="4787900" y="1582736"/>
            <a:ext cx="2098673" cy="75644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4787900" y="2207021"/>
            <a:ext cx="2098671" cy="37822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49" idx="1"/>
          </p:cNvCxnSpPr>
          <p:nvPr/>
        </p:nvCxnSpPr>
        <p:spPr>
          <a:xfrm flipV="1">
            <a:off x="4787899" y="2802333"/>
            <a:ext cx="2098673" cy="9048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50" idx="1"/>
          </p:cNvCxnSpPr>
          <p:nvPr/>
        </p:nvCxnSpPr>
        <p:spPr>
          <a:xfrm flipV="1">
            <a:off x="4787898" y="3033909"/>
            <a:ext cx="2098673" cy="59590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4787897" y="3265485"/>
            <a:ext cx="2063751" cy="102026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320761" y="4724400"/>
            <a:ext cx="1571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取消</a:t>
            </a:r>
            <a:r>
              <a:rPr lang="zh-CN" altLang="en-US" sz="1400" dirty="0" smtClean="0"/>
              <a:t>堆叠</a:t>
            </a:r>
            <a:r>
              <a:rPr lang="en-US" altLang="zh-CN" sz="1400" dirty="0" smtClean="0"/>
              <a:t>unstack()</a:t>
            </a:r>
            <a:endParaRPr lang="zh-CN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5670549" y="3805237"/>
            <a:ext cx="6976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 将行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“拆堆”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成列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21711" y="47244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原始数据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5611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822450"/>
            <a:ext cx="1905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1509712"/>
            <a:ext cx="15811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39800" y="4454436"/>
            <a:ext cx="41973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</a:rPr>
              <a:t>df_student[0:5].melt(id_vars=['</a:t>
            </a:r>
            <a:r>
              <a:rPr lang="zh-CN" altLang="en-US" sz="1400" b="1" dirty="0">
                <a:solidFill>
                  <a:srgbClr val="0070C0"/>
                </a:solidFill>
              </a:rPr>
              <a:t>班级</a:t>
            </a:r>
            <a:r>
              <a:rPr lang="en-US" altLang="zh-CN" sz="1400" b="1" dirty="0">
                <a:solidFill>
                  <a:srgbClr val="0070C0"/>
                </a:solidFill>
              </a:rPr>
              <a:t>','</a:t>
            </a:r>
            <a:r>
              <a:rPr lang="zh-CN" altLang="en-US" sz="1400" b="1" dirty="0">
                <a:solidFill>
                  <a:srgbClr val="0070C0"/>
                </a:solidFill>
              </a:rPr>
              <a:t>姓名</a:t>
            </a:r>
            <a:r>
              <a:rPr lang="en-US" altLang="zh-CN" sz="1400" b="1" dirty="0">
                <a:solidFill>
                  <a:srgbClr val="0070C0"/>
                </a:solidFill>
              </a:rPr>
              <a:t>'],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                     value_vars=['</a:t>
            </a:r>
            <a:r>
              <a:rPr lang="zh-CN" altLang="en-US" sz="1400" b="1" dirty="0">
                <a:solidFill>
                  <a:srgbClr val="0070C0"/>
                </a:solidFill>
              </a:rPr>
              <a:t>语文</a:t>
            </a:r>
            <a:r>
              <a:rPr lang="en-US" altLang="zh-CN" sz="1400" b="1" dirty="0">
                <a:solidFill>
                  <a:srgbClr val="0070C0"/>
                </a:solidFill>
              </a:rPr>
              <a:t>','</a:t>
            </a:r>
            <a:r>
              <a:rPr lang="zh-CN" altLang="en-US" sz="1400" b="1" dirty="0">
                <a:solidFill>
                  <a:srgbClr val="0070C0"/>
                </a:solidFill>
              </a:rPr>
              <a:t>数学</a:t>
            </a:r>
            <a:r>
              <a:rPr lang="en-US" altLang="zh-CN" sz="1400" b="1" dirty="0">
                <a:solidFill>
                  <a:srgbClr val="0070C0"/>
                </a:solidFill>
              </a:rPr>
              <a:t>','</a:t>
            </a:r>
            <a:r>
              <a:rPr lang="zh-CN" altLang="en-US" sz="1400" b="1" dirty="0">
                <a:solidFill>
                  <a:srgbClr val="0070C0"/>
                </a:solidFill>
              </a:rPr>
              <a:t>英语</a:t>
            </a:r>
            <a:r>
              <a:rPr lang="en-US" altLang="zh-CN" sz="1400" b="1" dirty="0">
                <a:solidFill>
                  <a:srgbClr val="0070C0"/>
                </a:solidFill>
              </a:rPr>
              <a:t>'],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                     var_name='</a:t>
            </a:r>
            <a:r>
              <a:rPr lang="zh-CN" altLang="en-US" sz="1400" b="1" dirty="0">
                <a:solidFill>
                  <a:srgbClr val="0070C0"/>
                </a:solidFill>
              </a:rPr>
              <a:t>学科</a:t>
            </a:r>
            <a:r>
              <a:rPr lang="en-US" altLang="zh-CN" sz="1400" b="1" dirty="0">
                <a:solidFill>
                  <a:srgbClr val="0070C0"/>
                </a:solidFill>
              </a:rPr>
              <a:t>',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                     value_name='</a:t>
            </a:r>
            <a:r>
              <a:rPr lang="zh-CN" altLang="en-US" sz="1400" b="1" dirty="0">
                <a:solidFill>
                  <a:srgbClr val="0070C0"/>
                </a:solidFill>
              </a:rPr>
              <a:t>分数</a:t>
            </a:r>
            <a:r>
              <a:rPr lang="en-US" altLang="zh-CN" sz="1400" b="1" dirty="0">
                <a:solidFill>
                  <a:srgbClr val="0070C0"/>
                </a:solidFill>
              </a:rPr>
              <a:t>',col_level=1)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2550" y="2178050"/>
            <a:ext cx="584200" cy="139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594350" y="1574800"/>
            <a:ext cx="584200" cy="3702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06600" y="2178050"/>
            <a:ext cx="908050" cy="196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191250" y="1778000"/>
            <a:ext cx="266700" cy="3498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08332" y="2432050"/>
            <a:ext cx="288636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489700" y="1778000"/>
            <a:ext cx="317500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496050" y="2955925"/>
            <a:ext cx="317500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489700" y="4133850"/>
            <a:ext cx="317500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085975" y="1137244"/>
            <a:ext cx="28676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id_vars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=[‘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班级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’,‘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姓名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’]   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--</a:t>
            </a:r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基准列，固定</a:t>
            </a:r>
            <a:endParaRPr lang="zh-CN" alt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1727200" y="1506576"/>
            <a:ext cx="1428750" cy="57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752850" y="1447800"/>
            <a:ext cx="1778000" cy="250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78125" y="1422400"/>
            <a:ext cx="10287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638748" y="1821934"/>
            <a:ext cx="2612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value_vars=['</a:t>
            </a:r>
            <a:r>
              <a:rPr lang="zh-CN" altLang="en-US" sz="1400" dirty="0">
                <a:solidFill>
                  <a:srgbClr val="FF0000"/>
                </a:solidFill>
              </a:rPr>
              <a:t>语文</a:t>
            </a:r>
            <a:r>
              <a:rPr lang="en-US" altLang="zh-CN" sz="1400" dirty="0">
                <a:solidFill>
                  <a:srgbClr val="FF0000"/>
                </a:solidFill>
              </a:rPr>
              <a:t>','</a:t>
            </a:r>
            <a:r>
              <a:rPr lang="zh-CN" altLang="en-US" sz="1400" dirty="0">
                <a:solidFill>
                  <a:srgbClr val="FF0000"/>
                </a:solidFill>
              </a:rPr>
              <a:t>数学</a:t>
            </a:r>
            <a:r>
              <a:rPr lang="en-US" altLang="zh-CN" sz="1400" dirty="0">
                <a:solidFill>
                  <a:srgbClr val="FF0000"/>
                </a:solidFill>
              </a:rPr>
              <a:t>','</a:t>
            </a:r>
            <a:r>
              <a:rPr lang="zh-CN" altLang="en-US" sz="1400" dirty="0">
                <a:solidFill>
                  <a:srgbClr val="FF0000"/>
                </a:solidFill>
              </a:rPr>
              <a:t>英语</a:t>
            </a:r>
            <a:r>
              <a:rPr lang="en-US" altLang="zh-CN" sz="1400" dirty="0">
                <a:solidFill>
                  <a:srgbClr val="FF0000"/>
                </a:solidFill>
              </a:rPr>
              <a:t>'],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155950" y="2129711"/>
            <a:ext cx="14452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var_name='</a:t>
            </a:r>
            <a:r>
              <a:rPr lang="zh-CN" altLang="en-US" sz="1400" dirty="0">
                <a:solidFill>
                  <a:srgbClr val="FF0000"/>
                </a:solidFill>
              </a:rPr>
              <a:t>学科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2914650" y="2082800"/>
            <a:ext cx="317500" cy="95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直接箭头连接符 2048"/>
          <p:cNvCxnSpPr/>
          <p:nvPr/>
        </p:nvCxnSpPr>
        <p:spPr>
          <a:xfrm flipV="1">
            <a:off x="4476750" y="1698625"/>
            <a:ext cx="1765300" cy="5849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矩形 2052"/>
          <p:cNvSpPr/>
          <p:nvPr/>
        </p:nvSpPr>
        <p:spPr>
          <a:xfrm>
            <a:off x="3006439" y="2445663"/>
            <a:ext cx="21307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'</a:t>
            </a:r>
            <a:r>
              <a:rPr lang="zh-CN" altLang="en-US" sz="1100" dirty="0"/>
              <a:t>语文</a:t>
            </a:r>
            <a:r>
              <a:rPr lang="en-US" altLang="zh-CN" sz="1100" dirty="0"/>
              <a:t>','</a:t>
            </a:r>
            <a:r>
              <a:rPr lang="zh-CN" altLang="en-US" sz="1100" dirty="0"/>
              <a:t>数学</a:t>
            </a:r>
            <a:r>
              <a:rPr lang="en-US" altLang="zh-CN" sz="1100" dirty="0"/>
              <a:t>','</a:t>
            </a:r>
            <a:r>
              <a:rPr lang="zh-CN" altLang="en-US" sz="1100" dirty="0"/>
              <a:t>英语</a:t>
            </a:r>
            <a:r>
              <a:rPr lang="en-US" altLang="zh-CN" sz="1100" dirty="0"/>
              <a:t>'</a:t>
            </a:r>
            <a:r>
              <a:rPr lang="zh-CN" altLang="en-US" sz="1100" dirty="0"/>
              <a:t>三列转换</a:t>
            </a:r>
            <a:r>
              <a:rPr lang="zh-CN" altLang="en-US" sz="1100" dirty="0" smtClean="0"/>
              <a:t>成行</a:t>
            </a:r>
            <a:endParaRPr lang="en-US" altLang="zh-CN" sz="1100" dirty="0" smtClean="0"/>
          </a:p>
          <a:p>
            <a:r>
              <a:rPr lang="zh-CN" altLang="en-US" sz="1100" dirty="0" smtClean="0"/>
              <a:t>融合</a:t>
            </a:r>
            <a:r>
              <a:rPr lang="zh-CN" altLang="en-US" sz="1100" dirty="0"/>
              <a:t>为“学科”字段</a:t>
            </a:r>
          </a:p>
        </p:txBody>
      </p:sp>
      <p:sp>
        <p:nvSpPr>
          <p:cNvPr id="38" name="矩形 37"/>
          <p:cNvSpPr/>
          <p:nvPr/>
        </p:nvSpPr>
        <p:spPr>
          <a:xfrm>
            <a:off x="2350237" y="2432050"/>
            <a:ext cx="268725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664400" y="2432050"/>
            <a:ext cx="244295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4" name="矩形 2053"/>
          <p:cNvSpPr/>
          <p:nvPr/>
        </p:nvSpPr>
        <p:spPr>
          <a:xfrm>
            <a:off x="3112944" y="3466584"/>
            <a:ext cx="1619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</a:rPr>
              <a:t>value_name='</a:t>
            </a:r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</a:rPr>
              <a:t>分数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2865412" y="3766066"/>
            <a:ext cx="21595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这三个列的值定义为“分数”列</a:t>
            </a:r>
          </a:p>
        </p:txBody>
      </p:sp>
      <p:cxnSp>
        <p:nvCxnSpPr>
          <p:cNvPr id="2057" name="直接箭头连接符 2056"/>
          <p:cNvCxnSpPr>
            <a:stCxn id="2054" idx="1"/>
          </p:cNvCxnSpPr>
          <p:nvPr/>
        </p:nvCxnSpPr>
        <p:spPr>
          <a:xfrm flipH="1" flipV="1">
            <a:off x="2519815" y="3613150"/>
            <a:ext cx="593129" cy="381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054" idx="3"/>
          </p:cNvCxnSpPr>
          <p:nvPr/>
        </p:nvCxnSpPr>
        <p:spPr>
          <a:xfrm flipV="1">
            <a:off x="4732875" y="3219450"/>
            <a:ext cx="1756825" cy="4318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1" name="矩形 2060"/>
          <p:cNvSpPr/>
          <p:nvPr/>
        </p:nvSpPr>
        <p:spPr>
          <a:xfrm>
            <a:off x="416139" y="2137658"/>
            <a:ext cx="8322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/>
              <a:t>col_level=1</a:t>
            </a:r>
            <a:endParaRPr lang="zh-CN" altLang="en-US" sz="1050" dirty="0"/>
          </a:p>
        </p:txBody>
      </p:sp>
      <p:sp>
        <p:nvSpPr>
          <p:cNvPr id="51" name="矩形 50"/>
          <p:cNvSpPr/>
          <p:nvPr/>
        </p:nvSpPr>
        <p:spPr>
          <a:xfrm>
            <a:off x="6813550" y="1497934"/>
            <a:ext cx="8322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/>
              <a:t>col_level=1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73434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1196975"/>
            <a:ext cx="157162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2293938"/>
            <a:ext cx="16954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212850" y="5169585"/>
            <a:ext cx="5346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df_student5.pivot(index=['</a:t>
            </a:r>
            <a:r>
              <a:rPr lang="zh-CN" altLang="en-US" sz="1400" dirty="0"/>
              <a:t>班级</a:t>
            </a:r>
            <a:r>
              <a:rPr lang="en-US" altLang="zh-CN" sz="1400" dirty="0"/>
              <a:t>','</a:t>
            </a:r>
            <a:r>
              <a:rPr lang="zh-CN" altLang="en-US" sz="1400" dirty="0"/>
              <a:t>姓名</a:t>
            </a:r>
            <a:r>
              <a:rPr lang="en-US" altLang="zh-CN" sz="1400" dirty="0"/>
              <a:t>'],columns='</a:t>
            </a:r>
            <a:r>
              <a:rPr lang="zh-CN" altLang="en-US" sz="1400" dirty="0"/>
              <a:t>学科</a:t>
            </a:r>
            <a:r>
              <a:rPr lang="en-US" altLang="zh-CN" sz="1400" dirty="0"/>
              <a:t>',values='</a:t>
            </a:r>
            <a:r>
              <a:rPr lang="zh-CN" altLang="en-US" sz="1400" dirty="0"/>
              <a:t>分数</a:t>
            </a:r>
            <a:r>
              <a:rPr lang="en-US" altLang="zh-CN" sz="1400" dirty="0"/>
              <a:t>')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1638300" y="1289050"/>
            <a:ext cx="558800" cy="37147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37100" y="2603500"/>
            <a:ext cx="615950" cy="1490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54250" y="1289050"/>
            <a:ext cx="285750" cy="3714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353050" y="2374900"/>
            <a:ext cx="90805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97150" y="1289050"/>
            <a:ext cx="265113" cy="37147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391943" y="2876550"/>
            <a:ext cx="869157" cy="121761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197100" y="1289050"/>
            <a:ext cx="2540000" cy="13144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154285" y="1900277"/>
            <a:ext cx="1480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index</a:t>
            </a:r>
            <a:r>
              <a:rPr lang="en-US" altLang="zh-CN" sz="1200" dirty="0">
                <a:solidFill>
                  <a:srgbClr val="0070C0"/>
                </a:solidFill>
              </a:rPr>
              <a:t>=['</a:t>
            </a:r>
            <a:r>
              <a:rPr lang="zh-CN" altLang="en-US" sz="1200" dirty="0">
                <a:solidFill>
                  <a:srgbClr val="0070C0"/>
                </a:solidFill>
              </a:rPr>
              <a:t>班级</a:t>
            </a:r>
            <a:r>
              <a:rPr lang="en-US" altLang="zh-CN" sz="1200" dirty="0">
                <a:solidFill>
                  <a:srgbClr val="0070C0"/>
                </a:solidFill>
              </a:rPr>
              <a:t>','</a:t>
            </a:r>
            <a:r>
              <a:rPr lang="zh-CN" altLang="en-US" sz="1200" dirty="0">
                <a:solidFill>
                  <a:srgbClr val="0070C0"/>
                </a:solidFill>
              </a:rPr>
              <a:t>姓名</a:t>
            </a:r>
            <a:r>
              <a:rPr lang="en-US" altLang="zh-CN" sz="1200" dirty="0">
                <a:solidFill>
                  <a:srgbClr val="0070C0"/>
                </a:solidFill>
              </a:rPr>
              <a:t>']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>
            <a:endCxn id="11" idx="1"/>
          </p:cNvCxnSpPr>
          <p:nvPr/>
        </p:nvCxnSpPr>
        <p:spPr>
          <a:xfrm flipV="1">
            <a:off x="2540000" y="2460625"/>
            <a:ext cx="2813050" cy="2143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154285" y="2431534"/>
            <a:ext cx="1162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columns='</a:t>
            </a:r>
            <a:r>
              <a:rPr lang="zh-CN" altLang="en-US" sz="1200" dirty="0">
                <a:solidFill>
                  <a:srgbClr val="FF0000"/>
                </a:solidFill>
              </a:rPr>
              <a:t>学科</a:t>
            </a:r>
            <a:r>
              <a:rPr lang="en-US" altLang="zh-CN" sz="1200" dirty="0">
                <a:solidFill>
                  <a:srgbClr val="FF0000"/>
                </a:solidFill>
              </a:rPr>
              <a:t>'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2" name="直接箭头连接符 21"/>
          <p:cNvCxnSpPr>
            <a:endCxn id="3075" idx="2"/>
          </p:cNvCxnSpPr>
          <p:nvPr/>
        </p:nvCxnSpPr>
        <p:spPr>
          <a:xfrm flipV="1">
            <a:off x="2862263" y="4094163"/>
            <a:ext cx="2662237" cy="9096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361072" y="4534857"/>
            <a:ext cx="10304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</a:rPr>
              <a:t>values='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分数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13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522</Words>
  <Application>Microsoft Office PowerPoint</Application>
  <PresentationFormat>自定义</PresentationFormat>
  <Paragraphs>135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xiejava</dc:creator>
  <cp:lastModifiedBy>xiejava</cp:lastModifiedBy>
  <cp:revision>36</cp:revision>
  <dcterms:created xsi:type="dcterms:W3CDTF">2022-01-19T13:54:03Z</dcterms:created>
  <dcterms:modified xsi:type="dcterms:W3CDTF">2022-03-24T07:10:13Z</dcterms:modified>
</cp:coreProperties>
</file>