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7D9C79-FBF6-26B5-6C55-E8ACB4F8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05" y="1105903"/>
            <a:ext cx="7696200" cy="3695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BC6EE4-41F1-C5F1-FD0E-58C4A909E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23" y="1316518"/>
            <a:ext cx="1319715" cy="7478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E0B02F6-F0BA-9187-9672-8FD1C23891CB}"/>
              </a:ext>
            </a:extLst>
          </p:cNvPr>
          <p:cNvSpPr/>
          <p:nvPr/>
        </p:nvSpPr>
        <p:spPr>
          <a:xfrm>
            <a:off x="3869342" y="1558089"/>
            <a:ext cx="1648327" cy="86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F2728B-9E10-4F9C-641E-3B4FE67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13" y="1737757"/>
            <a:ext cx="3276508" cy="12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H_Other_1">
            <a:extLst>
              <a:ext uri="{FF2B5EF4-FFF2-40B4-BE49-F238E27FC236}">
                <a16:creationId xmlns:a16="http://schemas.microsoft.com/office/drawing/2014/main" id="{BD7483D8-C141-398E-DAEC-345860BD31B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48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3" name="MH_Other_2">
            <a:extLst>
              <a:ext uri="{FF2B5EF4-FFF2-40B4-BE49-F238E27FC236}">
                <a16:creationId xmlns:a16="http://schemas.microsoft.com/office/drawing/2014/main" id="{51AA2EAA-8384-1C48-198E-285B6BF3417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156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01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4" name="MH_SubTitle_1">
            <a:extLst>
              <a:ext uri="{FF2B5EF4-FFF2-40B4-BE49-F238E27FC236}">
                <a16:creationId xmlns:a16="http://schemas.microsoft.com/office/drawing/2014/main" id="{A863931B-DC97-7083-829B-4141A92EAA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750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前期搜集</a:t>
            </a:r>
          </a:p>
        </p:txBody>
      </p:sp>
      <p:sp>
        <p:nvSpPr>
          <p:cNvPr id="55" name="MH_Other_3">
            <a:extLst>
              <a:ext uri="{FF2B5EF4-FFF2-40B4-BE49-F238E27FC236}">
                <a16:creationId xmlns:a16="http://schemas.microsoft.com/office/drawing/2014/main" id="{04502BAB-B0C6-25C5-9B61-2906AAEFE46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49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6" name="MH_Other_4">
            <a:extLst>
              <a:ext uri="{FF2B5EF4-FFF2-40B4-BE49-F238E27FC236}">
                <a16:creationId xmlns:a16="http://schemas.microsoft.com/office/drawing/2014/main" id="{E8F60A83-EFA5-1E0A-468B-F030A67C0A4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4929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03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7" name="MH_SubTitle_3">
            <a:extLst>
              <a:ext uri="{FF2B5EF4-FFF2-40B4-BE49-F238E27FC236}">
                <a16:creationId xmlns:a16="http://schemas.microsoft.com/office/drawing/2014/main" id="{8D727D7D-383A-D520-16DA-E3BB17A0641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11158" y="4464685"/>
            <a:ext cx="1368425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入口突破</a:t>
            </a:r>
          </a:p>
        </p:txBody>
      </p:sp>
      <p:sp>
        <p:nvSpPr>
          <p:cNvPr id="58" name="MH_Other_5">
            <a:extLst>
              <a:ext uri="{FF2B5EF4-FFF2-40B4-BE49-F238E27FC236}">
                <a16:creationId xmlns:a16="http://schemas.microsoft.com/office/drawing/2014/main" id="{322CBF0D-F09A-A89D-A685-0EEAD60378B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732145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59" name="MH_Other_6">
            <a:extLst>
              <a:ext uri="{FF2B5EF4-FFF2-40B4-BE49-F238E27FC236}">
                <a16:creationId xmlns:a16="http://schemas.microsoft.com/office/drawing/2014/main" id="{99E7396E-36BA-0AF1-FAAE-1F42B05A66A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782945" y="3266123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05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0" name="MH_SubTitle_5">
            <a:extLst>
              <a:ext uri="{FF2B5EF4-FFF2-40B4-BE49-F238E27FC236}">
                <a16:creationId xmlns:a16="http://schemas.microsoft.com/office/drawing/2014/main" id="{C814E06B-D10A-13C8-A7C0-CC1996FE50B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4480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通道构建</a:t>
            </a:r>
          </a:p>
        </p:txBody>
      </p:sp>
      <p:sp>
        <p:nvSpPr>
          <p:cNvPr id="61" name="MH_Other_7">
            <a:extLst>
              <a:ext uri="{FF2B5EF4-FFF2-40B4-BE49-F238E27FC236}">
                <a16:creationId xmlns:a16="http://schemas.microsoft.com/office/drawing/2014/main" id="{E0C0C048-CDDA-2DFE-AC24-46E71A50F58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316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2" name="MH_Other_8">
            <a:extLst>
              <a:ext uri="{FF2B5EF4-FFF2-40B4-BE49-F238E27FC236}">
                <a16:creationId xmlns:a16="http://schemas.microsoft.com/office/drawing/2014/main" id="{4393DD37-DD97-B53A-9401-9A6F322C8848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19824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02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3" name="MH_SubTitle_2">
            <a:extLst>
              <a:ext uri="{FF2B5EF4-FFF2-40B4-BE49-F238E27FC236}">
                <a16:creationId xmlns:a16="http://schemas.microsoft.com/office/drawing/2014/main" id="{AE35C17A-9258-3FA6-D6F6-98BB688551F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64433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漏洞利用</a:t>
            </a:r>
          </a:p>
        </p:txBody>
      </p:sp>
      <p:sp>
        <p:nvSpPr>
          <p:cNvPr id="64" name="MH_Other_9">
            <a:extLst>
              <a:ext uri="{FF2B5EF4-FFF2-40B4-BE49-F238E27FC236}">
                <a16:creationId xmlns:a16="http://schemas.microsoft.com/office/drawing/2014/main" id="{E5437DD1-506F-38CC-A5E7-6C30E7C1C59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46532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5" name="MH_Other_10">
            <a:extLst>
              <a:ext uri="{FF2B5EF4-FFF2-40B4-BE49-F238E27FC236}">
                <a16:creationId xmlns:a16="http://schemas.microsoft.com/office/drawing/2014/main" id="{CDB958FD-BCC0-6E41-15B7-5D6739E71C3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51612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04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6" name="MH_SubTitle_4">
            <a:extLst>
              <a:ext uri="{FF2B5EF4-FFF2-40B4-BE49-F238E27FC236}">
                <a16:creationId xmlns:a16="http://schemas.microsoft.com/office/drawing/2014/main" id="{1D01BD7C-140E-5F93-99AD-07AEEFB0902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177983" y="1546860"/>
            <a:ext cx="1368425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内网搜集</a:t>
            </a:r>
          </a:p>
        </p:txBody>
      </p:sp>
      <p:sp>
        <p:nvSpPr>
          <p:cNvPr id="67" name="MH_Other_11">
            <a:extLst>
              <a:ext uri="{FF2B5EF4-FFF2-40B4-BE49-F238E27FC236}">
                <a16:creationId xmlns:a16="http://schemas.microsoft.com/office/drawing/2014/main" id="{7C2E6511-B079-23E0-757E-A8FF99027BD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98970" y="321532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8" name="MH_Other_12">
            <a:extLst>
              <a:ext uri="{FF2B5EF4-FFF2-40B4-BE49-F238E27FC236}">
                <a16:creationId xmlns:a16="http://schemas.microsoft.com/office/drawing/2014/main" id="{C858829D-33B8-09CB-507E-6616BC8B03FE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049770" y="3266123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06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69" name="MH_SubTitle_6">
            <a:extLst>
              <a:ext uri="{FF2B5EF4-FFF2-40B4-BE49-F238E27FC236}">
                <a16:creationId xmlns:a16="http://schemas.microsoft.com/office/drawing/2014/main" id="{30A267B7-5C8B-17F0-9926-976FA7705C0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711633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横向移动</a:t>
            </a:r>
          </a:p>
        </p:txBody>
      </p:sp>
      <p:cxnSp>
        <p:nvCxnSpPr>
          <p:cNvPr id="70" name="MH_Other_13">
            <a:extLst>
              <a:ext uri="{FF2B5EF4-FFF2-40B4-BE49-F238E27FC236}">
                <a16:creationId xmlns:a16="http://schemas.microsoft.com/office/drawing/2014/main" id="{1E294584-4BCC-F392-F3C9-982D3355DBB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58433" y="3613785"/>
            <a:ext cx="503237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oval" w="lg" len="lg"/>
            <a:tailEnd type="none" w="med" len="med"/>
          </a:ln>
        </p:spPr>
      </p:cxnSp>
      <p:cxnSp>
        <p:nvCxnSpPr>
          <p:cNvPr id="71" name="MH_Other_14">
            <a:extLst>
              <a:ext uri="{FF2B5EF4-FFF2-40B4-BE49-F238E27FC236}">
                <a16:creationId xmlns:a16="http://schemas.microsoft.com/office/drawing/2014/main" id="{85756066-E942-4262-72EF-E6C960E7F77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1673840" y="3613785"/>
            <a:ext cx="503238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72" name="MH_Other_15">
            <a:extLst>
              <a:ext uri="{FF2B5EF4-FFF2-40B4-BE49-F238E27FC236}">
                <a16:creationId xmlns:a16="http://schemas.microsoft.com/office/drawing/2014/main" id="{F14EC9F4-5E3B-FA24-8034-7B463825B27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0633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3" name="MH_Other_16">
            <a:extLst>
              <a:ext uri="{FF2B5EF4-FFF2-40B4-BE49-F238E27FC236}">
                <a16:creationId xmlns:a16="http://schemas.microsoft.com/office/drawing/2014/main" id="{64B03874-6312-512A-6AD0-35F1B987D14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59695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MH_Other_17">
            <a:extLst>
              <a:ext uri="{FF2B5EF4-FFF2-40B4-BE49-F238E27FC236}">
                <a16:creationId xmlns:a16="http://schemas.microsoft.com/office/drawing/2014/main" id="{A0CCAB5F-8062-4514-C532-7CA57910423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130608" y="401224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5" name="MH_Other_18">
            <a:extLst>
              <a:ext uri="{FF2B5EF4-FFF2-40B4-BE49-F238E27FC236}">
                <a16:creationId xmlns:a16="http://schemas.microsoft.com/office/drawing/2014/main" id="{DFD0D01E-54D5-1368-D8B7-7E49F3055D36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V="1">
            <a:off x="23301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" name="MH_Other_19">
            <a:extLst>
              <a:ext uri="{FF2B5EF4-FFF2-40B4-BE49-F238E27FC236}">
                <a16:creationId xmlns:a16="http://schemas.microsoft.com/office/drawing/2014/main" id="{D6A9A547-71D2-648B-52E7-2568E2657AF2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 flipV="1">
            <a:off x="486378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7" name="MH_Other_20">
            <a:extLst>
              <a:ext uri="{FF2B5EF4-FFF2-40B4-BE49-F238E27FC236}">
                <a16:creationId xmlns:a16="http://schemas.microsoft.com/office/drawing/2014/main" id="{5B96C2A5-FAD6-C4BC-E3FF-9D09F4AA510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flipV="1">
            <a:off x="7397433" y="28105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" name="MH_Other_21">
            <a:extLst>
              <a:ext uri="{FF2B5EF4-FFF2-40B4-BE49-F238E27FC236}">
                <a16:creationId xmlns:a16="http://schemas.microsoft.com/office/drawing/2014/main" id="{0D93C075-F6F3-2CEE-616B-4E382D540D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4617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" name="MH_Other_22">
            <a:extLst>
              <a:ext uri="{FF2B5EF4-FFF2-40B4-BE49-F238E27FC236}">
                <a16:creationId xmlns:a16="http://schemas.microsoft.com/office/drawing/2014/main" id="{AA65FE8C-ACA3-3FFE-4FEC-E9282DC814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7285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0" name="MH_Other_23">
            <a:extLst>
              <a:ext uri="{FF2B5EF4-FFF2-40B4-BE49-F238E27FC236}">
                <a16:creationId xmlns:a16="http://schemas.microsoft.com/office/drawing/2014/main" id="{647B336F-6C88-3A8B-F426-BC1C277935BA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399542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1" name="MH_Other_24">
            <a:extLst>
              <a:ext uri="{FF2B5EF4-FFF2-40B4-BE49-F238E27FC236}">
                <a16:creationId xmlns:a16="http://schemas.microsoft.com/office/drawing/2014/main" id="{922DE71E-4999-0940-0E96-81F6C8719AC5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526224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" name="MH_Other_25">
            <a:extLst>
              <a:ext uri="{FF2B5EF4-FFF2-40B4-BE49-F238E27FC236}">
                <a16:creationId xmlns:a16="http://schemas.microsoft.com/office/drawing/2014/main" id="{61E00B81-194A-ACDE-8A15-8FA6F45CF25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6529070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" name="MH_Other_25">
            <a:extLst>
              <a:ext uri="{FF2B5EF4-FFF2-40B4-BE49-F238E27FC236}">
                <a16:creationId xmlns:a16="http://schemas.microsoft.com/office/drawing/2014/main" id="{72DD7B8B-20D0-458B-1D3E-744B03735ACD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7795895" y="3614420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" name="MH_Other_10">
            <a:extLst>
              <a:ext uri="{FF2B5EF4-FFF2-40B4-BE49-F238E27FC236}">
                <a16:creationId xmlns:a16="http://schemas.microsoft.com/office/drawing/2014/main" id="{CC8766C1-A63F-F1BD-CEB3-590CC20D7EC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8369935" y="3266758"/>
            <a:ext cx="695325" cy="695325"/>
          </a:xfrm>
          <a:prstGeom prst="ellipse">
            <a:avLst/>
          </a:prstGeom>
          <a:solidFill>
            <a:srgbClr val="3BB7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5" name="MH_Other_9">
            <a:extLst>
              <a:ext uri="{FF2B5EF4-FFF2-40B4-BE49-F238E27FC236}">
                <a16:creationId xmlns:a16="http://schemas.microsoft.com/office/drawing/2014/main" id="{781EBC9E-AEB8-9FCB-E544-BCE0C9BA1416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8319135" y="3216593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6" name="MH_Other_5">
            <a:extLst>
              <a:ext uri="{FF2B5EF4-FFF2-40B4-BE49-F238E27FC236}">
                <a16:creationId xmlns:a16="http://schemas.microsoft.com/office/drawing/2014/main" id="{800805C9-DB25-2493-596F-C77E897F67FC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9585960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7" name="MH_Other_6">
            <a:extLst>
              <a:ext uri="{FF2B5EF4-FFF2-40B4-BE49-F238E27FC236}">
                <a16:creationId xmlns:a16="http://schemas.microsoft.com/office/drawing/2014/main" id="{C09DA80B-4C95-BC24-66AC-6D285A7B7946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9636760" y="3265488"/>
            <a:ext cx="695325" cy="695325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08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8" name="MH_Other_9">
            <a:extLst>
              <a:ext uri="{FF2B5EF4-FFF2-40B4-BE49-F238E27FC236}">
                <a16:creationId xmlns:a16="http://schemas.microsoft.com/office/drawing/2014/main" id="{BE80601E-5B21-ADA4-85B3-6CA6EF71582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831913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89" name="MH_Other_10">
            <a:extLst>
              <a:ext uri="{FF2B5EF4-FFF2-40B4-BE49-F238E27FC236}">
                <a16:creationId xmlns:a16="http://schemas.microsoft.com/office/drawing/2014/main" id="{20367E03-1D8B-EAB5-71F3-12EA4D7C339C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836993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07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0" name="MH_Other_11">
            <a:extLst>
              <a:ext uri="{FF2B5EF4-FFF2-40B4-BE49-F238E27FC236}">
                <a16:creationId xmlns:a16="http://schemas.microsoft.com/office/drawing/2014/main" id="{B8659D27-9F0B-765C-AEA5-9B24B3BA854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0852785" y="3214688"/>
            <a:ext cx="796925" cy="796925"/>
          </a:xfrm>
          <a:prstGeom prst="ellipse">
            <a:avLst/>
          </a:prstGeom>
          <a:noFill/>
          <a:ln w="28575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91" name="MH_Other_12">
            <a:extLst>
              <a:ext uri="{FF2B5EF4-FFF2-40B4-BE49-F238E27FC236}">
                <a16:creationId xmlns:a16="http://schemas.microsoft.com/office/drawing/2014/main" id="{3E2ADBC2-9845-5B24-2777-4A4B1043E8B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0903585" y="3265488"/>
            <a:ext cx="695325" cy="695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ea typeface="幼圆" panose="02010509060101010101" pitchFamily="49" charset="-122"/>
              </a:rPr>
              <a:t>09</a:t>
            </a:r>
            <a:endParaRPr lang="zh-CN" altLang="en-US" sz="2400" b="1" kern="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cxnSp>
        <p:nvCxnSpPr>
          <p:cNvPr id="92" name="MH_Other_17">
            <a:extLst>
              <a:ext uri="{FF2B5EF4-FFF2-40B4-BE49-F238E27FC236}">
                <a16:creationId xmlns:a16="http://schemas.microsoft.com/office/drawing/2014/main" id="{079D2843-C176-AB29-9C0B-7127F6F87D10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9984423" y="2791778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3" name="MH_Other_19">
            <a:extLst>
              <a:ext uri="{FF2B5EF4-FFF2-40B4-BE49-F238E27FC236}">
                <a16:creationId xmlns:a16="http://schemas.microsoft.com/office/drawing/2014/main" id="{6219E88B-7E16-1181-1234-C59DFFC4BC94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V="1">
            <a:off x="871759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4" name="MH_Other_20">
            <a:extLst>
              <a:ext uri="{FF2B5EF4-FFF2-40B4-BE49-F238E27FC236}">
                <a16:creationId xmlns:a16="http://schemas.microsoft.com/office/drawing/2014/main" id="{82D51E4D-DB4A-CB7E-D1BE-24792F9639A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flipV="1">
            <a:off x="11251248" y="4029710"/>
            <a:ext cx="0" cy="4064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5" name="MH_Other_24">
            <a:extLst>
              <a:ext uri="{FF2B5EF4-FFF2-40B4-BE49-F238E27FC236}">
                <a16:creationId xmlns:a16="http://schemas.microsoft.com/office/drawing/2014/main" id="{D1E1FA2D-E0E9-BABB-171A-6E0BF25136A6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9116060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6" name="MH_Other_25">
            <a:extLst>
              <a:ext uri="{FF2B5EF4-FFF2-40B4-BE49-F238E27FC236}">
                <a16:creationId xmlns:a16="http://schemas.microsoft.com/office/drawing/2014/main" id="{5C47FABE-25BC-043B-932D-4FDA03CAED46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0382885" y="3613785"/>
            <a:ext cx="4699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7" name="MH_SubTitle_5">
            <a:extLst>
              <a:ext uri="{FF2B5EF4-FFF2-40B4-BE49-F238E27FC236}">
                <a16:creationId xmlns:a16="http://schemas.microsoft.com/office/drawing/2014/main" id="{7291056D-A3F2-6744-8844-6DB99E939DB8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032433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持久控制</a:t>
            </a:r>
          </a:p>
        </p:txBody>
      </p:sp>
      <p:sp>
        <p:nvSpPr>
          <p:cNvPr id="98" name="MH_SubTitle_5">
            <a:extLst>
              <a:ext uri="{FF2B5EF4-FFF2-40B4-BE49-F238E27FC236}">
                <a16:creationId xmlns:a16="http://schemas.microsoft.com/office/drawing/2014/main" id="{DB96E321-51CD-3607-EEF3-543B9F58BF7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0565448" y="4464685"/>
            <a:ext cx="1370013" cy="12271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痕迹处理</a:t>
            </a:r>
          </a:p>
        </p:txBody>
      </p:sp>
      <p:sp>
        <p:nvSpPr>
          <p:cNvPr id="99" name="MH_SubTitle_6">
            <a:extLst>
              <a:ext uri="{FF2B5EF4-FFF2-40B4-BE49-F238E27FC236}">
                <a16:creationId xmlns:a16="http://schemas.microsoft.com/office/drawing/2014/main" id="{FD29C4E9-571B-0A43-87B9-CF2327AECE2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299258" y="1546860"/>
            <a:ext cx="1370013" cy="1225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da-DK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数据获取</a:t>
            </a:r>
          </a:p>
        </p:txBody>
      </p:sp>
    </p:spTree>
    <p:extLst>
      <p:ext uri="{BB962C8B-B14F-4D97-AF65-F5344CB8AC3E}">
        <p14:creationId xmlns:p14="http://schemas.microsoft.com/office/powerpoint/2010/main" val="1029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Text_1">
            <a:extLst>
              <a:ext uri="{FF2B5EF4-FFF2-40B4-BE49-F238E27FC236}">
                <a16:creationId xmlns:a16="http://schemas.microsoft.com/office/drawing/2014/main" id="{1F2A808A-5F0E-8303-456A-AD36AC10A78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99806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护网技能培训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安全意识培训</a:t>
            </a:r>
          </a:p>
        </p:txBody>
      </p:sp>
      <p:sp>
        <p:nvSpPr>
          <p:cNvPr id="15" name="MH_Text_2">
            <a:extLst>
              <a:ext uri="{FF2B5EF4-FFF2-40B4-BE49-F238E27FC236}">
                <a16:creationId xmlns:a16="http://schemas.microsoft.com/office/drawing/2014/main" id="{5EF229F2-D5E4-75B2-5223-9936A7FF01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74379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>
                <a:solidFill>
                  <a:schemeClr val="tx1"/>
                </a:solidFill>
              </a:rPr>
              <a:t>资产梳理</a:t>
            </a:r>
          </a:p>
          <a:p>
            <a:pPr algn="ctr"/>
            <a:r>
              <a:rPr lang="zh-CN" altLang="pt-BR" b="1">
                <a:solidFill>
                  <a:schemeClr val="tx1"/>
                </a:solidFill>
              </a:rPr>
              <a:t>缩小攻击面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6" name="MH_Text_3">
            <a:extLst>
              <a:ext uri="{FF2B5EF4-FFF2-40B4-BE49-F238E27FC236}">
                <a16:creationId xmlns:a16="http://schemas.microsoft.com/office/drawing/2014/main" id="{025F2582-229A-1AC3-14D4-DD92B38B1D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48952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安全检测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整改加固</a:t>
            </a:r>
            <a:endParaRPr lang="pt-BR" altLang="zh-CN" b="1" dirty="0" err="1">
              <a:solidFill>
                <a:schemeClr val="tx1"/>
              </a:solidFill>
            </a:endParaRPr>
          </a:p>
        </p:txBody>
      </p:sp>
      <p:sp>
        <p:nvSpPr>
          <p:cNvPr id="17" name="MH_Text_4">
            <a:extLst>
              <a:ext uri="{FF2B5EF4-FFF2-40B4-BE49-F238E27FC236}">
                <a16:creationId xmlns:a16="http://schemas.microsoft.com/office/drawing/2014/main" id="{952D375B-0BAF-174A-C5DC-D5C1EE37525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23525" y="2270253"/>
            <a:ext cx="1227470" cy="1505835"/>
          </a:xfrm>
          <a:prstGeom prst="rect">
            <a:avLst/>
          </a:prstGeom>
          <a:noFill/>
          <a:ln>
            <a:solidFill>
              <a:srgbClr val="4472C4"/>
            </a:solidFill>
            <a:prstDash val="sysDash"/>
          </a:ln>
        </p:spPr>
        <p:txBody>
          <a:bodyPr wrap="square" lIns="72000" rIns="72000" rtlCol="0" anchor="ctr" anchorCtr="0">
            <a:normAutofit fontScale="92500" lnSpcReduction="20000"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endParaRPr lang="zh-CN" altLang="pt-BR" sz="1500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动态防护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pt-BR" sz="1500" b="1" dirty="0">
                <a:solidFill>
                  <a:schemeClr val="tx1"/>
                </a:solidFill>
              </a:rPr>
              <a:t>下一代防火墙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500" b="1" dirty="0">
                <a:solidFill>
                  <a:schemeClr val="tx1"/>
                </a:solidFill>
              </a:rPr>
              <a:t>态势感知</a:t>
            </a:r>
            <a:endParaRPr lang="en-US" altLang="zh-CN" sz="15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500" b="1" dirty="0">
                <a:solidFill>
                  <a:schemeClr val="tx1"/>
                </a:solidFill>
              </a:rPr>
              <a:t>SOAR</a:t>
            </a:r>
            <a:endParaRPr lang="pt-BR" altLang="zh-CN" sz="1500" b="1" dirty="0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8" name="MH_Text_5">
            <a:extLst>
              <a:ext uri="{FF2B5EF4-FFF2-40B4-BE49-F238E27FC236}">
                <a16:creationId xmlns:a16="http://schemas.microsoft.com/office/drawing/2014/main" id="{6D348BC5-6510-BAA3-D119-8FBAF1E3F5D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98098" y="2270253"/>
            <a:ext cx="1227470" cy="150583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lIns="72000" rIns="7200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ctr"/>
            <a:endParaRPr lang="zh-CN" altLang="pt-BR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现场值守</a:t>
            </a:r>
            <a:endParaRPr lang="pt-BR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pt-BR" b="1" dirty="0">
                <a:solidFill>
                  <a:schemeClr val="tx1"/>
                </a:solidFill>
              </a:rPr>
              <a:t>力争得分</a:t>
            </a:r>
            <a:r>
              <a:rPr lang="pt-BR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altLang="zh-CN" dirty="0" err="1">
              <a:solidFill>
                <a:schemeClr val="tx1"/>
              </a:solidFill>
            </a:endParaRPr>
          </a:p>
        </p:txBody>
      </p:sp>
      <p:sp>
        <p:nvSpPr>
          <p:cNvPr id="19" name="燕尾形 27">
            <a:extLst>
              <a:ext uri="{FF2B5EF4-FFF2-40B4-BE49-F238E27FC236}">
                <a16:creationId xmlns:a16="http://schemas.microsoft.com/office/drawing/2014/main" id="{2C6B42FB-6693-F317-8425-7FFD1655E351}"/>
              </a:ext>
            </a:extLst>
          </p:cNvPr>
          <p:cNvSpPr/>
          <p:nvPr/>
        </p:nvSpPr>
        <p:spPr>
          <a:xfrm rot="16200000" flipV="1">
            <a:off x="2927786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燕尾形 2">
            <a:extLst>
              <a:ext uri="{FF2B5EF4-FFF2-40B4-BE49-F238E27FC236}">
                <a16:creationId xmlns:a16="http://schemas.microsoft.com/office/drawing/2014/main" id="{D49095BB-B5B0-ADFB-FFE4-D774C0AFF319}"/>
              </a:ext>
            </a:extLst>
          </p:cNvPr>
          <p:cNvSpPr/>
          <p:nvPr/>
        </p:nvSpPr>
        <p:spPr>
          <a:xfrm rot="16200000" flipV="1">
            <a:off x="4455476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燕尾形 3">
            <a:extLst>
              <a:ext uri="{FF2B5EF4-FFF2-40B4-BE49-F238E27FC236}">
                <a16:creationId xmlns:a16="http://schemas.microsoft.com/office/drawing/2014/main" id="{F45F40E9-DD1B-F316-B722-ED4E97B6C1B8}"/>
              </a:ext>
            </a:extLst>
          </p:cNvPr>
          <p:cNvSpPr/>
          <p:nvPr/>
        </p:nvSpPr>
        <p:spPr>
          <a:xfrm rot="16200000" flipV="1">
            <a:off x="5933942" y="1594937"/>
            <a:ext cx="324113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燕尾形 4">
            <a:extLst>
              <a:ext uri="{FF2B5EF4-FFF2-40B4-BE49-F238E27FC236}">
                <a16:creationId xmlns:a16="http://schemas.microsoft.com/office/drawing/2014/main" id="{6E6DE231-09D0-6374-919C-7F149DAF7478}"/>
              </a:ext>
            </a:extLst>
          </p:cNvPr>
          <p:cNvSpPr/>
          <p:nvPr/>
        </p:nvSpPr>
        <p:spPr>
          <a:xfrm rot="16200000" flipV="1">
            <a:off x="7327581" y="1594937"/>
            <a:ext cx="324112" cy="728667"/>
          </a:xfrm>
          <a:prstGeom prst="chevron">
            <a:avLst>
              <a:gd name="adj" fmla="val 39402"/>
            </a:avLst>
          </a:prstGeom>
          <a:solidFill>
            <a:srgbClr val="4472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燕尾形 6">
            <a:extLst>
              <a:ext uri="{FF2B5EF4-FFF2-40B4-BE49-F238E27FC236}">
                <a16:creationId xmlns:a16="http://schemas.microsoft.com/office/drawing/2014/main" id="{88C4EF26-11C8-F64B-EEAA-7BF17433D9E3}"/>
              </a:ext>
            </a:extLst>
          </p:cNvPr>
          <p:cNvSpPr/>
          <p:nvPr/>
        </p:nvSpPr>
        <p:spPr>
          <a:xfrm rot="16200000" flipV="1">
            <a:off x="8815473" y="1594937"/>
            <a:ext cx="324112" cy="728667"/>
          </a:xfrm>
          <a:prstGeom prst="chevron">
            <a:avLst>
              <a:gd name="adj" fmla="val 39402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3693" tIns="51846" rIns="103693" bIns="51846" numCol="1" rtlCol="0" anchor="t" anchorCtr="0" compatLnSpc="1"/>
          <a:lstStyle/>
          <a:p>
            <a:endParaRPr lang="zh-CN" altLang="en-US" sz="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388CA2-D1E5-4B61-9EB3-910C282A7AE9}"/>
              </a:ext>
            </a:extLst>
          </p:cNvPr>
          <p:cNvSpPr/>
          <p:nvPr/>
        </p:nvSpPr>
        <p:spPr bwMode="auto">
          <a:xfrm>
            <a:off x="2487775" y="1204162"/>
            <a:ext cx="7125762" cy="410210"/>
          </a:xfrm>
          <a:prstGeom prst="rect">
            <a:avLst/>
          </a:prstGeom>
          <a:solidFill>
            <a:srgbClr val="4472C4"/>
          </a:solidFill>
          <a:ln w="28575">
            <a:solidFill>
              <a:srgbClr val="4472C4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 lIns="103693" tIns="51846" rIns="103693" bIns="51846">
            <a:spAutoFit/>
          </a:bodyPr>
          <a:lstStyle/>
          <a:p>
            <a:pPr algn="ctr">
              <a:tabLst>
                <a:tab pos="7247255" algn="r"/>
              </a:tabLs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一体化保障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576E74-F1F1-4DC9-CDBD-E47732113908}"/>
              </a:ext>
            </a:extLst>
          </p:cNvPr>
          <p:cNvSpPr/>
          <p:nvPr/>
        </p:nvSpPr>
        <p:spPr>
          <a:xfrm>
            <a:off x="2499806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建意识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0D233F-F028-E188-782B-F380A2F8DE89}"/>
              </a:ext>
            </a:extLst>
          </p:cNvPr>
          <p:cNvSpPr/>
          <p:nvPr/>
        </p:nvSpPr>
        <p:spPr>
          <a:xfrm>
            <a:off x="3974379" y="3902108"/>
            <a:ext cx="1227117" cy="475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摸家底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C53FA0-F203-E559-54EE-55A40A18F366}"/>
              </a:ext>
            </a:extLst>
          </p:cNvPr>
          <p:cNvSpPr/>
          <p:nvPr/>
        </p:nvSpPr>
        <p:spPr>
          <a:xfrm>
            <a:off x="54553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固城池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2BC147-4911-A133-3118-C181BBFE6F0C}"/>
              </a:ext>
            </a:extLst>
          </p:cNvPr>
          <p:cNvSpPr/>
          <p:nvPr/>
        </p:nvSpPr>
        <p:spPr>
          <a:xfrm>
            <a:off x="6941348" y="3902108"/>
            <a:ext cx="1227117" cy="4752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配神器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940728-EFFF-B5C7-62F9-64BAEA78CB62}"/>
              </a:ext>
            </a:extLst>
          </p:cNvPr>
          <p:cNvSpPr/>
          <p:nvPr/>
        </p:nvSpPr>
        <p:spPr>
          <a:xfrm>
            <a:off x="8420021" y="3902108"/>
            <a:ext cx="1227117" cy="4752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增值守</a:t>
            </a:r>
          </a:p>
        </p:txBody>
      </p:sp>
    </p:spTree>
    <p:extLst>
      <p:ext uri="{BB962C8B-B14F-4D97-AF65-F5344CB8AC3E}">
        <p14:creationId xmlns:p14="http://schemas.microsoft.com/office/powerpoint/2010/main" val="2801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AFCD62-25BA-6500-5096-67D28FA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42987"/>
            <a:ext cx="113538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40FD13-A3F2-0BA6-DDE0-BC47C91F3283}"/>
              </a:ext>
            </a:extLst>
          </p:cNvPr>
          <p:cNvSpPr txBox="1"/>
          <p:nvPr/>
        </p:nvSpPr>
        <p:spPr>
          <a:xfrm>
            <a:off x="3128211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规则定义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8E3F89-107E-358C-AB30-22004EDEEC8F}"/>
              </a:ext>
            </a:extLst>
          </p:cNvPr>
          <p:cNvSpPr txBox="1"/>
          <p:nvPr/>
        </p:nvSpPr>
        <p:spPr>
          <a:xfrm>
            <a:off x="2942103" y="2775103"/>
            <a:ext cx="13535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  <a:effectLst/>
              </a:rPr>
              <a:t>指定如何转换敏感数据，以及哪些数据需要被脱敏</a:t>
            </a:r>
            <a:endParaRPr lang="zh-CN" altLang="en-US" sz="1400" dirty="0">
              <a:solidFill>
                <a:srgbClr val="2A2F88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20A675-B76E-9905-7860-CA0A9826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70" y="4587289"/>
            <a:ext cx="3562350" cy="1304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EA93B9-181C-8C50-E8CA-38989353265C}"/>
              </a:ext>
            </a:extLst>
          </p:cNvPr>
          <p:cNvSpPr txBox="1"/>
          <p:nvPr/>
        </p:nvSpPr>
        <p:spPr>
          <a:xfrm>
            <a:off x="5398880" y="48126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脱敏算法应用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755A02-0350-55E8-A4B4-F44A7CC8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0" y="4779794"/>
            <a:ext cx="2138995" cy="1304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ADCD06-EADB-7A57-B7A2-1BBDF584536F}"/>
              </a:ext>
            </a:extLst>
          </p:cNvPr>
          <p:cNvSpPr txBox="1"/>
          <p:nvPr/>
        </p:nvSpPr>
        <p:spPr>
          <a:xfrm>
            <a:off x="1152525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数据识别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CCADCE-510A-4EF5-3842-D845FF17AA9E}"/>
              </a:ext>
            </a:extLst>
          </p:cNvPr>
          <p:cNvSpPr txBox="1"/>
          <p:nvPr/>
        </p:nvSpPr>
        <p:spPr>
          <a:xfrm>
            <a:off x="7843827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数据转换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DB329-BB18-0008-C0AF-D760DD2908CB}"/>
              </a:ext>
            </a:extLst>
          </p:cNvPr>
          <p:cNvSpPr txBox="1"/>
          <p:nvPr/>
        </p:nvSpPr>
        <p:spPr>
          <a:xfrm>
            <a:off x="7833180" y="2962291"/>
            <a:ext cx="14167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A2F88"/>
                </a:solidFill>
              </a:rPr>
              <a:t>敏感数据将被转换成非敏感数据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0F545B1-2093-AA69-2681-106D62AC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40" y="5432256"/>
            <a:ext cx="2138995" cy="130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BB2B1F-4273-7124-B4C8-C71C0C1C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39" y="4779793"/>
            <a:ext cx="2138995" cy="13049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AC4E19A-8F7B-A2C5-438A-7AC0D1034B60}"/>
              </a:ext>
            </a:extLst>
          </p:cNvPr>
          <p:cNvSpPr txBox="1"/>
          <p:nvPr/>
        </p:nvSpPr>
        <p:spPr>
          <a:xfrm>
            <a:off x="9974534" y="48126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2A2F88"/>
                </a:solidFill>
                <a:latin typeface="+mn-ea"/>
              </a:rPr>
              <a:t>数据使用</a:t>
            </a:r>
          </a:p>
        </p:txBody>
      </p:sp>
    </p:spTree>
    <p:extLst>
      <p:ext uri="{BB962C8B-B14F-4D97-AF65-F5344CB8AC3E}">
        <p14:creationId xmlns:p14="http://schemas.microsoft.com/office/powerpoint/2010/main" val="3818468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7月14日"/>
  <p:tag name="POCKET_APPLY_TYPE" val="Slide"/>
  <p:tag name="APPLYTYPE" val="Text"/>
  <p:tag name="APPLY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Other"/>
  <p:tag name="APPLY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20年5月23日"/>
  <p:tag name="POCKET_APPLY_TYPE" val="Slide"/>
  <p:tag name="APPLYTYPE" val="SubTitle"/>
  <p:tag name="APPLYORDER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88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33</cp:revision>
  <dcterms:created xsi:type="dcterms:W3CDTF">2023-02-21T01:42:50Z</dcterms:created>
  <dcterms:modified xsi:type="dcterms:W3CDTF">2024-04-10T11:50:13Z</dcterms:modified>
</cp:coreProperties>
</file>