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99FF-F0D6-41CB-91F3-7B181754CC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4E322CD-42FB-4DEB-879F-A8F0EE937044}">
      <dgm:prSet phldrT="[文本]"/>
      <dgm:spPr/>
      <dgm:t>
        <a:bodyPr/>
        <a:lstStyle/>
        <a:p>
          <a:r>
            <a:rPr lang="zh-CN" altLang="en-US" dirty="0"/>
            <a:t>感染病毒</a:t>
          </a:r>
        </a:p>
      </dgm:t>
    </dgm:pt>
    <dgm:pt modelId="{ABAC4119-E91B-45B3-994D-53F9551BD994}" type="par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1E4B0D55-EF61-4EF8-A733-7EA0052BAC48}" type="sib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A7F6EC0A-0158-4195-9502-89935D30D899}">
      <dgm:prSet phldrT="[文本]"/>
      <dgm:spPr/>
      <dgm:t>
        <a:bodyPr/>
        <a:lstStyle/>
        <a:p>
          <a:r>
            <a:rPr lang="zh-CN" altLang="en-US" dirty="0"/>
            <a:t>加密勒索</a:t>
          </a:r>
        </a:p>
      </dgm:t>
    </dgm:pt>
    <dgm:pt modelId="{309D6884-79A7-496C-A17B-6B6D7D410BCF}" type="par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5D81A3F5-892F-4801-B8B6-A6E6B9FFC2E1}" type="sib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0B961D5E-237E-4514-81E2-0CED3FC78AF3}">
      <dgm:prSet phldrT="[文本]"/>
      <dgm:spPr/>
      <dgm:t>
        <a:bodyPr/>
        <a:lstStyle/>
        <a:p>
          <a:r>
            <a:rPr lang="zh-CN" altLang="en-US" dirty="0"/>
            <a:t>横向传播</a:t>
          </a:r>
        </a:p>
      </dgm:t>
    </dgm:pt>
    <dgm:pt modelId="{4C2901EA-BDD7-4217-801D-5C3F6DF72B28}" type="par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43809362-5AB2-4BDC-99D6-019B1DB81F9A}" type="sib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5E4C07CE-88FF-4F08-B166-6EB2C073B92B}" type="pres">
      <dgm:prSet presAssocID="{9C1799FF-F0D6-41CB-91F3-7B181754CC8D}" presName="Name0" presStyleCnt="0">
        <dgm:presLayoutVars>
          <dgm:dir/>
          <dgm:resizeHandles val="exact"/>
        </dgm:presLayoutVars>
      </dgm:prSet>
      <dgm:spPr/>
    </dgm:pt>
    <dgm:pt modelId="{F47D230C-6CF9-46BA-9608-B2C83F5AFE32}" type="pres">
      <dgm:prSet presAssocID="{14E322CD-42FB-4DEB-879F-A8F0EE937044}" presName="parTxOnly" presStyleLbl="node1" presStyleIdx="0" presStyleCnt="3">
        <dgm:presLayoutVars>
          <dgm:bulletEnabled val="1"/>
        </dgm:presLayoutVars>
      </dgm:prSet>
      <dgm:spPr/>
    </dgm:pt>
    <dgm:pt modelId="{A81A9791-FE2C-4634-A5AF-BB2CD33B9D59}" type="pres">
      <dgm:prSet presAssocID="{1E4B0D55-EF61-4EF8-A733-7EA0052BAC48}" presName="parSpace" presStyleCnt="0"/>
      <dgm:spPr/>
    </dgm:pt>
    <dgm:pt modelId="{FD6988B9-2264-42FD-8CDC-FD2DF6858D2E}" type="pres">
      <dgm:prSet presAssocID="{A7F6EC0A-0158-4195-9502-89935D30D899}" presName="parTxOnly" presStyleLbl="node1" presStyleIdx="1" presStyleCnt="3">
        <dgm:presLayoutVars>
          <dgm:bulletEnabled val="1"/>
        </dgm:presLayoutVars>
      </dgm:prSet>
      <dgm:spPr/>
    </dgm:pt>
    <dgm:pt modelId="{97FC7D01-2A0A-43E4-B6FD-7307067FD6C3}" type="pres">
      <dgm:prSet presAssocID="{5D81A3F5-892F-4801-B8B6-A6E6B9FFC2E1}" presName="parSpace" presStyleCnt="0"/>
      <dgm:spPr/>
    </dgm:pt>
    <dgm:pt modelId="{F8C945EA-3C86-4DB7-B13C-99DFF3E00B76}" type="pres">
      <dgm:prSet presAssocID="{0B961D5E-237E-4514-81E2-0CED3FC78AF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3BB2D21-2FA1-4CF3-805B-3B553AB5055E}" srcId="{9C1799FF-F0D6-41CB-91F3-7B181754CC8D}" destId="{0B961D5E-237E-4514-81E2-0CED3FC78AF3}" srcOrd="2" destOrd="0" parTransId="{4C2901EA-BDD7-4217-801D-5C3F6DF72B28}" sibTransId="{43809362-5AB2-4BDC-99D6-019B1DB81F9A}"/>
    <dgm:cxn modelId="{DC35CA5B-087E-47DB-B60A-E24AD53B3097}" type="presOf" srcId="{9C1799FF-F0D6-41CB-91F3-7B181754CC8D}" destId="{5E4C07CE-88FF-4F08-B166-6EB2C073B92B}" srcOrd="0" destOrd="0" presId="urn:microsoft.com/office/officeart/2005/8/layout/hChevron3"/>
    <dgm:cxn modelId="{9AF62777-08BA-4306-A480-943C62C76A0B}" srcId="{9C1799FF-F0D6-41CB-91F3-7B181754CC8D}" destId="{A7F6EC0A-0158-4195-9502-89935D30D899}" srcOrd="1" destOrd="0" parTransId="{309D6884-79A7-496C-A17B-6B6D7D410BCF}" sibTransId="{5D81A3F5-892F-4801-B8B6-A6E6B9FFC2E1}"/>
    <dgm:cxn modelId="{7E0DC088-D524-4F92-BF07-0DB15ABCEF70}" type="presOf" srcId="{14E322CD-42FB-4DEB-879F-A8F0EE937044}" destId="{F47D230C-6CF9-46BA-9608-B2C83F5AFE32}" srcOrd="0" destOrd="0" presId="urn:microsoft.com/office/officeart/2005/8/layout/hChevron3"/>
    <dgm:cxn modelId="{41D551B1-7F7C-4AFF-B555-CF44C7F495FE}" srcId="{9C1799FF-F0D6-41CB-91F3-7B181754CC8D}" destId="{14E322CD-42FB-4DEB-879F-A8F0EE937044}" srcOrd="0" destOrd="0" parTransId="{ABAC4119-E91B-45B3-994D-53F9551BD994}" sibTransId="{1E4B0D55-EF61-4EF8-A733-7EA0052BAC48}"/>
    <dgm:cxn modelId="{DF6859D0-3009-4D9D-B0B6-67F286C0DF1F}" type="presOf" srcId="{0B961D5E-237E-4514-81E2-0CED3FC78AF3}" destId="{F8C945EA-3C86-4DB7-B13C-99DFF3E00B76}" srcOrd="0" destOrd="0" presId="urn:microsoft.com/office/officeart/2005/8/layout/hChevron3"/>
    <dgm:cxn modelId="{BD7BCDDB-7233-4885-A47D-4475A2B4710C}" type="presOf" srcId="{A7F6EC0A-0158-4195-9502-89935D30D899}" destId="{FD6988B9-2264-42FD-8CDC-FD2DF6858D2E}" srcOrd="0" destOrd="0" presId="urn:microsoft.com/office/officeart/2005/8/layout/hChevron3"/>
    <dgm:cxn modelId="{DFFA4790-C229-4B06-BB98-038E3C0B27DC}" type="presParOf" srcId="{5E4C07CE-88FF-4F08-B166-6EB2C073B92B}" destId="{F47D230C-6CF9-46BA-9608-B2C83F5AFE32}" srcOrd="0" destOrd="0" presId="urn:microsoft.com/office/officeart/2005/8/layout/hChevron3"/>
    <dgm:cxn modelId="{2ACCDB37-53CD-45CE-970E-2AEDBA09B91C}" type="presParOf" srcId="{5E4C07CE-88FF-4F08-B166-6EB2C073B92B}" destId="{A81A9791-FE2C-4634-A5AF-BB2CD33B9D59}" srcOrd="1" destOrd="0" presId="urn:microsoft.com/office/officeart/2005/8/layout/hChevron3"/>
    <dgm:cxn modelId="{C89C19A7-0F1B-4400-8832-1163A041C555}" type="presParOf" srcId="{5E4C07CE-88FF-4F08-B166-6EB2C073B92B}" destId="{FD6988B9-2264-42FD-8CDC-FD2DF6858D2E}" srcOrd="2" destOrd="0" presId="urn:microsoft.com/office/officeart/2005/8/layout/hChevron3"/>
    <dgm:cxn modelId="{C1B5AD3E-118A-4997-86E4-FBE8BEAC4069}" type="presParOf" srcId="{5E4C07CE-88FF-4F08-B166-6EB2C073B92B}" destId="{97FC7D01-2A0A-43E4-B6FD-7307067FD6C3}" srcOrd="3" destOrd="0" presId="urn:microsoft.com/office/officeart/2005/8/layout/hChevron3"/>
    <dgm:cxn modelId="{2BDB0916-20DF-4A2B-8F10-AC25B77707E8}" type="presParOf" srcId="{5E4C07CE-88FF-4F08-B166-6EB2C073B92B}" destId="{F8C945EA-3C86-4DB7-B13C-99DFF3E00B7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230C-6CF9-46BA-9608-B2C83F5AFE32}">
      <dsp:nvSpPr>
        <dsp:cNvPr id="0" name=""/>
        <dsp:cNvSpPr/>
      </dsp:nvSpPr>
      <dsp:spPr>
        <a:xfrm>
          <a:off x="3571" y="0"/>
          <a:ext cx="3123406" cy="5501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感染病毒</a:t>
          </a:r>
        </a:p>
      </dsp:txBody>
      <dsp:txXfrm>
        <a:off x="3571" y="0"/>
        <a:ext cx="2985873" cy="550133"/>
      </dsp:txXfrm>
    </dsp:sp>
    <dsp:sp modelId="{FD6988B9-2264-42FD-8CDC-FD2DF6858D2E}">
      <dsp:nvSpPr>
        <dsp:cNvPr id="0" name=""/>
        <dsp:cNvSpPr/>
      </dsp:nvSpPr>
      <dsp:spPr>
        <a:xfrm>
          <a:off x="2502296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加密勒索</a:t>
          </a:r>
        </a:p>
      </dsp:txBody>
      <dsp:txXfrm>
        <a:off x="2777363" y="0"/>
        <a:ext cx="2573273" cy="550133"/>
      </dsp:txXfrm>
    </dsp:sp>
    <dsp:sp modelId="{F8C945EA-3C86-4DB7-B13C-99DFF3E00B76}">
      <dsp:nvSpPr>
        <dsp:cNvPr id="0" name=""/>
        <dsp:cNvSpPr/>
      </dsp:nvSpPr>
      <dsp:spPr>
        <a:xfrm>
          <a:off x="5001021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横向传播</a:t>
          </a:r>
        </a:p>
      </dsp:txBody>
      <dsp:txXfrm>
        <a:off x="5276088" y="0"/>
        <a:ext cx="2573273" cy="55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1C68881-985D-4E11-7548-8C7195CC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154453"/>
              </p:ext>
            </p:extLst>
          </p:nvPr>
        </p:nvGraphicFramePr>
        <p:xfrm>
          <a:off x="2014415" y="1043779"/>
          <a:ext cx="8128000" cy="55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6E341C8-EBC9-E495-5A02-BEBA71994CC6}"/>
              </a:ext>
            </a:extLst>
          </p:cNvPr>
          <p:cNvSpPr txBox="1"/>
          <p:nvPr/>
        </p:nvSpPr>
        <p:spPr>
          <a:xfrm>
            <a:off x="2028746" y="1593912"/>
            <a:ext cx="2459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en-US" altLang="zh-CN" dirty="0"/>
          </a:p>
          <a:p>
            <a:pPr algn="ctr"/>
            <a:r>
              <a:rPr lang="zh-CN" altLang="en-US" dirty="0"/>
              <a:t>外网到内外的渗透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无文件攻击感染病毒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爆破远程登录投毒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A70EA-8355-00D9-8944-83582FD41685}"/>
              </a:ext>
            </a:extLst>
          </p:cNvPr>
          <p:cNvSpPr txBox="1"/>
          <p:nvPr/>
        </p:nvSpPr>
        <p:spPr>
          <a:xfrm>
            <a:off x="4955186" y="1593912"/>
            <a:ext cx="18466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病毒文件执行加密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执行提权程序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执行加密程序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F017F3-D5F6-496B-2420-3FA8B83C40B4}"/>
              </a:ext>
            </a:extLst>
          </p:cNvPr>
          <p:cNvSpPr txBox="1"/>
          <p:nvPr/>
        </p:nvSpPr>
        <p:spPr>
          <a:xfrm>
            <a:off x="7236633" y="1593912"/>
            <a:ext cx="2492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横向扩散，扩大影响面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爆破横向传播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再次加密勒索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8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8F32C5-5A21-55C3-6177-22801FA64536}"/>
              </a:ext>
            </a:extLst>
          </p:cNvPr>
          <p:cNvSpPr/>
          <p:nvPr/>
        </p:nvSpPr>
        <p:spPr>
          <a:xfrm>
            <a:off x="1882941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资产上线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E5F8D-CC74-13D7-AB83-C43359FE544E}"/>
              </a:ext>
            </a:extLst>
          </p:cNvPr>
          <p:cNvSpPr/>
          <p:nvPr/>
        </p:nvSpPr>
        <p:spPr>
          <a:xfrm>
            <a:off x="5169760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3FD87-0BA5-9D14-6585-AB7CEB9273BE}"/>
              </a:ext>
            </a:extLst>
          </p:cNvPr>
          <p:cNvSpPr/>
          <p:nvPr/>
        </p:nvSpPr>
        <p:spPr>
          <a:xfrm>
            <a:off x="8691173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资产下线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95891C-AB69-5ACE-195B-27AF0AAF237D}"/>
              </a:ext>
            </a:extLst>
          </p:cNvPr>
          <p:cNvSpPr/>
          <p:nvPr/>
        </p:nvSpPr>
        <p:spPr>
          <a:xfrm>
            <a:off x="4036979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0DAB1D9-169E-81CC-3B23-E247AD9CF955}"/>
              </a:ext>
            </a:extLst>
          </p:cNvPr>
          <p:cNvSpPr/>
          <p:nvPr/>
        </p:nvSpPr>
        <p:spPr>
          <a:xfrm>
            <a:off x="7415718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4CB90E-8DEC-EAEB-805D-410E92F9E79C}"/>
              </a:ext>
            </a:extLst>
          </p:cNvPr>
          <p:cNvSpPr/>
          <p:nvPr/>
        </p:nvSpPr>
        <p:spPr>
          <a:xfrm>
            <a:off x="1882941" y="3287395"/>
            <a:ext cx="8660711" cy="121706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资产台账维护</a:t>
            </a:r>
            <a:endParaRPr lang="en-US" altLang="zh-CN" dirty="0"/>
          </a:p>
          <a:p>
            <a:pPr algn="ctr"/>
            <a:r>
              <a:rPr lang="zh-CN" altLang="en-US" dirty="0"/>
              <a:t>资产定级备案</a:t>
            </a:r>
            <a:endParaRPr lang="en-US" altLang="zh-CN" dirty="0"/>
          </a:p>
          <a:p>
            <a:pPr algn="ctr"/>
            <a:r>
              <a:rPr lang="zh-CN" altLang="en-US" dirty="0"/>
              <a:t>资产风险评估</a:t>
            </a:r>
            <a:endParaRPr lang="en-US" altLang="zh-CN" dirty="0"/>
          </a:p>
          <a:p>
            <a:pPr algn="ctr"/>
            <a:r>
              <a:rPr lang="zh-CN" altLang="en-US" dirty="0"/>
              <a:t>资产定期清查</a:t>
            </a:r>
          </a:p>
        </p:txBody>
      </p:sp>
    </p:spTree>
    <p:extLst>
      <p:ext uri="{BB962C8B-B14F-4D97-AF65-F5344CB8AC3E}">
        <p14:creationId xmlns:p14="http://schemas.microsoft.com/office/powerpoint/2010/main" val="165387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537DE9-87EC-A26C-5B07-477BC9145A05}"/>
              </a:ext>
            </a:extLst>
          </p:cNvPr>
          <p:cNvSpPr/>
          <p:nvPr/>
        </p:nvSpPr>
        <p:spPr>
          <a:xfrm>
            <a:off x="4433639" y="944478"/>
            <a:ext cx="1383631" cy="6737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DADF9-28B4-AD51-6715-F46365108C84}"/>
              </a:ext>
            </a:extLst>
          </p:cNvPr>
          <p:cNvSpPr txBox="1"/>
          <p:nvPr/>
        </p:nvSpPr>
        <p:spPr>
          <a:xfrm>
            <a:off x="3308685" y="1096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9449F-1B5D-6B91-37A1-0ECDF2F8A7CD}"/>
              </a:ext>
            </a:extLst>
          </p:cNvPr>
          <p:cNvSpPr txBox="1"/>
          <p:nvPr/>
        </p:nvSpPr>
        <p:spPr>
          <a:xfrm>
            <a:off x="6364706" y="1096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06DECC-B9A3-3D6E-CA53-87AA25386941}"/>
              </a:ext>
            </a:extLst>
          </p:cNvPr>
          <p:cNvCxnSpPr>
            <a:stCxn id="5" idx="3"/>
          </p:cNvCxnSpPr>
          <p:nvPr/>
        </p:nvCxnSpPr>
        <p:spPr>
          <a:xfrm>
            <a:off x="3955016" y="1281362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03B235-2375-B227-2A8C-95093C49BC00}"/>
              </a:ext>
            </a:extLst>
          </p:cNvPr>
          <p:cNvCxnSpPr/>
          <p:nvPr/>
        </p:nvCxnSpPr>
        <p:spPr>
          <a:xfrm>
            <a:off x="5817270" y="1281362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87C7393-C237-B062-C2D6-794EF48C7A78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830555" y="239378"/>
            <a:ext cx="152218" cy="1562417"/>
          </a:xfrm>
          <a:prstGeom prst="bentConnector3">
            <a:avLst>
              <a:gd name="adj1" fmla="val 2501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75089C-519B-4AD9-7F35-663085C44631}"/>
              </a:ext>
            </a:extLst>
          </p:cNvPr>
          <p:cNvSpPr txBox="1"/>
          <p:nvPr/>
        </p:nvSpPr>
        <p:spPr>
          <a:xfrm>
            <a:off x="5365864" y="4212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效果反馈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FDA01F-8F78-CF48-CAAA-25B80898DDD1}"/>
              </a:ext>
            </a:extLst>
          </p:cNvPr>
          <p:cNvSpPr/>
          <p:nvPr/>
        </p:nvSpPr>
        <p:spPr>
          <a:xfrm>
            <a:off x="5322933" y="2484300"/>
            <a:ext cx="3080305" cy="3080305"/>
          </a:xfrm>
          <a:prstGeom prst="ellipse">
            <a:avLst/>
          </a:prstGeom>
          <a:solidFill>
            <a:schemeClr val="accent6">
              <a:lumMod val="20000"/>
              <a:lumOff val="80000"/>
              <a:alpha val="8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85C7642-FE9C-5183-9781-C15271DF9004}"/>
              </a:ext>
            </a:extLst>
          </p:cNvPr>
          <p:cNvSpPr/>
          <p:nvPr/>
        </p:nvSpPr>
        <p:spPr>
          <a:xfrm>
            <a:off x="3343739" y="2484300"/>
            <a:ext cx="3080305" cy="3080305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77A52-EEAC-256E-37B3-D1DCEC8ACC28}"/>
              </a:ext>
            </a:extLst>
          </p:cNvPr>
          <p:cNvSpPr txBox="1"/>
          <p:nvPr/>
        </p:nvSpPr>
        <p:spPr>
          <a:xfrm>
            <a:off x="5587270" y="3438514"/>
            <a:ext cx="66928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Logs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Alerts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Reports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E8D917-0D6F-B3C7-8695-511B4F31A2CD}"/>
              </a:ext>
            </a:extLst>
          </p:cNvPr>
          <p:cNvSpPr txBox="1"/>
          <p:nvPr/>
        </p:nvSpPr>
        <p:spPr>
          <a:xfrm>
            <a:off x="6435159" y="3348029"/>
            <a:ext cx="1536190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Threat Hunting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Threat Research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Behavior Analysis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Forensic Investigation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Incident Response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3EDD25-172A-94D2-3179-3BAA199D10D0}"/>
              </a:ext>
            </a:extLst>
          </p:cNvPr>
          <p:cNvSpPr txBox="1"/>
          <p:nvPr/>
        </p:nvSpPr>
        <p:spPr>
          <a:xfrm>
            <a:off x="3324235" y="3348029"/>
            <a:ext cx="2165540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24x7 Threat Monitoring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Managed Security Devices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Threat Analysis (Tier 1&amp;2)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Mitigation &amp; Remediation</a:t>
            </a:r>
            <a:endParaRPr lang="en-US" altLang="zh-CN" sz="1200" dirty="0"/>
          </a:p>
          <a:p>
            <a:pPr algn="ctr">
              <a:lnSpc>
                <a:spcPct val="150000"/>
              </a:lnSpc>
            </a:pPr>
            <a:r>
              <a:rPr lang="zh-CN" altLang="en-US" sz="1200" dirty="0"/>
              <a:t>(Tier 1&amp;2)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735946-7139-EE5A-BF83-4C16F7D8CC13}"/>
              </a:ext>
            </a:extLst>
          </p:cNvPr>
          <p:cNvSpPr txBox="1"/>
          <p:nvPr/>
        </p:nvSpPr>
        <p:spPr>
          <a:xfrm>
            <a:off x="4478230" y="28286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MSSP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C981BD-D5DD-78C1-BA1B-FDA7A2A48AEB}"/>
              </a:ext>
            </a:extLst>
          </p:cNvPr>
          <p:cNvSpPr txBox="1"/>
          <p:nvPr/>
        </p:nvSpPr>
        <p:spPr>
          <a:xfrm>
            <a:off x="6587282" y="28286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MDR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204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21</cp:revision>
  <dcterms:created xsi:type="dcterms:W3CDTF">2023-02-21T01:42:50Z</dcterms:created>
  <dcterms:modified xsi:type="dcterms:W3CDTF">2023-11-12T09:18:43Z</dcterms:modified>
</cp:coreProperties>
</file>