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799FF-F0D6-41CB-91F3-7B181754CC8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4E322CD-42FB-4DEB-879F-A8F0EE937044}">
      <dgm:prSet phldrT="[文本]"/>
      <dgm:spPr/>
      <dgm:t>
        <a:bodyPr/>
        <a:lstStyle/>
        <a:p>
          <a:r>
            <a:rPr lang="zh-CN" altLang="en-US" dirty="0"/>
            <a:t>感染病毒</a:t>
          </a:r>
        </a:p>
      </dgm:t>
    </dgm:pt>
    <dgm:pt modelId="{ABAC4119-E91B-45B3-994D-53F9551BD994}" type="par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1E4B0D55-EF61-4EF8-A733-7EA0052BAC48}" type="sibTrans" cxnId="{41D551B1-7F7C-4AFF-B555-CF44C7F495FE}">
      <dgm:prSet/>
      <dgm:spPr/>
      <dgm:t>
        <a:bodyPr/>
        <a:lstStyle/>
        <a:p>
          <a:endParaRPr lang="zh-CN" altLang="en-US"/>
        </a:p>
      </dgm:t>
    </dgm:pt>
    <dgm:pt modelId="{A7F6EC0A-0158-4195-9502-89935D30D899}">
      <dgm:prSet phldrT="[文本]"/>
      <dgm:spPr/>
      <dgm:t>
        <a:bodyPr/>
        <a:lstStyle/>
        <a:p>
          <a:r>
            <a:rPr lang="zh-CN" altLang="en-US" dirty="0"/>
            <a:t>加密勒索</a:t>
          </a:r>
        </a:p>
      </dgm:t>
    </dgm:pt>
    <dgm:pt modelId="{309D6884-79A7-496C-A17B-6B6D7D410BCF}" type="par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5D81A3F5-892F-4801-B8B6-A6E6B9FFC2E1}" type="sibTrans" cxnId="{9AF62777-08BA-4306-A480-943C62C76A0B}">
      <dgm:prSet/>
      <dgm:spPr/>
      <dgm:t>
        <a:bodyPr/>
        <a:lstStyle/>
        <a:p>
          <a:endParaRPr lang="zh-CN" altLang="en-US"/>
        </a:p>
      </dgm:t>
    </dgm:pt>
    <dgm:pt modelId="{0B961D5E-237E-4514-81E2-0CED3FC78AF3}">
      <dgm:prSet phldrT="[文本]"/>
      <dgm:spPr/>
      <dgm:t>
        <a:bodyPr/>
        <a:lstStyle/>
        <a:p>
          <a:r>
            <a:rPr lang="zh-CN" altLang="en-US" dirty="0"/>
            <a:t>横向传播</a:t>
          </a:r>
        </a:p>
      </dgm:t>
    </dgm:pt>
    <dgm:pt modelId="{4C2901EA-BDD7-4217-801D-5C3F6DF72B28}" type="par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43809362-5AB2-4BDC-99D6-019B1DB81F9A}" type="sibTrans" cxnId="{73BB2D21-2FA1-4CF3-805B-3B553AB5055E}">
      <dgm:prSet/>
      <dgm:spPr/>
      <dgm:t>
        <a:bodyPr/>
        <a:lstStyle/>
        <a:p>
          <a:endParaRPr lang="zh-CN" altLang="en-US"/>
        </a:p>
      </dgm:t>
    </dgm:pt>
    <dgm:pt modelId="{5E4C07CE-88FF-4F08-B166-6EB2C073B92B}" type="pres">
      <dgm:prSet presAssocID="{9C1799FF-F0D6-41CB-91F3-7B181754CC8D}" presName="Name0" presStyleCnt="0">
        <dgm:presLayoutVars>
          <dgm:dir/>
          <dgm:resizeHandles val="exact"/>
        </dgm:presLayoutVars>
      </dgm:prSet>
      <dgm:spPr/>
    </dgm:pt>
    <dgm:pt modelId="{F47D230C-6CF9-46BA-9608-B2C83F5AFE32}" type="pres">
      <dgm:prSet presAssocID="{14E322CD-42FB-4DEB-879F-A8F0EE937044}" presName="parTxOnly" presStyleLbl="node1" presStyleIdx="0" presStyleCnt="3">
        <dgm:presLayoutVars>
          <dgm:bulletEnabled val="1"/>
        </dgm:presLayoutVars>
      </dgm:prSet>
      <dgm:spPr/>
    </dgm:pt>
    <dgm:pt modelId="{A81A9791-FE2C-4634-A5AF-BB2CD33B9D59}" type="pres">
      <dgm:prSet presAssocID="{1E4B0D55-EF61-4EF8-A733-7EA0052BAC48}" presName="parSpace" presStyleCnt="0"/>
      <dgm:spPr/>
    </dgm:pt>
    <dgm:pt modelId="{FD6988B9-2264-42FD-8CDC-FD2DF6858D2E}" type="pres">
      <dgm:prSet presAssocID="{A7F6EC0A-0158-4195-9502-89935D30D899}" presName="parTxOnly" presStyleLbl="node1" presStyleIdx="1" presStyleCnt="3">
        <dgm:presLayoutVars>
          <dgm:bulletEnabled val="1"/>
        </dgm:presLayoutVars>
      </dgm:prSet>
      <dgm:spPr/>
    </dgm:pt>
    <dgm:pt modelId="{97FC7D01-2A0A-43E4-B6FD-7307067FD6C3}" type="pres">
      <dgm:prSet presAssocID="{5D81A3F5-892F-4801-B8B6-A6E6B9FFC2E1}" presName="parSpace" presStyleCnt="0"/>
      <dgm:spPr/>
    </dgm:pt>
    <dgm:pt modelId="{F8C945EA-3C86-4DB7-B13C-99DFF3E00B76}" type="pres">
      <dgm:prSet presAssocID="{0B961D5E-237E-4514-81E2-0CED3FC78AF3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3BB2D21-2FA1-4CF3-805B-3B553AB5055E}" srcId="{9C1799FF-F0D6-41CB-91F3-7B181754CC8D}" destId="{0B961D5E-237E-4514-81E2-0CED3FC78AF3}" srcOrd="2" destOrd="0" parTransId="{4C2901EA-BDD7-4217-801D-5C3F6DF72B28}" sibTransId="{43809362-5AB2-4BDC-99D6-019B1DB81F9A}"/>
    <dgm:cxn modelId="{DC35CA5B-087E-47DB-B60A-E24AD53B3097}" type="presOf" srcId="{9C1799FF-F0D6-41CB-91F3-7B181754CC8D}" destId="{5E4C07CE-88FF-4F08-B166-6EB2C073B92B}" srcOrd="0" destOrd="0" presId="urn:microsoft.com/office/officeart/2005/8/layout/hChevron3"/>
    <dgm:cxn modelId="{9AF62777-08BA-4306-A480-943C62C76A0B}" srcId="{9C1799FF-F0D6-41CB-91F3-7B181754CC8D}" destId="{A7F6EC0A-0158-4195-9502-89935D30D899}" srcOrd="1" destOrd="0" parTransId="{309D6884-79A7-496C-A17B-6B6D7D410BCF}" sibTransId="{5D81A3F5-892F-4801-B8B6-A6E6B9FFC2E1}"/>
    <dgm:cxn modelId="{7E0DC088-D524-4F92-BF07-0DB15ABCEF70}" type="presOf" srcId="{14E322CD-42FB-4DEB-879F-A8F0EE937044}" destId="{F47D230C-6CF9-46BA-9608-B2C83F5AFE32}" srcOrd="0" destOrd="0" presId="urn:microsoft.com/office/officeart/2005/8/layout/hChevron3"/>
    <dgm:cxn modelId="{41D551B1-7F7C-4AFF-B555-CF44C7F495FE}" srcId="{9C1799FF-F0D6-41CB-91F3-7B181754CC8D}" destId="{14E322CD-42FB-4DEB-879F-A8F0EE937044}" srcOrd="0" destOrd="0" parTransId="{ABAC4119-E91B-45B3-994D-53F9551BD994}" sibTransId="{1E4B0D55-EF61-4EF8-A733-7EA0052BAC48}"/>
    <dgm:cxn modelId="{DF6859D0-3009-4D9D-B0B6-67F286C0DF1F}" type="presOf" srcId="{0B961D5E-237E-4514-81E2-0CED3FC78AF3}" destId="{F8C945EA-3C86-4DB7-B13C-99DFF3E00B76}" srcOrd="0" destOrd="0" presId="urn:microsoft.com/office/officeart/2005/8/layout/hChevron3"/>
    <dgm:cxn modelId="{BD7BCDDB-7233-4885-A47D-4475A2B4710C}" type="presOf" srcId="{A7F6EC0A-0158-4195-9502-89935D30D899}" destId="{FD6988B9-2264-42FD-8CDC-FD2DF6858D2E}" srcOrd="0" destOrd="0" presId="urn:microsoft.com/office/officeart/2005/8/layout/hChevron3"/>
    <dgm:cxn modelId="{DFFA4790-C229-4B06-BB98-038E3C0B27DC}" type="presParOf" srcId="{5E4C07CE-88FF-4F08-B166-6EB2C073B92B}" destId="{F47D230C-6CF9-46BA-9608-B2C83F5AFE32}" srcOrd="0" destOrd="0" presId="urn:microsoft.com/office/officeart/2005/8/layout/hChevron3"/>
    <dgm:cxn modelId="{2ACCDB37-53CD-45CE-970E-2AEDBA09B91C}" type="presParOf" srcId="{5E4C07CE-88FF-4F08-B166-6EB2C073B92B}" destId="{A81A9791-FE2C-4634-A5AF-BB2CD33B9D59}" srcOrd="1" destOrd="0" presId="urn:microsoft.com/office/officeart/2005/8/layout/hChevron3"/>
    <dgm:cxn modelId="{C89C19A7-0F1B-4400-8832-1163A041C555}" type="presParOf" srcId="{5E4C07CE-88FF-4F08-B166-6EB2C073B92B}" destId="{FD6988B9-2264-42FD-8CDC-FD2DF6858D2E}" srcOrd="2" destOrd="0" presId="urn:microsoft.com/office/officeart/2005/8/layout/hChevron3"/>
    <dgm:cxn modelId="{C1B5AD3E-118A-4997-86E4-FBE8BEAC4069}" type="presParOf" srcId="{5E4C07CE-88FF-4F08-B166-6EB2C073B92B}" destId="{97FC7D01-2A0A-43E4-B6FD-7307067FD6C3}" srcOrd="3" destOrd="0" presId="urn:microsoft.com/office/officeart/2005/8/layout/hChevron3"/>
    <dgm:cxn modelId="{2BDB0916-20DF-4A2B-8F10-AC25B77707E8}" type="presParOf" srcId="{5E4C07CE-88FF-4F08-B166-6EB2C073B92B}" destId="{F8C945EA-3C86-4DB7-B13C-99DFF3E00B7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D230C-6CF9-46BA-9608-B2C83F5AFE32}">
      <dsp:nvSpPr>
        <dsp:cNvPr id="0" name=""/>
        <dsp:cNvSpPr/>
      </dsp:nvSpPr>
      <dsp:spPr>
        <a:xfrm>
          <a:off x="3571" y="0"/>
          <a:ext cx="3123406" cy="5501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感染病毒</a:t>
          </a:r>
        </a:p>
      </dsp:txBody>
      <dsp:txXfrm>
        <a:off x="3571" y="0"/>
        <a:ext cx="2985873" cy="550133"/>
      </dsp:txXfrm>
    </dsp:sp>
    <dsp:sp modelId="{FD6988B9-2264-42FD-8CDC-FD2DF6858D2E}">
      <dsp:nvSpPr>
        <dsp:cNvPr id="0" name=""/>
        <dsp:cNvSpPr/>
      </dsp:nvSpPr>
      <dsp:spPr>
        <a:xfrm>
          <a:off x="2502296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加密勒索</a:t>
          </a:r>
        </a:p>
      </dsp:txBody>
      <dsp:txXfrm>
        <a:off x="2777363" y="0"/>
        <a:ext cx="2573273" cy="550133"/>
      </dsp:txXfrm>
    </dsp:sp>
    <dsp:sp modelId="{F8C945EA-3C86-4DB7-B13C-99DFF3E00B76}">
      <dsp:nvSpPr>
        <dsp:cNvPr id="0" name=""/>
        <dsp:cNvSpPr/>
      </dsp:nvSpPr>
      <dsp:spPr>
        <a:xfrm>
          <a:off x="5001021" y="0"/>
          <a:ext cx="3123406" cy="5501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横向传播</a:t>
          </a:r>
        </a:p>
      </dsp:txBody>
      <dsp:txXfrm>
        <a:off x="5276088" y="0"/>
        <a:ext cx="2573273" cy="55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95C8CB31-69F7-AFD2-B55B-DD2BC6CD9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71" y="2227225"/>
            <a:ext cx="734459" cy="7344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0F5CB1-DB11-3A16-D35A-CFE04B2324AF}"/>
              </a:ext>
            </a:extLst>
          </p:cNvPr>
          <p:cNvSpPr txBox="1"/>
          <p:nvPr/>
        </p:nvSpPr>
        <p:spPr>
          <a:xfrm>
            <a:off x="998534" y="29616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DA8C8-B844-51E3-0BB7-2975B95C7892}"/>
              </a:ext>
            </a:extLst>
          </p:cNvPr>
          <p:cNvSpPr/>
          <p:nvPr/>
        </p:nvSpPr>
        <p:spPr>
          <a:xfrm>
            <a:off x="2411427" y="125426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漏洞攻击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1C58D1-2BA2-2AB9-A75B-495D5E37720C}"/>
              </a:ext>
            </a:extLst>
          </p:cNvPr>
          <p:cNvSpPr/>
          <p:nvPr/>
        </p:nvSpPr>
        <p:spPr>
          <a:xfrm>
            <a:off x="2426939" y="2466625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弱口令爆破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9C5ACD-1DF8-20C9-1CAD-6A792B03E52D}"/>
              </a:ext>
            </a:extLst>
          </p:cNvPr>
          <p:cNvSpPr/>
          <p:nvPr/>
        </p:nvSpPr>
        <p:spPr>
          <a:xfrm>
            <a:off x="2411427" y="3649507"/>
            <a:ext cx="906308" cy="44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伪装正常软件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F31314-2238-6BBE-61A6-8E7970B299B6}"/>
              </a:ext>
            </a:extLst>
          </p:cNvPr>
          <p:cNvSpPr/>
          <p:nvPr/>
        </p:nvSpPr>
        <p:spPr>
          <a:xfrm>
            <a:off x="3910760" y="119655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广泛使用各类漏洞组合攻击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1853B5-17D2-F8AB-44F1-3FF12A8C5806}"/>
              </a:ext>
            </a:extLst>
          </p:cNvPr>
          <p:cNvSpPr/>
          <p:nvPr/>
        </p:nvSpPr>
        <p:spPr>
          <a:xfrm>
            <a:off x="3910759" y="2411425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入侵暴露在互联网上的主机和智能设备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0FB04-C5F6-E5C6-99F6-1CE02D238355}"/>
              </a:ext>
            </a:extLst>
          </p:cNvPr>
          <p:cNvSpPr/>
          <p:nvPr/>
        </p:nvSpPr>
        <p:spPr>
          <a:xfrm>
            <a:off x="3910759" y="3586903"/>
            <a:ext cx="1157161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欺骗用户下载并执行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019CC-5782-3F08-1D28-26337B577AD9}"/>
              </a:ext>
            </a:extLst>
          </p:cNvPr>
          <p:cNvSpPr/>
          <p:nvPr/>
        </p:nvSpPr>
        <p:spPr>
          <a:xfrm>
            <a:off x="5462691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利用漏洞武器、弱口令爆破、黑客攻击破解入侵主机和智能设备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345FC-C25C-2832-4D69-E6AD4A6DD1E2}"/>
              </a:ext>
            </a:extLst>
          </p:cNvPr>
          <p:cNvSpPr/>
          <p:nvPr/>
        </p:nvSpPr>
        <p:spPr>
          <a:xfrm>
            <a:off x="7178203" y="2327417"/>
            <a:ext cx="1472753" cy="734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横向扩散攻击更多主机和智能设备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3F6085-E916-8EF8-D9D2-69E4E18F0E37}"/>
              </a:ext>
            </a:extLst>
          </p:cNvPr>
          <p:cNvSpPr/>
          <p:nvPr/>
        </p:nvSpPr>
        <p:spPr>
          <a:xfrm>
            <a:off x="8981570" y="2466625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组建僵尸网络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DA2AE7-DB11-423E-3E45-5968CD328D08}"/>
              </a:ext>
            </a:extLst>
          </p:cNvPr>
          <p:cNvSpPr/>
          <p:nvPr/>
        </p:nvSpPr>
        <p:spPr>
          <a:xfrm>
            <a:off x="8981569" y="1219009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实施挖矿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73D0B6-5506-3BBB-AD74-D7C683AD2A3F}"/>
              </a:ext>
            </a:extLst>
          </p:cNvPr>
          <p:cNvSpPr/>
          <p:nvPr/>
        </p:nvSpPr>
        <p:spPr>
          <a:xfrm>
            <a:off x="8981568" y="3625317"/>
            <a:ext cx="1106501" cy="45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其他后果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03C8EF-8612-444E-E68A-F2A484306D3A}"/>
              </a:ext>
            </a:extLst>
          </p:cNvPr>
          <p:cNvSpPr txBox="1"/>
          <p:nvPr/>
        </p:nvSpPr>
        <p:spPr>
          <a:xfrm>
            <a:off x="8978110" y="4073265"/>
            <a:ext cx="12421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添加后门；</a:t>
            </a:r>
            <a:endParaRPr lang="en-US" altLang="zh-CN" sz="1050" dirty="0"/>
          </a:p>
          <a:p>
            <a:r>
              <a:rPr lang="zh-CN" altLang="en-US" sz="1050" dirty="0"/>
              <a:t>安装</a:t>
            </a:r>
            <a:r>
              <a:rPr lang="en-US" altLang="zh-CN" sz="1050" dirty="0"/>
              <a:t>Rootkit;</a:t>
            </a:r>
          </a:p>
          <a:p>
            <a:r>
              <a:rPr lang="zh-CN" altLang="en-US" sz="1050" dirty="0"/>
              <a:t>关闭</a:t>
            </a:r>
            <a:r>
              <a:rPr lang="en-US" altLang="zh-CN" sz="1050" dirty="0"/>
              <a:t>Linux</a:t>
            </a:r>
            <a:r>
              <a:rPr lang="zh-CN" altLang="en-US" sz="1050" dirty="0"/>
              <a:t>防火墙；</a:t>
            </a:r>
            <a:endParaRPr lang="en-US" altLang="zh-CN" sz="1050" dirty="0"/>
          </a:p>
          <a:p>
            <a:r>
              <a:rPr lang="zh-CN" altLang="en-US" sz="1050" dirty="0"/>
              <a:t>添加定时任务；</a:t>
            </a:r>
            <a:endParaRPr lang="en-US" altLang="zh-CN" sz="1050" dirty="0"/>
          </a:p>
          <a:p>
            <a:r>
              <a:rPr lang="zh-CN" altLang="en-US" sz="1050" dirty="0"/>
              <a:t>清除系统日志等；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B8F239D-C3F6-DDC4-9407-046206DF9633}"/>
              </a:ext>
            </a:extLst>
          </p:cNvPr>
          <p:cNvCxnSpPr>
            <a:cxnSpLocks/>
          </p:cNvCxnSpPr>
          <p:nvPr/>
        </p:nvCxnSpPr>
        <p:spPr>
          <a:xfrm>
            <a:off x="1704442" y="2694645"/>
            <a:ext cx="722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47E322-046F-5352-3CFF-4D5BDD6FEDA8}"/>
              </a:ext>
            </a:extLst>
          </p:cNvPr>
          <p:cNvCxnSpPr>
            <a:cxnSpLocks/>
          </p:cNvCxnSpPr>
          <p:nvPr/>
        </p:nvCxnSpPr>
        <p:spPr>
          <a:xfrm>
            <a:off x="2103929" y="1476796"/>
            <a:ext cx="0" cy="2358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E75406-B70D-3D54-A546-40DE661FC84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03929" y="1476796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8818E3-82E7-5AFE-6F80-198D4BDFE719}"/>
              </a:ext>
            </a:extLst>
          </p:cNvPr>
          <p:cNvCxnSpPr>
            <a:cxnSpLocks/>
          </p:cNvCxnSpPr>
          <p:nvPr/>
        </p:nvCxnSpPr>
        <p:spPr>
          <a:xfrm>
            <a:off x="2103929" y="3831579"/>
            <a:ext cx="30749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E9B8-35E5-9F07-E228-9AF3554695E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317735" y="1476796"/>
            <a:ext cx="593025" cy="29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0F6CF1E-D9A4-016A-009E-4024ACD0FAD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317735" y="3870124"/>
            <a:ext cx="593024" cy="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E3ED8D-4BB9-62EE-D2FE-0BEDCD6363F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489340" y="1762997"/>
            <a:ext cx="1" cy="648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E96BB70-0E44-80A1-2AD1-A954CD16C22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489340" y="2977867"/>
            <a:ext cx="0" cy="6090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6BC8A0-EADF-EC48-FAF3-6CCEE00D95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67920" y="2694646"/>
            <a:ext cx="3947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41A337-E776-73F4-E30D-46380B47BC4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35444" y="2694646"/>
            <a:ext cx="24275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4DD8E94-5DD4-7E26-5717-39AEC510245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956" y="2694646"/>
            <a:ext cx="330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85937C-7D40-9A62-8948-2D8DEA0CB48F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H="1" flipV="1">
            <a:off x="9534820" y="1675050"/>
            <a:ext cx="1" cy="7915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7F26A6-03FA-F2A6-7750-4AB4C443575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9534819" y="2922666"/>
            <a:ext cx="2" cy="702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B924E04-88F6-C5A6-3169-6C276AC100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333247" y="2689156"/>
            <a:ext cx="577512" cy="5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49ED7-42CA-B5ED-433B-BDCF8CC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9" y="1349541"/>
            <a:ext cx="4762500" cy="3810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27D82-2327-841D-177E-6C100FD9B696}"/>
              </a:ext>
            </a:extLst>
          </p:cNvPr>
          <p:cNvCxnSpPr/>
          <p:nvPr/>
        </p:nvCxnSpPr>
        <p:spPr>
          <a:xfrm flipV="1">
            <a:off x="6882063" y="1712494"/>
            <a:ext cx="0" cy="2628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E5FF2B-5E42-E169-723C-9882ADFE93E1}"/>
              </a:ext>
            </a:extLst>
          </p:cNvPr>
          <p:cNvCxnSpPr>
            <a:cxnSpLocks/>
          </p:cNvCxnSpPr>
          <p:nvPr/>
        </p:nvCxnSpPr>
        <p:spPr>
          <a:xfrm>
            <a:off x="6882063" y="4339388"/>
            <a:ext cx="3663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3FAE14-7F46-4F88-3B73-A94C46197293}"/>
              </a:ext>
            </a:extLst>
          </p:cNvPr>
          <p:cNvCxnSpPr>
            <a:cxnSpLocks/>
          </p:cNvCxnSpPr>
          <p:nvPr/>
        </p:nvCxnSpPr>
        <p:spPr>
          <a:xfrm>
            <a:off x="6882063" y="3579395"/>
            <a:ext cx="36636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6657117-1C48-7AFF-7C9A-115CFBEBC16F}"/>
              </a:ext>
            </a:extLst>
          </p:cNvPr>
          <p:cNvSpPr/>
          <p:nvPr/>
        </p:nvSpPr>
        <p:spPr>
          <a:xfrm>
            <a:off x="6882063" y="1913026"/>
            <a:ext cx="3561348" cy="2424351"/>
          </a:xfrm>
          <a:custGeom>
            <a:avLst/>
            <a:gdLst>
              <a:gd name="connsiteX0" fmla="*/ 0 w 3255366"/>
              <a:gd name="connsiteY0" fmla="*/ 2117558 h 2117558"/>
              <a:gd name="connsiteX1" fmla="*/ 1040731 w 3255366"/>
              <a:gd name="connsiteY1" fmla="*/ 1985211 h 2117558"/>
              <a:gd name="connsiteX2" fmla="*/ 1690436 w 3255366"/>
              <a:gd name="connsiteY2" fmla="*/ 1654342 h 2117558"/>
              <a:gd name="connsiteX3" fmla="*/ 2213810 w 3255366"/>
              <a:gd name="connsiteY3" fmla="*/ 1389648 h 2117558"/>
              <a:gd name="connsiteX4" fmla="*/ 2532647 w 3255366"/>
              <a:gd name="connsiteY4" fmla="*/ 1191127 h 2117558"/>
              <a:gd name="connsiteX5" fmla="*/ 2803357 w 3255366"/>
              <a:gd name="connsiteY5" fmla="*/ 956511 h 2117558"/>
              <a:gd name="connsiteX6" fmla="*/ 2845468 w 3255366"/>
              <a:gd name="connsiteY6" fmla="*/ 896353 h 2117558"/>
              <a:gd name="connsiteX7" fmla="*/ 2905626 w 3255366"/>
              <a:gd name="connsiteY7" fmla="*/ 830179 h 2117558"/>
              <a:gd name="connsiteX8" fmla="*/ 2977815 w 3255366"/>
              <a:gd name="connsiteY8" fmla="*/ 739942 h 2117558"/>
              <a:gd name="connsiteX9" fmla="*/ 3068052 w 3255366"/>
              <a:gd name="connsiteY9" fmla="*/ 625642 h 2117558"/>
              <a:gd name="connsiteX10" fmla="*/ 3152273 w 3255366"/>
              <a:gd name="connsiteY10" fmla="*/ 403058 h 2117558"/>
              <a:gd name="connsiteX11" fmla="*/ 3242510 w 3255366"/>
              <a:gd name="connsiteY11" fmla="*/ 90237 h 2117558"/>
              <a:gd name="connsiteX12" fmla="*/ 3254542 w 3255366"/>
              <a:gd name="connsiteY12" fmla="*/ 42111 h 2117558"/>
              <a:gd name="connsiteX13" fmla="*/ 3254542 w 3255366"/>
              <a:gd name="connsiteY13" fmla="*/ 0 h 21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55366" h="2117558">
                <a:moveTo>
                  <a:pt x="0" y="2117558"/>
                </a:moveTo>
                <a:cubicBezTo>
                  <a:pt x="275535" y="2089495"/>
                  <a:pt x="742154" y="2056431"/>
                  <a:pt x="1040731" y="1985211"/>
                </a:cubicBezTo>
                <a:cubicBezTo>
                  <a:pt x="1379048" y="1904511"/>
                  <a:pt x="1339413" y="1849613"/>
                  <a:pt x="1690436" y="1654342"/>
                </a:cubicBezTo>
                <a:cubicBezTo>
                  <a:pt x="1861281" y="1559303"/>
                  <a:pt x="2042509" y="1483863"/>
                  <a:pt x="2213810" y="1389648"/>
                </a:cubicBezTo>
                <a:cubicBezTo>
                  <a:pt x="2323509" y="1329314"/>
                  <a:pt x="2428878" y="1261171"/>
                  <a:pt x="2532647" y="1191127"/>
                </a:cubicBezTo>
                <a:cubicBezTo>
                  <a:pt x="2631734" y="1124243"/>
                  <a:pt x="2723696" y="1045731"/>
                  <a:pt x="2803357" y="956511"/>
                </a:cubicBezTo>
                <a:cubicBezTo>
                  <a:pt x="2819659" y="938252"/>
                  <a:pt x="2830067" y="915378"/>
                  <a:pt x="2845468" y="896353"/>
                </a:cubicBezTo>
                <a:cubicBezTo>
                  <a:pt x="2864225" y="873183"/>
                  <a:pt x="2886370" y="852936"/>
                  <a:pt x="2905626" y="830179"/>
                </a:cubicBezTo>
                <a:cubicBezTo>
                  <a:pt x="2930507" y="800773"/>
                  <a:pt x="2952638" y="769095"/>
                  <a:pt x="2977815" y="739942"/>
                </a:cubicBezTo>
                <a:cubicBezTo>
                  <a:pt x="3033317" y="675677"/>
                  <a:pt x="3019199" y="716834"/>
                  <a:pt x="3068052" y="625642"/>
                </a:cubicBezTo>
                <a:cubicBezTo>
                  <a:pt x="3101466" y="563269"/>
                  <a:pt x="3132664" y="468126"/>
                  <a:pt x="3152273" y="403058"/>
                </a:cubicBezTo>
                <a:cubicBezTo>
                  <a:pt x="3183588" y="299149"/>
                  <a:pt x="3216188" y="195522"/>
                  <a:pt x="3242510" y="90237"/>
                </a:cubicBezTo>
                <a:cubicBezTo>
                  <a:pt x="3246521" y="74195"/>
                  <a:pt x="3252357" y="58502"/>
                  <a:pt x="3254542" y="42111"/>
                </a:cubicBezTo>
                <a:cubicBezTo>
                  <a:pt x="3256397" y="28197"/>
                  <a:pt x="3254542" y="14037"/>
                  <a:pt x="32545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2BB368A-BC4E-C75F-7058-64113DB56F15}"/>
              </a:ext>
            </a:extLst>
          </p:cNvPr>
          <p:cNvSpPr/>
          <p:nvPr/>
        </p:nvSpPr>
        <p:spPr>
          <a:xfrm>
            <a:off x="6924174" y="3645568"/>
            <a:ext cx="3519237" cy="697832"/>
          </a:xfrm>
          <a:custGeom>
            <a:avLst/>
            <a:gdLst>
              <a:gd name="connsiteX0" fmla="*/ 0 w 3717758"/>
              <a:gd name="connsiteY0" fmla="*/ 697832 h 697832"/>
              <a:gd name="connsiteX1" fmla="*/ 138363 w 3717758"/>
              <a:gd name="connsiteY1" fmla="*/ 661737 h 697832"/>
              <a:gd name="connsiteX2" fmla="*/ 240631 w 3717758"/>
              <a:gd name="connsiteY2" fmla="*/ 649706 h 697832"/>
              <a:gd name="connsiteX3" fmla="*/ 312821 w 3717758"/>
              <a:gd name="connsiteY3" fmla="*/ 637674 h 697832"/>
              <a:gd name="connsiteX4" fmla="*/ 433137 w 3717758"/>
              <a:gd name="connsiteY4" fmla="*/ 619627 h 697832"/>
              <a:gd name="connsiteX5" fmla="*/ 499310 w 3717758"/>
              <a:gd name="connsiteY5" fmla="*/ 613611 h 697832"/>
              <a:gd name="connsiteX6" fmla="*/ 679784 w 3717758"/>
              <a:gd name="connsiteY6" fmla="*/ 589548 h 697832"/>
              <a:gd name="connsiteX7" fmla="*/ 751973 w 3717758"/>
              <a:gd name="connsiteY7" fmla="*/ 571500 h 697832"/>
              <a:gd name="connsiteX8" fmla="*/ 830179 w 3717758"/>
              <a:gd name="connsiteY8" fmla="*/ 565485 h 697832"/>
              <a:gd name="connsiteX9" fmla="*/ 980573 w 3717758"/>
              <a:gd name="connsiteY9" fmla="*/ 547437 h 697832"/>
              <a:gd name="connsiteX10" fmla="*/ 1100889 w 3717758"/>
              <a:gd name="connsiteY10" fmla="*/ 511343 h 697832"/>
              <a:gd name="connsiteX11" fmla="*/ 1155031 w 3717758"/>
              <a:gd name="connsiteY11" fmla="*/ 493295 h 697832"/>
              <a:gd name="connsiteX12" fmla="*/ 1227221 w 3717758"/>
              <a:gd name="connsiteY12" fmla="*/ 487279 h 697832"/>
              <a:gd name="connsiteX13" fmla="*/ 1305426 w 3717758"/>
              <a:gd name="connsiteY13" fmla="*/ 445169 h 697832"/>
              <a:gd name="connsiteX14" fmla="*/ 1353552 w 3717758"/>
              <a:gd name="connsiteY14" fmla="*/ 439153 h 697832"/>
              <a:gd name="connsiteX15" fmla="*/ 1383631 w 3717758"/>
              <a:gd name="connsiteY15" fmla="*/ 433137 h 697832"/>
              <a:gd name="connsiteX16" fmla="*/ 1425742 w 3717758"/>
              <a:gd name="connsiteY16" fmla="*/ 415090 h 697832"/>
              <a:gd name="connsiteX17" fmla="*/ 1461837 w 3717758"/>
              <a:gd name="connsiteY17" fmla="*/ 403058 h 697832"/>
              <a:gd name="connsiteX18" fmla="*/ 1552073 w 3717758"/>
              <a:gd name="connsiteY18" fmla="*/ 366964 h 697832"/>
              <a:gd name="connsiteX19" fmla="*/ 1594184 w 3717758"/>
              <a:gd name="connsiteY19" fmla="*/ 342900 h 697832"/>
              <a:gd name="connsiteX20" fmla="*/ 1630279 w 3717758"/>
              <a:gd name="connsiteY20" fmla="*/ 324853 h 697832"/>
              <a:gd name="connsiteX21" fmla="*/ 1690437 w 3717758"/>
              <a:gd name="connsiteY21" fmla="*/ 276727 h 697832"/>
              <a:gd name="connsiteX22" fmla="*/ 1762626 w 3717758"/>
              <a:gd name="connsiteY22" fmla="*/ 192506 h 697832"/>
              <a:gd name="connsiteX23" fmla="*/ 1925052 w 3717758"/>
              <a:gd name="connsiteY23" fmla="*/ 126332 h 697832"/>
              <a:gd name="connsiteX24" fmla="*/ 2045368 w 3717758"/>
              <a:gd name="connsiteY24" fmla="*/ 60158 h 697832"/>
              <a:gd name="connsiteX25" fmla="*/ 2195763 w 3717758"/>
              <a:gd name="connsiteY25" fmla="*/ 36095 h 697832"/>
              <a:gd name="connsiteX26" fmla="*/ 2310063 w 3717758"/>
              <a:gd name="connsiteY26" fmla="*/ 18048 h 697832"/>
              <a:gd name="connsiteX27" fmla="*/ 2358189 w 3717758"/>
              <a:gd name="connsiteY27" fmla="*/ 6016 h 697832"/>
              <a:gd name="connsiteX28" fmla="*/ 2406315 w 3717758"/>
              <a:gd name="connsiteY28" fmla="*/ 0 h 697832"/>
              <a:gd name="connsiteX29" fmla="*/ 2743200 w 3717758"/>
              <a:gd name="connsiteY29" fmla="*/ 6016 h 697832"/>
              <a:gd name="connsiteX30" fmla="*/ 2809373 w 3717758"/>
              <a:gd name="connsiteY30" fmla="*/ 30079 h 697832"/>
              <a:gd name="connsiteX31" fmla="*/ 2839452 w 3717758"/>
              <a:gd name="connsiteY31" fmla="*/ 36095 h 697832"/>
              <a:gd name="connsiteX32" fmla="*/ 2899610 w 3717758"/>
              <a:gd name="connsiteY32" fmla="*/ 60158 h 697832"/>
              <a:gd name="connsiteX33" fmla="*/ 2935705 w 3717758"/>
              <a:gd name="connsiteY33" fmla="*/ 72190 h 697832"/>
              <a:gd name="connsiteX34" fmla="*/ 2959768 w 3717758"/>
              <a:gd name="connsiteY34" fmla="*/ 90237 h 697832"/>
              <a:gd name="connsiteX35" fmla="*/ 3019926 w 3717758"/>
              <a:gd name="connsiteY35" fmla="*/ 108285 h 697832"/>
              <a:gd name="connsiteX36" fmla="*/ 3056021 w 3717758"/>
              <a:gd name="connsiteY36" fmla="*/ 120316 h 697832"/>
              <a:gd name="connsiteX37" fmla="*/ 3122194 w 3717758"/>
              <a:gd name="connsiteY37" fmla="*/ 144379 h 697832"/>
              <a:gd name="connsiteX38" fmla="*/ 3164305 w 3717758"/>
              <a:gd name="connsiteY38" fmla="*/ 168443 h 697832"/>
              <a:gd name="connsiteX39" fmla="*/ 3380873 w 3717758"/>
              <a:gd name="connsiteY39" fmla="*/ 186490 h 697832"/>
              <a:gd name="connsiteX40" fmla="*/ 3435015 w 3717758"/>
              <a:gd name="connsiteY40" fmla="*/ 204537 h 697832"/>
              <a:gd name="connsiteX41" fmla="*/ 3465094 w 3717758"/>
              <a:gd name="connsiteY41" fmla="*/ 210553 h 697832"/>
              <a:gd name="connsiteX42" fmla="*/ 3519237 w 3717758"/>
              <a:gd name="connsiteY42" fmla="*/ 228600 h 697832"/>
              <a:gd name="connsiteX43" fmla="*/ 3585410 w 3717758"/>
              <a:gd name="connsiteY43" fmla="*/ 252664 h 697832"/>
              <a:gd name="connsiteX44" fmla="*/ 3627521 w 3717758"/>
              <a:gd name="connsiteY44" fmla="*/ 258679 h 697832"/>
              <a:gd name="connsiteX45" fmla="*/ 3669631 w 3717758"/>
              <a:gd name="connsiteY45" fmla="*/ 276727 h 697832"/>
              <a:gd name="connsiteX46" fmla="*/ 3717758 w 3717758"/>
              <a:gd name="connsiteY46" fmla="*/ 282743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17758" h="697832">
                <a:moveTo>
                  <a:pt x="0" y="697832"/>
                </a:moveTo>
                <a:cubicBezTo>
                  <a:pt x="56698" y="675152"/>
                  <a:pt x="45942" y="677580"/>
                  <a:pt x="138363" y="661737"/>
                </a:cubicBezTo>
                <a:cubicBezTo>
                  <a:pt x="172194" y="655938"/>
                  <a:pt x="206629" y="654396"/>
                  <a:pt x="240631" y="649706"/>
                </a:cubicBezTo>
                <a:cubicBezTo>
                  <a:pt x="264797" y="646373"/>
                  <a:pt x="288718" y="641440"/>
                  <a:pt x="312821" y="637674"/>
                </a:cubicBezTo>
                <a:cubicBezTo>
                  <a:pt x="352889" y="631413"/>
                  <a:pt x="392916" y="624817"/>
                  <a:pt x="433137" y="619627"/>
                </a:cubicBezTo>
                <a:cubicBezTo>
                  <a:pt x="455104" y="616793"/>
                  <a:pt x="477252" y="615616"/>
                  <a:pt x="499310" y="613611"/>
                </a:cubicBezTo>
                <a:cubicBezTo>
                  <a:pt x="645991" y="573608"/>
                  <a:pt x="469732" y="616653"/>
                  <a:pt x="679784" y="589548"/>
                </a:cubicBezTo>
                <a:cubicBezTo>
                  <a:pt x="704384" y="586374"/>
                  <a:pt x="727481" y="575419"/>
                  <a:pt x="751973" y="571500"/>
                </a:cubicBezTo>
                <a:cubicBezTo>
                  <a:pt x="777790" y="567369"/>
                  <a:pt x="804147" y="567925"/>
                  <a:pt x="830179" y="565485"/>
                </a:cubicBezTo>
                <a:cubicBezTo>
                  <a:pt x="936639" y="555505"/>
                  <a:pt x="913048" y="558692"/>
                  <a:pt x="980573" y="547437"/>
                </a:cubicBezTo>
                <a:cubicBezTo>
                  <a:pt x="1127437" y="494033"/>
                  <a:pt x="973963" y="546600"/>
                  <a:pt x="1100889" y="511343"/>
                </a:cubicBezTo>
                <a:cubicBezTo>
                  <a:pt x="1119219" y="506251"/>
                  <a:pt x="1136343" y="496855"/>
                  <a:pt x="1155031" y="493295"/>
                </a:cubicBezTo>
                <a:cubicBezTo>
                  <a:pt x="1178751" y="488777"/>
                  <a:pt x="1203158" y="489284"/>
                  <a:pt x="1227221" y="487279"/>
                </a:cubicBezTo>
                <a:cubicBezTo>
                  <a:pt x="1253289" y="473242"/>
                  <a:pt x="1277758" y="455709"/>
                  <a:pt x="1305426" y="445169"/>
                </a:cubicBezTo>
                <a:cubicBezTo>
                  <a:pt x="1320534" y="439414"/>
                  <a:pt x="1337573" y="441611"/>
                  <a:pt x="1353552" y="439153"/>
                </a:cubicBezTo>
                <a:cubicBezTo>
                  <a:pt x="1363658" y="437598"/>
                  <a:pt x="1373605" y="435142"/>
                  <a:pt x="1383631" y="433137"/>
                </a:cubicBezTo>
                <a:cubicBezTo>
                  <a:pt x="1397668" y="427121"/>
                  <a:pt x="1411488" y="420572"/>
                  <a:pt x="1425742" y="415090"/>
                </a:cubicBezTo>
                <a:cubicBezTo>
                  <a:pt x="1437579" y="410537"/>
                  <a:pt x="1449893" y="407324"/>
                  <a:pt x="1461837" y="403058"/>
                </a:cubicBezTo>
                <a:cubicBezTo>
                  <a:pt x="1484004" y="395141"/>
                  <a:pt x="1530100" y="377951"/>
                  <a:pt x="1552073" y="366964"/>
                </a:cubicBezTo>
                <a:cubicBezTo>
                  <a:pt x="1566533" y="359734"/>
                  <a:pt x="1579949" y="350565"/>
                  <a:pt x="1594184" y="342900"/>
                </a:cubicBezTo>
                <a:cubicBezTo>
                  <a:pt x="1606028" y="336523"/>
                  <a:pt x="1619194" y="332474"/>
                  <a:pt x="1630279" y="324853"/>
                </a:cubicBezTo>
                <a:cubicBezTo>
                  <a:pt x="1651440" y="310305"/>
                  <a:pt x="1672279" y="294885"/>
                  <a:pt x="1690437" y="276727"/>
                </a:cubicBezTo>
                <a:cubicBezTo>
                  <a:pt x="1716582" y="250582"/>
                  <a:pt x="1733440" y="215207"/>
                  <a:pt x="1762626" y="192506"/>
                </a:cubicBezTo>
                <a:cubicBezTo>
                  <a:pt x="1821318" y="146856"/>
                  <a:pt x="1863042" y="155399"/>
                  <a:pt x="1925052" y="126332"/>
                </a:cubicBezTo>
                <a:cubicBezTo>
                  <a:pt x="1966496" y="106905"/>
                  <a:pt x="2000381" y="68593"/>
                  <a:pt x="2045368" y="60158"/>
                </a:cubicBezTo>
                <a:cubicBezTo>
                  <a:pt x="2159468" y="38765"/>
                  <a:pt x="2109177" y="45716"/>
                  <a:pt x="2195763" y="36095"/>
                </a:cubicBezTo>
                <a:cubicBezTo>
                  <a:pt x="2286854" y="10070"/>
                  <a:pt x="2180711" y="37452"/>
                  <a:pt x="2310063" y="18048"/>
                </a:cubicBezTo>
                <a:cubicBezTo>
                  <a:pt x="2326416" y="15595"/>
                  <a:pt x="2341936" y="9063"/>
                  <a:pt x="2358189" y="6016"/>
                </a:cubicBezTo>
                <a:cubicBezTo>
                  <a:pt x="2374079" y="3037"/>
                  <a:pt x="2390273" y="2005"/>
                  <a:pt x="2406315" y="0"/>
                </a:cubicBezTo>
                <a:lnTo>
                  <a:pt x="2743200" y="6016"/>
                </a:lnTo>
                <a:cubicBezTo>
                  <a:pt x="2766606" y="7763"/>
                  <a:pt x="2786971" y="23078"/>
                  <a:pt x="2809373" y="30079"/>
                </a:cubicBezTo>
                <a:cubicBezTo>
                  <a:pt x="2819132" y="33129"/>
                  <a:pt x="2829752" y="32862"/>
                  <a:pt x="2839452" y="36095"/>
                </a:cubicBezTo>
                <a:cubicBezTo>
                  <a:pt x="2859941" y="42925"/>
                  <a:pt x="2879388" y="52575"/>
                  <a:pt x="2899610" y="60158"/>
                </a:cubicBezTo>
                <a:cubicBezTo>
                  <a:pt x="2911485" y="64611"/>
                  <a:pt x="2923673" y="68179"/>
                  <a:pt x="2935705" y="72190"/>
                </a:cubicBezTo>
                <a:cubicBezTo>
                  <a:pt x="2943726" y="78206"/>
                  <a:pt x="2950552" y="86287"/>
                  <a:pt x="2959768" y="90237"/>
                </a:cubicBezTo>
                <a:cubicBezTo>
                  <a:pt x="2979011" y="98484"/>
                  <a:pt x="2999943" y="102040"/>
                  <a:pt x="3019926" y="108285"/>
                </a:cubicBezTo>
                <a:cubicBezTo>
                  <a:pt x="3032031" y="112068"/>
                  <a:pt x="3044314" y="115438"/>
                  <a:pt x="3056021" y="120316"/>
                </a:cubicBezTo>
                <a:cubicBezTo>
                  <a:pt x="3118663" y="146417"/>
                  <a:pt x="3065697" y="133081"/>
                  <a:pt x="3122194" y="144379"/>
                </a:cubicBezTo>
                <a:cubicBezTo>
                  <a:pt x="3136231" y="152400"/>
                  <a:pt x="3148584" y="164670"/>
                  <a:pt x="3164305" y="168443"/>
                </a:cubicBezTo>
                <a:cubicBezTo>
                  <a:pt x="3207737" y="178867"/>
                  <a:pt x="3336647" y="184033"/>
                  <a:pt x="3380873" y="186490"/>
                </a:cubicBezTo>
                <a:cubicBezTo>
                  <a:pt x="3398920" y="192506"/>
                  <a:pt x="3416723" y="199311"/>
                  <a:pt x="3435015" y="204537"/>
                </a:cubicBezTo>
                <a:cubicBezTo>
                  <a:pt x="3444846" y="207346"/>
                  <a:pt x="3455262" y="207744"/>
                  <a:pt x="3465094" y="210553"/>
                </a:cubicBezTo>
                <a:cubicBezTo>
                  <a:pt x="3483386" y="215779"/>
                  <a:pt x="3501574" y="221534"/>
                  <a:pt x="3519237" y="228600"/>
                </a:cubicBezTo>
                <a:cubicBezTo>
                  <a:pt x="3537179" y="235777"/>
                  <a:pt x="3567154" y="248451"/>
                  <a:pt x="3585410" y="252664"/>
                </a:cubicBezTo>
                <a:cubicBezTo>
                  <a:pt x="3599226" y="255852"/>
                  <a:pt x="3613484" y="256674"/>
                  <a:pt x="3627521" y="258679"/>
                </a:cubicBezTo>
                <a:cubicBezTo>
                  <a:pt x="3647918" y="272278"/>
                  <a:pt x="3643733" y="272411"/>
                  <a:pt x="3669631" y="276727"/>
                </a:cubicBezTo>
                <a:cubicBezTo>
                  <a:pt x="3685578" y="279385"/>
                  <a:pt x="3717758" y="282743"/>
                  <a:pt x="3717758" y="282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5F800-08AD-AC27-5D92-B0319981ABE6}"/>
              </a:ext>
            </a:extLst>
          </p:cNvPr>
          <p:cNvSpPr txBox="1"/>
          <p:nvPr/>
        </p:nvSpPr>
        <p:spPr>
          <a:xfrm>
            <a:off x="9988954" y="33501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成本线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3637C-C606-64F6-BC26-8EE5995EE772}"/>
              </a:ext>
            </a:extLst>
          </p:cNvPr>
          <p:cNvSpPr txBox="1"/>
          <p:nvPr/>
        </p:nvSpPr>
        <p:spPr>
          <a:xfrm>
            <a:off x="10053318" y="40929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时间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7744B3-EC3E-3B1C-BF6C-30FB84204C44}"/>
              </a:ext>
            </a:extLst>
          </p:cNvPr>
          <p:cNvCxnSpPr/>
          <p:nvPr/>
        </p:nvCxnSpPr>
        <p:spPr>
          <a:xfrm>
            <a:off x="8931965" y="3366052"/>
            <a:ext cx="251792" cy="21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8CF19D-6949-10B0-FFB7-7EAB2EB7DB18}"/>
              </a:ext>
            </a:extLst>
          </p:cNvPr>
          <p:cNvSpPr txBox="1"/>
          <p:nvPr/>
        </p:nvSpPr>
        <p:spPr>
          <a:xfrm>
            <a:off x="8310549" y="320293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里程碑（拐点）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BF0BEF-5E82-2F63-9638-D26F98932319}"/>
              </a:ext>
            </a:extLst>
          </p:cNvPr>
          <p:cNvSpPr txBox="1"/>
          <p:nvPr/>
        </p:nvSpPr>
        <p:spPr>
          <a:xfrm>
            <a:off x="9896321" y="19103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01274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1C68881-985D-4E11-7548-8C7195CC6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154453"/>
              </p:ext>
            </p:extLst>
          </p:nvPr>
        </p:nvGraphicFramePr>
        <p:xfrm>
          <a:off x="2014415" y="1043779"/>
          <a:ext cx="8128000" cy="55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6E341C8-EBC9-E495-5A02-BEBA71994CC6}"/>
              </a:ext>
            </a:extLst>
          </p:cNvPr>
          <p:cNvSpPr txBox="1"/>
          <p:nvPr/>
        </p:nvSpPr>
        <p:spPr>
          <a:xfrm>
            <a:off x="2028746" y="1593912"/>
            <a:ext cx="24593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en-US" altLang="zh-CN" dirty="0"/>
          </a:p>
          <a:p>
            <a:pPr algn="ctr"/>
            <a:r>
              <a:rPr lang="zh-CN" altLang="en-US" dirty="0"/>
              <a:t>外网到内外的渗透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无文件攻击感染病毒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爆破远程登录投毒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BA70EA-8355-00D9-8944-83582FD41685}"/>
              </a:ext>
            </a:extLst>
          </p:cNvPr>
          <p:cNvSpPr txBox="1"/>
          <p:nvPr/>
        </p:nvSpPr>
        <p:spPr>
          <a:xfrm>
            <a:off x="4955186" y="1593912"/>
            <a:ext cx="18466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病毒文件执行加密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执行提权程序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执行加密程序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F017F3-D5F6-496B-2420-3FA8B83C40B4}"/>
              </a:ext>
            </a:extLst>
          </p:cNvPr>
          <p:cNvSpPr txBox="1"/>
          <p:nvPr/>
        </p:nvSpPr>
        <p:spPr>
          <a:xfrm>
            <a:off x="7236633" y="1593912"/>
            <a:ext cx="24929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en-US" altLang="zh-CN" dirty="0"/>
          </a:p>
          <a:p>
            <a:pPr algn="ctr"/>
            <a:r>
              <a:rPr lang="zh-CN" altLang="en-US" dirty="0"/>
              <a:t>横向扩散，扩大影响面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RDP</a:t>
            </a:r>
            <a:r>
              <a:rPr lang="zh-CN" altLang="en-US" sz="1600" dirty="0"/>
              <a:t>爆破横向传播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再次加密勒索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28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8F32C5-5A21-55C3-6177-22801FA64536}"/>
              </a:ext>
            </a:extLst>
          </p:cNvPr>
          <p:cNvSpPr/>
          <p:nvPr/>
        </p:nvSpPr>
        <p:spPr>
          <a:xfrm>
            <a:off x="1882941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资产上线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BE5F8D-CC74-13D7-AB83-C43359FE544E}"/>
              </a:ext>
            </a:extLst>
          </p:cNvPr>
          <p:cNvSpPr/>
          <p:nvPr/>
        </p:nvSpPr>
        <p:spPr>
          <a:xfrm>
            <a:off x="5169760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3FD87-0BA5-9D14-6585-AB7CEB9273BE}"/>
              </a:ext>
            </a:extLst>
          </p:cNvPr>
          <p:cNvSpPr/>
          <p:nvPr/>
        </p:nvSpPr>
        <p:spPr>
          <a:xfrm>
            <a:off x="8691173" y="2255921"/>
            <a:ext cx="18524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资产下线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F95891C-AB69-5ACE-195B-27AF0AAF237D}"/>
              </a:ext>
            </a:extLst>
          </p:cNvPr>
          <p:cNvSpPr/>
          <p:nvPr/>
        </p:nvSpPr>
        <p:spPr>
          <a:xfrm>
            <a:off x="4036979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0DAB1D9-169E-81CC-3B23-E247AD9CF955}"/>
              </a:ext>
            </a:extLst>
          </p:cNvPr>
          <p:cNvSpPr/>
          <p:nvPr/>
        </p:nvSpPr>
        <p:spPr>
          <a:xfrm>
            <a:off x="7415718" y="2538919"/>
            <a:ext cx="739302" cy="3891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4CB90E-8DEC-EAEB-805D-410E92F9E79C}"/>
              </a:ext>
            </a:extLst>
          </p:cNvPr>
          <p:cNvSpPr/>
          <p:nvPr/>
        </p:nvSpPr>
        <p:spPr>
          <a:xfrm>
            <a:off x="1882941" y="3287395"/>
            <a:ext cx="8660711" cy="121706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资产台账维护</a:t>
            </a:r>
            <a:endParaRPr lang="en-US" altLang="zh-CN" dirty="0"/>
          </a:p>
          <a:p>
            <a:pPr algn="ctr"/>
            <a:r>
              <a:rPr lang="zh-CN" altLang="en-US" dirty="0"/>
              <a:t>资产定级备案</a:t>
            </a:r>
            <a:endParaRPr lang="en-US" altLang="zh-CN" dirty="0"/>
          </a:p>
          <a:p>
            <a:pPr algn="ctr"/>
            <a:r>
              <a:rPr lang="zh-CN" altLang="en-US" dirty="0"/>
              <a:t>资产风险评估</a:t>
            </a:r>
            <a:endParaRPr lang="en-US" altLang="zh-CN" dirty="0"/>
          </a:p>
          <a:p>
            <a:pPr algn="ctr"/>
            <a:r>
              <a:rPr lang="zh-CN" altLang="en-US" dirty="0"/>
              <a:t>资产定期清查</a:t>
            </a:r>
          </a:p>
        </p:txBody>
      </p:sp>
    </p:spTree>
    <p:extLst>
      <p:ext uri="{BB962C8B-B14F-4D97-AF65-F5344CB8AC3E}">
        <p14:creationId xmlns:p14="http://schemas.microsoft.com/office/powerpoint/2010/main" val="165387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537DE9-87EC-A26C-5B07-477BC9145A05}"/>
              </a:ext>
            </a:extLst>
          </p:cNvPr>
          <p:cNvSpPr/>
          <p:nvPr/>
        </p:nvSpPr>
        <p:spPr>
          <a:xfrm>
            <a:off x="3669632" y="1293395"/>
            <a:ext cx="1383631" cy="6737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DADF9-28B4-AD51-6715-F46365108C84}"/>
              </a:ext>
            </a:extLst>
          </p:cNvPr>
          <p:cNvSpPr txBox="1"/>
          <p:nvPr/>
        </p:nvSpPr>
        <p:spPr>
          <a:xfrm>
            <a:off x="2544678" y="1445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9449F-1B5D-6B91-37A1-0ECDF2F8A7CD}"/>
              </a:ext>
            </a:extLst>
          </p:cNvPr>
          <p:cNvSpPr txBox="1"/>
          <p:nvPr/>
        </p:nvSpPr>
        <p:spPr>
          <a:xfrm>
            <a:off x="5600699" y="1445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06DECC-B9A3-3D6E-CA53-87AA25386941}"/>
              </a:ext>
            </a:extLst>
          </p:cNvPr>
          <p:cNvCxnSpPr>
            <a:stCxn id="5" idx="3"/>
          </p:cNvCxnSpPr>
          <p:nvPr/>
        </p:nvCxnSpPr>
        <p:spPr>
          <a:xfrm>
            <a:off x="3191009" y="1630279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803B235-2375-B227-2A8C-95093C49BC00}"/>
              </a:ext>
            </a:extLst>
          </p:cNvPr>
          <p:cNvCxnSpPr/>
          <p:nvPr/>
        </p:nvCxnSpPr>
        <p:spPr>
          <a:xfrm>
            <a:off x="5053263" y="1630279"/>
            <a:ext cx="4365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87C7393-C237-B062-C2D6-794EF48C7A78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066548" y="588295"/>
            <a:ext cx="152218" cy="1562417"/>
          </a:xfrm>
          <a:prstGeom prst="bentConnector3">
            <a:avLst>
              <a:gd name="adj1" fmla="val 2501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75089C-519B-4AD9-7F35-663085C44631}"/>
              </a:ext>
            </a:extLst>
          </p:cNvPr>
          <p:cNvSpPr txBox="1"/>
          <p:nvPr/>
        </p:nvSpPr>
        <p:spPr>
          <a:xfrm>
            <a:off x="4601857" y="7701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效果反馈</a:t>
            </a:r>
          </a:p>
        </p:txBody>
      </p:sp>
    </p:spTree>
    <p:extLst>
      <p:ext uri="{BB962C8B-B14F-4D97-AF65-F5344CB8AC3E}">
        <p14:creationId xmlns:p14="http://schemas.microsoft.com/office/powerpoint/2010/main" val="24187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164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java xie</cp:lastModifiedBy>
  <cp:revision>17</cp:revision>
  <dcterms:created xsi:type="dcterms:W3CDTF">2023-02-21T01:42:50Z</dcterms:created>
  <dcterms:modified xsi:type="dcterms:W3CDTF">2023-10-28T08:06:02Z</dcterms:modified>
</cp:coreProperties>
</file>