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4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2.tif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tiff"/><Relationship Id="rId2" Type="http://schemas.openxmlformats.org/officeDocument/2006/relationships/image" Target="../media/image1.tiff"/><Relationship Id="rId16" Type="http://schemas.openxmlformats.org/officeDocument/2006/relationships/image" Target="../media/image15.tif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png"/><Relationship Id="rId24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openxmlformats.org/officeDocument/2006/relationships/image" Target="../media/image14.tiff"/><Relationship Id="rId23" Type="http://schemas.openxmlformats.org/officeDocument/2006/relationships/image" Target="../media/image22.png"/><Relationship Id="rId10" Type="http://schemas.openxmlformats.org/officeDocument/2006/relationships/image" Target="../media/image9.tiff"/><Relationship Id="rId19" Type="http://schemas.openxmlformats.org/officeDocument/2006/relationships/image" Target="../media/image18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3.tiff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743" y="2483092"/>
            <a:ext cx="8340008" cy="3120981"/>
            <a:chOff x="508116" y="1216234"/>
            <a:chExt cx="8340008" cy="3120981"/>
          </a:xfrm>
        </p:grpSpPr>
        <p:sp>
          <p:nvSpPr>
            <p:cNvPr id="5" name="矩形 4"/>
            <p:cNvSpPr/>
            <p:nvPr/>
          </p:nvSpPr>
          <p:spPr>
            <a:xfrm>
              <a:off x="529483" y="1280908"/>
              <a:ext cx="847911" cy="298010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" name="Up Arrow 32"/>
            <p:cNvSpPr/>
            <p:nvPr/>
          </p:nvSpPr>
          <p:spPr>
            <a:xfrm rot="5400000">
              <a:off x="1938635" y="2217846"/>
              <a:ext cx="290801" cy="772804"/>
            </a:xfrm>
            <a:prstGeom prst="upArrow">
              <a:avLst>
                <a:gd name="adj1" fmla="val 41294"/>
                <a:gd name="adj2" fmla="val 81354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" name="Bent Arrow 33"/>
            <p:cNvSpPr/>
            <p:nvPr/>
          </p:nvSpPr>
          <p:spPr>
            <a:xfrm rot="10800000" flipH="1" flipV="1">
              <a:off x="1662380" y="3108342"/>
              <a:ext cx="819810" cy="626663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783412" y="1390859"/>
              <a:ext cx="253498" cy="298010"/>
              <a:chOff x="5354638" y="3341688"/>
              <a:chExt cx="827087" cy="795337"/>
            </a:xfrm>
            <a:solidFill>
              <a:srgbClr val="0070C0"/>
            </a:solidFill>
          </p:grpSpPr>
          <p:sp>
            <p:nvSpPr>
              <p:cNvPr id="72" name="Freeform 13"/>
              <p:cNvSpPr>
                <a:spLocks noEditPoints="1"/>
              </p:cNvSpPr>
              <p:nvPr/>
            </p:nvSpPr>
            <p:spPr bwMode="auto">
              <a:xfrm>
                <a:off x="5354638" y="3968750"/>
                <a:ext cx="827087" cy="168275"/>
              </a:xfrm>
              <a:custGeom>
                <a:avLst/>
                <a:gdLst/>
                <a:ahLst/>
                <a:cxnLst>
                  <a:cxn ang="0">
                    <a:pos x="208" y="12"/>
                  </a:cxn>
                  <a:cxn ang="0">
                    <a:pos x="137" y="12"/>
                  </a:cxn>
                  <a:cxn ang="0">
                    <a:pos x="137" y="7"/>
                  </a:cxn>
                  <a:cxn ang="0">
                    <a:pos x="129" y="0"/>
                  </a:cxn>
                  <a:cxn ang="0">
                    <a:pos x="89" y="0"/>
                  </a:cxn>
                  <a:cxn ang="0">
                    <a:pos x="81" y="7"/>
                  </a:cxn>
                  <a:cxn ang="0">
                    <a:pos x="81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10" y="32"/>
                  </a:cxn>
                  <a:cxn ang="0">
                    <a:pos x="81" y="32"/>
                  </a:cxn>
                  <a:cxn ang="0">
                    <a:pos x="81" y="36"/>
                  </a:cxn>
                  <a:cxn ang="0">
                    <a:pos x="89" y="44"/>
                  </a:cxn>
                  <a:cxn ang="0">
                    <a:pos x="129" y="44"/>
                  </a:cxn>
                  <a:cxn ang="0">
                    <a:pos x="137" y="36"/>
                  </a:cxn>
                  <a:cxn ang="0">
                    <a:pos x="137" y="32"/>
                  </a:cxn>
                  <a:cxn ang="0">
                    <a:pos x="208" y="32"/>
                  </a:cxn>
                  <a:cxn ang="0">
                    <a:pos x="218" y="22"/>
                  </a:cxn>
                  <a:cxn ang="0">
                    <a:pos x="208" y="12"/>
                  </a:cxn>
                  <a:cxn ang="0">
                    <a:pos x="122" y="15"/>
                  </a:cxn>
                  <a:cxn ang="0">
                    <a:pos x="122" y="29"/>
                  </a:cxn>
                  <a:cxn ang="0">
                    <a:pos x="96" y="29"/>
                  </a:cxn>
                  <a:cxn ang="0">
                    <a:pos x="96" y="15"/>
                  </a:cxn>
                  <a:cxn ang="0">
                    <a:pos x="122" y="15"/>
                  </a:cxn>
                  <a:cxn ang="0">
                    <a:pos x="122" y="15"/>
                  </a:cxn>
                  <a:cxn ang="0">
                    <a:pos x="122" y="15"/>
                  </a:cxn>
                </a:cxnLst>
                <a:rect l="0" t="0" r="r" b="b"/>
                <a:pathLst>
                  <a:path w="218" h="44">
                    <a:moveTo>
                      <a:pt x="208" y="12"/>
                    </a:moveTo>
                    <a:cubicBezTo>
                      <a:pt x="137" y="12"/>
                      <a:pt x="137" y="12"/>
                      <a:pt x="137" y="12"/>
                    </a:cubicBezTo>
                    <a:cubicBezTo>
                      <a:pt x="137" y="7"/>
                      <a:pt x="137" y="7"/>
                      <a:pt x="137" y="7"/>
                    </a:cubicBezTo>
                    <a:cubicBezTo>
                      <a:pt x="137" y="3"/>
                      <a:pt x="134" y="0"/>
                      <a:pt x="12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5" y="0"/>
                      <a:pt x="81" y="3"/>
                      <a:pt x="81" y="7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27"/>
                      <a:pt x="4" y="32"/>
                      <a:pt x="10" y="32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81" y="40"/>
                      <a:pt x="85" y="44"/>
                      <a:pt x="8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4" y="44"/>
                      <a:pt x="137" y="40"/>
                      <a:pt x="137" y="36"/>
                    </a:cubicBezTo>
                    <a:cubicBezTo>
                      <a:pt x="137" y="32"/>
                      <a:pt x="137" y="32"/>
                      <a:pt x="137" y="32"/>
                    </a:cubicBezTo>
                    <a:cubicBezTo>
                      <a:pt x="208" y="32"/>
                      <a:pt x="208" y="32"/>
                      <a:pt x="208" y="32"/>
                    </a:cubicBezTo>
                    <a:cubicBezTo>
                      <a:pt x="214" y="32"/>
                      <a:pt x="218" y="27"/>
                      <a:pt x="218" y="22"/>
                    </a:cubicBezTo>
                    <a:cubicBezTo>
                      <a:pt x="218" y="16"/>
                      <a:pt x="214" y="12"/>
                      <a:pt x="208" y="12"/>
                    </a:cubicBezTo>
                    <a:close/>
                    <a:moveTo>
                      <a:pt x="122" y="15"/>
                    </a:moveTo>
                    <a:cubicBezTo>
                      <a:pt x="122" y="29"/>
                      <a:pt x="122" y="29"/>
                      <a:pt x="122" y="29"/>
                    </a:cubicBezTo>
                    <a:cubicBezTo>
                      <a:pt x="96" y="29"/>
                      <a:pt x="96" y="29"/>
                      <a:pt x="96" y="29"/>
                    </a:cubicBezTo>
                    <a:cubicBezTo>
                      <a:pt x="96" y="15"/>
                      <a:pt x="96" y="15"/>
                      <a:pt x="96" y="15"/>
                    </a:cubicBezTo>
                    <a:lnTo>
                      <a:pt x="122" y="15"/>
                    </a:lnTo>
                    <a:close/>
                    <a:moveTo>
                      <a:pt x="122" y="15"/>
                    </a:moveTo>
                    <a:cubicBezTo>
                      <a:pt x="122" y="15"/>
                      <a:pt x="122" y="15"/>
                      <a:pt x="122" y="15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3" name="Freeform 14"/>
              <p:cNvSpPr>
                <a:spLocks noEditPoints="1"/>
              </p:cNvSpPr>
              <p:nvPr/>
            </p:nvSpPr>
            <p:spPr bwMode="auto">
              <a:xfrm>
                <a:off x="5516562" y="3687763"/>
                <a:ext cx="501649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4" name="Freeform 16"/>
              <p:cNvSpPr>
                <a:spLocks noEditPoints="1"/>
              </p:cNvSpPr>
              <p:nvPr/>
            </p:nvSpPr>
            <p:spPr bwMode="auto">
              <a:xfrm>
                <a:off x="5516563" y="3497263"/>
                <a:ext cx="501650" cy="76200"/>
              </a:xfrm>
              <a:custGeom>
                <a:avLst/>
                <a:gdLst/>
                <a:ahLst/>
                <a:cxnLst>
                  <a:cxn ang="0">
                    <a:pos x="316" y="0"/>
                  </a:cxn>
                  <a:cxn ang="0">
                    <a:pos x="0" y="0"/>
                  </a:cxn>
                  <a:cxn ang="0">
                    <a:pos x="0" y="48"/>
                  </a:cxn>
                  <a:cxn ang="0">
                    <a:pos x="316" y="48"/>
                  </a:cxn>
                  <a:cxn ang="0">
                    <a:pos x="316" y="0"/>
                  </a:cxn>
                  <a:cxn ang="0">
                    <a:pos x="36" y="36"/>
                  </a:cxn>
                  <a:cxn ang="0">
                    <a:pos x="12" y="36"/>
                  </a:cxn>
                  <a:cxn ang="0">
                    <a:pos x="12" y="12"/>
                  </a:cxn>
                  <a:cxn ang="0">
                    <a:pos x="36" y="12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48" y="36"/>
                  </a:cxn>
                  <a:cxn ang="0">
                    <a:pos x="48" y="12"/>
                  </a:cxn>
                  <a:cxn ang="0">
                    <a:pos x="72" y="12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84" y="36"/>
                  </a:cxn>
                  <a:cxn ang="0">
                    <a:pos x="84" y="12"/>
                  </a:cxn>
                  <a:cxn ang="0">
                    <a:pos x="108" y="12"/>
                  </a:cxn>
                  <a:cxn ang="0">
                    <a:pos x="108" y="36"/>
                  </a:cxn>
                  <a:cxn ang="0">
                    <a:pos x="108" y="36"/>
                  </a:cxn>
                  <a:cxn ang="0">
                    <a:pos x="108" y="36"/>
                  </a:cxn>
                </a:cxnLst>
                <a:rect l="0" t="0" r="r" b="b"/>
                <a:pathLst>
                  <a:path w="316" h="48">
                    <a:moveTo>
                      <a:pt x="316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316" y="48"/>
                    </a:lnTo>
                    <a:lnTo>
                      <a:pt x="316" y="0"/>
                    </a:lnTo>
                    <a:close/>
                    <a:moveTo>
                      <a:pt x="36" y="36"/>
                    </a:moveTo>
                    <a:lnTo>
                      <a:pt x="12" y="36"/>
                    </a:lnTo>
                    <a:lnTo>
                      <a:pt x="12" y="12"/>
                    </a:lnTo>
                    <a:lnTo>
                      <a:pt x="36" y="12"/>
                    </a:lnTo>
                    <a:lnTo>
                      <a:pt x="36" y="36"/>
                    </a:lnTo>
                    <a:close/>
                    <a:moveTo>
                      <a:pt x="72" y="36"/>
                    </a:moveTo>
                    <a:lnTo>
                      <a:pt x="48" y="36"/>
                    </a:lnTo>
                    <a:lnTo>
                      <a:pt x="48" y="12"/>
                    </a:lnTo>
                    <a:lnTo>
                      <a:pt x="72" y="12"/>
                    </a:lnTo>
                    <a:lnTo>
                      <a:pt x="72" y="36"/>
                    </a:lnTo>
                    <a:close/>
                    <a:moveTo>
                      <a:pt x="108" y="36"/>
                    </a:moveTo>
                    <a:lnTo>
                      <a:pt x="84" y="36"/>
                    </a:lnTo>
                    <a:lnTo>
                      <a:pt x="84" y="12"/>
                    </a:lnTo>
                    <a:lnTo>
                      <a:pt x="108" y="12"/>
                    </a:lnTo>
                    <a:lnTo>
                      <a:pt x="108" y="36"/>
                    </a:lnTo>
                    <a:close/>
                    <a:moveTo>
                      <a:pt x="108" y="36"/>
                    </a:moveTo>
                    <a:lnTo>
                      <a:pt x="108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75" name="Freeform 18"/>
              <p:cNvSpPr>
                <a:spLocks noEditPoints="1"/>
              </p:cNvSpPr>
              <p:nvPr/>
            </p:nvSpPr>
            <p:spPr bwMode="auto">
              <a:xfrm>
                <a:off x="5376863" y="3341688"/>
                <a:ext cx="782637" cy="577850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10" y="0"/>
                  </a:cxn>
                  <a:cxn ang="0">
                    <a:pos x="3" y="3"/>
                  </a:cxn>
                  <a:cxn ang="0">
                    <a:pos x="0" y="10"/>
                  </a:cxn>
                  <a:cxn ang="0">
                    <a:pos x="0" y="142"/>
                  </a:cxn>
                  <a:cxn ang="0">
                    <a:pos x="3" y="149"/>
                  </a:cxn>
                  <a:cxn ang="0">
                    <a:pos x="10" y="152"/>
                  </a:cxn>
                  <a:cxn ang="0">
                    <a:pos x="196" y="152"/>
                  </a:cxn>
                  <a:cxn ang="0">
                    <a:pos x="203" y="149"/>
                  </a:cxn>
                  <a:cxn ang="0">
                    <a:pos x="206" y="142"/>
                  </a:cxn>
                  <a:cxn ang="0">
                    <a:pos x="206" y="10"/>
                  </a:cxn>
                  <a:cxn ang="0">
                    <a:pos x="196" y="0"/>
                  </a:cxn>
                  <a:cxn ang="0">
                    <a:pos x="179" y="121"/>
                  </a:cxn>
                  <a:cxn ang="0">
                    <a:pos x="27" y="121"/>
                  </a:cxn>
                  <a:cxn ang="0">
                    <a:pos x="27" y="81"/>
                  </a:cxn>
                  <a:cxn ang="0">
                    <a:pos x="179" y="81"/>
                  </a:cxn>
                  <a:cxn ang="0">
                    <a:pos x="179" y="121"/>
                  </a:cxn>
                  <a:cxn ang="0">
                    <a:pos x="179" y="71"/>
                  </a:cxn>
                  <a:cxn ang="0">
                    <a:pos x="27" y="71"/>
                  </a:cxn>
                  <a:cxn ang="0">
                    <a:pos x="27" y="31"/>
                  </a:cxn>
                  <a:cxn ang="0">
                    <a:pos x="179" y="31"/>
                  </a:cxn>
                  <a:cxn ang="0">
                    <a:pos x="179" y="71"/>
                  </a:cxn>
                  <a:cxn ang="0">
                    <a:pos x="179" y="71"/>
                  </a:cxn>
                  <a:cxn ang="0">
                    <a:pos x="179" y="71"/>
                  </a:cxn>
                </a:cxnLst>
                <a:rect l="0" t="0" r="r" b="b"/>
                <a:pathLst>
                  <a:path w="206" h="152">
                    <a:moveTo>
                      <a:pt x="19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2" y="5"/>
                      <a:pt x="0" y="7"/>
                      <a:pt x="0" y="1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5"/>
                      <a:pt x="2" y="148"/>
                      <a:pt x="3" y="149"/>
                    </a:cubicBezTo>
                    <a:cubicBezTo>
                      <a:pt x="5" y="151"/>
                      <a:pt x="8" y="152"/>
                      <a:pt x="10" y="152"/>
                    </a:cubicBezTo>
                    <a:cubicBezTo>
                      <a:pt x="196" y="152"/>
                      <a:pt x="196" y="152"/>
                      <a:pt x="196" y="152"/>
                    </a:cubicBezTo>
                    <a:cubicBezTo>
                      <a:pt x="199" y="152"/>
                      <a:pt x="201" y="151"/>
                      <a:pt x="203" y="149"/>
                    </a:cubicBezTo>
                    <a:cubicBezTo>
                      <a:pt x="205" y="148"/>
                      <a:pt x="206" y="145"/>
                      <a:pt x="206" y="142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4"/>
                      <a:pt x="201" y="0"/>
                      <a:pt x="196" y="0"/>
                    </a:cubicBezTo>
                    <a:close/>
                    <a:moveTo>
                      <a:pt x="179" y="121"/>
                    </a:move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81"/>
                      <a:pt x="27" y="81"/>
                      <a:pt x="27" y="81"/>
                    </a:cubicBezTo>
                    <a:cubicBezTo>
                      <a:pt x="179" y="81"/>
                      <a:pt x="179" y="81"/>
                      <a:pt x="179" y="81"/>
                    </a:cubicBezTo>
                    <a:lnTo>
                      <a:pt x="179" y="121"/>
                    </a:lnTo>
                    <a:close/>
                    <a:moveTo>
                      <a:pt x="179" y="71"/>
                    </a:moveTo>
                    <a:cubicBezTo>
                      <a:pt x="27" y="71"/>
                      <a:pt x="27" y="71"/>
                      <a:pt x="27" y="7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179" y="31"/>
                      <a:pt x="179" y="31"/>
                      <a:pt x="179" y="31"/>
                    </a:cubicBezTo>
                    <a:lnTo>
                      <a:pt x="179" y="71"/>
                    </a:lnTo>
                    <a:close/>
                    <a:moveTo>
                      <a:pt x="179" y="71"/>
                    </a:moveTo>
                    <a:cubicBezTo>
                      <a:pt x="179" y="71"/>
                      <a:pt x="179" y="71"/>
                      <a:pt x="179" y="71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9" name="Bent Arrow 91"/>
            <p:cNvSpPr/>
            <p:nvPr/>
          </p:nvSpPr>
          <p:spPr>
            <a:xfrm rot="10800000" flipH="1">
              <a:off x="1709386" y="1534174"/>
              <a:ext cx="772804" cy="532934"/>
            </a:xfrm>
            <a:prstGeom prst="bentArrow">
              <a:avLst>
                <a:gd name="adj1" fmla="val 17673"/>
                <a:gd name="adj2" fmla="val 16460"/>
                <a:gd name="adj3" fmla="val 31601"/>
                <a:gd name="adj4" fmla="val 29493"/>
              </a:avLst>
            </a:prstGeom>
            <a:noFill/>
            <a:ln w="12700" cap="flat" cmpd="sng" algn="ctr">
              <a:solidFill>
                <a:srgbClr val="569DD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40321" y="3489426"/>
              <a:ext cx="326429" cy="414513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71" name="Rectangle 215"/>
            <p:cNvSpPr>
              <a:spLocks noChangeArrowheads="1"/>
            </p:cNvSpPr>
            <p:nvPr/>
          </p:nvSpPr>
          <p:spPr bwMode="auto">
            <a:xfrm>
              <a:off x="2724436" y="1480699"/>
              <a:ext cx="2982655" cy="1944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2865454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攻防指挥</a:t>
              </a: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3849226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/>
                <a:t>协同作战</a:t>
              </a: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4779837" y="2335077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剧本响应</a:t>
              </a:r>
            </a:p>
          </p:txBody>
        </p:sp>
        <p:sp>
          <p:nvSpPr>
            <p:cNvPr id="15" name="文本框 21"/>
            <p:cNvSpPr txBox="1"/>
            <p:nvPr/>
          </p:nvSpPr>
          <p:spPr>
            <a:xfrm>
              <a:off x="1794201" y="1424541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接口</a:t>
              </a:r>
            </a:p>
            <a:p>
              <a:r>
                <a:rPr lang="zh-CN" altLang="en-US" sz="1400" dirty="0"/>
                <a:t>调用</a:t>
              </a:r>
            </a:p>
          </p:txBody>
        </p:sp>
        <p:sp>
          <p:nvSpPr>
            <p:cNvPr id="16" name="文本框 22"/>
            <p:cNvSpPr txBox="1"/>
            <p:nvPr/>
          </p:nvSpPr>
          <p:spPr>
            <a:xfrm>
              <a:off x="1748287" y="3298237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人工</a:t>
              </a:r>
            </a:p>
            <a:p>
              <a:r>
                <a:rPr lang="zh-CN" altLang="en-US" sz="1400" dirty="0"/>
                <a:t>创建</a:t>
              </a:r>
            </a:p>
          </p:txBody>
        </p:sp>
        <p:sp>
          <p:nvSpPr>
            <p:cNvPr id="17" name="文本框 23"/>
            <p:cNvSpPr txBox="1"/>
            <p:nvPr/>
          </p:nvSpPr>
          <p:spPr>
            <a:xfrm>
              <a:off x="513126" y="38915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安全人员</a:t>
              </a:r>
            </a:p>
          </p:txBody>
        </p:sp>
        <p:sp>
          <p:nvSpPr>
            <p:cNvPr id="18" name="文本框 24"/>
            <p:cNvSpPr txBox="1"/>
            <p:nvPr/>
          </p:nvSpPr>
          <p:spPr>
            <a:xfrm>
              <a:off x="508116" y="171171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日志系统</a:t>
              </a:r>
            </a:p>
          </p:txBody>
        </p:sp>
        <p:sp>
          <p:nvSpPr>
            <p:cNvPr id="19" name="文本框 25"/>
            <p:cNvSpPr txBox="1"/>
            <p:nvPr/>
          </p:nvSpPr>
          <p:spPr>
            <a:xfrm>
              <a:off x="1753721" y="2066140"/>
              <a:ext cx="474539" cy="493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事件</a:t>
              </a:r>
            </a:p>
            <a:p>
              <a:r>
                <a:rPr lang="zh-CN" altLang="en-US" sz="1400" dirty="0"/>
                <a:t>驱动</a:t>
              </a:r>
            </a:p>
          </p:txBody>
        </p:sp>
        <p:sp>
          <p:nvSpPr>
            <p:cNvPr id="20" name="文本框 26"/>
            <p:cNvSpPr txBox="1"/>
            <p:nvPr/>
          </p:nvSpPr>
          <p:spPr>
            <a:xfrm>
              <a:off x="513126" y="24182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态势感知</a:t>
              </a:r>
            </a:p>
          </p:txBody>
        </p:sp>
        <p:sp>
          <p:nvSpPr>
            <p:cNvPr id="21" name="文本框 27"/>
            <p:cNvSpPr txBox="1"/>
            <p:nvPr/>
          </p:nvSpPr>
          <p:spPr>
            <a:xfrm>
              <a:off x="287832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/>
                <a:t>事件</a:t>
              </a:r>
              <a:r>
                <a:rPr lang="zh-CN" altLang="en-US" sz="1200" b="1" dirty="0" smtClean="0"/>
                <a:t>处置</a:t>
              </a:r>
              <a:endParaRPr lang="zh-CN" altLang="en-US" sz="1200" b="1" dirty="0"/>
            </a:p>
          </p:txBody>
        </p:sp>
        <p:sp>
          <p:nvSpPr>
            <p:cNvPr id="22" name="文本框 28"/>
            <p:cNvSpPr txBox="1"/>
            <p:nvPr/>
          </p:nvSpPr>
          <p:spPr>
            <a:xfrm>
              <a:off x="3831193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+mn-ea"/>
                </a:rPr>
                <a:t>设备联动</a:t>
              </a:r>
              <a:endParaRPr lang="zh-CN" altLang="en-US" sz="1200" b="1" dirty="0">
                <a:latin typeface="+mn-ea"/>
              </a:endParaRPr>
            </a:p>
          </p:txBody>
        </p:sp>
        <p:sp>
          <p:nvSpPr>
            <p:cNvPr id="23" name="文本框 29"/>
            <p:cNvSpPr txBox="1"/>
            <p:nvPr/>
          </p:nvSpPr>
          <p:spPr>
            <a:xfrm>
              <a:off x="4746260" y="3102934"/>
              <a:ext cx="800219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/>
                <a:t>风险决策</a:t>
              </a:r>
              <a:endParaRPr lang="zh-CN" altLang="en-US" sz="1200" b="1" dirty="0"/>
            </a:p>
          </p:txBody>
        </p:sp>
        <p:sp>
          <p:nvSpPr>
            <p:cNvPr id="24" name="文本框 30"/>
            <p:cNvSpPr txBox="1"/>
            <p:nvPr/>
          </p:nvSpPr>
          <p:spPr>
            <a:xfrm>
              <a:off x="631760" y="316690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SIEM</a:t>
              </a:r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5824045" y="2527943"/>
              <a:ext cx="1254042" cy="362299"/>
            </a:xfrm>
            <a:prstGeom prst="leftRightArrow">
              <a:avLst/>
            </a:prstGeom>
            <a:noFill/>
            <a:ln w="12700" cmpd="sng">
              <a:solidFill>
                <a:srgbClr val="569D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101"/>
            <p:cNvSpPr>
              <a:spLocks noEditPoints="1"/>
            </p:cNvSpPr>
            <p:nvPr/>
          </p:nvSpPr>
          <p:spPr bwMode="auto">
            <a:xfrm>
              <a:off x="718218" y="2892928"/>
              <a:ext cx="383884" cy="273977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137554" y="1216234"/>
              <a:ext cx="1696475" cy="312098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6290752" y="1523960"/>
              <a:ext cx="309457" cy="2715140"/>
              <a:chOff x="6451370" y="1133110"/>
              <a:chExt cx="432000" cy="3523879"/>
            </a:xfrm>
            <a:noFill/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6451370" y="4224989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6451370" y="3219822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6451370" y="1635694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tretch>
                <a:fillRect/>
              </a:stretch>
            </p:blipFill>
            <p:spPr>
              <a:xfrm>
                <a:off x="6451370" y="1133110"/>
                <a:ext cx="432000" cy="432000"/>
              </a:xfrm>
              <a:prstGeom prst="rect">
                <a:avLst/>
              </a:prstGeom>
              <a:grpFill/>
            </p:spPr>
          </p:pic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>
                <a:off x="6451370" y="3722405"/>
                <a:ext cx="432000" cy="432000"/>
              </a:xfrm>
              <a:prstGeom prst="rect">
                <a:avLst/>
              </a:prstGeom>
              <a:grpFill/>
            </p:spPr>
          </p:pic>
        </p:grpSp>
        <p:pic>
          <p:nvPicPr>
            <p:cNvPr id="29" name="图片 28" descr="图片包含 游戏机&#10;&#10;描述已自动生成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80682" y="3465552"/>
              <a:ext cx="317252" cy="340627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0682" y="2769138"/>
              <a:ext cx="317252" cy="340627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0682" y="1376310"/>
              <a:ext cx="317252" cy="340627"/>
            </a:xfrm>
            <a:prstGeom prst="rect">
              <a:avLst/>
            </a:prstGeom>
            <a:noFill/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80682" y="2072724"/>
              <a:ext cx="317252" cy="340627"/>
            </a:xfrm>
            <a:prstGeom prst="rect">
              <a:avLst/>
            </a:prstGeom>
          </p:spPr>
        </p:pic>
        <p:pic>
          <p:nvPicPr>
            <p:cNvPr id="33" name="图片 32" descr="图片包含 游戏机, 画&#10;&#10;描述已自动生成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850806" y="1425785"/>
              <a:ext cx="317252" cy="340627"/>
            </a:xfrm>
            <a:prstGeom prst="rect">
              <a:avLst/>
            </a:prstGeom>
          </p:spPr>
        </p:pic>
        <p:pic>
          <p:nvPicPr>
            <p:cNvPr id="34" name="图片 33" descr="图片包含 游戏机, 钟表, 标志&#10;&#10;描述已自动生成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50806" y="2106258"/>
              <a:ext cx="317252" cy="340627"/>
            </a:xfrm>
            <a:prstGeom prst="rect">
              <a:avLst/>
            </a:prstGeom>
          </p:spPr>
        </p:pic>
        <p:pic>
          <p:nvPicPr>
            <p:cNvPr id="35" name="图片 34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850806" y="2786732"/>
              <a:ext cx="317252" cy="340627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70567" y="1412080"/>
              <a:ext cx="317252" cy="34062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50806" y="3467205"/>
              <a:ext cx="317252" cy="340627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62953" y="2108496"/>
              <a:ext cx="329942" cy="340627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398409" y="2773052"/>
              <a:ext cx="317252" cy="340627"/>
            </a:xfrm>
            <a:prstGeom prst="rect">
              <a:avLst/>
            </a:prstGeom>
          </p:spPr>
        </p:pic>
        <p:sp>
          <p:nvSpPr>
            <p:cNvPr id="40" name="文本框 46"/>
            <p:cNvSpPr txBox="1"/>
            <p:nvPr/>
          </p:nvSpPr>
          <p:spPr>
            <a:xfrm>
              <a:off x="7211670" y="1746911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防火墙</a:t>
              </a:r>
            </a:p>
          </p:txBody>
        </p:sp>
        <p:sp>
          <p:nvSpPr>
            <p:cNvPr id="41" name="文本框 47"/>
            <p:cNvSpPr txBox="1"/>
            <p:nvPr/>
          </p:nvSpPr>
          <p:spPr>
            <a:xfrm>
              <a:off x="7841126" y="1741997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漏扫</a:t>
              </a:r>
            </a:p>
          </p:txBody>
        </p:sp>
        <p:sp>
          <p:nvSpPr>
            <p:cNvPr id="42" name="文本框 48"/>
            <p:cNvSpPr txBox="1"/>
            <p:nvPr/>
          </p:nvSpPr>
          <p:spPr>
            <a:xfrm>
              <a:off x="7844657" y="2407023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WAF</a:t>
              </a:r>
              <a:endParaRPr kumimoji="1" lang="zh-CN" altLang="en-US" sz="1050" dirty="0"/>
            </a:p>
          </p:txBody>
        </p:sp>
        <p:sp>
          <p:nvSpPr>
            <p:cNvPr id="43" name="文本框 49"/>
            <p:cNvSpPr txBox="1"/>
            <p:nvPr/>
          </p:nvSpPr>
          <p:spPr>
            <a:xfrm>
              <a:off x="7142677" y="2406889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主机安全</a:t>
              </a:r>
            </a:p>
          </p:txBody>
        </p:sp>
        <p:sp>
          <p:nvSpPr>
            <p:cNvPr id="44" name="文本框 50"/>
            <p:cNvSpPr txBox="1"/>
            <p:nvPr/>
          </p:nvSpPr>
          <p:spPr>
            <a:xfrm>
              <a:off x="7152338" y="3089996"/>
              <a:ext cx="637390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入侵检测</a:t>
              </a:r>
            </a:p>
          </p:txBody>
        </p:sp>
        <p:sp>
          <p:nvSpPr>
            <p:cNvPr id="45" name="文本框 51"/>
            <p:cNvSpPr txBox="1"/>
            <p:nvPr/>
          </p:nvSpPr>
          <p:spPr>
            <a:xfrm>
              <a:off x="7271001" y="3803204"/>
              <a:ext cx="400064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消息</a:t>
              </a:r>
            </a:p>
          </p:txBody>
        </p:sp>
        <p:sp>
          <p:nvSpPr>
            <p:cNvPr id="46" name="文本框 52"/>
            <p:cNvSpPr txBox="1"/>
            <p:nvPr/>
          </p:nvSpPr>
          <p:spPr>
            <a:xfrm>
              <a:off x="7762347" y="3103260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防病毒</a:t>
              </a:r>
            </a:p>
          </p:txBody>
        </p:sp>
        <p:sp>
          <p:nvSpPr>
            <p:cNvPr id="47" name="文本框 53"/>
            <p:cNvSpPr txBox="1"/>
            <p:nvPr/>
          </p:nvSpPr>
          <p:spPr>
            <a:xfrm>
              <a:off x="8364418" y="1727082"/>
              <a:ext cx="393001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CRM</a:t>
              </a:r>
              <a:endParaRPr kumimoji="1" lang="zh-CN" altLang="en-US" sz="1050" dirty="0"/>
            </a:p>
          </p:txBody>
        </p:sp>
        <p:sp>
          <p:nvSpPr>
            <p:cNvPr id="48" name="文本框 54"/>
            <p:cNvSpPr txBox="1"/>
            <p:nvPr/>
          </p:nvSpPr>
          <p:spPr>
            <a:xfrm>
              <a:off x="7885624" y="3806136"/>
              <a:ext cx="31106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OA</a:t>
              </a:r>
              <a:endParaRPr kumimoji="1" lang="zh-CN" altLang="en-US" sz="1050" dirty="0"/>
            </a:p>
          </p:txBody>
        </p:sp>
        <p:sp>
          <p:nvSpPr>
            <p:cNvPr id="49" name="文本框 55"/>
            <p:cNvSpPr txBox="1"/>
            <p:nvPr/>
          </p:nvSpPr>
          <p:spPr>
            <a:xfrm>
              <a:off x="8327689" y="2449633"/>
              <a:ext cx="466459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CMDB</a:t>
              </a:r>
              <a:endParaRPr kumimoji="1" lang="zh-CN" altLang="en-US" sz="1050" dirty="0"/>
            </a:p>
          </p:txBody>
        </p:sp>
        <p:sp>
          <p:nvSpPr>
            <p:cNvPr id="50" name="文本框 56"/>
            <p:cNvSpPr txBox="1"/>
            <p:nvPr/>
          </p:nvSpPr>
          <p:spPr>
            <a:xfrm>
              <a:off x="8329397" y="3092667"/>
              <a:ext cx="51872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dirty="0"/>
                <a:t>交换机</a:t>
              </a:r>
            </a:p>
          </p:txBody>
        </p:sp>
        <p:sp>
          <p:nvSpPr>
            <p:cNvPr id="51" name="文本框 57"/>
            <p:cNvSpPr txBox="1"/>
            <p:nvPr/>
          </p:nvSpPr>
          <p:spPr>
            <a:xfrm>
              <a:off x="8393731" y="3559245"/>
              <a:ext cx="326607" cy="240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/>
                <a:t>……</a:t>
              </a:r>
              <a:endParaRPr kumimoji="1" lang="zh-CN" altLang="en-US" sz="1050" dirty="0"/>
            </a:p>
          </p:txBody>
        </p:sp>
        <p:sp>
          <p:nvSpPr>
            <p:cNvPr id="52" name="文本框 58"/>
            <p:cNvSpPr txBox="1"/>
            <p:nvPr/>
          </p:nvSpPr>
          <p:spPr>
            <a:xfrm>
              <a:off x="6034884" y="2314048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信息增强</a:t>
              </a:r>
            </a:p>
          </p:txBody>
        </p:sp>
        <p:sp>
          <p:nvSpPr>
            <p:cNvPr id="53" name="文本框 59"/>
            <p:cNvSpPr txBox="1"/>
            <p:nvPr/>
          </p:nvSpPr>
          <p:spPr>
            <a:xfrm>
              <a:off x="6020335" y="2841575"/>
              <a:ext cx="790152" cy="290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/>
                <a:t>能力调度</a:t>
              </a: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8711" y="2700380"/>
              <a:ext cx="392278" cy="421180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3094" y="2699779"/>
              <a:ext cx="397314" cy="426588"/>
            </a:xfrm>
            <a:prstGeom prst="rect">
              <a:avLst/>
            </a:prstGeom>
          </p:spPr>
        </p:pic>
        <p:pic>
          <p:nvPicPr>
            <p:cNvPr id="57" name="图片 56" descr="图片包含 游戏机, 标志, 钟表&#10;&#10;描述已自动生成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985208" y="1805147"/>
              <a:ext cx="473979" cy="508901"/>
            </a:xfrm>
            <a:prstGeom prst="rect">
              <a:avLst/>
            </a:prstGeom>
          </p:spPr>
        </p:pic>
        <p:sp>
          <p:nvSpPr>
            <p:cNvPr id="58" name="文本框 64"/>
            <p:cNvSpPr txBox="1"/>
            <p:nvPr/>
          </p:nvSpPr>
          <p:spPr>
            <a:xfrm>
              <a:off x="3121392" y="1477015"/>
              <a:ext cx="2287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 smtClean="0">
                  <a:latin typeface="+mj-ea"/>
                </a:rPr>
                <a:t>SOAR </a:t>
              </a:r>
              <a:r>
                <a:rPr kumimoji="1" lang="zh-CN" altLang="en-US" sz="1400" b="1" dirty="0" smtClean="0">
                  <a:latin typeface="+mj-ea"/>
                </a:rPr>
                <a:t>安全事件自动化响应</a:t>
              </a:r>
              <a:endParaRPr kumimoji="1" lang="zh-CN" altLang="en-US" sz="1400" b="1" dirty="0">
                <a:latin typeface="+mj-ea"/>
              </a:endParaRPr>
            </a:p>
          </p:txBody>
        </p:sp>
        <p:sp>
          <p:nvSpPr>
            <p:cNvPr id="59" name="Freeform 123"/>
            <p:cNvSpPr>
              <a:spLocks noChangeArrowheads="1"/>
            </p:cNvSpPr>
            <p:nvPr/>
          </p:nvSpPr>
          <p:spPr bwMode="auto">
            <a:xfrm>
              <a:off x="4991924" y="1843600"/>
              <a:ext cx="365977" cy="432596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sym typeface="+mn-lt"/>
              </a:endParaRPr>
            </a:p>
          </p:txBody>
        </p:sp>
        <p:pic>
          <p:nvPicPr>
            <p:cNvPr id="60" name="图片 59" descr="xietongxito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V="1">
              <a:off x="4001996" y="1752274"/>
              <a:ext cx="486290" cy="522119"/>
            </a:xfrm>
            <a:prstGeom prst="rect">
              <a:avLst/>
            </a:prstGeom>
          </p:spPr>
        </p:pic>
        <p:pic>
          <p:nvPicPr>
            <p:cNvPr id="61" name="图片 60" descr="iconsheji--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93043" y="2625277"/>
              <a:ext cx="453834" cy="485469"/>
            </a:xfrm>
            <a:prstGeom prst="rect">
              <a:avLst/>
            </a:prstGeom>
          </p:spPr>
        </p:pic>
        <p:pic>
          <p:nvPicPr>
            <p:cNvPr id="62" name="图片 61" descr="图片包含 游戏机, 标志, 画, 钟表&#10;&#10;描述已自动生成"/>
            <p:cNvPicPr>
              <a:picLocks noChangeAspect="1"/>
            </p:cNvPicPr>
            <p:nvPr/>
          </p:nvPicPr>
          <p:blipFill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1207" y="2055493"/>
              <a:ext cx="337908" cy="362804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722667" y="1449152"/>
              <a:ext cx="2984424" cy="1972521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26877" y="48853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人、工具、流程协同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34669" y="1223682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确定攻击目标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收集目标信息</a:t>
            </a:r>
            <a:endParaRPr lang="zh-CN" altLang="en-US" sz="1600" dirty="0"/>
          </a:p>
        </p:txBody>
      </p:sp>
      <p:sp>
        <p:nvSpPr>
          <p:cNvPr id="5" name="菱形 4"/>
          <p:cNvSpPr/>
          <p:nvPr/>
        </p:nvSpPr>
        <p:spPr>
          <a:xfrm>
            <a:off x="1633816" y="240702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侵入系统（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6" name="菱形 5"/>
          <p:cNvSpPr/>
          <p:nvPr/>
        </p:nvSpPr>
        <p:spPr>
          <a:xfrm>
            <a:off x="1633816" y="3509683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获得一般用户权限（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558551" y="3523130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实施隐蔽策略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58551" y="4598895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获得超级用户权限（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9" name="菱形 8"/>
          <p:cNvSpPr/>
          <p:nvPr/>
        </p:nvSpPr>
        <p:spPr>
          <a:xfrm>
            <a:off x="7469839" y="3509684"/>
            <a:ext cx="2111188" cy="672352"/>
          </a:xfrm>
          <a:prstGeom prst="diamond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条件成熟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570692" y="4598894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实施破坏行为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558551" y="1223681"/>
            <a:ext cx="1909482" cy="64545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恶意代码</a:t>
            </a:r>
            <a:endParaRPr lang="zh-CN" altLang="en-US" sz="1600" dirty="0"/>
          </a:p>
        </p:txBody>
      </p:sp>
      <p:cxnSp>
        <p:nvCxnSpPr>
          <p:cNvPr id="13" name="直接箭头连接符 12"/>
          <p:cNvCxnSpPr>
            <a:stCxn id="11" idx="1"/>
            <a:endCxn id="4" idx="3"/>
          </p:cNvCxnSpPr>
          <p:nvPr/>
        </p:nvCxnSpPr>
        <p:spPr>
          <a:xfrm flipH="1">
            <a:off x="3644151" y="1546411"/>
            <a:ext cx="914400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4" idx="1"/>
          </p:cNvCxnSpPr>
          <p:nvPr/>
        </p:nvCxnSpPr>
        <p:spPr>
          <a:xfrm rot="10800000" flipH="1">
            <a:off x="1633815" y="1546412"/>
            <a:ext cx="100853" cy="1196788"/>
          </a:xfrm>
          <a:prstGeom prst="bentConnector3">
            <a:avLst>
              <a:gd name="adj1" fmla="val -226667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6" idx="0"/>
          </p:cNvCxnSpPr>
          <p:nvPr/>
        </p:nvCxnSpPr>
        <p:spPr>
          <a:xfrm>
            <a:off x="2689410" y="3079376"/>
            <a:ext cx="0" cy="430307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2"/>
            <a:endCxn id="8" idx="1"/>
          </p:cNvCxnSpPr>
          <p:nvPr/>
        </p:nvCxnSpPr>
        <p:spPr>
          <a:xfrm rot="16200000" flipH="1">
            <a:off x="3254185" y="3617259"/>
            <a:ext cx="739590" cy="1869141"/>
          </a:xfrm>
          <a:prstGeom prst="bentConnector2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9" idx="3"/>
            <a:endCxn id="9" idx="0"/>
          </p:cNvCxnSpPr>
          <p:nvPr/>
        </p:nvCxnSpPr>
        <p:spPr>
          <a:xfrm flipH="1" flipV="1">
            <a:off x="8525433" y="3509684"/>
            <a:ext cx="1055594" cy="336176"/>
          </a:xfrm>
          <a:prstGeom prst="bentConnector4">
            <a:avLst>
              <a:gd name="adj1" fmla="val -21656"/>
              <a:gd name="adj2" fmla="val 168000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3"/>
            <a:endCxn id="7" idx="1"/>
          </p:cNvCxnSpPr>
          <p:nvPr/>
        </p:nvCxnSpPr>
        <p:spPr>
          <a:xfrm>
            <a:off x="3745004" y="3845859"/>
            <a:ext cx="813547" cy="1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0"/>
            <a:endCxn id="7" idx="2"/>
          </p:cNvCxnSpPr>
          <p:nvPr/>
        </p:nvCxnSpPr>
        <p:spPr>
          <a:xfrm flipV="1">
            <a:off x="5513292" y="4168589"/>
            <a:ext cx="0" cy="43030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3"/>
            <a:endCxn id="9" idx="1"/>
          </p:cNvCxnSpPr>
          <p:nvPr/>
        </p:nvCxnSpPr>
        <p:spPr>
          <a:xfrm>
            <a:off x="6468033" y="3845860"/>
            <a:ext cx="1001806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0" idx="0"/>
          </p:cNvCxnSpPr>
          <p:nvPr/>
        </p:nvCxnSpPr>
        <p:spPr>
          <a:xfrm>
            <a:off x="8525433" y="4182036"/>
            <a:ext cx="0" cy="41685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4" idx="0"/>
          </p:cNvCxnSpPr>
          <p:nvPr/>
        </p:nvCxnSpPr>
        <p:spPr>
          <a:xfrm flipH="1" flipV="1">
            <a:off x="2689410" y="1223682"/>
            <a:ext cx="6790764" cy="3697942"/>
          </a:xfrm>
          <a:prstGeom prst="bentConnector4">
            <a:avLst>
              <a:gd name="adj1" fmla="val -9505"/>
              <a:gd name="adj2" fmla="val 106182"/>
            </a:avLst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05896" y="214480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132037" y="31098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373278" y="347652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否</a:t>
            </a:r>
            <a:endParaRPr lang="zh-CN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049423" y="41685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是</a:t>
            </a:r>
            <a:endParaRPr lang="zh-CN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928281" y="57320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恶意代码的攻击模型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87" y="2118626"/>
            <a:ext cx="23336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4" y="531331"/>
            <a:ext cx="3132465" cy="275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6070342" y="2894847"/>
            <a:ext cx="633663" cy="6096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49" y="1966226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54" y="2484114"/>
            <a:ext cx="4923732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956754" y="4348703"/>
            <a:ext cx="4509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dirty="0"/>
              <a:t>计分方法：民主评议得分</a:t>
            </a:r>
            <a:r>
              <a:rPr lang="en-US" altLang="zh-CN" sz="1200" dirty="0"/>
              <a:t>=Σ</a:t>
            </a:r>
            <a:r>
              <a:rPr lang="zh-CN" altLang="en-US" sz="1200" dirty="0"/>
              <a:t>各等级票数*等级计分分数</a:t>
            </a:r>
            <a:r>
              <a:rPr lang="en-US" altLang="zh-CN" sz="1200" dirty="0"/>
              <a:t>/</a:t>
            </a:r>
            <a:r>
              <a:rPr lang="zh-CN" altLang="en-US" sz="1200" dirty="0"/>
              <a:t>总票数，其中“优秀”计</a:t>
            </a:r>
            <a:r>
              <a:rPr lang="en-US" altLang="zh-CN" sz="1200" dirty="0"/>
              <a:t>95</a:t>
            </a:r>
            <a:r>
              <a:rPr lang="zh-CN" altLang="en-US" sz="1200" dirty="0"/>
              <a:t>分，“称职”计</a:t>
            </a:r>
            <a:r>
              <a:rPr lang="en-US" altLang="zh-CN" sz="1200" dirty="0"/>
              <a:t>85</a:t>
            </a:r>
            <a:r>
              <a:rPr lang="zh-CN" altLang="en-US" sz="1200" dirty="0"/>
              <a:t>分，“基本称职”计</a:t>
            </a:r>
            <a:r>
              <a:rPr lang="en-US" altLang="zh-CN" sz="1200" dirty="0"/>
              <a:t>75</a:t>
            </a:r>
            <a:r>
              <a:rPr lang="zh-CN" altLang="en-US" sz="1200" dirty="0"/>
              <a:t>分，“不称职”计</a:t>
            </a:r>
            <a:r>
              <a:rPr lang="en-US" altLang="zh-CN" sz="1200" dirty="0"/>
              <a:t>65</a:t>
            </a:r>
            <a:r>
              <a:rPr lang="zh-CN" altLang="en-US" sz="1200" dirty="0"/>
              <a:t>分，“不了解”不计分。</a:t>
            </a:r>
          </a:p>
        </p:txBody>
      </p:sp>
      <p:sp>
        <p:nvSpPr>
          <p:cNvPr id="6" name="左大括号 5"/>
          <p:cNvSpPr/>
          <p:nvPr/>
        </p:nvSpPr>
        <p:spPr>
          <a:xfrm flipH="1">
            <a:off x="3490621" y="1363579"/>
            <a:ext cx="169244" cy="3777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0950" y="5944726"/>
            <a:ext cx="516488" cy="30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13" y="3358991"/>
            <a:ext cx="2996591" cy="26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1951" y="3579614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解析、汇总、统计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3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das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169" y="2669034"/>
            <a:ext cx="2934273" cy="94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mg2.baidu.com/image_search/src=http%3A%2F%2Fpic.51yuansu.com%2Fpic2%2Fcover%2F00%2F36%2F24%2F5811c9f86a6c4_610.jpg&amp;refer=http%3A%2F%2Fpic.51yuansu.com&amp;app=2002&amp;size=f9999,10000&amp;q=a80&amp;n=0&amp;g=0n&amp;fmt=jpeg?sec=1645426835&amp;t=2848284126296b7606c2b78d21770f2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43" y="295393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ucbug.com%2Fuploads%2Ftag%2Fx19%2F0622%2F1906225d0d4475119de.jpg&amp;refer=http%3A%2F%2Fwww.ucbug.com&amp;app=2002&amp;size=f9999,10000&amp;q=a80&amp;n=0&amp;g=0n&amp;fmt=jpeg?sec=1645426928&amp;t=b1eb08d118f66097571bb906c6de33d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63" y="2036246"/>
            <a:ext cx="743982" cy="74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bkimg.cdn.bcebos.com%2Fpic%2F6a63f6246b600c3352788017134c510fd8f9a1e8&amp;refer=http%3A%2F%2Fbkimg.cdn.bcebos.com&amp;app=2002&amp;size=f9999,10000&amp;q=a80&amp;n=0&amp;g=0n&amp;fmt=jpeg?sec=1645427016&amp;t=17d892d23818ff1aaedd0a9a18c4eb3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00" y="1195348"/>
            <a:ext cx="765888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5b0988e595225.cdn.sohucs.com/images/20190917/9ebcff02cf674653800606fa01aa27f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34" y="3856869"/>
            <a:ext cx="924674" cy="64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箭头 5"/>
          <p:cNvSpPr/>
          <p:nvPr/>
        </p:nvSpPr>
        <p:spPr>
          <a:xfrm>
            <a:off x="3432810" y="2968099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044690" y="2923003"/>
            <a:ext cx="236220" cy="4735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948940" y="1584960"/>
            <a:ext cx="266700" cy="32385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94" y="1557641"/>
            <a:ext cx="2234034" cy="143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https://gimg2.baidu.com/image_search/src=http%3A%2F%2Finews.gtimg.com%2Fnewsapp_match%2F0%2F9225109941%2F0.jpg&amp;refer=http%3A%2F%2Finews.gtimg.com&amp;app=2002&amp;size=f9999,10000&amp;q=a80&amp;n=0&amp;g=0n&amp;fmt=jpeg?sec=1645427357&amp;t=1561034f72d7347cd376b0ba330ba2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5" y="3342645"/>
            <a:ext cx="2218643" cy="14798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475525" y="298093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表格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625" y="4816288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图表</a:t>
            </a:r>
            <a:endParaRPr lang="zh-CN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135027" y="391344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读取、汇聚、处理、分析、输出</a:t>
            </a:r>
            <a:endParaRPr lang="zh-CN" altLang="en-US" sz="1400" dirty="0"/>
          </a:p>
        </p:txBody>
      </p:sp>
      <p:pic>
        <p:nvPicPr>
          <p:cNvPr id="1043" name="Picture 19" descr="https://gimg2.baidu.com/image_search/src=http%3A%2F%2F5b0988e595225.cdn.sohucs.com%2Fq_70%2Cc_zoom%2Cw_640%2Fimages%2F20180709%2Fa1f69686edbf4090a483a6885f6b32fe.jpg&amp;refer=http%3A%2F%2F5b0988e595225.cdn.sohucs.com&amp;app=2002&amp;size=f9999,10000&amp;q=a80&amp;n=0&amp;g=0n&amp;fmt=jpeg?sec=1645428574&amp;t=3bed6f70c411cdc8e0fdba38179b3de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13" y="4701477"/>
            <a:ext cx="869037" cy="5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66399" y="205006"/>
            <a:ext cx="6105525" cy="2233738"/>
            <a:chOff x="833437" y="1255395"/>
            <a:chExt cx="6105525" cy="223373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37" y="1255395"/>
              <a:ext cx="6105525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964966" y="1882140"/>
              <a:ext cx="191287" cy="14249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64966" y="3346008"/>
              <a:ext cx="1008614" cy="1431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95400" y="1882140"/>
              <a:ext cx="678180" cy="14249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76170" y="2078990"/>
              <a:ext cx="2497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红色框框为：标签（索引）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-- index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6170" y="2428170"/>
              <a:ext cx="2162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70C0"/>
                  </a:solidFill>
                </a:rPr>
                <a:t>蓝色框框为：数据值  </a:t>
              </a:r>
              <a:r>
                <a:rPr lang="en-US" altLang="zh-CN" sz="1200" dirty="0" smtClean="0">
                  <a:solidFill>
                    <a:srgbClr val="0070C0"/>
                  </a:solidFill>
                </a:rPr>
                <a:t>-- values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170" y="2791460"/>
              <a:ext cx="2433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绿色框框为：数据值类型  </a:t>
              </a:r>
              <a:r>
                <a:rPr lang="en-US" altLang="zh-CN" sz="1200" dirty="0" smtClean="0">
                  <a:solidFill>
                    <a:srgbClr val="00B050"/>
                  </a:solidFill>
                </a:rPr>
                <a:t>-- dtype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" y="2633663"/>
            <a:ext cx="6267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873526" y="3725470"/>
            <a:ext cx="191287" cy="229432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20140" y="3740001"/>
            <a:ext cx="4053840" cy="22874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20140" y="3528060"/>
            <a:ext cx="4053840" cy="1676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70219" y="34272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5189220" y="3611170"/>
            <a:ext cx="342898" cy="71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47373" y="45143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189220" y="4714284"/>
            <a:ext cx="40766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66399" y="6121718"/>
            <a:ext cx="70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87619" y="6037005"/>
            <a:ext cx="0" cy="184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90118" y="4716249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data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25612" y="6132960"/>
            <a:ext cx="541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b="1" dirty="0"/>
              <a:t>import pandas as pd</a:t>
            </a:r>
          </a:p>
          <a:p>
            <a:r>
              <a:rPr lang="pt-BR" altLang="zh-CN" b="1" dirty="0"/>
              <a:t>d</a:t>
            </a:r>
            <a:r>
              <a:rPr lang="pt-BR" altLang="zh-CN" b="1" dirty="0" smtClean="0"/>
              <a:t>f=pd.DataFrame</a:t>
            </a:r>
            <a:r>
              <a:rPr lang="pt-BR" altLang="zh-CN" b="1" dirty="0"/>
              <a:t>( </a:t>
            </a:r>
            <a:r>
              <a:rPr lang="pt-BR" altLang="zh-CN" b="1" dirty="0">
                <a:solidFill>
                  <a:srgbClr val="0070C0"/>
                </a:solidFill>
              </a:rPr>
              <a:t>data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rgbClr val="FF0000"/>
                </a:solidFill>
              </a:rPr>
              <a:t>index</a:t>
            </a:r>
            <a:r>
              <a:rPr lang="pt-BR" altLang="zh-CN" b="1" dirty="0"/>
              <a:t>, </a:t>
            </a:r>
            <a:r>
              <a:rPr lang="pt-BR" altLang="zh-CN" b="1" dirty="0">
                <a:solidFill>
                  <a:schemeClr val="accent4">
                    <a:lumMod val="75000"/>
                  </a:schemeClr>
                </a:solidFill>
              </a:rPr>
              <a:t>columns</a:t>
            </a:r>
            <a:r>
              <a:rPr lang="pt-BR" altLang="zh-CN" b="1" dirty="0"/>
              <a:t>, dtype, copy)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960001" y="9016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51664" y="104515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951664" y="1191201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951664" y="1329532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67870" y="147675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967870" y="163547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961273" y="17739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61273" y="190729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967870" y="2066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52326" y="2193043"/>
            <a:ext cx="21188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359957" y="834133"/>
            <a:ext cx="41636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import pandas as pd</a:t>
            </a:r>
          </a:p>
          <a:p>
            <a:r>
              <a:rPr lang="en-US" altLang="zh-CN" b="1" dirty="0"/>
              <a:t>s=pd.Series( </a:t>
            </a:r>
            <a:r>
              <a:rPr lang="en-US" altLang="zh-CN" b="1" dirty="0">
                <a:solidFill>
                  <a:srgbClr val="0070C0"/>
                </a:solidFill>
              </a:rPr>
              <a:t>data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en-US" altLang="zh-CN" b="1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dtype</a:t>
            </a:r>
            <a:r>
              <a:rPr lang="en-US" altLang="zh-CN" b="1" dirty="0"/>
              <a:t>, copy)</a:t>
            </a:r>
          </a:p>
        </p:txBody>
      </p:sp>
    </p:spTree>
    <p:extLst>
      <p:ext uri="{BB962C8B-B14F-4D97-AF65-F5344CB8AC3E}">
        <p14:creationId xmlns:p14="http://schemas.microsoft.com/office/powerpoint/2010/main" val="40639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63" y="984048"/>
            <a:ext cx="2016768" cy="162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48" y="1077180"/>
            <a:ext cx="361397" cy="150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693931" y="1157634"/>
            <a:ext cx="222738" cy="14115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逐元素</a:t>
            </a:r>
            <a:r>
              <a:rPr lang="zh-CN" altLang="en-US" sz="1000" dirty="0"/>
              <a:t>映射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508084" y="2632650"/>
            <a:ext cx="189740" cy="215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41600" y="2632650"/>
            <a:ext cx="301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 smtClean="0"/>
              <a:t>df</a:t>
            </a:r>
            <a:endParaRPr lang="zh-CN" altLang="en-US" sz="1050" dirty="0"/>
          </a:p>
        </p:txBody>
      </p:sp>
      <p:sp>
        <p:nvSpPr>
          <p:cNvPr id="16" name="矩形 15"/>
          <p:cNvSpPr/>
          <p:nvPr/>
        </p:nvSpPr>
        <p:spPr>
          <a:xfrm>
            <a:off x="4181294" y="2637146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05300" y="830959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1000" dirty="0"/>
              <a:t>gender_map={1:'</a:t>
            </a:r>
            <a:r>
              <a:rPr lang="zh-CN" altLang="da-DK" sz="1000" dirty="0"/>
              <a:t>男</a:t>
            </a:r>
            <a:r>
              <a:rPr lang="da-DK" altLang="zh-CN" sz="1000" dirty="0"/>
              <a:t>',2:'</a:t>
            </a:r>
            <a:r>
              <a:rPr lang="zh-CN" altLang="da-DK" sz="1000" dirty="0"/>
              <a:t>女</a:t>
            </a:r>
            <a:r>
              <a:rPr lang="da-DK" altLang="zh-CN" sz="1000" dirty="0"/>
              <a:t>'}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2231865" y="2632650"/>
            <a:ext cx="684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/>
              <a:t>df</a:t>
            </a:r>
            <a:r>
              <a:rPr lang="en-US" altLang="zh-CN" sz="1000" dirty="0"/>
              <a:t>['</a:t>
            </a:r>
            <a:r>
              <a:rPr lang="zh-CN" altLang="en-US" sz="1000" dirty="0"/>
              <a:t>性别</a:t>
            </a:r>
            <a:r>
              <a:rPr lang="en-US" altLang="zh-CN" sz="1000" dirty="0"/>
              <a:t>']</a:t>
            </a:r>
            <a:endParaRPr lang="zh-CN" altLang="en-US" sz="1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9051" y="11864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09051" y="1351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009051" y="14785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009051" y="1630982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009051" y="17751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009051" y="19275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09051" y="206727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009051" y="2226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9051" y="23530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009051" y="2492727"/>
            <a:ext cx="150786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561566" y="1157634"/>
            <a:ext cx="119665" cy="141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73975" y="1077180"/>
            <a:ext cx="159275" cy="1491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776446" y="2894260"/>
            <a:ext cx="1624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']=</a:t>
            </a:r>
            <a:r>
              <a:rPr lang="en-US" altLang="zh-CN" sz="700" dirty="0" err="1"/>
              <a:t>df</a:t>
            </a:r>
            <a:r>
              <a:rPr lang="en-US" altLang="zh-CN" sz="700" dirty="0"/>
              <a:t>['</a:t>
            </a:r>
            <a:r>
              <a:rPr lang="zh-CN" altLang="en-US" sz="700" dirty="0"/>
              <a:t>性别</a:t>
            </a:r>
            <a:r>
              <a:rPr lang="en-US" altLang="zh-CN" sz="700" dirty="0"/>
              <a:t>'].map(</a:t>
            </a:r>
            <a:r>
              <a:rPr lang="en-US" altLang="zh-CN" sz="700" dirty="0" err="1"/>
              <a:t>gender_map</a:t>
            </a:r>
            <a:r>
              <a:rPr lang="en-US" altLang="zh-CN" sz="700" dirty="0"/>
              <a:t>)</a:t>
            </a:r>
            <a:endParaRPr lang="zh-CN" altLang="en-US" sz="7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9" y="3803039"/>
            <a:ext cx="3539103" cy="184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36" y="3829778"/>
            <a:ext cx="945968" cy="186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右箭头 36"/>
          <p:cNvSpPr/>
          <p:nvPr/>
        </p:nvSpPr>
        <p:spPr>
          <a:xfrm>
            <a:off x="3905158" y="4252097"/>
            <a:ext cx="189740" cy="1197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6136" y="5691628"/>
            <a:ext cx="18517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err="1"/>
              <a:t>df.replace</a:t>
            </a:r>
            <a:r>
              <a:rPr lang="en-US" altLang="zh-CN" sz="900" dirty="0"/>
              <a:t>(['</a:t>
            </a:r>
            <a:r>
              <a:rPr lang="zh-CN" altLang="en-US" sz="900" dirty="0"/>
              <a:t>优秀</a:t>
            </a:r>
            <a:r>
              <a:rPr lang="en-US" altLang="zh-CN" sz="900" dirty="0"/>
              <a:t>','</a:t>
            </a:r>
            <a:r>
              <a:rPr lang="zh-CN" altLang="en-US" sz="900" dirty="0"/>
              <a:t>良好</a:t>
            </a:r>
            <a:r>
              <a:rPr lang="en-US" altLang="zh-CN" sz="900" dirty="0"/>
              <a:t>'],['</a:t>
            </a:r>
            <a:r>
              <a:rPr lang="zh-CN" altLang="en-US" sz="900" dirty="0"/>
              <a:t>优</a:t>
            </a:r>
            <a:r>
              <a:rPr lang="en-US" altLang="zh-CN" sz="900" dirty="0"/>
              <a:t>','</a:t>
            </a:r>
            <a:r>
              <a:rPr lang="zh-CN" altLang="en-US" sz="900" dirty="0"/>
              <a:t>良</a:t>
            </a:r>
            <a:r>
              <a:rPr lang="en-US" altLang="zh-CN" sz="900" dirty="0"/>
              <a:t>'])</a:t>
            </a:r>
            <a:endParaRPr lang="zh-CN" altLang="en-US" sz="900" dirty="0"/>
          </a:p>
        </p:txBody>
      </p:sp>
      <p:sp>
        <p:nvSpPr>
          <p:cNvPr id="39" name="矩形 38"/>
          <p:cNvSpPr/>
          <p:nvPr/>
        </p:nvSpPr>
        <p:spPr>
          <a:xfrm>
            <a:off x="2807800" y="3987694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281133" y="4031508"/>
            <a:ext cx="890024" cy="160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5498" y="3650342"/>
            <a:ext cx="120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 smtClean="0">
                <a:solidFill>
                  <a:srgbClr val="FF0000"/>
                </a:solidFill>
              </a:rPr>
              <a:t>df</a:t>
            </a:r>
            <a:r>
              <a:rPr lang="zh-CN" altLang="en-US" sz="900" dirty="0" smtClean="0">
                <a:solidFill>
                  <a:srgbClr val="FF0000"/>
                </a:solidFill>
              </a:rPr>
              <a:t>中的数据全部替换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良好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良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00" dirty="0">
                <a:solidFill>
                  <a:srgbClr val="FF0000"/>
                </a:solidFill>
              </a:rPr>
              <a:t>优秀</a:t>
            </a:r>
            <a:r>
              <a:rPr lang="en-US" altLang="zh-CN" sz="900" dirty="0">
                <a:solidFill>
                  <a:srgbClr val="FF0000"/>
                </a:solidFill>
              </a:rPr>
              <a:t>-&gt;</a:t>
            </a:r>
            <a:r>
              <a:rPr lang="zh-CN" altLang="en-US" sz="900" dirty="0">
                <a:solidFill>
                  <a:srgbClr val="FF0000"/>
                </a:solidFill>
              </a:rPr>
              <a:t>优</a:t>
            </a:r>
            <a:endParaRPr lang="en-US" altLang="zh-CN" sz="900" dirty="0">
              <a:solidFill>
                <a:srgbClr val="FF0000"/>
              </a:solidFill>
            </a:endParaRPr>
          </a:p>
          <a:p>
            <a:pPr algn="ctr"/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275822"/>
            <a:ext cx="15049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30" y="1275822"/>
            <a:ext cx="1134341" cy="261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65166" y="1328831"/>
            <a:ext cx="1356384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397874" y="1307132"/>
            <a:ext cx="971551" cy="20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819650" y="396828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900" dirty="0" err="1"/>
              <a:t>df</a:t>
            </a:r>
            <a:r>
              <a:rPr lang="en-US" altLang="zh-CN" sz="900" dirty="0"/>
              <a:t>[['1-</a:t>
            </a:r>
            <a:r>
              <a:rPr lang="zh-CN" altLang="en-US" sz="900" dirty="0"/>
              <a:t>学号</a:t>
            </a:r>
            <a:r>
              <a:rPr lang="en-US" altLang="zh-CN" sz="900" dirty="0"/>
              <a:t>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']].rename(columns={'1-</a:t>
            </a:r>
            <a:r>
              <a:rPr lang="zh-CN" altLang="en-US" sz="900" dirty="0"/>
              <a:t>学号</a:t>
            </a:r>
            <a:r>
              <a:rPr lang="en-US" altLang="zh-CN" sz="900" dirty="0"/>
              <a:t>':'ID','2-</a:t>
            </a:r>
            <a:r>
              <a:rPr lang="zh-CN" altLang="en-US" sz="900" dirty="0"/>
              <a:t>姓名</a:t>
            </a:r>
            <a:r>
              <a:rPr lang="en-US" altLang="zh-CN" sz="900" dirty="0"/>
              <a:t>':'name','3-</a:t>
            </a:r>
            <a:r>
              <a:rPr lang="zh-CN" altLang="en-US" sz="900" dirty="0"/>
              <a:t>年龄</a:t>
            </a:r>
            <a:r>
              <a:rPr lang="en-US" altLang="zh-CN" sz="900" dirty="0"/>
              <a:t>':'age'})</a:t>
            </a:r>
            <a:endParaRPr lang="zh-CN" altLang="en-US" sz="900" dirty="0"/>
          </a:p>
        </p:txBody>
      </p:sp>
      <p:cxnSp>
        <p:nvCxnSpPr>
          <p:cNvPr id="31" name="直接箭头连接符 30"/>
          <p:cNvCxnSpPr>
            <a:endCxn id="47" idx="1"/>
          </p:cNvCxnSpPr>
          <p:nvPr/>
        </p:nvCxnSpPr>
        <p:spPr>
          <a:xfrm flipV="1">
            <a:off x="7321550" y="1407892"/>
            <a:ext cx="1076324" cy="217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39232" y="1564820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列</a:t>
            </a:r>
            <a:r>
              <a:rPr lang="zh-CN" altLang="en-US" sz="1050" dirty="0" smtClean="0">
                <a:solidFill>
                  <a:srgbClr val="FF0000"/>
                </a:solidFill>
              </a:rPr>
              <a:t>索引进行了重命名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462088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647700"/>
            <a:ext cx="14287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178300" y="116205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78300" y="1868487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8300" y="2574924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8300" y="3281361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78300" y="3987800"/>
            <a:ext cx="311150" cy="6604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93848" y="1714500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584450" y="1462088"/>
            <a:ext cx="1549400" cy="3603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2011" y="4724400"/>
            <a:ext cx="102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堆叠</a:t>
            </a:r>
            <a:r>
              <a:rPr lang="en-US" altLang="zh-CN" sz="1400" dirty="0" smtClean="0"/>
              <a:t>stack()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18409" y="3787774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将列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“堆叠”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成行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28773" y="219868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8773" y="2430263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28772" y="266183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28771" y="289341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28773" y="3124992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543423" y="116205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29800" y="1868487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43423" y="2574924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23450" y="3281361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529800" y="3987800"/>
            <a:ext cx="244477" cy="660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503484" y="1492250"/>
            <a:ext cx="2019966" cy="8167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2509834" y="2198687"/>
            <a:ext cx="2019966" cy="376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8" idx="3"/>
          </p:cNvCxnSpPr>
          <p:nvPr/>
        </p:nvCxnSpPr>
        <p:spPr>
          <a:xfrm>
            <a:off x="2503484" y="2790030"/>
            <a:ext cx="1985966" cy="11509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5" idx="1"/>
          </p:cNvCxnSpPr>
          <p:nvPr/>
        </p:nvCxnSpPr>
        <p:spPr>
          <a:xfrm>
            <a:off x="2503484" y="3056531"/>
            <a:ext cx="2019966" cy="5550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26" idx="1"/>
          </p:cNvCxnSpPr>
          <p:nvPr/>
        </p:nvCxnSpPr>
        <p:spPr>
          <a:xfrm>
            <a:off x="2486484" y="3292474"/>
            <a:ext cx="2043316" cy="10255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1492250"/>
            <a:ext cx="16097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6851648" y="1744662"/>
            <a:ext cx="944565" cy="2159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886573" y="2228849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86573" y="2460425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86572" y="2692001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886571" y="2923577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886573" y="3155154"/>
            <a:ext cx="874713" cy="220663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489450" y="1397000"/>
            <a:ext cx="2362198" cy="471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7" idx="1"/>
          </p:cNvCxnSpPr>
          <p:nvPr/>
        </p:nvCxnSpPr>
        <p:spPr>
          <a:xfrm>
            <a:off x="4787900" y="1582736"/>
            <a:ext cx="2098673" cy="7564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787900" y="2207021"/>
            <a:ext cx="2098671" cy="378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9" idx="1"/>
          </p:cNvCxnSpPr>
          <p:nvPr/>
        </p:nvCxnSpPr>
        <p:spPr>
          <a:xfrm flipV="1">
            <a:off x="4787899" y="2802333"/>
            <a:ext cx="2098673" cy="904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50" idx="1"/>
          </p:cNvCxnSpPr>
          <p:nvPr/>
        </p:nvCxnSpPr>
        <p:spPr>
          <a:xfrm flipV="1">
            <a:off x="4787898" y="3033909"/>
            <a:ext cx="2098673" cy="5959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4787897" y="3265485"/>
            <a:ext cx="2063751" cy="10202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0761" y="4724400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取消</a:t>
            </a:r>
            <a:r>
              <a:rPr lang="zh-CN" altLang="en-US" sz="1400" dirty="0" smtClean="0"/>
              <a:t>堆叠</a:t>
            </a:r>
            <a:r>
              <a:rPr lang="en-US" altLang="zh-CN" sz="1400" dirty="0" smtClean="0"/>
              <a:t>unstack()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670549" y="3805237"/>
            <a:ext cx="6976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 将行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“拆堆”</a:t>
            </a:r>
            <a:endParaRPr lang="en-US" altLang="zh-CN" sz="11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100" dirty="0" smtClean="0">
                <a:solidFill>
                  <a:srgbClr val="FF0000"/>
                </a:solidFill>
              </a:rPr>
              <a:t>成列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1711" y="472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原始数据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61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82245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1509712"/>
            <a:ext cx="15811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39800" y="4454436"/>
            <a:ext cx="4197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df_student[0:5].melt(id_vars=['</a:t>
            </a:r>
            <a:r>
              <a:rPr lang="zh-CN" altLang="en-US" sz="1400" b="1" dirty="0">
                <a:solidFill>
                  <a:srgbClr val="0070C0"/>
                </a:solidFill>
              </a:rPr>
              <a:t>班级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姓名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value_vars=['</a:t>
            </a:r>
            <a:r>
              <a:rPr lang="zh-CN" altLang="en-US" sz="1400" b="1" dirty="0">
                <a:solidFill>
                  <a:srgbClr val="0070C0"/>
                </a:solidFill>
              </a:rPr>
              <a:t>语文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数学</a:t>
            </a:r>
            <a:r>
              <a:rPr lang="en-US" altLang="zh-CN" sz="1400" b="1" dirty="0">
                <a:solidFill>
                  <a:srgbClr val="0070C0"/>
                </a:solidFill>
              </a:rPr>
              <a:t>','</a:t>
            </a:r>
            <a:r>
              <a:rPr lang="zh-CN" altLang="en-US" sz="1400" b="1" dirty="0">
                <a:solidFill>
                  <a:srgbClr val="0070C0"/>
                </a:solidFill>
              </a:rPr>
              <a:t>英语</a:t>
            </a:r>
            <a:r>
              <a:rPr lang="en-US" altLang="zh-CN" sz="1400" b="1" dirty="0">
                <a:solidFill>
                  <a:srgbClr val="0070C0"/>
                </a:solidFill>
              </a:rPr>
              <a:t>'],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var_name='</a:t>
            </a:r>
            <a:r>
              <a:rPr lang="zh-CN" altLang="en-US" sz="1400" b="1" dirty="0">
                <a:solidFill>
                  <a:srgbClr val="0070C0"/>
                </a:solidFill>
              </a:rPr>
              <a:t>学科</a:t>
            </a:r>
            <a:r>
              <a:rPr lang="en-US" altLang="zh-CN" sz="1400" b="1" dirty="0">
                <a:solidFill>
                  <a:srgbClr val="0070C0"/>
                </a:solidFill>
              </a:rPr>
              <a:t>',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                     value_name='</a:t>
            </a:r>
            <a:r>
              <a:rPr lang="zh-CN" altLang="en-US" sz="1400" b="1" dirty="0">
                <a:solidFill>
                  <a:srgbClr val="0070C0"/>
                </a:solidFill>
              </a:rPr>
              <a:t>分数</a:t>
            </a:r>
            <a:r>
              <a:rPr lang="en-US" altLang="zh-CN" sz="1400" b="1" dirty="0">
                <a:solidFill>
                  <a:srgbClr val="0070C0"/>
                </a:solidFill>
              </a:rPr>
              <a:t>',col_level=1)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2550" y="2178050"/>
            <a:ext cx="584200" cy="139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94350" y="1574800"/>
            <a:ext cx="584200" cy="3702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6600" y="2178050"/>
            <a:ext cx="908050" cy="19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91250" y="1778000"/>
            <a:ext cx="266700" cy="3498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08332" y="2432050"/>
            <a:ext cx="288636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89700" y="177800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96050" y="2955925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9700" y="4133850"/>
            <a:ext cx="3175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5975" y="1137244"/>
            <a:ext cx="28676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id_vars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=[‘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班级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’,‘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姓名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</a:rPr>
              <a:t>’]   </a:t>
            </a:r>
            <a:r>
              <a:rPr lang="en-US" altLang="zh-CN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--</a:t>
            </a:r>
            <a:r>
              <a:rPr lang="zh-CN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基准列，固定</a:t>
            </a:r>
            <a:endParaRPr lang="zh-CN" alt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27200" y="1506576"/>
            <a:ext cx="1428750" cy="57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52850" y="1447800"/>
            <a:ext cx="177800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78125" y="1422400"/>
            <a:ext cx="1028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38748" y="1821934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value_vars=['</a:t>
            </a:r>
            <a:r>
              <a:rPr lang="zh-CN" altLang="en-US" sz="1400" dirty="0">
                <a:solidFill>
                  <a:srgbClr val="FF0000"/>
                </a:solidFill>
              </a:rPr>
              <a:t>语文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数学</a:t>
            </a:r>
            <a:r>
              <a:rPr lang="en-US" altLang="zh-CN" sz="1400" dirty="0">
                <a:solidFill>
                  <a:srgbClr val="FF0000"/>
                </a:solidFill>
              </a:rPr>
              <a:t>','</a:t>
            </a:r>
            <a:r>
              <a:rPr lang="zh-CN" altLang="en-US" sz="1400" dirty="0">
                <a:solidFill>
                  <a:srgbClr val="FF0000"/>
                </a:solidFill>
              </a:rPr>
              <a:t>英语</a:t>
            </a:r>
            <a:r>
              <a:rPr lang="en-US" altLang="zh-CN" sz="1400" dirty="0">
                <a:solidFill>
                  <a:srgbClr val="FF0000"/>
                </a:solidFill>
              </a:rPr>
              <a:t>'],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55950" y="2129711"/>
            <a:ext cx="1445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var_name='</a:t>
            </a:r>
            <a:r>
              <a:rPr lang="zh-CN" altLang="en-US" sz="1400" dirty="0">
                <a:solidFill>
                  <a:srgbClr val="FF0000"/>
                </a:solidFill>
              </a:rPr>
              <a:t>学科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914650" y="2082800"/>
            <a:ext cx="317500" cy="95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接箭头连接符 2048"/>
          <p:cNvCxnSpPr/>
          <p:nvPr/>
        </p:nvCxnSpPr>
        <p:spPr>
          <a:xfrm flipV="1">
            <a:off x="4476750" y="1698625"/>
            <a:ext cx="1765300" cy="584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矩形 2052"/>
          <p:cNvSpPr/>
          <p:nvPr/>
        </p:nvSpPr>
        <p:spPr>
          <a:xfrm>
            <a:off x="3006439" y="2445663"/>
            <a:ext cx="21307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'</a:t>
            </a:r>
            <a:r>
              <a:rPr lang="zh-CN" altLang="en-US" sz="1100" dirty="0"/>
              <a:t>语文</a:t>
            </a:r>
            <a:r>
              <a:rPr lang="en-US" altLang="zh-CN" sz="1100" dirty="0"/>
              <a:t>','</a:t>
            </a:r>
            <a:r>
              <a:rPr lang="zh-CN" altLang="en-US" sz="1100" dirty="0"/>
              <a:t>数学</a:t>
            </a:r>
            <a:r>
              <a:rPr lang="en-US" altLang="zh-CN" sz="1100" dirty="0"/>
              <a:t>','</a:t>
            </a:r>
            <a:r>
              <a:rPr lang="zh-CN" altLang="en-US" sz="1100" dirty="0"/>
              <a:t>英语</a:t>
            </a:r>
            <a:r>
              <a:rPr lang="en-US" altLang="zh-CN" sz="1100" dirty="0"/>
              <a:t>'</a:t>
            </a:r>
            <a:r>
              <a:rPr lang="zh-CN" altLang="en-US" sz="1100" dirty="0"/>
              <a:t>三列转换</a:t>
            </a:r>
            <a:r>
              <a:rPr lang="zh-CN" altLang="en-US" sz="1100" dirty="0" smtClean="0"/>
              <a:t>成行</a:t>
            </a:r>
            <a:endParaRPr lang="en-US" altLang="zh-CN" sz="1100" dirty="0" smtClean="0"/>
          </a:p>
          <a:p>
            <a:r>
              <a:rPr lang="zh-CN" altLang="en-US" sz="1100" dirty="0" smtClean="0"/>
              <a:t>融合</a:t>
            </a:r>
            <a:r>
              <a:rPr lang="zh-CN" altLang="en-US" sz="1100" dirty="0"/>
              <a:t>为</a:t>
            </a:r>
            <a:r>
              <a:rPr lang="zh-CN" altLang="en-US" sz="1100" dirty="0"/>
              <a:t>“学科”字段</a:t>
            </a:r>
          </a:p>
        </p:txBody>
      </p:sp>
      <p:sp>
        <p:nvSpPr>
          <p:cNvPr id="38" name="矩形 37"/>
          <p:cNvSpPr/>
          <p:nvPr/>
        </p:nvSpPr>
        <p:spPr>
          <a:xfrm>
            <a:off x="2350237" y="2432050"/>
            <a:ext cx="26872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64400" y="2432050"/>
            <a:ext cx="244295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>
            <a:off x="3112944" y="3466584"/>
            <a:ext cx="1619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</a:rPr>
              <a:t>value_name='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2865412" y="3766066"/>
            <a:ext cx="2159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这三个列的值定义为“分数”列</a:t>
            </a:r>
          </a:p>
        </p:txBody>
      </p:sp>
      <p:cxnSp>
        <p:nvCxnSpPr>
          <p:cNvPr id="2057" name="直接箭头连接符 2056"/>
          <p:cNvCxnSpPr>
            <a:stCxn id="2054" idx="1"/>
          </p:cNvCxnSpPr>
          <p:nvPr/>
        </p:nvCxnSpPr>
        <p:spPr>
          <a:xfrm flipH="1" flipV="1">
            <a:off x="2519815" y="3613150"/>
            <a:ext cx="593129" cy="381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54" idx="3"/>
          </p:cNvCxnSpPr>
          <p:nvPr/>
        </p:nvCxnSpPr>
        <p:spPr>
          <a:xfrm flipV="1">
            <a:off x="4732875" y="3219450"/>
            <a:ext cx="1756825" cy="4318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矩形 2060"/>
          <p:cNvSpPr/>
          <p:nvPr/>
        </p:nvSpPr>
        <p:spPr>
          <a:xfrm>
            <a:off x="416139" y="2137658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  <p:sp>
        <p:nvSpPr>
          <p:cNvPr id="51" name="矩形 50"/>
          <p:cNvSpPr/>
          <p:nvPr/>
        </p:nvSpPr>
        <p:spPr>
          <a:xfrm>
            <a:off x="6813550" y="1497934"/>
            <a:ext cx="8322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col_level=1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3434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196975"/>
            <a:ext cx="15716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293938"/>
            <a:ext cx="1695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212850" y="5169585"/>
            <a:ext cx="5346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df_student5.pivot(index=['</a:t>
            </a:r>
            <a:r>
              <a:rPr lang="zh-CN" altLang="en-US" sz="1400" dirty="0"/>
              <a:t>班级</a:t>
            </a:r>
            <a:r>
              <a:rPr lang="en-US" altLang="zh-CN" sz="1400" dirty="0"/>
              <a:t>','</a:t>
            </a:r>
            <a:r>
              <a:rPr lang="zh-CN" altLang="en-US" sz="1400" dirty="0"/>
              <a:t>姓名</a:t>
            </a:r>
            <a:r>
              <a:rPr lang="en-US" altLang="zh-CN" sz="1400" dirty="0"/>
              <a:t>'],columns='</a:t>
            </a:r>
            <a:r>
              <a:rPr lang="zh-CN" altLang="en-US" sz="1400" dirty="0"/>
              <a:t>学科</a:t>
            </a:r>
            <a:r>
              <a:rPr lang="en-US" altLang="zh-CN" sz="1400" dirty="0"/>
              <a:t>',values='</a:t>
            </a:r>
            <a:r>
              <a:rPr lang="zh-CN" altLang="en-US" sz="1400" dirty="0"/>
              <a:t>分数</a:t>
            </a:r>
            <a:r>
              <a:rPr lang="en-US" altLang="zh-CN" sz="1400" dirty="0"/>
              <a:t>')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638300" y="1289050"/>
            <a:ext cx="558800" cy="3714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37100" y="2603500"/>
            <a:ext cx="615950" cy="1490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54250" y="1289050"/>
            <a:ext cx="285750" cy="37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53050" y="2374900"/>
            <a:ext cx="908050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97150" y="1289050"/>
            <a:ext cx="265113" cy="3714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1943" y="2876550"/>
            <a:ext cx="869157" cy="121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197100" y="1289050"/>
            <a:ext cx="2540000" cy="1314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54285" y="1900277"/>
            <a:ext cx="1480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70C0"/>
                </a:solidFill>
              </a:rPr>
              <a:t>index</a:t>
            </a:r>
            <a:r>
              <a:rPr lang="en-US" altLang="zh-CN" sz="1200" dirty="0">
                <a:solidFill>
                  <a:srgbClr val="0070C0"/>
                </a:solidFill>
              </a:rPr>
              <a:t>=['</a:t>
            </a:r>
            <a:r>
              <a:rPr lang="zh-CN" altLang="en-US" sz="1200" dirty="0">
                <a:solidFill>
                  <a:srgbClr val="0070C0"/>
                </a:solidFill>
              </a:rPr>
              <a:t>班级</a:t>
            </a:r>
            <a:r>
              <a:rPr lang="en-US" altLang="zh-CN" sz="1200" dirty="0">
                <a:solidFill>
                  <a:srgbClr val="0070C0"/>
                </a:solidFill>
              </a:rPr>
              <a:t>','</a:t>
            </a:r>
            <a:r>
              <a:rPr lang="zh-CN" altLang="en-US" sz="1200" dirty="0">
                <a:solidFill>
                  <a:srgbClr val="0070C0"/>
                </a:solidFill>
              </a:rPr>
              <a:t>姓名</a:t>
            </a:r>
            <a:r>
              <a:rPr lang="en-US" altLang="zh-CN" sz="1200" dirty="0">
                <a:solidFill>
                  <a:srgbClr val="0070C0"/>
                </a:solidFill>
              </a:rPr>
              <a:t>']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>
            <a:endCxn id="11" idx="1"/>
          </p:cNvCxnSpPr>
          <p:nvPr/>
        </p:nvCxnSpPr>
        <p:spPr>
          <a:xfrm flipV="1">
            <a:off x="2540000" y="2460625"/>
            <a:ext cx="2813050" cy="214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54285" y="2431534"/>
            <a:ext cx="11628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columns='</a:t>
            </a:r>
            <a:r>
              <a:rPr lang="zh-CN" altLang="en-US" sz="1200" dirty="0">
                <a:solidFill>
                  <a:srgbClr val="FF0000"/>
                </a:solidFill>
              </a:rPr>
              <a:t>学科</a:t>
            </a:r>
            <a:r>
              <a:rPr lang="en-US" altLang="zh-CN" sz="1200" dirty="0">
                <a:solidFill>
                  <a:srgbClr val="FF0000"/>
                </a:solidFill>
              </a:rPr>
              <a:t>'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/>
          <p:cNvCxnSpPr>
            <a:endCxn id="3075" idx="2"/>
          </p:cNvCxnSpPr>
          <p:nvPr/>
        </p:nvCxnSpPr>
        <p:spPr>
          <a:xfrm flipV="1">
            <a:off x="2862263" y="4094163"/>
            <a:ext cx="2662237" cy="9096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61072" y="4534857"/>
            <a:ext cx="10304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values='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分数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3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451</Words>
  <Application>Microsoft Office PowerPoint</Application>
  <PresentationFormat>自定义</PresentationFormat>
  <Paragraphs>104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xiejava</dc:creator>
  <cp:lastModifiedBy>xiejava</cp:lastModifiedBy>
  <cp:revision>31</cp:revision>
  <dcterms:created xsi:type="dcterms:W3CDTF">2022-01-19T13:54:03Z</dcterms:created>
  <dcterms:modified xsi:type="dcterms:W3CDTF">2022-02-13T15:53:09Z</dcterms:modified>
</cp:coreProperties>
</file>