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752" y="-9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png"/><Relationship Id="rId18" Type="http://schemas.openxmlformats.org/officeDocument/2006/relationships/image" Target="../media/image17.tiff"/><Relationship Id="rId3" Type="http://schemas.openxmlformats.org/officeDocument/2006/relationships/image" Target="../media/image2.tif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tiff"/><Relationship Id="rId2" Type="http://schemas.openxmlformats.org/officeDocument/2006/relationships/image" Target="../media/image1.tiff"/><Relationship Id="rId16" Type="http://schemas.openxmlformats.org/officeDocument/2006/relationships/image" Target="../media/image15.tif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11" Type="http://schemas.openxmlformats.org/officeDocument/2006/relationships/image" Target="../media/image10.png"/><Relationship Id="rId24" Type="http://schemas.microsoft.com/office/2007/relationships/hdphoto" Target="../media/hdphoto1.wdp"/><Relationship Id="rId5" Type="http://schemas.openxmlformats.org/officeDocument/2006/relationships/image" Target="../media/image4.tiff"/><Relationship Id="rId15" Type="http://schemas.openxmlformats.org/officeDocument/2006/relationships/image" Target="../media/image14.tiff"/><Relationship Id="rId23" Type="http://schemas.openxmlformats.org/officeDocument/2006/relationships/image" Target="../media/image22.png"/><Relationship Id="rId10" Type="http://schemas.openxmlformats.org/officeDocument/2006/relationships/image" Target="../media/image9.tiff"/><Relationship Id="rId19" Type="http://schemas.openxmlformats.org/officeDocument/2006/relationships/image" Target="../media/image18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Relationship Id="rId14" Type="http://schemas.openxmlformats.org/officeDocument/2006/relationships/image" Target="../media/image13.tiff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76743" y="2483092"/>
            <a:ext cx="8340008" cy="3120981"/>
            <a:chOff x="508116" y="1216234"/>
            <a:chExt cx="8340008" cy="3120981"/>
          </a:xfrm>
        </p:grpSpPr>
        <p:sp>
          <p:nvSpPr>
            <p:cNvPr id="5" name="矩形 4"/>
            <p:cNvSpPr/>
            <p:nvPr/>
          </p:nvSpPr>
          <p:spPr>
            <a:xfrm>
              <a:off x="529483" y="1280908"/>
              <a:ext cx="847911" cy="2980104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6" name="Up Arrow 32"/>
            <p:cNvSpPr/>
            <p:nvPr/>
          </p:nvSpPr>
          <p:spPr>
            <a:xfrm rot="5400000">
              <a:off x="1938635" y="2217846"/>
              <a:ext cx="290801" cy="772804"/>
            </a:xfrm>
            <a:prstGeom prst="upArrow">
              <a:avLst>
                <a:gd name="adj1" fmla="val 41294"/>
                <a:gd name="adj2" fmla="val 81354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7" name="Bent Arrow 33"/>
            <p:cNvSpPr/>
            <p:nvPr/>
          </p:nvSpPr>
          <p:spPr>
            <a:xfrm rot="10800000" flipH="1" flipV="1">
              <a:off x="1662380" y="3108342"/>
              <a:ext cx="819810" cy="626663"/>
            </a:xfrm>
            <a:prstGeom prst="bentArrow">
              <a:avLst>
                <a:gd name="adj1" fmla="val 17673"/>
                <a:gd name="adj2" fmla="val 16460"/>
                <a:gd name="adj3" fmla="val 31601"/>
                <a:gd name="adj4" fmla="val 29493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8" name="Group 57"/>
            <p:cNvGrpSpPr/>
            <p:nvPr/>
          </p:nvGrpSpPr>
          <p:grpSpPr>
            <a:xfrm>
              <a:off x="783412" y="1390859"/>
              <a:ext cx="253498" cy="298010"/>
              <a:chOff x="5354638" y="3341688"/>
              <a:chExt cx="827087" cy="795337"/>
            </a:xfrm>
            <a:solidFill>
              <a:srgbClr val="0070C0"/>
            </a:solidFill>
          </p:grpSpPr>
          <p:sp>
            <p:nvSpPr>
              <p:cNvPr id="72" name="Freeform 13"/>
              <p:cNvSpPr>
                <a:spLocks noEditPoints="1"/>
              </p:cNvSpPr>
              <p:nvPr/>
            </p:nvSpPr>
            <p:spPr bwMode="auto">
              <a:xfrm>
                <a:off x="5354638" y="3968750"/>
                <a:ext cx="827087" cy="168275"/>
              </a:xfrm>
              <a:custGeom>
                <a:avLst/>
                <a:gdLst/>
                <a:ahLst/>
                <a:cxnLst>
                  <a:cxn ang="0">
                    <a:pos x="208" y="12"/>
                  </a:cxn>
                  <a:cxn ang="0">
                    <a:pos x="137" y="12"/>
                  </a:cxn>
                  <a:cxn ang="0">
                    <a:pos x="137" y="7"/>
                  </a:cxn>
                  <a:cxn ang="0">
                    <a:pos x="129" y="0"/>
                  </a:cxn>
                  <a:cxn ang="0">
                    <a:pos x="89" y="0"/>
                  </a:cxn>
                  <a:cxn ang="0">
                    <a:pos x="81" y="7"/>
                  </a:cxn>
                  <a:cxn ang="0">
                    <a:pos x="81" y="12"/>
                  </a:cxn>
                  <a:cxn ang="0">
                    <a:pos x="10" y="12"/>
                  </a:cxn>
                  <a:cxn ang="0">
                    <a:pos x="0" y="22"/>
                  </a:cxn>
                  <a:cxn ang="0">
                    <a:pos x="10" y="32"/>
                  </a:cxn>
                  <a:cxn ang="0">
                    <a:pos x="81" y="32"/>
                  </a:cxn>
                  <a:cxn ang="0">
                    <a:pos x="81" y="36"/>
                  </a:cxn>
                  <a:cxn ang="0">
                    <a:pos x="89" y="44"/>
                  </a:cxn>
                  <a:cxn ang="0">
                    <a:pos x="129" y="44"/>
                  </a:cxn>
                  <a:cxn ang="0">
                    <a:pos x="137" y="36"/>
                  </a:cxn>
                  <a:cxn ang="0">
                    <a:pos x="137" y="32"/>
                  </a:cxn>
                  <a:cxn ang="0">
                    <a:pos x="208" y="32"/>
                  </a:cxn>
                  <a:cxn ang="0">
                    <a:pos x="218" y="22"/>
                  </a:cxn>
                  <a:cxn ang="0">
                    <a:pos x="208" y="12"/>
                  </a:cxn>
                  <a:cxn ang="0">
                    <a:pos x="122" y="15"/>
                  </a:cxn>
                  <a:cxn ang="0">
                    <a:pos x="122" y="29"/>
                  </a:cxn>
                  <a:cxn ang="0">
                    <a:pos x="96" y="29"/>
                  </a:cxn>
                  <a:cxn ang="0">
                    <a:pos x="96" y="15"/>
                  </a:cxn>
                  <a:cxn ang="0">
                    <a:pos x="122" y="15"/>
                  </a:cxn>
                  <a:cxn ang="0">
                    <a:pos x="122" y="15"/>
                  </a:cxn>
                  <a:cxn ang="0">
                    <a:pos x="122" y="15"/>
                  </a:cxn>
                </a:cxnLst>
                <a:rect l="0" t="0" r="r" b="b"/>
                <a:pathLst>
                  <a:path w="218" h="44">
                    <a:moveTo>
                      <a:pt x="208" y="12"/>
                    </a:move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7"/>
                      <a:pt x="137" y="7"/>
                      <a:pt x="137" y="7"/>
                    </a:cubicBezTo>
                    <a:cubicBezTo>
                      <a:pt x="137" y="3"/>
                      <a:pt x="134" y="0"/>
                      <a:pt x="129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5" y="0"/>
                      <a:pt x="81" y="3"/>
                      <a:pt x="81" y="7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27"/>
                      <a:pt x="4" y="32"/>
                      <a:pt x="10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81" y="40"/>
                      <a:pt x="85" y="44"/>
                      <a:pt x="8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34" y="44"/>
                      <a:pt x="137" y="40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208" y="32"/>
                      <a:pt x="208" y="32"/>
                      <a:pt x="208" y="32"/>
                    </a:cubicBezTo>
                    <a:cubicBezTo>
                      <a:pt x="214" y="32"/>
                      <a:pt x="218" y="27"/>
                      <a:pt x="218" y="22"/>
                    </a:cubicBezTo>
                    <a:cubicBezTo>
                      <a:pt x="218" y="16"/>
                      <a:pt x="214" y="12"/>
                      <a:pt x="208" y="12"/>
                    </a:cubicBezTo>
                    <a:close/>
                    <a:moveTo>
                      <a:pt x="122" y="15"/>
                    </a:moveTo>
                    <a:cubicBezTo>
                      <a:pt x="122" y="29"/>
                      <a:pt x="122" y="29"/>
                      <a:pt x="122" y="29"/>
                    </a:cubicBezTo>
                    <a:cubicBezTo>
                      <a:pt x="96" y="29"/>
                      <a:pt x="96" y="29"/>
                      <a:pt x="96" y="29"/>
                    </a:cubicBezTo>
                    <a:cubicBezTo>
                      <a:pt x="96" y="15"/>
                      <a:pt x="96" y="15"/>
                      <a:pt x="96" y="15"/>
                    </a:cubicBezTo>
                    <a:lnTo>
                      <a:pt x="122" y="15"/>
                    </a:lnTo>
                    <a:close/>
                    <a:moveTo>
                      <a:pt x="122" y="15"/>
                    </a:moveTo>
                    <a:cubicBezTo>
                      <a:pt x="122" y="15"/>
                      <a:pt x="122" y="15"/>
                      <a:pt x="122" y="15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3" name="Freeform 14"/>
              <p:cNvSpPr>
                <a:spLocks noEditPoints="1"/>
              </p:cNvSpPr>
              <p:nvPr/>
            </p:nvSpPr>
            <p:spPr bwMode="auto">
              <a:xfrm>
                <a:off x="5516562" y="3687763"/>
                <a:ext cx="501649" cy="76200"/>
              </a:xfrm>
              <a:custGeom>
                <a:avLst/>
                <a:gdLst/>
                <a:ahLst/>
                <a:cxnLst>
                  <a:cxn ang="0">
                    <a:pos x="316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316" y="48"/>
                  </a:cxn>
                  <a:cxn ang="0">
                    <a:pos x="316" y="0"/>
                  </a:cxn>
                  <a:cxn ang="0">
                    <a:pos x="36" y="36"/>
                  </a:cxn>
                  <a:cxn ang="0">
                    <a:pos x="12" y="36"/>
                  </a:cxn>
                  <a:cxn ang="0">
                    <a:pos x="12" y="12"/>
                  </a:cxn>
                  <a:cxn ang="0">
                    <a:pos x="36" y="12"/>
                  </a:cxn>
                  <a:cxn ang="0">
                    <a:pos x="36" y="36"/>
                  </a:cxn>
                  <a:cxn ang="0">
                    <a:pos x="72" y="36"/>
                  </a:cxn>
                  <a:cxn ang="0">
                    <a:pos x="48" y="36"/>
                  </a:cxn>
                  <a:cxn ang="0">
                    <a:pos x="48" y="12"/>
                  </a:cxn>
                  <a:cxn ang="0">
                    <a:pos x="72" y="12"/>
                  </a:cxn>
                  <a:cxn ang="0">
                    <a:pos x="72" y="36"/>
                  </a:cxn>
                  <a:cxn ang="0">
                    <a:pos x="108" y="36"/>
                  </a:cxn>
                  <a:cxn ang="0">
                    <a:pos x="84" y="36"/>
                  </a:cxn>
                  <a:cxn ang="0">
                    <a:pos x="84" y="12"/>
                  </a:cxn>
                  <a:cxn ang="0">
                    <a:pos x="108" y="12"/>
                  </a:cxn>
                  <a:cxn ang="0">
                    <a:pos x="108" y="36"/>
                  </a:cxn>
                  <a:cxn ang="0">
                    <a:pos x="108" y="36"/>
                  </a:cxn>
                  <a:cxn ang="0">
                    <a:pos x="108" y="36"/>
                  </a:cxn>
                </a:cxnLst>
                <a:rect l="0" t="0" r="r" b="b"/>
                <a:pathLst>
                  <a:path w="316" h="48">
                    <a:moveTo>
                      <a:pt x="316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16" y="48"/>
                    </a:lnTo>
                    <a:lnTo>
                      <a:pt x="316" y="0"/>
                    </a:lnTo>
                    <a:close/>
                    <a:moveTo>
                      <a:pt x="36" y="36"/>
                    </a:moveTo>
                    <a:lnTo>
                      <a:pt x="12" y="36"/>
                    </a:lnTo>
                    <a:lnTo>
                      <a:pt x="12" y="12"/>
                    </a:lnTo>
                    <a:lnTo>
                      <a:pt x="36" y="12"/>
                    </a:lnTo>
                    <a:lnTo>
                      <a:pt x="36" y="36"/>
                    </a:lnTo>
                    <a:close/>
                    <a:moveTo>
                      <a:pt x="72" y="36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72" y="12"/>
                    </a:lnTo>
                    <a:lnTo>
                      <a:pt x="72" y="36"/>
                    </a:lnTo>
                    <a:close/>
                    <a:moveTo>
                      <a:pt x="108" y="36"/>
                    </a:moveTo>
                    <a:lnTo>
                      <a:pt x="84" y="36"/>
                    </a:lnTo>
                    <a:lnTo>
                      <a:pt x="84" y="12"/>
                    </a:lnTo>
                    <a:lnTo>
                      <a:pt x="108" y="12"/>
                    </a:lnTo>
                    <a:lnTo>
                      <a:pt x="108" y="36"/>
                    </a:lnTo>
                    <a:close/>
                    <a:moveTo>
                      <a:pt x="108" y="36"/>
                    </a:moveTo>
                    <a:lnTo>
                      <a:pt x="108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4" name="Freeform 16"/>
              <p:cNvSpPr>
                <a:spLocks noEditPoints="1"/>
              </p:cNvSpPr>
              <p:nvPr/>
            </p:nvSpPr>
            <p:spPr bwMode="auto">
              <a:xfrm>
                <a:off x="5516563" y="3497263"/>
                <a:ext cx="501650" cy="76200"/>
              </a:xfrm>
              <a:custGeom>
                <a:avLst/>
                <a:gdLst/>
                <a:ahLst/>
                <a:cxnLst>
                  <a:cxn ang="0">
                    <a:pos x="316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316" y="48"/>
                  </a:cxn>
                  <a:cxn ang="0">
                    <a:pos x="316" y="0"/>
                  </a:cxn>
                  <a:cxn ang="0">
                    <a:pos x="36" y="36"/>
                  </a:cxn>
                  <a:cxn ang="0">
                    <a:pos x="12" y="36"/>
                  </a:cxn>
                  <a:cxn ang="0">
                    <a:pos x="12" y="12"/>
                  </a:cxn>
                  <a:cxn ang="0">
                    <a:pos x="36" y="12"/>
                  </a:cxn>
                  <a:cxn ang="0">
                    <a:pos x="36" y="36"/>
                  </a:cxn>
                  <a:cxn ang="0">
                    <a:pos x="72" y="36"/>
                  </a:cxn>
                  <a:cxn ang="0">
                    <a:pos x="48" y="36"/>
                  </a:cxn>
                  <a:cxn ang="0">
                    <a:pos x="48" y="12"/>
                  </a:cxn>
                  <a:cxn ang="0">
                    <a:pos x="72" y="12"/>
                  </a:cxn>
                  <a:cxn ang="0">
                    <a:pos x="72" y="36"/>
                  </a:cxn>
                  <a:cxn ang="0">
                    <a:pos x="108" y="36"/>
                  </a:cxn>
                  <a:cxn ang="0">
                    <a:pos x="84" y="36"/>
                  </a:cxn>
                  <a:cxn ang="0">
                    <a:pos x="84" y="12"/>
                  </a:cxn>
                  <a:cxn ang="0">
                    <a:pos x="108" y="12"/>
                  </a:cxn>
                  <a:cxn ang="0">
                    <a:pos x="108" y="36"/>
                  </a:cxn>
                  <a:cxn ang="0">
                    <a:pos x="108" y="36"/>
                  </a:cxn>
                  <a:cxn ang="0">
                    <a:pos x="108" y="36"/>
                  </a:cxn>
                </a:cxnLst>
                <a:rect l="0" t="0" r="r" b="b"/>
                <a:pathLst>
                  <a:path w="316" h="48">
                    <a:moveTo>
                      <a:pt x="316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16" y="48"/>
                    </a:lnTo>
                    <a:lnTo>
                      <a:pt x="316" y="0"/>
                    </a:lnTo>
                    <a:close/>
                    <a:moveTo>
                      <a:pt x="36" y="36"/>
                    </a:moveTo>
                    <a:lnTo>
                      <a:pt x="12" y="36"/>
                    </a:lnTo>
                    <a:lnTo>
                      <a:pt x="12" y="12"/>
                    </a:lnTo>
                    <a:lnTo>
                      <a:pt x="36" y="12"/>
                    </a:lnTo>
                    <a:lnTo>
                      <a:pt x="36" y="36"/>
                    </a:lnTo>
                    <a:close/>
                    <a:moveTo>
                      <a:pt x="72" y="36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72" y="12"/>
                    </a:lnTo>
                    <a:lnTo>
                      <a:pt x="72" y="36"/>
                    </a:lnTo>
                    <a:close/>
                    <a:moveTo>
                      <a:pt x="108" y="36"/>
                    </a:moveTo>
                    <a:lnTo>
                      <a:pt x="84" y="36"/>
                    </a:lnTo>
                    <a:lnTo>
                      <a:pt x="84" y="12"/>
                    </a:lnTo>
                    <a:lnTo>
                      <a:pt x="108" y="12"/>
                    </a:lnTo>
                    <a:lnTo>
                      <a:pt x="108" y="36"/>
                    </a:lnTo>
                    <a:close/>
                    <a:moveTo>
                      <a:pt x="108" y="36"/>
                    </a:moveTo>
                    <a:lnTo>
                      <a:pt x="108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5" name="Freeform 18"/>
              <p:cNvSpPr>
                <a:spLocks noEditPoints="1"/>
              </p:cNvSpPr>
              <p:nvPr/>
            </p:nvSpPr>
            <p:spPr bwMode="auto">
              <a:xfrm>
                <a:off x="5376863" y="3341688"/>
                <a:ext cx="782637" cy="577850"/>
              </a:xfrm>
              <a:custGeom>
                <a:avLst/>
                <a:gdLst/>
                <a:ahLst/>
                <a:cxnLst>
                  <a:cxn ang="0">
                    <a:pos x="196" y="0"/>
                  </a:cxn>
                  <a:cxn ang="0">
                    <a:pos x="10" y="0"/>
                  </a:cxn>
                  <a:cxn ang="0">
                    <a:pos x="3" y="3"/>
                  </a:cxn>
                  <a:cxn ang="0">
                    <a:pos x="0" y="10"/>
                  </a:cxn>
                  <a:cxn ang="0">
                    <a:pos x="0" y="142"/>
                  </a:cxn>
                  <a:cxn ang="0">
                    <a:pos x="3" y="149"/>
                  </a:cxn>
                  <a:cxn ang="0">
                    <a:pos x="10" y="152"/>
                  </a:cxn>
                  <a:cxn ang="0">
                    <a:pos x="196" y="152"/>
                  </a:cxn>
                  <a:cxn ang="0">
                    <a:pos x="203" y="149"/>
                  </a:cxn>
                  <a:cxn ang="0">
                    <a:pos x="206" y="142"/>
                  </a:cxn>
                  <a:cxn ang="0">
                    <a:pos x="206" y="10"/>
                  </a:cxn>
                  <a:cxn ang="0">
                    <a:pos x="196" y="0"/>
                  </a:cxn>
                  <a:cxn ang="0">
                    <a:pos x="179" y="121"/>
                  </a:cxn>
                  <a:cxn ang="0">
                    <a:pos x="27" y="121"/>
                  </a:cxn>
                  <a:cxn ang="0">
                    <a:pos x="27" y="81"/>
                  </a:cxn>
                  <a:cxn ang="0">
                    <a:pos x="179" y="81"/>
                  </a:cxn>
                  <a:cxn ang="0">
                    <a:pos x="179" y="121"/>
                  </a:cxn>
                  <a:cxn ang="0">
                    <a:pos x="179" y="71"/>
                  </a:cxn>
                  <a:cxn ang="0">
                    <a:pos x="27" y="71"/>
                  </a:cxn>
                  <a:cxn ang="0">
                    <a:pos x="27" y="31"/>
                  </a:cxn>
                  <a:cxn ang="0">
                    <a:pos x="179" y="31"/>
                  </a:cxn>
                  <a:cxn ang="0">
                    <a:pos x="179" y="71"/>
                  </a:cxn>
                  <a:cxn ang="0">
                    <a:pos x="179" y="71"/>
                  </a:cxn>
                  <a:cxn ang="0">
                    <a:pos x="179" y="71"/>
                  </a:cxn>
                </a:cxnLst>
                <a:rect l="0" t="0" r="r" b="b"/>
                <a:pathLst>
                  <a:path w="206" h="152">
                    <a:moveTo>
                      <a:pt x="19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5" y="1"/>
                      <a:pt x="3" y="3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5"/>
                      <a:pt x="2" y="148"/>
                      <a:pt x="3" y="149"/>
                    </a:cubicBezTo>
                    <a:cubicBezTo>
                      <a:pt x="5" y="151"/>
                      <a:pt x="8" y="152"/>
                      <a:pt x="10" y="152"/>
                    </a:cubicBezTo>
                    <a:cubicBezTo>
                      <a:pt x="196" y="152"/>
                      <a:pt x="196" y="152"/>
                      <a:pt x="196" y="152"/>
                    </a:cubicBezTo>
                    <a:cubicBezTo>
                      <a:pt x="199" y="152"/>
                      <a:pt x="201" y="151"/>
                      <a:pt x="203" y="149"/>
                    </a:cubicBezTo>
                    <a:cubicBezTo>
                      <a:pt x="205" y="148"/>
                      <a:pt x="206" y="145"/>
                      <a:pt x="206" y="142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4"/>
                      <a:pt x="201" y="0"/>
                      <a:pt x="196" y="0"/>
                    </a:cubicBezTo>
                    <a:close/>
                    <a:moveTo>
                      <a:pt x="179" y="121"/>
                    </a:moveTo>
                    <a:cubicBezTo>
                      <a:pt x="27" y="121"/>
                      <a:pt x="27" y="121"/>
                      <a:pt x="27" y="121"/>
                    </a:cubicBezTo>
                    <a:cubicBezTo>
                      <a:pt x="27" y="81"/>
                      <a:pt x="27" y="81"/>
                      <a:pt x="27" y="81"/>
                    </a:cubicBezTo>
                    <a:cubicBezTo>
                      <a:pt x="179" y="81"/>
                      <a:pt x="179" y="81"/>
                      <a:pt x="179" y="81"/>
                    </a:cubicBezTo>
                    <a:lnTo>
                      <a:pt x="179" y="121"/>
                    </a:lnTo>
                    <a:close/>
                    <a:moveTo>
                      <a:pt x="179" y="71"/>
                    </a:move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179" y="31"/>
                      <a:pt x="179" y="31"/>
                      <a:pt x="179" y="31"/>
                    </a:cubicBezTo>
                    <a:lnTo>
                      <a:pt x="179" y="71"/>
                    </a:lnTo>
                    <a:close/>
                    <a:moveTo>
                      <a:pt x="179" y="71"/>
                    </a:moveTo>
                    <a:cubicBezTo>
                      <a:pt x="179" y="71"/>
                      <a:pt x="179" y="71"/>
                      <a:pt x="179" y="71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</p:grpSp>
        <p:sp>
          <p:nvSpPr>
            <p:cNvPr id="9" name="Bent Arrow 91"/>
            <p:cNvSpPr/>
            <p:nvPr/>
          </p:nvSpPr>
          <p:spPr>
            <a:xfrm rot="10800000" flipH="1">
              <a:off x="1709386" y="1534174"/>
              <a:ext cx="772804" cy="532934"/>
            </a:xfrm>
            <a:prstGeom prst="bentArrow">
              <a:avLst>
                <a:gd name="adj1" fmla="val 17673"/>
                <a:gd name="adj2" fmla="val 16460"/>
                <a:gd name="adj3" fmla="val 31601"/>
                <a:gd name="adj4" fmla="val 29493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740321" y="3489426"/>
              <a:ext cx="326429" cy="414513"/>
            </a:xfrm>
            <a:custGeom>
              <a:avLst/>
              <a:gdLst/>
              <a:ahLst/>
              <a:cxnLst>
                <a:cxn ang="0">
                  <a:pos x="250" y="250"/>
                </a:cxn>
                <a:cxn ang="0">
                  <a:pos x="125" y="296"/>
                </a:cxn>
                <a:cxn ang="0">
                  <a:pos x="0" y="250"/>
                </a:cxn>
                <a:cxn ang="0">
                  <a:pos x="66" y="210"/>
                </a:cxn>
                <a:cxn ang="0">
                  <a:pos x="79" y="219"/>
                </a:cxn>
                <a:cxn ang="0">
                  <a:pos x="70" y="232"/>
                </a:cxn>
                <a:cxn ang="0">
                  <a:pos x="23" y="251"/>
                </a:cxn>
                <a:cxn ang="0">
                  <a:pos x="125" y="273"/>
                </a:cxn>
                <a:cxn ang="0">
                  <a:pos x="228" y="250"/>
                </a:cxn>
                <a:cxn ang="0">
                  <a:pos x="180" y="232"/>
                </a:cxn>
                <a:cxn ang="0">
                  <a:pos x="171" y="219"/>
                </a:cxn>
                <a:cxn ang="0">
                  <a:pos x="184" y="210"/>
                </a:cxn>
                <a:cxn ang="0">
                  <a:pos x="250" y="250"/>
                </a:cxn>
                <a:cxn ang="0">
                  <a:pos x="80" y="182"/>
                </a:cxn>
                <a:cxn ang="0">
                  <a:pos x="91" y="182"/>
                </a:cxn>
                <a:cxn ang="0">
                  <a:pos x="91" y="250"/>
                </a:cxn>
                <a:cxn ang="0">
                  <a:pos x="102" y="262"/>
                </a:cxn>
                <a:cxn ang="0">
                  <a:pos x="148" y="262"/>
                </a:cxn>
                <a:cxn ang="0">
                  <a:pos x="159" y="250"/>
                </a:cxn>
                <a:cxn ang="0">
                  <a:pos x="159" y="182"/>
                </a:cxn>
                <a:cxn ang="0">
                  <a:pos x="171" y="182"/>
                </a:cxn>
                <a:cxn ang="0">
                  <a:pos x="182" y="171"/>
                </a:cxn>
                <a:cxn ang="0">
                  <a:pos x="182" y="102"/>
                </a:cxn>
                <a:cxn ang="0">
                  <a:pos x="157" y="82"/>
                </a:cxn>
                <a:cxn ang="0">
                  <a:pos x="125" y="80"/>
                </a:cxn>
                <a:cxn ang="0">
                  <a:pos x="93" y="82"/>
                </a:cxn>
                <a:cxn ang="0">
                  <a:pos x="68" y="102"/>
                </a:cxn>
                <a:cxn ang="0">
                  <a:pos x="68" y="171"/>
                </a:cxn>
                <a:cxn ang="0">
                  <a:pos x="80" y="182"/>
                </a:cxn>
                <a:cxn ang="0">
                  <a:pos x="125" y="68"/>
                </a:cxn>
                <a:cxn ang="0">
                  <a:pos x="159" y="34"/>
                </a:cxn>
                <a:cxn ang="0">
                  <a:pos x="125" y="0"/>
                </a:cxn>
                <a:cxn ang="0">
                  <a:pos x="91" y="34"/>
                </a:cxn>
                <a:cxn ang="0">
                  <a:pos x="125" y="68"/>
                </a:cxn>
                <a:cxn ang="0">
                  <a:pos x="125" y="68"/>
                </a:cxn>
                <a:cxn ang="0">
                  <a:pos x="125" y="68"/>
                </a:cxn>
              </a:cxnLst>
              <a:rect l="0" t="0" r="r" b="b"/>
              <a:pathLst>
                <a:path w="250" h="296">
                  <a:moveTo>
                    <a:pt x="250" y="250"/>
                  </a:moveTo>
                  <a:cubicBezTo>
                    <a:pt x="250" y="282"/>
                    <a:pt x="185" y="296"/>
                    <a:pt x="125" y="296"/>
                  </a:cubicBezTo>
                  <a:cubicBezTo>
                    <a:pt x="65" y="296"/>
                    <a:pt x="0" y="282"/>
                    <a:pt x="0" y="250"/>
                  </a:cubicBezTo>
                  <a:cubicBezTo>
                    <a:pt x="0" y="226"/>
                    <a:pt x="36" y="215"/>
                    <a:pt x="66" y="210"/>
                  </a:cubicBezTo>
                  <a:cubicBezTo>
                    <a:pt x="72" y="209"/>
                    <a:pt x="78" y="213"/>
                    <a:pt x="79" y="219"/>
                  </a:cubicBezTo>
                  <a:cubicBezTo>
                    <a:pt x="80" y="225"/>
                    <a:pt x="76" y="231"/>
                    <a:pt x="70" y="232"/>
                  </a:cubicBezTo>
                  <a:cubicBezTo>
                    <a:pt x="33" y="239"/>
                    <a:pt x="23" y="249"/>
                    <a:pt x="23" y="251"/>
                  </a:cubicBezTo>
                  <a:cubicBezTo>
                    <a:pt x="24" y="257"/>
                    <a:pt x="58" y="273"/>
                    <a:pt x="125" y="273"/>
                  </a:cubicBezTo>
                  <a:cubicBezTo>
                    <a:pt x="192" y="273"/>
                    <a:pt x="226" y="257"/>
                    <a:pt x="228" y="250"/>
                  </a:cubicBezTo>
                  <a:cubicBezTo>
                    <a:pt x="227" y="249"/>
                    <a:pt x="217" y="238"/>
                    <a:pt x="180" y="232"/>
                  </a:cubicBezTo>
                  <a:cubicBezTo>
                    <a:pt x="174" y="231"/>
                    <a:pt x="170" y="225"/>
                    <a:pt x="171" y="219"/>
                  </a:cubicBezTo>
                  <a:cubicBezTo>
                    <a:pt x="172" y="213"/>
                    <a:pt x="178" y="209"/>
                    <a:pt x="184" y="210"/>
                  </a:cubicBezTo>
                  <a:cubicBezTo>
                    <a:pt x="214" y="215"/>
                    <a:pt x="250" y="226"/>
                    <a:pt x="250" y="250"/>
                  </a:cubicBezTo>
                  <a:close/>
                  <a:moveTo>
                    <a:pt x="80" y="182"/>
                  </a:moveTo>
                  <a:cubicBezTo>
                    <a:pt x="91" y="182"/>
                    <a:pt x="91" y="182"/>
                    <a:pt x="91" y="182"/>
                  </a:cubicBezTo>
                  <a:cubicBezTo>
                    <a:pt x="91" y="250"/>
                    <a:pt x="91" y="250"/>
                    <a:pt x="91" y="250"/>
                  </a:cubicBezTo>
                  <a:cubicBezTo>
                    <a:pt x="91" y="257"/>
                    <a:pt x="96" y="262"/>
                    <a:pt x="102" y="262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54" y="262"/>
                    <a:pt x="159" y="257"/>
                    <a:pt x="159" y="250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71" y="182"/>
                    <a:pt x="171" y="182"/>
                    <a:pt x="171" y="182"/>
                  </a:cubicBezTo>
                  <a:cubicBezTo>
                    <a:pt x="177" y="182"/>
                    <a:pt x="182" y="177"/>
                    <a:pt x="182" y="171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82" y="97"/>
                    <a:pt x="173" y="84"/>
                    <a:pt x="157" y="82"/>
                  </a:cubicBezTo>
                  <a:cubicBezTo>
                    <a:pt x="150" y="81"/>
                    <a:pt x="138" y="80"/>
                    <a:pt x="125" y="80"/>
                  </a:cubicBezTo>
                  <a:cubicBezTo>
                    <a:pt x="112" y="80"/>
                    <a:pt x="100" y="81"/>
                    <a:pt x="93" y="82"/>
                  </a:cubicBezTo>
                  <a:cubicBezTo>
                    <a:pt x="77" y="84"/>
                    <a:pt x="68" y="97"/>
                    <a:pt x="68" y="102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7"/>
                    <a:pt x="73" y="182"/>
                    <a:pt x="80" y="182"/>
                  </a:cubicBezTo>
                  <a:close/>
                  <a:moveTo>
                    <a:pt x="125" y="68"/>
                  </a:moveTo>
                  <a:cubicBezTo>
                    <a:pt x="144" y="68"/>
                    <a:pt x="159" y="53"/>
                    <a:pt x="159" y="34"/>
                  </a:cubicBezTo>
                  <a:cubicBezTo>
                    <a:pt x="159" y="15"/>
                    <a:pt x="144" y="0"/>
                    <a:pt x="125" y="0"/>
                  </a:cubicBezTo>
                  <a:cubicBezTo>
                    <a:pt x="106" y="0"/>
                    <a:pt x="91" y="15"/>
                    <a:pt x="91" y="34"/>
                  </a:cubicBezTo>
                  <a:cubicBezTo>
                    <a:pt x="91" y="53"/>
                    <a:pt x="106" y="68"/>
                    <a:pt x="125" y="68"/>
                  </a:cubicBezTo>
                  <a:close/>
                  <a:moveTo>
                    <a:pt x="125" y="68"/>
                  </a:moveTo>
                  <a:cubicBezTo>
                    <a:pt x="125" y="68"/>
                    <a:pt x="125" y="68"/>
                    <a:pt x="125" y="68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71" name="Rectangle 215"/>
            <p:cNvSpPr>
              <a:spLocks noChangeArrowheads="1"/>
            </p:cNvSpPr>
            <p:nvPr/>
          </p:nvSpPr>
          <p:spPr bwMode="auto">
            <a:xfrm>
              <a:off x="2724436" y="1480699"/>
              <a:ext cx="2982655" cy="19448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sym typeface="+mn-lt"/>
              </a:endParaRPr>
            </a:p>
          </p:txBody>
        </p:sp>
        <p:sp>
          <p:nvSpPr>
            <p:cNvPr id="12" name="文本框 18"/>
            <p:cNvSpPr txBox="1"/>
            <p:nvPr/>
          </p:nvSpPr>
          <p:spPr>
            <a:xfrm>
              <a:off x="2865454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攻防指挥</a:t>
              </a:r>
            </a:p>
          </p:txBody>
        </p:sp>
        <p:sp>
          <p:nvSpPr>
            <p:cNvPr id="13" name="文本框 19"/>
            <p:cNvSpPr txBox="1"/>
            <p:nvPr/>
          </p:nvSpPr>
          <p:spPr>
            <a:xfrm>
              <a:off x="3849226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/>
                <a:t>协同作战</a:t>
              </a:r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4779837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剧本响应</a:t>
              </a:r>
            </a:p>
          </p:txBody>
        </p:sp>
        <p:sp>
          <p:nvSpPr>
            <p:cNvPr id="15" name="文本框 21"/>
            <p:cNvSpPr txBox="1"/>
            <p:nvPr/>
          </p:nvSpPr>
          <p:spPr>
            <a:xfrm>
              <a:off x="1794201" y="1424541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接口</a:t>
              </a:r>
            </a:p>
            <a:p>
              <a:r>
                <a:rPr lang="zh-CN" altLang="en-US" sz="1400" dirty="0"/>
                <a:t>调用</a:t>
              </a:r>
            </a:p>
          </p:txBody>
        </p:sp>
        <p:sp>
          <p:nvSpPr>
            <p:cNvPr id="16" name="文本框 22"/>
            <p:cNvSpPr txBox="1"/>
            <p:nvPr/>
          </p:nvSpPr>
          <p:spPr>
            <a:xfrm>
              <a:off x="1748287" y="3298237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人工</a:t>
              </a:r>
            </a:p>
            <a:p>
              <a:r>
                <a:rPr lang="zh-CN" altLang="en-US" sz="1400" dirty="0"/>
                <a:t>创建</a:t>
              </a:r>
            </a:p>
          </p:txBody>
        </p:sp>
        <p:sp>
          <p:nvSpPr>
            <p:cNvPr id="17" name="文本框 23"/>
            <p:cNvSpPr txBox="1"/>
            <p:nvPr/>
          </p:nvSpPr>
          <p:spPr>
            <a:xfrm>
              <a:off x="513126" y="389150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安全人员</a:t>
              </a:r>
            </a:p>
          </p:txBody>
        </p:sp>
        <p:sp>
          <p:nvSpPr>
            <p:cNvPr id="18" name="文本框 24"/>
            <p:cNvSpPr txBox="1"/>
            <p:nvPr/>
          </p:nvSpPr>
          <p:spPr>
            <a:xfrm>
              <a:off x="508116" y="171171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日志系统</a:t>
              </a:r>
            </a:p>
          </p:txBody>
        </p:sp>
        <p:sp>
          <p:nvSpPr>
            <p:cNvPr id="19" name="文本框 25"/>
            <p:cNvSpPr txBox="1"/>
            <p:nvPr/>
          </p:nvSpPr>
          <p:spPr>
            <a:xfrm>
              <a:off x="1753721" y="2066140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事件</a:t>
              </a:r>
            </a:p>
            <a:p>
              <a:r>
                <a:rPr lang="zh-CN" altLang="en-US" sz="1400" dirty="0"/>
                <a:t>驱动</a:t>
              </a:r>
            </a:p>
          </p:txBody>
        </p:sp>
        <p:sp>
          <p:nvSpPr>
            <p:cNvPr id="20" name="文本框 26"/>
            <p:cNvSpPr txBox="1"/>
            <p:nvPr/>
          </p:nvSpPr>
          <p:spPr>
            <a:xfrm>
              <a:off x="513126" y="241828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态势感知</a:t>
              </a:r>
            </a:p>
          </p:txBody>
        </p:sp>
        <p:sp>
          <p:nvSpPr>
            <p:cNvPr id="21" name="文本框 27"/>
            <p:cNvSpPr txBox="1"/>
            <p:nvPr/>
          </p:nvSpPr>
          <p:spPr>
            <a:xfrm>
              <a:off x="2878323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事件</a:t>
              </a:r>
              <a:r>
                <a:rPr lang="zh-CN" altLang="en-US" sz="1200" b="1" dirty="0" smtClean="0"/>
                <a:t>处置</a:t>
              </a:r>
              <a:endParaRPr lang="zh-CN" altLang="en-US" sz="1200" b="1" dirty="0"/>
            </a:p>
          </p:txBody>
        </p:sp>
        <p:sp>
          <p:nvSpPr>
            <p:cNvPr id="22" name="文本框 28"/>
            <p:cNvSpPr txBox="1"/>
            <p:nvPr/>
          </p:nvSpPr>
          <p:spPr>
            <a:xfrm>
              <a:off x="3831193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+mn-ea"/>
                </a:rPr>
                <a:t>设备联动</a:t>
              </a:r>
              <a:endParaRPr lang="zh-CN" altLang="en-US" sz="1200" b="1" dirty="0">
                <a:latin typeface="+mn-ea"/>
              </a:endParaRPr>
            </a:p>
          </p:txBody>
        </p:sp>
        <p:sp>
          <p:nvSpPr>
            <p:cNvPr id="23" name="文本框 29"/>
            <p:cNvSpPr txBox="1"/>
            <p:nvPr/>
          </p:nvSpPr>
          <p:spPr>
            <a:xfrm>
              <a:off x="4746260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/>
                <a:t>风险决策</a:t>
              </a:r>
              <a:endParaRPr lang="zh-CN" altLang="en-US" sz="1200" b="1" dirty="0"/>
            </a:p>
          </p:txBody>
        </p:sp>
        <p:sp>
          <p:nvSpPr>
            <p:cNvPr id="24" name="文本框 30"/>
            <p:cNvSpPr txBox="1"/>
            <p:nvPr/>
          </p:nvSpPr>
          <p:spPr>
            <a:xfrm>
              <a:off x="631760" y="3166905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SIEM</a:t>
              </a:r>
            </a:p>
          </p:txBody>
        </p:sp>
        <p:sp>
          <p:nvSpPr>
            <p:cNvPr id="25" name="左右箭头 24"/>
            <p:cNvSpPr/>
            <p:nvPr/>
          </p:nvSpPr>
          <p:spPr>
            <a:xfrm>
              <a:off x="5824045" y="2527943"/>
              <a:ext cx="1254042" cy="362299"/>
            </a:xfrm>
            <a:prstGeom prst="leftRightArrow">
              <a:avLst/>
            </a:prstGeom>
            <a:noFill/>
            <a:ln w="12700" cmpd="sng">
              <a:solidFill>
                <a:srgbClr val="569D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 101"/>
            <p:cNvSpPr>
              <a:spLocks noEditPoints="1"/>
            </p:cNvSpPr>
            <p:nvPr/>
          </p:nvSpPr>
          <p:spPr bwMode="auto">
            <a:xfrm>
              <a:off x="718218" y="2892928"/>
              <a:ext cx="383884" cy="273977"/>
            </a:xfrm>
            <a:custGeom>
              <a:avLst/>
              <a:gdLst/>
              <a:ahLst/>
              <a:cxnLst>
                <a:cxn ang="0">
                  <a:pos x="77" y="43"/>
                </a:cxn>
                <a:cxn ang="0">
                  <a:pos x="77" y="47"/>
                </a:cxn>
                <a:cxn ang="0">
                  <a:pos x="70" y="51"/>
                </a:cxn>
                <a:cxn ang="0">
                  <a:pos x="6" y="51"/>
                </a:cxn>
                <a:cxn ang="0">
                  <a:pos x="0" y="47"/>
                </a:cxn>
                <a:cxn ang="0">
                  <a:pos x="0" y="43"/>
                </a:cxn>
                <a:cxn ang="0">
                  <a:pos x="6" y="43"/>
                </a:cxn>
                <a:cxn ang="0">
                  <a:pos x="70" y="43"/>
                </a:cxn>
                <a:cxn ang="0">
                  <a:pos x="77" y="43"/>
                </a:cxn>
                <a:cxn ang="0">
                  <a:pos x="10" y="34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60" y="0"/>
                </a:cxn>
                <a:cxn ang="0">
                  <a:pos x="67" y="6"/>
                </a:cxn>
                <a:cxn ang="0">
                  <a:pos x="67" y="34"/>
                </a:cxn>
                <a:cxn ang="0">
                  <a:pos x="60" y="41"/>
                </a:cxn>
                <a:cxn ang="0">
                  <a:pos x="16" y="41"/>
                </a:cxn>
                <a:cxn ang="0">
                  <a:pos x="10" y="34"/>
                </a:cxn>
                <a:cxn ang="0">
                  <a:pos x="15" y="34"/>
                </a:cxn>
                <a:cxn ang="0">
                  <a:pos x="16" y="36"/>
                </a:cxn>
                <a:cxn ang="0">
                  <a:pos x="60" y="36"/>
                </a:cxn>
                <a:cxn ang="0">
                  <a:pos x="61" y="34"/>
                </a:cxn>
                <a:cxn ang="0">
                  <a:pos x="61" y="6"/>
                </a:cxn>
                <a:cxn ang="0">
                  <a:pos x="60" y="5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34"/>
                </a:cxn>
                <a:cxn ang="0">
                  <a:pos x="42" y="47"/>
                </a:cxn>
                <a:cxn ang="0">
                  <a:pos x="42" y="46"/>
                </a:cxn>
                <a:cxn ang="0">
                  <a:pos x="35" y="46"/>
                </a:cxn>
                <a:cxn ang="0">
                  <a:pos x="34" y="47"/>
                </a:cxn>
                <a:cxn ang="0">
                  <a:pos x="35" y="47"/>
                </a:cxn>
                <a:cxn ang="0">
                  <a:pos x="42" y="47"/>
                </a:cxn>
                <a:cxn ang="0">
                  <a:pos x="42" y="4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137554" y="1216234"/>
              <a:ext cx="1696475" cy="312098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290752" y="1523960"/>
              <a:ext cx="309457" cy="2715140"/>
              <a:chOff x="6451370" y="1133110"/>
              <a:chExt cx="432000" cy="3523879"/>
            </a:xfrm>
            <a:noFill/>
          </p:grpSpPr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6451370" y="4224989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6451370" y="3219822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5" name="图片 64"/>
              <p:cNvPicPr>
                <a:picLocks noChangeAspect="1"/>
              </p:cNvPicPr>
              <p:nvPr/>
            </p:nvPicPr>
            <p:blipFill>
              <a:blip r:embed="rId4">
                <a:grayscl/>
              </a:blip>
              <a:stretch>
                <a:fillRect/>
              </a:stretch>
            </p:blipFill>
            <p:spPr>
              <a:xfrm>
                <a:off x="6451370" y="1635694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5">
                <a:grayscl/>
              </a:blip>
              <a:stretch>
                <a:fillRect/>
              </a:stretch>
            </p:blipFill>
            <p:spPr>
              <a:xfrm>
                <a:off x="6451370" y="1133110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6">
                <a:grayscl/>
              </a:blip>
              <a:stretch>
                <a:fillRect/>
              </a:stretch>
            </p:blipFill>
            <p:spPr>
              <a:xfrm>
                <a:off x="6451370" y="3722405"/>
                <a:ext cx="432000" cy="432000"/>
              </a:xfrm>
              <a:prstGeom prst="rect">
                <a:avLst/>
              </a:prstGeom>
              <a:grpFill/>
            </p:spPr>
          </p:pic>
        </p:grpSp>
        <p:pic>
          <p:nvPicPr>
            <p:cNvPr id="29" name="图片 28" descr="图片包含 游戏机&#10;&#10;描述已自动生成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80682" y="3465552"/>
              <a:ext cx="317252" cy="340627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80682" y="2769138"/>
              <a:ext cx="317252" cy="340627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80682" y="1376310"/>
              <a:ext cx="317252" cy="340627"/>
            </a:xfrm>
            <a:prstGeom prst="rect">
              <a:avLst/>
            </a:prstGeom>
            <a:noFill/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80682" y="2072724"/>
              <a:ext cx="317252" cy="340627"/>
            </a:xfrm>
            <a:prstGeom prst="rect">
              <a:avLst/>
            </a:prstGeom>
          </p:spPr>
        </p:pic>
        <p:pic>
          <p:nvPicPr>
            <p:cNvPr id="33" name="图片 32" descr="图片包含 游戏机, 画&#10;&#10;描述已自动生成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50806" y="1425785"/>
              <a:ext cx="317252" cy="340627"/>
            </a:xfrm>
            <a:prstGeom prst="rect">
              <a:avLst/>
            </a:prstGeom>
          </p:spPr>
        </p:pic>
        <p:pic>
          <p:nvPicPr>
            <p:cNvPr id="34" name="图片 33" descr="图片包含 游戏机, 钟表, 标志&#10;&#10;描述已自动生成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850806" y="2106258"/>
              <a:ext cx="317252" cy="340627"/>
            </a:xfrm>
            <a:prstGeom prst="rect">
              <a:avLst/>
            </a:prstGeom>
          </p:spPr>
        </p:pic>
        <p:pic>
          <p:nvPicPr>
            <p:cNvPr id="35" name="图片 34" descr="图片包含 游戏机, 标志, 画, 钟表&#10;&#10;描述已自动生成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850806" y="2786732"/>
              <a:ext cx="317252" cy="34062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70567" y="1412080"/>
              <a:ext cx="317252" cy="34062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0806" y="3467205"/>
              <a:ext cx="317252" cy="340627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62953" y="2108496"/>
              <a:ext cx="329942" cy="340627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398409" y="2773052"/>
              <a:ext cx="317252" cy="340627"/>
            </a:xfrm>
            <a:prstGeom prst="rect">
              <a:avLst/>
            </a:prstGeom>
          </p:spPr>
        </p:pic>
        <p:sp>
          <p:nvSpPr>
            <p:cNvPr id="40" name="文本框 46"/>
            <p:cNvSpPr txBox="1"/>
            <p:nvPr/>
          </p:nvSpPr>
          <p:spPr>
            <a:xfrm>
              <a:off x="7211670" y="1746911"/>
              <a:ext cx="51872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防火墙</a:t>
              </a:r>
            </a:p>
          </p:txBody>
        </p:sp>
        <p:sp>
          <p:nvSpPr>
            <p:cNvPr id="41" name="文本框 47"/>
            <p:cNvSpPr txBox="1"/>
            <p:nvPr/>
          </p:nvSpPr>
          <p:spPr>
            <a:xfrm>
              <a:off x="7841126" y="1741997"/>
              <a:ext cx="400064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漏扫</a:t>
              </a:r>
            </a:p>
          </p:txBody>
        </p:sp>
        <p:sp>
          <p:nvSpPr>
            <p:cNvPr id="42" name="文本框 48"/>
            <p:cNvSpPr txBox="1"/>
            <p:nvPr/>
          </p:nvSpPr>
          <p:spPr>
            <a:xfrm>
              <a:off x="7844657" y="2407023"/>
              <a:ext cx="393001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WAF</a:t>
              </a:r>
              <a:endParaRPr kumimoji="1" lang="zh-CN" altLang="en-US" sz="1050" dirty="0"/>
            </a:p>
          </p:txBody>
        </p:sp>
        <p:sp>
          <p:nvSpPr>
            <p:cNvPr id="43" name="文本框 49"/>
            <p:cNvSpPr txBox="1"/>
            <p:nvPr/>
          </p:nvSpPr>
          <p:spPr>
            <a:xfrm>
              <a:off x="7142677" y="2406889"/>
              <a:ext cx="637390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主机安全</a:t>
              </a:r>
            </a:p>
          </p:txBody>
        </p:sp>
        <p:sp>
          <p:nvSpPr>
            <p:cNvPr id="44" name="文本框 50"/>
            <p:cNvSpPr txBox="1"/>
            <p:nvPr/>
          </p:nvSpPr>
          <p:spPr>
            <a:xfrm>
              <a:off x="7152338" y="3089996"/>
              <a:ext cx="637390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入侵检测</a:t>
              </a:r>
            </a:p>
          </p:txBody>
        </p:sp>
        <p:sp>
          <p:nvSpPr>
            <p:cNvPr id="45" name="文本框 51"/>
            <p:cNvSpPr txBox="1"/>
            <p:nvPr/>
          </p:nvSpPr>
          <p:spPr>
            <a:xfrm>
              <a:off x="7271001" y="3803204"/>
              <a:ext cx="400064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消息</a:t>
              </a:r>
            </a:p>
          </p:txBody>
        </p:sp>
        <p:sp>
          <p:nvSpPr>
            <p:cNvPr id="46" name="文本框 52"/>
            <p:cNvSpPr txBox="1"/>
            <p:nvPr/>
          </p:nvSpPr>
          <p:spPr>
            <a:xfrm>
              <a:off x="7762347" y="3103260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防病毒</a:t>
              </a:r>
            </a:p>
          </p:txBody>
        </p:sp>
        <p:sp>
          <p:nvSpPr>
            <p:cNvPr id="47" name="文本框 53"/>
            <p:cNvSpPr txBox="1"/>
            <p:nvPr/>
          </p:nvSpPr>
          <p:spPr>
            <a:xfrm>
              <a:off x="8364418" y="1727082"/>
              <a:ext cx="393001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CRM</a:t>
              </a:r>
              <a:endParaRPr kumimoji="1" lang="zh-CN" altLang="en-US" sz="1050" dirty="0"/>
            </a:p>
          </p:txBody>
        </p:sp>
        <p:sp>
          <p:nvSpPr>
            <p:cNvPr id="48" name="文本框 54"/>
            <p:cNvSpPr txBox="1"/>
            <p:nvPr/>
          </p:nvSpPr>
          <p:spPr>
            <a:xfrm>
              <a:off x="7885624" y="3806136"/>
              <a:ext cx="31106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OA</a:t>
              </a:r>
              <a:endParaRPr kumimoji="1" lang="zh-CN" altLang="en-US" sz="1050" dirty="0"/>
            </a:p>
          </p:txBody>
        </p:sp>
        <p:sp>
          <p:nvSpPr>
            <p:cNvPr id="49" name="文本框 55"/>
            <p:cNvSpPr txBox="1"/>
            <p:nvPr/>
          </p:nvSpPr>
          <p:spPr>
            <a:xfrm>
              <a:off x="8327689" y="2449633"/>
              <a:ext cx="466459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CMDB</a:t>
              </a:r>
              <a:endParaRPr kumimoji="1" lang="zh-CN" altLang="en-US" sz="1050" dirty="0"/>
            </a:p>
          </p:txBody>
        </p:sp>
        <p:sp>
          <p:nvSpPr>
            <p:cNvPr id="50" name="文本框 56"/>
            <p:cNvSpPr txBox="1"/>
            <p:nvPr/>
          </p:nvSpPr>
          <p:spPr>
            <a:xfrm>
              <a:off x="8329397" y="3092667"/>
              <a:ext cx="51872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交换机</a:t>
              </a:r>
            </a:p>
          </p:txBody>
        </p:sp>
        <p:sp>
          <p:nvSpPr>
            <p:cNvPr id="51" name="文本框 57"/>
            <p:cNvSpPr txBox="1"/>
            <p:nvPr/>
          </p:nvSpPr>
          <p:spPr>
            <a:xfrm>
              <a:off x="8393731" y="3559245"/>
              <a:ext cx="32660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……</a:t>
              </a:r>
              <a:endParaRPr kumimoji="1" lang="zh-CN" altLang="en-US" sz="1050" dirty="0"/>
            </a:p>
          </p:txBody>
        </p:sp>
        <p:sp>
          <p:nvSpPr>
            <p:cNvPr id="52" name="文本框 58"/>
            <p:cNvSpPr txBox="1"/>
            <p:nvPr/>
          </p:nvSpPr>
          <p:spPr>
            <a:xfrm>
              <a:off x="6034884" y="2314048"/>
              <a:ext cx="790152" cy="29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信息增强</a:t>
              </a:r>
            </a:p>
          </p:txBody>
        </p:sp>
        <p:sp>
          <p:nvSpPr>
            <p:cNvPr id="53" name="文本框 59"/>
            <p:cNvSpPr txBox="1"/>
            <p:nvPr/>
          </p:nvSpPr>
          <p:spPr>
            <a:xfrm>
              <a:off x="6020335" y="2841575"/>
              <a:ext cx="790152" cy="29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/>
                <a:t>能力调度</a:t>
              </a: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008711" y="2700380"/>
              <a:ext cx="392278" cy="421180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923094" y="2699779"/>
              <a:ext cx="397314" cy="426588"/>
            </a:xfrm>
            <a:prstGeom prst="rect">
              <a:avLst/>
            </a:prstGeom>
          </p:spPr>
        </p:pic>
        <p:pic>
          <p:nvPicPr>
            <p:cNvPr id="57" name="图片 56" descr="图片包含 游戏机, 标志, 钟表&#10;&#10;描述已自动生成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985208" y="1805147"/>
              <a:ext cx="473979" cy="508901"/>
            </a:xfrm>
            <a:prstGeom prst="rect">
              <a:avLst/>
            </a:prstGeom>
          </p:spPr>
        </p:pic>
        <p:sp>
          <p:nvSpPr>
            <p:cNvPr id="58" name="文本框 64"/>
            <p:cNvSpPr txBox="1"/>
            <p:nvPr/>
          </p:nvSpPr>
          <p:spPr>
            <a:xfrm>
              <a:off x="3121392" y="1477015"/>
              <a:ext cx="2287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latin typeface="+mj-ea"/>
                </a:rPr>
                <a:t>SOAR </a:t>
              </a:r>
              <a:r>
                <a:rPr kumimoji="1" lang="zh-CN" altLang="en-US" sz="1400" b="1" dirty="0" smtClean="0">
                  <a:latin typeface="+mj-ea"/>
                </a:rPr>
                <a:t>安全事件自动化响应</a:t>
              </a:r>
              <a:endParaRPr kumimoji="1" lang="zh-CN" altLang="en-US" sz="1400" b="1" dirty="0">
                <a:latin typeface="+mj-ea"/>
              </a:endParaRPr>
            </a:p>
          </p:txBody>
        </p:sp>
        <p:sp>
          <p:nvSpPr>
            <p:cNvPr id="59" name="Freeform 123"/>
            <p:cNvSpPr>
              <a:spLocks noChangeArrowheads="1"/>
            </p:cNvSpPr>
            <p:nvPr/>
          </p:nvSpPr>
          <p:spPr bwMode="auto">
            <a:xfrm>
              <a:off x="4991924" y="1843600"/>
              <a:ext cx="365977" cy="432596"/>
            </a:xfrm>
            <a:custGeom>
              <a:avLst/>
              <a:gdLst>
                <a:gd name="T0" fmla="*/ 123628 w 452"/>
                <a:gd name="T1" fmla="*/ 135490 h 462"/>
                <a:gd name="T2" fmla="*/ 123628 w 452"/>
                <a:gd name="T3" fmla="*/ 135490 h 462"/>
                <a:gd name="T4" fmla="*/ 195108 w 452"/>
                <a:gd name="T5" fmla="*/ 11703 h 462"/>
                <a:gd name="T6" fmla="*/ 195108 w 452"/>
                <a:gd name="T7" fmla="*/ 8102 h 462"/>
                <a:gd name="T8" fmla="*/ 191062 w 452"/>
                <a:gd name="T9" fmla="*/ 8102 h 462"/>
                <a:gd name="T10" fmla="*/ 71480 w 452"/>
                <a:gd name="T11" fmla="*/ 80124 h 462"/>
                <a:gd name="T12" fmla="*/ 4046 w 452"/>
                <a:gd name="T13" fmla="*/ 135490 h 462"/>
                <a:gd name="T14" fmla="*/ 15735 w 452"/>
                <a:gd name="T15" fmla="*/ 147644 h 462"/>
                <a:gd name="T16" fmla="*/ 39561 w 452"/>
                <a:gd name="T17" fmla="*/ 139542 h 462"/>
                <a:gd name="T18" fmla="*/ 67883 w 452"/>
                <a:gd name="T19" fmla="*/ 167450 h 462"/>
                <a:gd name="T20" fmla="*/ 59791 w 452"/>
                <a:gd name="T21" fmla="*/ 191307 h 462"/>
                <a:gd name="T22" fmla="*/ 67883 w 452"/>
                <a:gd name="T23" fmla="*/ 203461 h 462"/>
                <a:gd name="T24" fmla="*/ 123628 w 452"/>
                <a:gd name="T25" fmla="*/ 135490 h 462"/>
                <a:gd name="T26" fmla="*/ 135317 w 452"/>
                <a:gd name="T27" fmla="*/ 67520 h 462"/>
                <a:gd name="T28" fmla="*/ 135317 w 452"/>
                <a:gd name="T29" fmla="*/ 67520 h 462"/>
                <a:gd name="T30" fmla="*/ 135317 w 452"/>
                <a:gd name="T31" fmla="*/ 43663 h 462"/>
                <a:gd name="T32" fmla="*/ 159143 w 452"/>
                <a:gd name="T33" fmla="*/ 43663 h 462"/>
                <a:gd name="T34" fmla="*/ 159143 w 452"/>
                <a:gd name="T35" fmla="*/ 67520 h 462"/>
                <a:gd name="T36" fmla="*/ 135317 w 452"/>
                <a:gd name="T37" fmla="*/ 67520 h 4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sym typeface="+mn-lt"/>
              </a:endParaRPr>
            </a:p>
          </p:txBody>
        </p:sp>
        <p:pic>
          <p:nvPicPr>
            <p:cNvPr id="60" name="图片 59" descr="xietongxito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flipV="1">
              <a:off x="4001996" y="1752274"/>
              <a:ext cx="486290" cy="522119"/>
            </a:xfrm>
            <a:prstGeom prst="rect">
              <a:avLst/>
            </a:prstGeom>
          </p:spPr>
        </p:pic>
        <p:pic>
          <p:nvPicPr>
            <p:cNvPr id="61" name="图片 60" descr="iconsheji--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993043" y="2625277"/>
              <a:ext cx="453834" cy="485469"/>
            </a:xfrm>
            <a:prstGeom prst="rect">
              <a:avLst/>
            </a:prstGeom>
          </p:spPr>
        </p:pic>
        <p:pic>
          <p:nvPicPr>
            <p:cNvPr id="62" name="图片 61" descr="图片包含 游戏机, 标志, 画, 钟表&#10;&#10;描述已自动生成"/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1207" y="2055493"/>
              <a:ext cx="337908" cy="362804"/>
            </a:xfrm>
            <a:prstGeom prst="rect">
              <a:avLst/>
            </a:prstGeom>
          </p:spPr>
        </p:pic>
        <p:sp>
          <p:nvSpPr>
            <p:cNvPr id="76" name="矩形 75"/>
            <p:cNvSpPr/>
            <p:nvPr/>
          </p:nvSpPr>
          <p:spPr>
            <a:xfrm>
              <a:off x="2722667" y="1449152"/>
              <a:ext cx="2984424" cy="197252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226877" y="48853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人、工具、流程协同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34669" y="1223682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确定攻击目标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收集目标信息</a:t>
            </a:r>
            <a:endParaRPr lang="zh-CN" altLang="en-US" sz="1600" dirty="0"/>
          </a:p>
        </p:txBody>
      </p:sp>
      <p:sp>
        <p:nvSpPr>
          <p:cNvPr id="5" name="菱形 4"/>
          <p:cNvSpPr/>
          <p:nvPr/>
        </p:nvSpPr>
        <p:spPr>
          <a:xfrm>
            <a:off x="1633816" y="2407024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侵入系统（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6" name="菱形 5"/>
          <p:cNvSpPr/>
          <p:nvPr/>
        </p:nvSpPr>
        <p:spPr>
          <a:xfrm>
            <a:off x="1633816" y="3509683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获得一般用户权限（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558551" y="3523130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实施隐蔽策略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4558551" y="4598895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获得超级用户权限（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9" name="菱形 8"/>
          <p:cNvSpPr/>
          <p:nvPr/>
        </p:nvSpPr>
        <p:spPr>
          <a:xfrm>
            <a:off x="7469839" y="3509684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条件成熟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7570692" y="4598894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实施破坏行为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4558551" y="1223681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恶意代码</a:t>
            </a:r>
            <a:endParaRPr lang="zh-CN" altLang="en-US" sz="1600" dirty="0"/>
          </a:p>
        </p:txBody>
      </p:sp>
      <p:cxnSp>
        <p:nvCxnSpPr>
          <p:cNvPr id="13" name="直接箭头连接符 12"/>
          <p:cNvCxnSpPr>
            <a:stCxn id="11" idx="1"/>
            <a:endCxn id="4" idx="3"/>
          </p:cNvCxnSpPr>
          <p:nvPr/>
        </p:nvCxnSpPr>
        <p:spPr>
          <a:xfrm flipH="1">
            <a:off x="3644151" y="1546411"/>
            <a:ext cx="914400" cy="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1"/>
            <a:endCxn id="4" idx="1"/>
          </p:cNvCxnSpPr>
          <p:nvPr/>
        </p:nvCxnSpPr>
        <p:spPr>
          <a:xfrm rot="10800000" flipH="1">
            <a:off x="1633815" y="1546412"/>
            <a:ext cx="100853" cy="1196788"/>
          </a:xfrm>
          <a:prstGeom prst="bentConnector3">
            <a:avLst>
              <a:gd name="adj1" fmla="val -226667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6" idx="0"/>
          </p:cNvCxnSpPr>
          <p:nvPr/>
        </p:nvCxnSpPr>
        <p:spPr>
          <a:xfrm>
            <a:off x="2689410" y="3079376"/>
            <a:ext cx="0" cy="430307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8" idx="1"/>
          </p:cNvCxnSpPr>
          <p:nvPr/>
        </p:nvCxnSpPr>
        <p:spPr>
          <a:xfrm rot="16200000" flipH="1">
            <a:off x="3254185" y="3617259"/>
            <a:ext cx="739590" cy="1869141"/>
          </a:xfrm>
          <a:prstGeom prst="bentConnector2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9" idx="0"/>
          </p:cNvCxnSpPr>
          <p:nvPr/>
        </p:nvCxnSpPr>
        <p:spPr>
          <a:xfrm flipH="1" flipV="1">
            <a:off x="8525433" y="3509684"/>
            <a:ext cx="1055594" cy="336176"/>
          </a:xfrm>
          <a:prstGeom prst="bentConnector4">
            <a:avLst>
              <a:gd name="adj1" fmla="val -21656"/>
              <a:gd name="adj2" fmla="val 168000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3"/>
            <a:endCxn id="7" idx="1"/>
          </p:cNvCxnSpPr>
          <p:nvPr/>
        </p:nvCxnSpPr>
        <p:spPr>
          <a:xfrm>
            <a:off x="3745004" y="3845859"/>
            <a:ext cx="813547" cy="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0"/>
            <a:endCxn id="7" idx="2"/>
          </p:cNvCxnSpPr>
          <p:nvPr/>
        </p:nvCxnSpPr>
        <p:spPr>
          <a:xfrm flipV="1">
            <a:off x="5513292" y="4168589"/>
            <a:ext cx="0" cy="430306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3"/>
            <a:endCxn id="9" idx="1"/>
          </p:cNvCxnSpPr>
          <p:nvPr/>
        </p:nvCxnSpPr>
        <p:spPr>
          <a:xfrm>
            <a:off x="6468033" y="3845860"/>
            <a:ext cx="1001806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2"/>
            <a:endCxn id="10" idx="0"/>
          </p:cNvCxnSpPr>
          <p:nvPr/>
        </p:nvCxnSpPr>
        <p:spPr>
          <a:xfrm>
            <a:off x="8525433" y="4182036"/>
            <a:ext cx="0" cy="416858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4" idx="0"/>
          </p:cNvCxnSpPr>
          <p:nvPr/>
        </p:nvCxnSpPr>
        <p:spPr>
          <a:xfrm flipH="1" flipV="1">
            <a:off x="2689410" y="1223682"/>
            <a:ext cx="6790764" cy="3697942"/>
          </a:xfrm>
          <a:prstGeom prst="bentConnector4">
            <a:avLst>
              <a:gd name="adj1" fmla="val -9505"/>
              <a:gd name="adj2" fmla="val 106182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5896" y="214480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132037" y="31098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373278" y="347652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8049423" y="41685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928281" y="57320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恶意代码的攻击模型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087" y="2118626"/>
            <a:ext cx="23336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4" y="531331"/>
            <a:ext cx="3132465" cy="275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>
            <a:off x="6070342" y="2894847"/>
            <a:ext cx="633663" cy="609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949" y="1966226"/>
            <a:ext cx="1695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754" y="2484114"/>
            <a:ext cx="4923732" cy="154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956754" y="4348703"/>
            <a:ext cx="4509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dirty="0"/>
              <a:t>计分方法：民主评议得分</a:t>
            </a:r>
            <a:r>
              <a:rPr lang="en-US" altLang="zh-CN" sz="1200" dirty="0"/>
              <a:t>=Σ</a:t>
            </a:r>
            <a:r>
              <a:rPr lang="zh-CN" altLang="en-US" sz="1200" dirty="0"/>
              <a:t>各等级票数*等级计分分数</a:t>
            </a:r>
            <a:r>
              <a:rPr lang="en-US" altLang="zh-CN" sz="1200" dirty="0"/>
              <a:t>/</a:t>
            </a:r>
            <a:r>
              <a:rPr lang="zh-CN" altLang="en-US" sz="1200" dirty="0"/>
              <a:t>总票数，其中“优秀”计</a:t>
            </a:r>
            <a:r>
              <a:rPr lang="en-US" altLang="zh-CN" sz="1200" dirty="0"/>
              <a:t>95</a:t>
            </a:r>
            <a:r>
              <a:rPr lang="zh-CN" altLang="en-US" sz="1200" dirty="0"/>
              <a:t>分，“称职”计</a:t>
            </a:r>
            <a:r>
              <a:rPr lang="en-US" altLang="zh-CN" sz="1200" dirty="0"/>
              <a:t>85</a:t>
            </a:r>
            <a:r>
              <a:rPr lang="zh-CN" altLang="en-US" sz="1200" dirty="0"/>
              <a:t>分，“基本称职”计</a:t>
            </a:r>
            <a:r>
              <a:rPr lang="en-US" altLang="zh-CN" sz="1200" dirty="0"/>
              <a:t>75</a:t>
            </a:r>
            <a:r>
              <a:rPr lang="zh-CN" altLang="en-US" sz="1200" dirty="0"/>
              <a:t>分，“不称职”计</a:t>
            </a:r>
            <a:r>
              <a:rPr lang="en-US" altLang="zh-CN" sz="1200" dirty="0"/>
              <a:t>65</a:t>
            </a:r>
            <a:r>
              <a:rPr lang="zh-CN" altLang="en-US" sz="1200" dirty="0"/>
              <a:t>分，“不了解”不计分。</a:t>
            </a:r>
          </a:p>
        </p:txBody>
      </p:sp>
      <p:sp>
        <p:nvSpPr>
          <p:cNvPr id="6" name="左大括号 5"/>
          <p:cNvSpPr/>
          <p:nvPr/>
        </p:nvSpPr>
        <p:spPr>
          <a:xfrm flipH="1">
            <a:off x="3490621" y="1363579"/>
            <a:ext cx="169244" cy="37779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80950" y="5944726"/>
            <a:ext cx="516488" cy="30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13" y="3358991"/>
            <a:ext cx="2996591" cy="262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01951" y="3579614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解析、汇总、统计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6308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160</Words>
  <Application>Microsoft Office PowerPoint</Application>
  <PresentationFormat>自定义</PresentationFormat>
  <Paragraphs>52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xiejava</dc:creator>
  <cp:lastModifiedBy>xiejava</cp:lastModifiedBy>
  <cp:revision>6</cp:revision>
  <dcterms:created xsi:type="dcterms:W3CDTF">2022-01-19T13:54:03Z</dcterms:created>
  <dcterms:modified xsi:type="dcterms:W3CDTF">2022-01-20T13:02:59Z</dcterms:modified>
</cp:coreProperties>
</file>