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71" r:id="rId4"/>
    <p:sldId id="272" r:id="rId5"/>
    <p:sldId id="267" r:id="rId6"/>
    <p:sldId id="268" r:id="rId7"/>
    <p:sldId id="270" r:id="rId8"/>
    <p:sldId id="269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84E83-DC50-4863-93D2-B2477D6381A2}" type="datetimeFigureOut">
              <a:rPr lang="zh-CN" altLang="en-US" smtClean="0"/>
              <a:pPr/>
              <a:t>2013-11-25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800FB-515C-48B0-879A-C70D003217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7"/>
          <p:cNvSpPr>
            <a:spLocks noChangeArrowheads="1"/>
          </p:cNvSpPr>
          <p:nvPr/>
        </p:nvSpPr>
        <p:spPr bwMode="gray">
          <a:xfrm>
            <a:off x="0" y="0"/>
            <a:ext cx="9144000" cy="182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52400" y="381000"/>
            <a:ext cx="6838950" cy="3365500"/>
            <a:chOff x="664" y="1951"/>
            <a:chExt cx="4308" cy="2120"/>
          </a:xfrm>
        </p:grpSpPr>
        <p:sp>
          <p:nvSpPr>
            <p:cNvPr id="6" name="Freeform 16"/>
            <p:cNvSpPr>
              <a:spLocks/>
            </p:cNvSpPr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/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17"/>
            <p:cNvSpPr>
              <a:spLocks/>
            </p:cNvSpPr>
            <p:nvPr/>
          </p:nvSpPr>
          <p:spPr bwMode="invGray">
            <a:xfrm>
              <a:off x="703" y="2230"/>
              <a:ext cx="34" cy="28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invGray">
            <a:xfrm>
              <a:off x="1010" y="2353"/>
              <a:ext cx="39" cy="3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Freeform 19"/>
            <p:cNvSpPr>
              <a:spLocks/>
            </p:cNvSpPr>
            <p:nvPr/>
          </p:nvSpPr>
          <p:spPr bwMode="invGray">
            <a:xfrm>
              <a:off x="1792" y="2409"/>
              <a:ext cx="98" cy="74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20"/>
            <p:cNvSpPr>
              <a:spLocks/>
            </p:cNvSpPr>
            <p:nvPr/>
          </p:nvSpPr>
          <p:spPr bwMode="invGray">
            <a:xfrm>
              <a:off x="1318" y="2793"/>
              <a:ext cx="158" cy="84"/>
            </a:xfrm>
            <a:custGeom>
              <a:avLst/>
              <a:gdLst/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21"/>
            <p:cNvSpPr>
              <a:spLocks/>
            </p:cNvSpPr>
            <p:nvPr/>
          </p:nvSpPr>
          <p:spPr bwMode="invGray">
            <a:xfrm>
              <a:off x="1448" y="2857"/>
              <a:ext cx="99" cy="41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invGray">
            <a:xfrm>
              <a:off x="1553" y="288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23"/>
            <p:cNvSpPr>
              <a:spLocks/>
            </p:cNvSpPr>
            <p:nvPr/>
          </p:nvSpPr>
          <p:spPr bwMode="invGray">
            <a:xfrm>
              <a:off x="1609" y="2886"/>
              <a:ext cx="12" cy="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24"/>
            <p:cNvSpPr>
              <a:spLocks/>
            </p:cNvSpPr>
            <p:nvPr/>
          </p:nvSpPr>
          <p:spPr bwMode="invGray">
            <a:xfrm>
              <a:off x="1426" y="2040"/>
              <a:ext cx="180" cy="88"/>
            </a:xfrm>
            <a:custGeom>
              <a:avLst/>
              <a:gdLst/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25"/>
            <p:cNvSpPr>
              <a:spLocks/>
            </p:cNvSpPr>
            <p:nvPr/>
          </p:nvSpPr>
          <p:spPr bwMode="invGray">
            <a:xfrm>
              <a:off x="1506" y="1999"/>
              <a:ext cx="146" cy="60"/>
            </a:xfrm>
            <a:custGeom>
              <a:avLst/>
              <a:gdLst/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Freeform 26"/>
            <p:cNvSpPr>
              <a:spLocks/>
            </p:cNvSpPr>
            <p:nvPr/>
          </p:nvSpPr>
          <p:spPr bwMode="invGray">
            <a:xfrm>
              <a:off x="1711" y="2069"/>
              <a:ext cx="233" cy="190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invGray">
            <a:xfrm>
              <a:off x="1709" y="1987"/>
              <a:ext cx="44" cy="37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28"/>
            <p:cNvSpPr>
              <a:spLocks/>
            </p:cNvSpPr>
            <p:nvPr/>
          </p:nvSpPr>
          <p:spPr bwMode="invGray">
            <a:xfrm>
              <a:off x="1625" y="2057"/>
              <a:ext cx="65" cy="42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Freeform 29"/>
            <p:cNvSpPr>
              <a:spLocks/>
            </p:cNvSpPr>
            <p:nvPr/>
          </p:nvSpPr>
          <p:spPr bwMode="invGray">
            <a:xfrm>
              <a:off x="1693" y="2065"/>
              <a:ext cx="54" cy="2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invGray">
            <a:xfrm>
              <a:off x="1664" y="2029"/>
              <a:ext cx="64" cy="34"/>
            </a:xfrm>
            <a:custGeom>
              <a:avLst/>
              <a:gdLst/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invGray">
            <a:xfrm>
              <a:off x="1637" y="1997"/>
              <a:ext cx="44" cy="24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32"/>
            <p:cNvSpPr>
              <a:spLocks/>
            </p:cNvSpPr>
            <p:nvPr/>
          </p:nvSpPr>
          <p:spPr bwMode="invGray">
            <a:xfrm>
              <a:off x="1751" y="2000"/>
              <a:ext cx="114" cy="7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33"/>
            <p:cNvSpPr>
              <a:spLocks/>
            </p:cNvSpPr>
            <p:nvPr/>
          </p:nvSpPr>
          <p:spPr bwMode="invGray">
            <a:xfrm>
              <a:off x="664" y="2245"/>
              <a:ext cx="25" cy="1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Freeform 34"/>
            <p:cNvSpPr>
              <a:spLocks/>
            </p:cNvSpPr>
            <p:nvPr/>
          </p:nvSpPr>
          <p:spPr bwMode="invGray">
            <a:xfrm>
              <a:off x="1421" y="2756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35"/>
            <p:cNvSpPr>
              <a:spLocks/>
            </p:cNvSpPr>
            <p:nvPr/>
          </p:nvSpPr>
          <p:spPr bwMode="invGray">
            <a:xfrm>
              <a:off x="1424" y="2781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36"/>
            <p:cNvSpPr>
              <a:spLocks/>
            </p:cNvSpPr>
            <p:nvPr/>
          </p:nvSpPr>
          <p:spPr bwMode="invGray">
            <a:xfrm>
              <a:off x="1628" y="2913"/>
              <a:ext cx="15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37"/>
            <p:cNvSpPr>
              <a:spLocks/>
            </p:cNvSpPr>
            <p:nvPr/>
          </p:nvSpPr>
          <p:spPr bwMode="invGray">
            <a:xfrm>
              <a:off x="1752" y="2429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38"/>
            <p:cNvSpPr>
              <a:spLocks/>
            </p:cNvSpPr>
            <p:nvPr/>
          </p:nvSpPr>
          <p:spPr bwMode="invGray">
            <a:xfrm>
              <a:off x="1652" y="2224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Freeform 39"/>
            <p:cNvSpPr>
              <a:spLocks/>
            </p:cNvSpPr>
            <p:nvPr/>
          </p:nvSpPr>
          <p:spPr bwMode="invGray">
            <a:xfrm>
              <a:off x="1717" y="2045"/>
              <a:ext cx="39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Freeform 40"/>
            <p:cNvSpPr>
              <a:spLocks/>
            </p:cNvSpPr>
            <p:nvPr/>
          </p:nvSpPr>
          <p:spPr bwMode="invGray">
            <a:xfrm>
              <a:off x="1780" y="215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Freeform 41"/>
            <p:cNvSpPr>
              <a:spLocks/>
            </p:cNvSpPr>
            <p:nvPr/>
          </p:nvSpPr>
          <p:spPr bwMode="invGray">
            <a:xfrm>
              <a:off x="1796" y="1951"/>
              <a:ext cx="696" cy="346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Freeform 42"/>
            <p:cNvSpPr>
              <a:spLocks/>
            </p:cNvSpPr>
            <p:nvPr/>
          </p:nvSpPr>
          <p:spPr bwMode="invGray">
            <a:xfrm>
              <a:off x="2009" y="2135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Freeform 43"/>
            <p:cNvSpPr>
              <a:spLocks/>
            </p:cNvSpPr>
            <p:nvPr/>
          </p:nvSpPr>
          <p:spPr bwMode="invGray">
            <a:xfrm>
              <a:off x="2292" y="2201"/>
              <a:ext cx="128" cy="54"/>
            </a:xfrm>
            <a:custGeom>
              <a:avLst/>
              <a:gdLst/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Freeform 44"/>
            <p:cNvSpPr>
              <a:spLocks/>
            </p:cNvSpPr>
            <p:nvPr/>
          </p:nvSpPr>
          <p:spPr bwMode="invGray">
            <a:xfrm>
              <a:off x="2393" y="2038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Freeform 45"/>
            <p:cNvSpPr>
              <a:spLocks/>
            </p:cNvSpPr>
            <p:nvPr/>
          </p:nvSpPr>
          <p:spPr bwMode="invGray">
            <a:xfrm>
              <a:off x="2662" y="2006"/>
              <a:ext cx="155" cy="63"/>
            </a:xfrm>
            <a:custGeom>
              <a:avLst/>
              <a:gdLst/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Freeform 46"/>
            <p:cNvSpPr>
              <a:spLocks/>
            </p:cNvSpPr>
            <p:nvPr/>
          </p:nvSpPr>
          <p:spPr bwMode="invGray">
            <a:xfrm>
              <a:off x="2759" y="2039"/>
              <a:ext cx="48" cy="21"/>
            </a:xfrm>
            <a:custGeom>
              <a:avLst/>
              <a:gdLst/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" name="Freeform 47"/>
            <p:cNvSpPr>
              <a:spLocks/>
            </p:cNvSpPr>
            <p:nvPr/>
          </p:nvSpPr>
          <p:spPr bwMode="invGray">
            <a:xfrm>
              <a:off x="2467" y="2311"/>
              <a:ext cx="109" cy="132"/>
            </a:xfrm>
            <a:custGeom>
              <a:avLst/>
              <a:gdLst/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Freeform 48"/>
            <p:cNvSpPr>
              <a:spLocks/>
            </p:cNvSpPr>
            <p:nvPr/>
          </p:nvSpPr>
          <p:spPr bwMode="invGray">
            <a:xfrm>
              <a:off x="2413" y="2359"/>
              <a:ext cx="69" cy="68"/>
            </a:xfrm>
            <a:custGeom>
              <a:avLst/>
              <a:gdLst/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" name="Freeform 49"/>
            <p:cNvSpPr>
              <a:spLocks/>
            </p:cNvSpPr>
            <p:nvPr/>
          </p:nvSpPr>
          <p:spPr bwMode="invGray">
            <a:xfrm>
              <a:off x="4099" y="3502"/>
              <a:ext cx="474" cy="495"/>
            </a:xfrm>
            <a:custGeom>
              <a:avLst/>
              <a:gdLst/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" name="Freeform 50"/>
            <p:cNvSpPr>
              <a:spLocks/>
            </p:cNvSpPr>
            <p:nvPr/>
          </p:nvSpPr>
          <p:spPr bwMode="invGray">
            <a:xfrm>
              <a:off x="4246" y="3241"/>
              <a:ext cx="319" cy="210"/>
            </a:xfrm>
            <a:custGeom>
              <a:avLst/>
              <a:gdLst/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Freeform 51"/>
            <p:cNvSpPr>
              <a:spLocks/>
            </p:cNvSpPr>
            <p:nvPr/>
          </p:nvSpPr>
          <p:spPr bwMode="invGray">
            <a:xfrm>
              <a:off x="4255" y="3243"/>
              <a:ext cx="311" cy="21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0" y="37"/>
                </a:cxn>
                <a:cxn ang="0">
                  <a:pos x="28" y="49"/>
                </a:cxn>
                <a:cxn ang="0">
                  <a:pos x="84" y="89"/>
                </a:cxn>
                <a:cxn ang="0">
                  <a:pos x="120" y="113"/>
                </a:cxn>
                <a:cxn ang="0">
                  <a:pos x="132" y="121"/>
                </a:cxn>
                <a:cxn ang="0">
                  <a:pos x="136" y="169"/>
                </a:cxn>
                <a:cxn ang="0">
                  <a:pos x="116" y="201"/>
                </a:cxn>
                <a:cxn ang="0">
                  <a:pos x="136" y="197"/>
                </a:cxn>
                <a:cxn ang="0">
                  <a:pos x="148" y="189"/>
                </a:cxn>
                <a:cxn ang="0">
                  <a:pos x="160" y="201"/>
                </a:cxn>
                <a:cxn ang="0">
                  <a:pos x="184" y="217"/>
                </a:cxn>
                <a:cxn ang="0">
                  <a:pos x="208" y="233"/>
                </a:cxn>
                <a:cxn ang="0">
                  <a:pos x="240" y="221"/>
                </a:cxn>
                <a:cxn ang="0">
                  <a:pos x="248" y="197"/>
                </a:cxn>
                <a:cxn ang="0">
                  <a:pos x="268" y="201"/>
                </a:cxn>
                <a:cxn ang="0">
                  <a:pos x="292" y="209"/>
                </a:cxn>
                <a:cxn ang="0">
                  <a:pos x="340" y="281"/>
                </a:cxn>
                <a:cxn ang="0">
                  <a:pos x="356" y="277"/>
                </a:cxn>
                <a:cxn ang="0">
                  <a:pos x="352" y="253"/>
                </a:cxn>
                <a:cxn ang="0">
                  <a:pos x="316" y="197"/>
                </a:cxn>
                <a:cxn ang="0">
                  <a:pos x="360" y="173"/>
                </a:cxn>
                <a:cxn ang="0">
                  <a:pos x="408" y="145"/>
                </a:cxn>
                <a:cxn ang="0">
                  <a:pos x="409" y="120"/>
                </a:cxn>
                <a:cxn ang="0">
                  <a:pos x="367" y="138"/>
                </a:cxn>
                <a:cxn ang="0">
                  <a:pos x="308" y="137"/>
                </a:cxn>
                <a:cxn ang="0">
                  <a:pos x="264" y="97"/>
                </a:cxn>
                <a:cxn ang="0">
                  <a:pos x="180" y="61"/>
                </a:cxn>
                <a:cxn ang="0">
                  <a:pos x="132" y="33"/>
                </a:cxn>
                <a:cxn ang="0">
                  <a:pos x="92" y="41"/>
                </a:cxn>
                <a:cxn ang="0">
                  <a:pos x="76" y="57"/>
                </a:cxn>
                <a:cxn ang="0">
                  <a:pos x="56" y="17"/>
                </a:cxn>
                <a:cxn ang="0">
                  <a:pos x="0" y="1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" name="Freeform 52"/>
            <p:cNvSpPr>
              <a:spLocks/>
            </p:cNvSpPr>
            <p:nvPr/>
          </p:nvSpPr>
          <p:spPr bwMode="invGray">
            <a:xfrm>
              <a:off x="4485" y="4013"/>
              <a:ext cx="45" cy="58"/>
            </a:xfrm>
            <a:custGeom>
              <a:avLst/>
              <a:gdLst/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" name="Freeform 53"/>
            <p:cNvSpPr>
              <a:spLocks/>
            </p:cNvSpPr>
            <p:nvPr/>
          </p:nvSpPr>
          <p:spPr bwMode="invGray">
            <a:xfrm>
              <a:off x="4621" y="3923"/>
              <a:ext cx="164" cy="85"/>
            </a:xfrm>
            <a:custGeom>
              <a:avLst/>
              <a:gdLst/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" name="Freeform 54"/>
            <p:cNvSpPr>
              <a:spLocks/>
            </p:cNvSpPr>
            <p:nvPr/>
          </p:nvSpPr>
          <p:spPr bwMode="invGray">
            <a:xfrm>
              <a:off x="4791" y="3873"/>
              <a:ext cx="104" cy="92"/>
            </a:xfrm>
            <a:custGeom>
              <a:avLst/>
              <a:gdLst/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" name="Freeform 55"/>
            <p:cNvSpPr>
              <a:spLocks/>
            </p:cNvSpPr>
            <p:nvPr/>
          </p:nvSpPr>
          <p:spPr bwMode="invGray">
            <a:xfrm>
              <a:off x="4846" y="3832"/>
              <a:ext cx="37" cy="26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" name="Freeform 56"/>
            <p:cNvSpPr>
              <a:spLocks/>
            </p:cNvSpPr>
            <p:nvPr/>
          </p:nvSpPr>
          <p:spPr bwMode="invGray">
            <a:xfrm>
              <a:off x="3123" y="3346"/>
              <a:ext cx="123" cy="201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" name="Freeform 57"/>
            <p:cNvSpPr>
              <a:spLocks/>
            </p:cNvSpPr>
            <p:nvPr/>
          </p:nvSpPr>
          <p:spPr bwMode="invGray">
            <a:xfrm>
              <a:off x="3655" y="3034"/>
              <a:ext cx="49" cy="61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" name="Freeform 58"/>
            <p:cNvSpPr>
              <a:spLocks/>
            </p:cNvSpPr>
            <p:nvPr/>
          </p:nvSpPr>
          <p:spPr bwMode="invGray">
            <a:xfrm>
              <a:off x="3988" y="3100"/>
              <a:ext cx="111" cy="183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" name="Freeform 59"/>
            <p:cNvSpPr>
              <a:spLocks/>
            </p:cNvSpPr>
            <p:nvPr/>
          </p:nvSpPr>
          <p:spPr bwMode="invGray">
            <a:xfrm>
              <a:off x="3894" y="3043"/>
              <a:ext cx="72" cy="137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" name="Freeform 60"/>
            <p:cNvSpPr>
              <a:spLocks/>
            </p:cNvSpPr>
            <p:nvPr/>
          </p:nvSpPr>
          <p:spPr bwMode="invGray">
            <a:xfrm>
              <a:off x="3943" y="3153"/>
              <a:ext cx="40" cy="13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" name="Freeform 61"/>
            <p:cNvSpPr>
              <a:spLocks/>
            </p:cNvSpPr>
            <p:nvPr/>
          </p:nvSpPr>
          <p:spPr bwMode="invGray">
            <a:xfrm>
              <a:off x="3988" y="3290"/>
              <a:ext cx="65" cy="5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" name="Freeform 62"/>
            <p:cNvSpPr>
              <a:spLocks/>
            </p:cNvSpPr>
            <p:nvPr/>
          </p:nvSpPr>
          <p:spPr bwMode="invGray">
            <a:xfrm>
              <a:off x="4092" y="3195"/>
              <a:ext cx="83" cy="117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" name="Freeform 63"/>
            <p:cNvSpPr>
              <a:spLocks/>
            </p:cNvSpPr>
            <p:nvPr/>
          </p:nvSpPr>
          <p:spPr bwMode="invGray">
            <a:xfrm>
              <a:off x="4064" y="2777"/>
              <a:ext cx="22" cy="7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" name="Freeform 64"/>
            <p:cNvSpPr>
              <a:spLocks/>
            </p:cNvSpPr>
            <p:nvPr/>
          </p:nvSpPr>
          <p:spPr bwMode="invGray">
            <a:xfrm>
              <a:off x="4078" y="2896"/>
              <a:ext cx="61" cy="11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" name="Freeform 65"/>
            <p:cNvSpPr>
              <a:spLocks/>
            </p:cNvSpPr>
            <p:nvPr/>
          </p:nvSpPr>
          <p:spPr bwMode="invGray">
            <a:xfrm>
              <a:off x="4121" y="3052"/>
              <a:ext cx="64" cy="7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" name="Freeform 66"/>
            <p:cNvSpPr>
              <a:spLocks/>
            </p:cNvSpPr>
            <p:nvPr/>
          </p:nvSpPr>
          <p:spPr bwMode="invGray">
            <a:xfrm>
              <a:off x="4197" y="3193"/>
              <a:ext cx="29" cy="49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" name="Freeform 67"/>
            <p:cNvSpPr>
              <a:spLocks/>
            </p:cNvSpPr>
            <p:nvPr/>
          </p:nvSpPr>
          <p:spPr bwMode="invGray">
            <a:xfrm>
              <a:off x="4181" y="3275"/>
              <a:ext cx="1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" name="Freeform 68"/>
            <p:cNvSpPr>
              <a:spLocks/>
            </p:cNvSpPr>
            <p:nvPr/>
          </p:nvSpPr>
          <p:spPr bwMode="invGray">
            <a:xfrm>
              <a:off x="4208" y="3265"/>
              <a:ext cx="45" cy="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" name="Freeform 69"/>
            <p:cNvSpPr>
              <a:spLocks/>
            </p:cNvSpPr>
            <p:nvPr/>
          </p:nvSpPr>
          <p:spPr bwMode="invGray">
            <a:xfrm>
              <a:off x="4277" y="3335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" name="Freeform 70"/>
            <p:cNvSpPr>
              <a:spLocks/>
            </p:cNvSpPr>
            <p:nvPr/>
          </p:nvSpPr>
          <p:spPr bwMode="invGray">
            <a:xfrm>
              <a:off x="4544" y="3293"/>
              <a:ext cx="46" cy="4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" name="Freeform 71"/>
            <p:cNvSpPr>
              <a:spLocks/>
            </p:cNvSpPr>
            <p:nvPr/>
          </p:nvSpPr>
          <p:spPr bwMode="invGray">
            <a:xfrm>
              <a:off x="4147" y="3352"/>
              <a:ext cx="46" cy="50"/>
            </a:xfrm>
            <a:custGeom>
              <a:avLst/>
              <a:gdLst/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" name="Freeform 72"/>
            <p:cNvSpPr>
              <a:spLocks/>
            </p:cNvSpPr>
            <p:nvPr/>
          </p:nvSpPr>
          <p:spPr bwMode="invGray">
            <a:xfrm>
              <a:off x="4098" y="3371"/>
              <a:ext cx="32" cy="27"/>
            </a:xfrm>
            <a:custGeom>
              <a:avLst/>
              <a:gdLst/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" name="Freeform 73"/>
            <p:cNvSpPr>
              <a:spLocks/>
            </p:cNvSpPr>
            <p:nvPr/>
          </p:nvSpPr>
          <p:spPr bwMode="invGray">
            <a:xfrm>
              <a:off x="4077" y="3342"/>
              <a:ext cx="24" cy="31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" name="Freeform 74"/>
            <p:cNvSpPr>
              <a:spLocks/>
            </p:cNvSpPr>
            <p:nvPr/>
          </p:nvSpPr>
          <p:spPr bwMode="invGray">
            <a:xfrm>
              <a:off x="4111" y="3353"/>
              <a:ext cx="34" cy="24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" name="Freeform 75"/>
            <p:cNvSpPr>
              <a:spLocks/>
            </p:cNvSpPr>
            <p:nvPr/>
          </p:nvSpPr>
          <p:spPr bwMode="invGray">
            <a:xfrm>
              <a:off x="4062" y="3021"/>
              <a:ext cx="27" cy="5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6" name="Freeform 76"/>
            <p:cNvSpPr>
              <a:spLocks/>
            </p:cNvSpPr>
            <p:nvPr/>
          </p:nvSpPr>
          <p:spPr bwMode="invGray">
            <a:xfrm>
              <a:off x="4113" y="3012"/>
              <a:ext cx="19" cy="55"/>
            </a:xfrm>
            <a:custGeom>
              <a:avLst/>
              <a:gdLst/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7" name="Freeform 77"/>
            <p:cNvSpPr>
              <a:spLocks/>
            </p:cNvSpPr>
            <p:nvPr/>
          </p:nvSpPr>
          <p:spPr bwMode="invGray">
            <a:xfrm>
              <a:off x="4135" y="2995"/>
              <a:ext cx="10" cy="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8" name="Freeform 78"/>
            <p:cNvSpPr>
              <a:spLocks/>
            </p:cNvSpPr>
            <p:nvPr/>
          </p:nvSpPr>
          <p:spPr bwMode="invGray">
            <a:xfrm>
              <a:off x="4145" y="3007"/>
              <a:ext cx="21" cy="4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9" name="Freeform 79"/>
            <p:cNvSpPr>
              <a:spLocks/>
            </p:cNvSpPr>
            <p:nvPr/>
          </p:nvSpPr>
          <p:spPr bwMode="invGray">
            <a:xfrm>
              <a:off x="3876" y="3076"/>
              <a:ext cx="12" cy="27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" name="Freeform 80"/>
            <p:cNvSpPr>
              <a:spLocks/>
            </p:cNvSpPr>
            <p:nvPr/>
          </p:nvSpPr>
          <p:spPr bwMode="invGray">
            <a:xfrm>
              <a:off x="3866" y="305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" name="Freeform 81"/>
            <p:cNvSpPr>
              <a:spLocks/>
            </p:cNvSpPr>
            <p:nvPr/>
          </p:nvSpPr>
          <p:spPr bwMode="invGray">
            <a:xfrm>
              <a:off x="3862" y="3035"/>
              <a:ext cx="12" cy="14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" name="Freeform 82"/>
            <p:cNvSpPr>
              <a:spLocks/>
            </p:cNvSpPr>
            <p:nvPr/>
          </p:nvSpPr>
          <p:spPr bwMode="invGray">
            <a:xfrm>
              <a:off x="3850" y="2995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" name="Freeform 83"/>
            <p:cNvSpPr>
              <a:spLocks/>
            </p:cNvSpPr>
            <p:nvPr/>
          </p:nvSpPr>
          <p:spPr bwMode="invGray">
            <a:xfrm>
              <a:off x="3852" y="3020"/>
              <a:ext cx="16" cy="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4" name="Freeform 84"/>
            <p:cNvSpPr>
              <a:spLocks/>
            </p:cNvSpPr>
            <p:nvPr/>
          </p:nvSpPr>
          <p:spPr bwMode="invGray">
            <a:xfrm>
              <a:off x="4688" y="3643"/>
              <a:ext cx="45" cy="60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" name="Freeform 85"/>
            <p:cNvSpPr>
              <a:spLocks/>
            </p:cNvSpPr>
            <p:nvPr/>
          </p:nvSpPr>
          <p:spPr bwMode="invGray">
            <a:xfrm>
              <a:off x="4919" y="3594"/>
              <a:ext cx="53" cy="46"/>
            </a:xfrm>
            <a:custGeom>
              <a:avLst/>
              <a:gdLst/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6" name="Freeform 86"/>
            <p:cNvSpPr>
              <a:spLocks/>
            </p:cNvSpPr>
            <p:nvPr/>
          </p:nvSpPr>
          <p:spPr bwMode="invGray">
            <a:xfrm>
              <a:off x="4759" y="3569"/>
              <a:ext cx="17" cy="23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" name="Freeform 87"/>
            <p:cNvSpPr>
              <a:spLocks/>
            </p:cNvSpPr>
            <p:nvPr/>
          </p:nvSpPr>
          <p:spPr bwMode="invGray">
            <a:xfrm>
              <a:off x="4751" y="3547"/>
              <a:ext cx="20" cy="1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8" name="Freeform 88"/>
            <p:cNvSpPr>
              <a:spLocks/>
            </p:cNvSpPr>
            <p:nvPr/>
          </p:nvSpPr>
          <p:spPr bwMode="invGray">
            <a:xfrm>
              <a:off x="4598" y="3353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9" name="Freeform 89"/>
            <p:cNvSpPr>
              <a:spLocks/>
            </p:cNvSpPr>
            <p:nvPr/>
          </p:nvSpPr>
          <p:spPr bwMode="invGray">
            <a:xfrm>
              <a:off x="4632" y="3396"/>
              <a:ext cx="26" cy="3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0" name="Freeform 90"/>
            <p:cNvSpPr>
              <a:spLocks/>
            </p:cNvSpPr>
            <p:nvPr/>
          </p:nvSpPr>
          <p:spPr bwMode="invGray">
            <a:xfrm>
              <a:off x="4659" y="3459"/>
              <a:ext cx="28" cy="28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1" name="Freeform 91"/>
            <p:cNvSpPr>
              <a:spLocks/>
            </p:cNvSpPr>
            <p:nvPr/>
          </p:nvSpPr>
          <p:spPr bwMode="invGray">
            <a:xfrm>
              <a:off x="4693" y="3449"/>
              <a:ext cx="28" cy="26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" name="Freeform 92"/>
            <p:cNvSpPr>
              <a:spLocks/>
            </p:cNvSpPr>
            <p:nvPr/>
          </p:nvSpPr>
          <p:spPr bwMode="invGray">
            <a:xfrm>
              <a:off x="4683" y="3413"/>
              <a:ext cx="26" cy="20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3" name="Freeform 93"/>
            <p:cNvSpPr>
              <a:spLocks/>
            </p:cNvSpPr>
            <p:nvPr/>
          </p:nvSpPr>
          <p:spPr bwMode="invGray">
            <a:xfrm>
              <a:off x="4657" y="3388"/>
              <a:ext cx="26" cy="35"/>
            </a:xfrm>
            <a:custGeom>
              <a:avLst/>
              <a:gdLst/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" name="Freeform 94"/>
            <p:cNvSpPr>
              <a:spLocks/>
            </p:cNvSpPr>
            <p:nvPr/>
          </p:nvSpPr>
          <p:spPr bwMode="invGray">
            <a:xfrm>
              <a:off x="4625" y="3372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" name="Freeform 95"/>
            <p:cNvSpPr>
              <a:spLocks/>
            </p:cNvSpPr>
            <p:nvPr/>
          </p:nvSpPr>
          <p:spPr bwMode="invGray">
            <a:xfrm>
              <a:off x="4665" y="3425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6" name="Freeform 96"/>
            <p:cNvSpPr>
              <a:spLocks/>
            </p:cNvSpPr>
            <p:nvPr/>
          </p:nvSpPr>
          <p:spPr bwMode="invGray">
            <a:xfrm>
              <a:off x="3055" y="2051"/>
              <a:ext cx="141" cy="108"/>
            </a:xfrm>
            <a:custGeom>
              <a:avLst/>
              <a:gdLst/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7" name="Freeform 97"/>
            <p:cNvSpPr>
              <a:spLocks/>
            </p:cNvSpPr>
            <p:nvPr/>
          </p:nvSpPr>
          <p:spPr bwMode="invGray">
            <a:xfrm>
              <a:off x="3139" y="2155"/>
              <a:ext cx="40" cy="1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" name="Freeform 98"/>
            <p:cNvSpPr>
              <a:spLocks/>
            </p:cNvSpPr>
            <p:nvPr/>
          </p:nvSpPr>
          <p:spPr bwMode="invGray">
            <a:xfrm>
              <a:off x="3344" y="1999"/>
              <a:ext cx="42" cy="28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9" name="Freeform 99"/>
            <p:cNvSpPr>
              <a:spLocks/>
            </p:cNvSpPr>
            <p:nvPr/>
          </p:nvSpPr>
          <p:spPr bwMode="invGray">
            <a:xfrm>
              <a:off x="3374" y="2012"/>
              <a:ext cx="50" cy="2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" name="Freeform 100"/>
            <p:cNvSpPr>
              <a:spLocks/>
            </p:cNvSpPr>
            <p:nvPr/>
          </p:nvSpPr>
          <p:spPr bwMode="invGray">
            <a:xfrm>
              <a:off x="3428" y="2015"/>
              <a:ext cx="50" cy="32"/>
            </a:xfrm>
            <a:custGeom>
              <a:avLst/>
              <a:gdLst/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1" name="Freeform 101"/>
            <p:cNvSpPr>
              <a:spLocks/>
            </p:cNvSpPr>
            <p:nvPr/>
          </p:nvSpPr>
          <p:spPr bwMode="invGray">
            <a:xfrm>
              <a:off x="3777" y="2042"/>
              <a:ext cx="88" cy="3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" name="Freeform 102"/>
            <p:cNvSpPr>
              <a:spLocks/>
            </p:cNvSpPr>
            <p:nvPr/>
          </p:nvSpPr>
          <p:spPr bwMode="invGray">
            <a:xfrm>
              <a:off x="3867" y="2041"/>
              <a:ext cx="46" cy="24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" name="Freeform 103"/>
            <p:cNvSpPr>
              <a:spLocks/>
            </p:cNvSpPr>
            <p:nvPr/>
          </p:nvSpPr>
          <p:spPr bwMode="invGray">
            <a:xfrm>
              <a:off x="3846" y="2070"/>
              <a:ext cx="37" cy="17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4" name="Freeform 104"/>
            <p:cNvSpPr>
              <a:spLocks/>
            </p:cNvSpPr>
            <p:nvPr/>
          </p:nvSpPr>
          <p:spPr bwMode="invGray">
            <a:xfrm>
              <a:off x="4098" y="2294"/>
              <a:ext cx="76" cy="114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5" name="Freeform 105"/>
            <p:cNvSpPr>
              <a:spLocks/>
            </p:cNvSpPr>
            <p:nvPr/>
          </p:nvSpPr>
          <p:spPr bwMode="invGray">
            <a:xfrm>
              <a:off x="4159" y="2412"/>
              <a:ext cx="55" cy="78"/>
            </a:xfrm>
            <a:custGeom>
              <a:avLst/>
              <a:gdLst/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6" name="Freeform 106"/>
            <p:cNvSpPr>
              <a:spLocks/>
            </p:cNvSpPr>
            <p:nvPr/>
          </p:nvSpPr>
          <p:spPr bwMode="invGray">
            <a:xfrm>
              <a:off x="4123" y="2492"/>
              <a:ext cx="109" cy="189"/>
            </a:xfrm>
            <a:custGeom>
              <a:avLst/>
              <a:gdLst/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7" name="Freeform 107"/>
            <p:cNvSpPr>
              <a:spLocks/>
            </p:cNvSpPr>
            <p:nvPr/>
          </p:nvSpPr>
          <p:spPr bwMode="invGray">
            <a:xfrm>
              <a:off x="3062" y="1988"/>
              <a:ext cx="52" cy="30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" name="Freeform 108"/>
            <p:cNvSpPr>
              <a:spLocks/>
            </p:cNvSpPr>
            <p:nvPr/>
          </p:nvSpPr>
          <p:spPr bwMode="invGray">
            <a:xfrm>
              <a:off x="2955" y="1997"/>
              <a:ext cx="19" cy="22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" name="Freeform 109"/>
            <p:cNvSpPr>
              <a:spLocks/>
            </p:cNvSpPr>
            <p:nvPr/>
          </p:nvSpPr>
          <p:spPr bwMode="invGray">
            <a:xfrm>
              <a:off x="2979" y="1996"/>
              <a:ext cx="37" cy="27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" name="Freeform 110"/>
            <p:cNvSpPr>
              <a:spLocks/>
            </p:cNvSpPr>
            <p:nvPr/>
          </p:nvSpPr>
          <p:spPr bwMode="invGray">
            <a:xfrm>
              <a:off x="3040" y="1987"/>
              <a:ext cx="20" cy="1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" name="Freeform 111"/>
            <p:cNvSpPr>
              <a:spLocks/>
            </p:cNvSpPr>
            <p:nvPr/>
          </p:nvSpPr>
          <p:spPr bwMode="invGray">
            <a:xfrm>
              <a:off x="3022" y="2005"/>
              <a:ext cx="15" cy="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" name="Freeform 112"/>
            <p:cNvSpPr>
              <a:spLocks/>
            </p:cNvSpPr>
            <p:nvPr/>
          </p:nvSpPr>
          <p:spPr bwMode="invGray">
            <a:xfrm>
              <a:off x="4162" y="2021"/>
              <a:ext cx="18" cy="3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" name="Freeform 113"/>
            <p:cNvSpPr>
              <a:spLocks/>
            </p:cNvSpPr>
            <p:nvPr/>
          </p:nvSpPr>
          <p:spPr bwMode="invGray">
            <a:xfrm>
              <a:off x="3278" y="3473"/>
              <a:ext cx="31" cy="1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" name="Freeform 114"/>
            <p:cNvSpPr>
              <a:spLocks/>
            </p:cNvSpPr>
            <p:nvPr/>
          </p:nvSpPr>
          <p:spPr bwMode="invGray">
            <a:xfrm>
              <a:off x="3318" y="3466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" name="Freeform 115"/>
            <p:cNvSpPr>
              <a:spLocks/>
            </p:cNvSpPr>
            <p:nvPr/>
          </p:nvSpPr>
          <p:spPr bwMode="invGray">
            <a:xfrm>
              <a:off x="3251" y="3312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" name="Freeform 116"/>
            <p:cNvSpPr>
              <a:spLocks/>
            </p:cNvSpPr>
            <p:nvPr/>
          </p:nvSpPr>
          <p:spPr bwMode="invGray">
            <a:xfrm>
              <a:off x="3311" y="3239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" name="Freeform 117"/>
            <p:cNvSpPr>
              <a:spLocks/>
            </p:cNvSpPr>
            <p:nvPr/>
          </p:nvSpPr>
          <p:spPr bwMode="invGray">
            <a:xfrm>
              <a:off x="3287" y="3238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" name="Freeform 118"/>
            <p:cNvSpPr>
              <a:spLocks/>
            </p:cNvSpPr>
            <p:nvPr/>
          </p:nvSpPr>
          <p:spPr bwMode="invGray">
            <a:xfrm>
              <a:off x="3276" y="3260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" name="Freeform 119"/>
            <p:cNvSpPr>
              <a:spLocks/>
            </p:cNvSpPr>
            <p:nvPr/>
          </p:nvSpPr>
          <p:spPr bwMode="invGray">
            <a:xfrm>
              <a:off x="3251" y="3294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" name="Freeform 120"/>
            <p:cNvSpPr>
              <a:spLocks/>
            </p:cNvSpPr>
            <p:nvPr/>
          </p:nvSpPr>
          <p:spPr bwMode="invGray">
            <a:xfrm>
              <a:off x="3270" y="3281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" name="Freeform 121"/>
            <p:cNvSpPr>
              <a:spLocks/>
            </p:cNvSpPr>
            <p:nvPr/>
          </p:nvSpPr>
          <p:spPr bwMode="invGray">
            <a:xfrm>
              <a:off x="2537" y="229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" name="Freeform 122"/>
            <p:cNvSpPr>
              <a:spLocks/>
            </p:cNvSpPr>
            <p:nvPr/>
          </p:nvSpPr>
          <p:spPr bwMode="invGray">
            <a:xfrm>
              <a:off x="2476" y="2259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" name="Freeform 123"/>
            <p:cNvSpPr>
              <a:spLocks/>
            </p:cNvSpPr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/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114" name="Picture 7" descr="artplus_nature_naturalcity42_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0450" y="3167063"/>
            <a:ext cx="4425950" cy="298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" name="Picture 12" descr="artplus_nature_naturalcity42_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56425" y="3352800"/>
            <a:ext cx="1654175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" name="Picture 13" descr="artplus_nature_naturalcity42_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94275" y="4594225"/>
            <a:ext cx="4911725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" name="Picture 9" descr="artplus_nature_naturalcity42_b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95888" y="3097213"/>
            <a:ext cx="29718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" name="Picture 8" descr="artplus_nature_naturalcity42_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3600" y="1993900"/>
            <a:ext cx="1546225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0" name="Picture 11" descr="artplus_nature_naturalcity42_d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26100" y="2862263"/>
            <a:ext cx="6238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" name="Picture 130" descr="亿能电子2 logo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29400" y="0"/>
            <a:ext cx="2333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419600"/>
            <a:ext cx="6400800" cy="1143000"/>
          </a:xfrm>
        </p:spPr>
        <p:txBody>
          <a:bodyPr/>
          <a:lstStyle>
            <a:lvl1pPr algn="l">
              <a:defRPr sz="43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715000"/>
            <a:ext cx="64008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 b="1" i="1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400800"/>
            <a:ext cx="3200400" cy="2841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54E36-4DB5-43EB-8FD9-233E027B52F9}" type="datetimeFigureOut">
              <a:rPr lang="zh-CN" altLang="en-US"/>
              <a:pPr>
                <a:defRPr/>
              </a:pPr>
              <a:t>2013-11-25</a:t>
            </a:fld>
            <a:endParaRPr lang="zh-CN" altLang="en-US"/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85EB7-8289-4EB6-8B13-AA26A176D6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1"/>
          <p:cNvPicPr>
            <a:picLocks noChangeAspect="1" noChangeArrowheads="1"/>
          </p:cNvPicPr>
          <p:nvPr/>
        </p:nvPicPr>
        <p:blipFill>
          <a:blip r:embed="rId8" cstate="print"/>
          <a:srcRect b="38461"/>
          <a:stretch>
            <a:fillRect/>
          </a:stretch>
        </p:blipFill>
        <p:spPr bwMode="auto">
          <a:xfrm>
            <a:off x="0" y="6324600"/>
            <a:ext cx="91440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pic>
        <p:nvPicPr>
          <p:cNvPr id="1032" name="Picture 9" descr="artplus_nature_naturalcity42_a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91463" y="5935663"/>
            <a:ext cx="1235075" cy="83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10" descr="artplus_nature_naturalcity42_b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981950" y="5916613"/>
            <a:ext cx="828675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1" descr="artplus_nature_naturalcity42_e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161338" y="5608638"/>
            <a:ext cx="4302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2" descr="artplus_nature_naturalcity42_d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102600" y="5849938"/>
            <a:ext cx="173038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3" descr="artplus_nature_naturalcity42_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69313" y="5969000"/>
            <a:ext cx="4619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4" descr="artplus_nature_naturalcity42_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562975" y="5943600"/>
            <a:ext cx="309563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 descr="artplus_nature_naturalcity42_f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926388" y="6334125"/>
            <a:ext cx="13700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12" Type="http://schemas.openxmlformats.org/officeDocument/2006/relationships/image" Target="../media/image28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jpeg"/><Relationship Id="rId11" Type="http://schemas.openxmlformats.org/officeDocument/2006/relationships/image" Target="../media/image27.jpeg"/><Relationship Id="rId5" Type="http://schemas.openxmlformats.org/officeDocument/2006/relationships/image" Target="../media/image21.jpeg"/><Relationship Id="rId10" Type="http://schemas.openxmlformats.org/officeDocument/2006/relationships/image" Target="../media/image26.jpeg"/><Relationship Id="rId4" Type="http://schemas.openxmlformats.org/officeDocument/2006/relationships/image" Target="../media/image20.jpeg"/><Relationship Id="rId9" Type="http://schemas.openxmlformats.org/officeDocument/2006/relationships/image" Target="../media/image2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533400"/>
            <a:ext cx="8153400" cy="1600200"/>
          </a:xfrm>
        </p:spPr>
        <p:txBody>
          <a:bodyPr/>
          <a:lstStyle/>
          <a:p>
            <a:pPr eaLnBrk="1" hangingPunct="1"/>
            <a:r>
              <a:rPr lang="en-US" altLang="zh-CN" sz="6000" i="0" dirty="0" smtClean="0">
                <a:ea typeface="宋体" charset="-122"/>
              </a:rPr>
              <a:t>BMS</a:t>
            </a:r>
            <a:r>
              <a:rPr lang="zh-CN" altLang="en-US" sz="6000" i="0" dirty="0" smtClean="0">
                <a:ea typeface="宋体" charset="-122"/>
              </a:rPr>
              <a:t>产品</a:t>
            </a:r>
            <a:r>
              <a:rPr lang="zh-CN" altLang="en-US" sz="6000" i="0" dirty="0" smtClean="0">
                <a:ea typeface="宋体" charset="-122"/>
              </a:rPr>
              <a:t>生产</a:t>
            </a:r>
            <a:r>
              <a:rPr lang="zh-CN" altLang="en-US" sz="6000" i="0" dirty="0" smtClean="0">
                <a:ea typeface="宋体" charset="-122"/>
              </a:rPr>
              <a:t>过程介绍</a:t>
            </a:r>
            <a:endParaRPr lang="en-US" altLang="zh-CN" sz="6000" i="0" dirty="0" smtClean="0">
              <a:ea typeface="宋体" charset="-122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86200"/>
            <a:ext cx="3505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571625" y="2406650"/>
            <a:ext cx="1000125" cy="3079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元件成形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86188" y="2406650"/>
            <a:ext cx="1000125" cy="3079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插件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15000" y="2428875"/>
            <a:ext cx="1000125" cy="3079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波峰焊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86688" y="2428875"/>
            <a:ext cx="1000125" cy="3079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炉后外观</a:t>
            </a:r>
          </a:p>
        </p:txBody>
      </p:sp>
      <p:pic>
        <p:nvPicPr>
          <p:cNvPr id="25" name="图片 24" descr="IMG_3119.JPG"/>
          <p:cNvPicPr>
            <a:picLocks/>
          </p:cNvPicPr>
          <p:nvPr/>
        </p:nvPicPr>
        <p:blipFill>
          <a:blip r:embed="rId2" cstate="print"/>
          <a:srcRect l="14883" t="19844" r="15664" b="20624"/>
          <a:stretch>
            <a:fillRect/>
          </a:stretch>
        </p:blipFill>
        <p:spPr>
          <a:xfrm>
            <a:off x="3505200" y="1371600"/>
            <a:ext cx="1440000" cy="972000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6" name="图片 25" descr="IMG_3120.JP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7014" y="1438253"/>
            <a:ext cx="1440000" cy="972000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7" name="图片 26" descr="IMG_3121.JPG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61156" y="1438253"/>
            <a:ext cx="1440000" cy="972000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8" name="图片 27" descr="IMG_312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8728" y="1420774"/>
            <a:ext cx="1428760" cy="972000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2" name="图片 31" descr="IMG_3123.JPG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36522" y="2786058"/>
            <a:ext cx="1440000" cy="972000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3" name="图片 32" descr="IMG_3124.JPG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80665" y="4100074"/>
            <a:ext cx="1440000" cy="972000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4" name="图片 33" descr="IMG_3126.JPG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36522" y="4099238"/>
            <a:ext cx="1440000" cy="972000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5" name="图片 34" descr="IMG_3128.JPG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24808" y="4100074"/>
            <a:ext cx="1440000" cy="972000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6" name="图片 35" descr="IMG_3129.JPG"/>
          <p:cNvPicPr>
            <a:picLocks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203966" y="4100074"/>
            <a:ext cx="1440000" cy="972000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7" name="图片 36" descr="IMG_3130.JPG"/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71425" y="5429264"/>
            <a:ext cx="1440000" cy="972000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38" name="TextBox 37"/>
          <p:cNvSpPr txBox="1"/>
          <p:nvPr/>
        </p:nvSpPr>
        <p:spPr>
          <a:xfrm>
            <a:off x="1643063" y="5072063"/>
            <a:ext cx="1000125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喷绝缘漆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14500" y="3714750"/>
            <a:ext cx="92868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性能测试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62363" y="5072063"/>
            <a:ext cx="1000125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组装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572250" y="5072063"/>
            <a:ext cx="1000125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老化监控</a:t>
            </a:r>
          </a:p>
        </p:txBody>
      </p:sp>
      <p:pic>
        <p:nvPicPr>
          <p:cNvPr id="42" name="图片 41" descr="IMG_20130610_132917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490314" y="5429264"/>
            <a:ext cx="1296000" cy="972000"/>
          </a:xfrm>
          <a:prstGeom prst="roundRect">
            <a:avLst/>
          </a:prstGeom>
          <a:ln>
            <a:noFill/>
          </a:ln>
          <a:effectLst/>
        </p:spPr>
      </p:pic>
      <p:sp>
        <p:nvSpPr>
          <p:cNvPr id="46" name="TextBox 45"/>
          <p:cNvSpPr txBox="1"/>
          <p:nvPr/>
        </p:nvSpPr>
        <p:spPr>
          <a:xfrm>
            <a:off x="1643063" y="6429375"/>
            <a:ext cx="1000125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终检总测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643313" y="6429375"/>
            <a:ext cx="1000125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包装入库</a:t>
            </a:r>
          </a:p>
        </p:txBody>
      </p:sp>
      <p:sp>
        <p:nvSpPr>
          <p:cNvPr id="52" name="流程图: 可选过程 51"/>
          <p:cNvSpPr/>
          <p:nvPr/>
        </p:nvSpPr>
        <p:spPr>
          <a:xfrm>
            <a:off x="228600" y="1585912"/>
            <a:ext cx="1080000" cy="540000"/>
          </a:xfrm>
          <a:prstGeom prst="flowChartAlternateProcess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插件</a:t>
            </a:r>
            <a:endParaRPr lang="zh-CN" altLang="en-US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3" name="流程图: 可选过程 52"/>
          <p:cNvSpPr/>
          <p:nvPr/>
        </p:nvSpPr>
        <p:spPr>
          <a:xfrm>
            <a:off x="228600" y="3000375"/>
            <a:ext cx="1080000" cy="540000"/>
          </a:xfrm>
          <a:prstGeom prst="flowChartAlternateProcess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测试</a:t>
            </a:r>
            <a:endParaRPr lang="zh-CN" altLang="en-US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4" name="流程图: 可选过程 53"/>
          <p:cNvSpPr/>
          <p:nvPr/>
        </p:nvSpPr>
        <p:spPr>
          <a:xfrm>
            <a:off x="228600" y="4300538"/>
            <a:ext cx="1080000" cy="540000"/>
          </a:xfrm>
          <a:prstGeom prst="flowChartAlternateProcess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组装</a:t>
            </a:r>
            <a:endParaRPr lang="zh-CN" altLang="en-US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5" name="流程图: 可选过程 54"/>
          <p:cNvSpPr/>
          <p:nvPr/>
        </p:nvSpPr>
        <p:spPr>
          <a:xfrm>
            <a:off x="228600" y="5643563"/>
            <a:ext cx="1080000" cy="540000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4.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总测</a:t>
            </a:r>
            <a:endParaRPr lang="zh-CN" altLang="en-US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6" name="右箭头 55"/>
          <p:cNvSpPr/>
          <p:nvPr/>
        </p:nvSpPr>
        <p:spPr>
          <a:xfrm rot="5400000">
            <a:off x="442120" y="2513806"/>
            <a:ext cx="830262" cy="142875"/>
          </a:xfrm>
          <a:prstGeom prst="rightArrow">
            <a:avLst>
              <a:gd name="adj1" fmla="val 50000"/>
              <a:gd name="adj2" fmla="val 103333"/>
            </a:avLst>
          </a:prstGeom>
          <a:solidFill>
            <a:srgbClr val="33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7" name="右箭头 56"/>
          <p:cNvSpPr/>
          <p:nvPr/>
        </p:nvSpPr>
        <p:spPr>
          <a:xfrm rot="5400000">
            <a:off x="485775" y="3871913"/>
            <a:ext cx="714375" cy="142875"/>
          </a:xfrm>
          <a:prstGeom prst="rightArrow">
            <a:avLst>
              <a:gd name="adj1" fmla="val 50000"/>
              <a:gd name="adj2" fmla="val 103333"/>
            </a:avLst>
          </a:prstGeom>
          <a:solidFill>
            <a:srgbClr val="33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8" name="右箭头 57"/>
          <p:cNvSpPr/>
          <p:nvPr/>
        </p:nvSpPr>
        <p:spPr>
          <a:xfrm rot="5400000">
            <a:off x="464344" y="5179219"/>
            <a:ext cx="785813" cy="142875"/>
          </a:xfrm>
          <a:prstGeom prst="rightArrow">
            <a:avLst>
              <a:gd name="adj1" fmla="val 50000"/>
              <a:gd name="adj2" fmla="val 103333"/>
            </a:avLst>
          </a:prstGeom>
          <a:solidFill>
            <a:srgbClr val="33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>
            <a:off x="2914650" y="1785938"/>
            <a:ext cx="571500" cy="214312"/>
          </a:xfrm>
          <a:prstGeom prst="rightArrow">
            <a:avLst>
              <a:gd name="adj1" fmla="val 50000"/>
              <a:gd name="adj2" fmla="val 103333"/>
            </a:avLst>
          </a:prstGeom>
          <a:solidFill>
            <a:srgbClr val="33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9" name="右箭头 48"/>
          <p:cNvSpPr/>
          <p:nvPr/>
        </p:nvSpPr>
        <p:spPr>
          <a:xfrm>
            <a:off x="4929188" y="1785938"/>
            <a:ext cx="571500" cy="214312"/>
          </a:xfrm>
          <a:prstGeom prst="rightArrow">
            <a:avLst>
              <a:gd name="adj1" fmla="val 50000"/>
              <a:gd name="adj2" fmla="val 103333"/>
            </a:avLst>
          </a:prstGeom>
          <a:solidFill>
            <a:srgbClr val="33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0" name="右箭头 49"/>
          <p:cNvSpPr/>
          <p:nvPr/>
        </p:nvSpPr>
        <p:spPr>
          <a:xfrm>
            <a:off x="6973888" y="1785938"/>
            <a:ext cx="571500" cy="214312"/>
          </a:xfrm>
          <a:prstGeom prst="rightArrow">
            <a:avLst>
              <a:gd name="adj1" fmla="val 50000"/>
              <a:gd name="adj2" fmla="val 103333"/>
            </a:avLst>
          </a:prstGeom>
          <a:solidFill>
            <a:srgbClr val="33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" name="右箭头 50"/>
          <p:cNvSpPr/>
          <p:nvPr/>
        </p:nvSpPr>
        <p:spPr>
          <a:xfrm>
            <a:off x="2928938" y="4500563"/>
            <a:ext cx="571500" cy="214312"/>
          </a:xfrm>
          <a:prstGeom prst="rightArrow">
            <a:avLst>
              <a:gd name="adj1" fmla="val 50000"/>
              <a:gd name="adj2" fmla="val 103333"/>
            </a:avLst>
          </a:prstGeom>
          <a:solidFill>
            <a:srgbClr val="33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9" name="右箭头 58"/>
          <p:cNvSpPr/>
          <p:nvPr/>
        </p:nvSpPr>
        <p:spPr>
          <a:xfrm>
            <a:off x="4929188" y="4500563"/>
            <a:ext cx="571500" cy="214312"/>
          </a:xfrm>
          <a:prstGeom prst="rightArrow">
            <a:avLst>
              <a:gd name="adj1" fmla="val 50000"/>
              <a:gd name="adj2" fmla="val 103333"/>
            </a:avLst>
          </a:prstGeom>
          <a:solidFill>
            <a:srgbClr val="33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0" name="右箭头 59"/>
          <p:cNvSpPr/>
          <p:nvPr/>
        </p:nvSpPr>
        <p:spPr>
          <a:xfrm>
            <a:off x="2928938" y="5786438"/>
            <a:ext cx="571500" cy="214312"/>
          </a:xfrm>
          <a:prstGeom prst="rightArrow">
            <a:avLst>
              <a:gd name="adj1" fmla="val 50000"/>
              <a:gd name="adj2" fmla="val 103333"/>
            </a:avLst>
          </a:prstGeom>
          <a:solidFill>
            <a:srgbClr val="33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6200" y="268069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BMS</a:t>
            </a:r>
            <a:r>
              <a:rPr lang="zh-CN" altLang="en-US" sz="3600" b="1" dirty="0" smtClean="0"/>
              <a:t>控制盒生产总工序流程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8"/>
          <p:cNvSpPr>
            <a:spLocks noChangeArrowheads="1"/>
          </p:cNvSpPr>
          <p:nvPr/>
        </p:nvSpPr>
        <p:spPr bwMode="auto">
          <a:xfrm>
            <a:off x="152400" y="120650"/>
            <a:ext cx="51641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en-US" altLang="zh-CN" sz="3200" b="1" dirty="0" smtClean="0">
                <a:ea typeface="宋体" pitchFamily="2" charset="-122"/>
              </a:rPr>
              <a:t>1.</a:t>
            </a:r>
            <a:r>
              <a:rPr lang="zh-CN" altLang="en-US" sz="3200" b="1" dirty="0" smtClean="0">
                <a:ea typeface="宋体" pitchFamily="2" charset="-122"/>
              </a:rPr>
              <a:t>插件工艺</a:t>
            </a:r>
            <a:endParaRPr lang="zh-CN" altLang="en-US" sz="3200" b="1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00355" name="Picture 3" descr="D:\工作文件\ICT培训资料\ICT资料\IMG_7020.JPG"/>
          <p:cNvPicPr>
            <a:picLocks noChangeAspect="1" noChangeArrowheads="1"/>
          </p:cNvPicPr>
          <p:nvPr/>
        </p:nvPicPr>
        <p:blipFill>
          <a:blip r:embed="rId2" cstate="print"/>
          <a:srcRect l="2765" t="17061" r="51619" b="9215"/>
          <a:stretch>
            <a:fillRect/>
          </a:stretch>
        </p:blipFill>
        <p:spPr bwMode="auto">
          <a:xfrm rot="5400000">
            <a:off x="475297" y="667704"/>
            <a:ext cx="2326005" cy="28193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0356" name="Picture 4" descr="D:\工作文件\ICT培训资料\ICT资料\IMG_7014.JPG"/>
          <p:cNvPicPr>
            <a:picLocks noChangeAspect="1" noChangeArrowheads="1"/>
          </p:cNvPicPr>
          <p:nvPr/>
        </p:nvPicPr>
        <p:blipFill>
          <a:blip r:embed="rId3" cstate="print"/>
          <a:srcRect l="2555" t="6326" r="5271" b="51202"/>
          <a:stretch>
            <a:fillRect/>
          </a:stretch>
        </p:blipFill>
        <p:spPr bwMode="auto">
          <a:xfrm rot="10800000">
            <a:off x="228600" y="3352800"/>
            <a:ext cx="6019799" cy="20803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0357" name="Picture 5" descr="D:\工作文件\ICT培训资料\ICT资料\IMG_7019.JPG"/>
          <p:cNvPicPr>
            <a:picLocks noChangeAspect="1" noChangeArrowheads="1"/>
          </p:cNvPicPr>
          <p:nvPr/>
        </p:nvPicPr>
        <p:blipFill>
          <a:blip r:embed="rId4" cstate="print"/>
          <a:srcRect l="2688" t="29519" r="55203" b="5973"/>
          <a:stretch>
            <a:fillRect/>
          </a:stretch>
        </p:blipFill>
        <p:spPr bwMode="auto">
          <a:xfrm rot="5400000">
            <a:off x="3616446" y="644646"/>
            <a:ext cx="2367600" cy="28963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9" name="Picture 7" descr="E:\其它文件\工艺介绍\IMG_312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4600" y="838200"/>
            <a:ext cx="2704800" cy="2028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152401" y="5486400"/>
            <a:ext cx="7620000" cy="990600"/>
          </a:xfrm>
          <a:prstGeom prst="flowChartAlternateProcess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 smtClean="0"/>
              <a:t>BMS</a:t>
            </a:r>
            <a:r>
              <a:rPr lang="zh-CN" altLang="en-US" dirty="0" smtClean="0"/>
              <a:t>电路板生产</a:t>
            </a:r>
            <a:r>
              <a:rPr lang="zh-CN" altLang="en-US" dirty="0"/>
              <a:t>流程：</a:t>
            </a:r>
          </a:p>
          <a:p>
            <a:r>
              <a:rPr lang="zh-CN" altLang="en-US" dirty="0"/>
              <a:t>         </a:t>
            </a:r>
            <a:r>
              <a:rPr lang="en-US" altLang="zh-CN" dirty="0" smtClean="0"/>
              <a:t>SMT------</a:t>
            </a:r>
            <a:r>
              <a:rPr lang="zh-CN" altLang="en-US" dirty="0" smtClean="0"/>
              <a:t>外观检查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元件成形</a:t>
            </a:r>
            <a:r>
              <a:rPr lang="en-US" altLang="zh-CN" dirty="0" smtClean="0"/>
              <a:t>-----</a:t>
            </a:r>
            <a:r>
              <a:rPr lang="zh-CN" altLang="en-US" dirty="0" smtClean="0"/>
              <a:t>插件</a:t>
            </a:r>
            <a:r>
              <a:rPr lang="en-US" altLang="zh-CN" dirty="0" smtClean="0"/>
              <a:t>------</a:t>
            </a:r>
            <a:r>
              <a:rPr lang="zh-CN" altLang="en-US" dirty="0" smtClean="0"/>
              <a:t>炉前外观</a:t>
            </a:r>
            <a:r>
              <a:rPr lang="en-US" altLang="zh-CN" dirty="0" smtClean="0"/>
              <a:t>-------</a:t>
            </a:r>
            <a:r>
              <a:rPr lang="zh-CN" altLang="en-US" dirty="0" smtClean="0"/>
              <a:t>波峰焊接</a:t>
            </a:r>
            <a:endParaRPr lang="zh-CN" altLang="en-US" dirty="0"/>
          </a:p>
          <a:p>
            <a:r>
              <a:rPr lang="en-US" altLang="zh-CN" dirty="0" smtClean="0"/>
              <a:t>------</a:t>
            </a:r>
            <a:r>
              <a:rPr lang="zh-CN" altLang="en-US" dirty="0" smtClean="0"/>
              <a:t>手工补焊</a:t>
            </a:r>
            <a:r>
              <a:rPr lang="en-US" altLang="zh-CN" dirty="0" smtClean="0"/>
              <a:t>------</a:t>
            </a:r>
            <a:r>
              <a:rPr lang="zh-CN" altLang="en-US" dirty="0" smtClean="0"/>
              <a:t>清洗</a:t>
            </a:r>
            <a:r>
              <a:rPr lang="en-US" altLang="zh-CN" dirty="0" smtClean="0"/>
              <a:t>------</a:t>
            </a:r>
            <a:r>
              <a:rPr lang="zh-CN" altLang="en-US" dirty="0" smtClean="0"/>
              <a:t>涂黑胶</a:t>
            </a:r>
            <a:r>
              <a:rPr lang="en-US" altLang="zh-CN" dirty="0" smtClean="0"/>
              <a:t>------</a:t>
            </a:r>
            <a:r>
              <a:rPr lang="zh-CN" altLang="en-US" dirty="0" smtClean="0"/>
              <a:t>烤黑胶</a:t>
            </a:r>
            <a:r>
              <a:rPr lang="en-US" altLang="zh-CN" dirty="0" smtClean="0"/>
              <a:t>------</a:t>
            </a:r>
            <a:r>
              <a:rPr lang="zh-CN" altLang="en-US" dirty="0" smtClean="0"/>
              <a:t>振动</a:t>
            </a:r>
            <a:endParaRPr lang="zh-CN" altLang="en-GB" sz="2000" b="1" dirty="0">
              <a:solidFill>
                <a:srgbClr val="0000FF"/>
              </a:solidFill>
              <a:ea typeface="黑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3200" y="2971800"/>
            <a:ext cx="2209800" cy="23083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 Wave Soldering</a:t>
            </a:r>
            <a:r>
              <a:rPr lang="zh-CN" altLang="en-US" dirty="0" smtClean="0"/>
              <a:t>：使用波峰焊设备将通孔插件元件焊接在电路板上，实现元件与电路板的固定及信号导通作用，从而实现电路板完整的硬件功能。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8"/>
          <p:cNvSpPr>
            <a:spLocks noChangeArrowheads="1"/>
          </p:cNvSpPr>
          <p:nvPr/>
        </p:nvSpPr>
        <p:spPr bwMode="auto">
          <a:xfrm>
            <a:off x="152400" y="120650"/>
            <a:ext cx="51641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en-US" altLang="zh-CN" sz="3200" b="1" dirty="0" smtClean="0">
                <a:ea typeface="宋体" pitchFamily="2" charset="-122"/>
              </a:rPr>
              <a:t>1.</a:t>
            </a:r>
            <a:r>
              <a:rPr lang="zh-CN" altLang="en-US" sz="3200" b="1" dirty="0" smtClean="0">
                <a:ea typeface="宋体" pitchFamily="2" charset="-122"/>
              </a:rPr>
              <a:t>插件工艺</a:t>
            </a:r>
            <a:endParaRPr lang="zh-CN" altLang="en-US" sz="32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838200"/>
            <a:ext cx="8229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1.1SMT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Surface Mounting Technology</a:t>
            </a:r>
            <a:r>
              <a:rPr lang="zh-CN" altLang="en-US" dirty="0" smtClean="0"/>
              <a:t>，表面贴装技术，我司外包作业。</a:t>
            </a:r>
            <a:endParaRPr lang="en-US" altLang="zh-CN" dirty="0" smtClean="0"/>
          </a:p>
          <a:p>
            <a:r>
              <a:rPr lang="en-US" altLang="zh-CN" dirty="0" smtClean="0"/>
              <a:t>1.2</a:t>
            </a:r>
            <a:r>
              <a:rPr lang="zh-CN" altLang="en-US" dirty="0" smtClean="0"/>
              <a:t>外观检查：由外观检查员通过抽检或全检方式对电路板上贴片元件做外观检查，确认元件无贴反、贴错、漏贴片、管脚连锡等不良。</a:t>
            </a:r>
            <a:endParaRPr lang="en-US" altLang="zh-CN" dirty="0" smtClean="0"/>
          </a:p>
          <a:p>
            <a:r>
              <a:rPr lang="en-US" altLang="zh-CN" dirty="0" smtClean="0"/>
              <a:t>1.3</a:t>
            </a:r>
            <a:r>
              <a:rPr lang="zh-CN" altLang="en-US" dirty="0" smtClean="0"/>
              <a:t>元件成形：使用元件成型机按要求对元件进行预加工整形，使其方便后续工序作业。</a:t>
            </a:r>
            <a:endParaRPr lang="en-US" altLang="zh-CN" dirty="0" smtClean="0"/>
          </a:p>
          <a:p>
            <a:r>
              <a:rPr lang="en-US" altLang="zh-CN" dirty="0" smtClean="0"/>
              <a:t>1.4</a:t>
            </a:r>
            <a:r>
              <a:rPr lang="zh-CN" altLang="en-US" dirty="0" smtClean="0"/>
              <a:t>插件：将不适宜贴片的元件（如需承受较大机械强度的</a:t>
            </a:r>
            <a:r>
              <a:rPr lang="en-US" altLang="zh-CN" dirty="0" smtClean="0"/>
              <a:t>AMP</a:t>
            </a:r>
            <a:r>
              <a:rPr lang="zh-CN" altLang="en-US" dirty="0" smtClean="0"/>
              <a:t>插座，大功率的电容、体积较大的电感、整流圈、二极管等） 通过</a:t>
            </a:r>
            <a:r>
              <a:rPr lang="en-US" altLang="zh-CN" dirty="0" smtClean="0"/>
              <a:t>THT------ Through Hole Technology</a:t>
            </a:r>
            <a:r>
              <a:rPr lang="zh-CN" altLang="en-US" dirty="0" smtClean="0"/>
              <a:t>，通孔安装焊接的方式安装到电路板对应位置。</a:t>
            </a:r>
            <a:endParaRPr lang="en-US" altLang="zh-CN" dirty="0" smtClean="0"/>
          </a:p>
          <a:p>
            <a:r>
              <a:rPr lang="en-US" altLang="zh-CN" dirty="0" smtClean="0"/>
              <a:t>1.5</a:t>
            </a:r>
            <a:r>
              <a:rPr lang="zh-CN" altLang="en-US" dirty="0" smtClean="0"/>
              <a:t>波峰焊接：</a:t>
            </a:r>
            <a:r>
              <a:rPr lang="en-US" altLang="zh-CN" dirty="0" smtClean="0"/>
              <a:t> Wave Soldering,</a:t>
            </a:r>
            <a:r>
              <a:rPr lang="zh-CN" altLang="en-US" dirty="0" smtClean="0"/>
              <a:t>使用波峰焊设备将通孔插件元件焊接在电路板上，实现元件与电路板的固定及信号导通作用，从而实现电路板完整的硬件功能。</a:t>
            </a:r>
            <a:endParaRPr lang="en-US" altLang="zh-CN" dirty="0" smtClean="0"/>
          </a:p>
          <a:p>
            <a:r>
              <a:rPr lang="en-US" altLang="zh-CN" dirty="0" smtClean="0"/>
              <a:t>1.6</a:t>
            </a:r>
            <a:r>
              <a:rPr lang="zh-CN" altLang="en-US" dirty="0" smtClean="0"/>
              <a:t>手工补焊：</a:t>
            </a:r>
            <a:r>
              <a:rPr lang="en-US" altLang="zh-CN" dirty="0" smtClean="0"/>
              <a:t> Touch Up</a:t>
            </a:r>
            <a:r>
              <a:rPr lang="zh-CN" altLang="en-US" dirty="0" smtClean="0"/>
              <a:t>，针对个别焊接不良，用烙铁进行焊点修正。</a:t>
            </a:r>
            <a:endParaRPr lang="en-US" altLang="zh-CN" dirty="0" smtClean="0"/>
          </a:p>
          <a:p>
            <a:r>
              <a:rPr lang="en-US" altLang="zh-CN" dirty="0" smtClean="0"/>
              <a:t>1.7</a:t>
            </a:r>
            <a:r>
              <a:rPr lang="zh-CN" altLang="en-US" dirty="0" smtClean="0"/>
              <a:t>清洗：用专用清洗剂和防静电刷对</a:t>
            </a:r>
            <a:r>
              <a:rPr lang="en-US" altLang="zh-CN" dirty="0" smtClean="0"/>
              <a:t>PCB</a:t>
            </a:r>
            <a:r>
              <a:rPr lang="zh-CN" altLang="en-US" dirty="0" smtClean="0"/>
              <a:t>表面做清洁，去除线路 板上残留的锡珠、锡丝及助焊剂等。</a:t>
            </a:r>
            <a:endParaRPr lang="en-US" altLang="zh-CN" dirty="0" smtClean="0"/>
          </a:p>
          <a:p>
            <a:r>
              <a:rPr lang="en-US" altLang="zh-CN" dirty="0" smtClean="0"/>
              <a:t>1.8</a:t>
            </a:r>
            <a:r>
              <a:rPr lang="zh-CN" altLang="en-US" dirty="0" smtClean="0"/>
              <a:t>涂胶、烤胶：将专用黑胶涂覆到电路板上标定芯片表面，抹去芯片丝印，实现我司产品技术保密，保证我司产品的行业领先地位。</a:t>
            </a:r>
            <a:endParaRPr lang="en-US" altLang="zh-CN" dirty="0" smtClean="0"/>
          </a:p>
          <a:p>
            <a:r>
              <a:rPr lang="en-US" altLang="zh-CN" dirty="0" smtClean="0"/>
              <a:t>1.9</a:t>
            </a:r>
            <a:r>
              <a:rPr lang="zh-CN" altLang="en-US" dirty="0" smtClean="0"/>
              <a:t>振动：振动机通过模拟整车行驶环境对产品做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振动，保证 产品可靠性符合车辆运行要求。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8"/>
          <p:cNvSpPr>
            <a:spLocks noChangeArrowheads="1"/>
          </p:cNvSpPr>
          <p:nvPr/>
        </p:nvSpPr>
        <p:spPr bwMode="auto">
          <a:xfrm>
            <a:off x="76200" y="120650"/>
            <a:ext cx="51641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en-US" altLang="zh-CN" sz="3200" b="1" dirty="0" smtClean="0">
                <a:ea typeface="宋体" pitchFamily="2" charset="-122"/>
              </a:rPr>
              <a:t>2.</a:t>
            </a:r>
            <a:r>
              <a:rPr lang="zh-CN" altLang="en-US" sz="3200" b="1" dirty="0" smtClean="0">
                <a:ea typeface="宋体" pitchFamily="2" charset="-122"/>
              </a:rPr>
              <a:t>检测工艺</a:t>
            </a:r>
            <a:endParaRPr lang="zh-CN" altLang="en-US" sz="3200" b="1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4" name="Picture 2" descr="配置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762000"/>
            <a:ext cx="3611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IMG_20131026_155727"/>
          <p:cNvPicPr>
            <a:picLocks noChangeAspect="1" noChangeArrowheads="1"/>
          </p:cNvPicPr>
          <p:nvPr/>
        </p:nvPicPr>
        <p:blipFill>
          <a:blip r:embed="rId3" cstate="print"/>
          <a:srcRect r="8974" b="21748"/>
          <a:stretch>
            <a:fillRect/>
          </a:stretch>
        </p:blipFill>
        <p:spPr bwMode="auto">
          <a:xfrm>
            <a:off x="76200" y="762000"/>
            <a:ext cx="533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228600" y="5048071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2.2</a:t>
            </a:r>
            <a:r>
              <a:rPr lang="zh-CN" altLang="en-US" dirty="0" smtClean="0"/>
              <a:t>自动检测：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、通过自动化设备对</a:t>
            </a:r>
            <a:r>
              <a:rPr lang="en-US" altLang="zh-CN" dirty="0" smtClean="0"/>
              <a:t>BMS</a:t>
            </a:r>
            <a:r>
              <a:rPr lang="zh-CN" altLang="en-US" dirty="0" smtClean="0"/>
              <a:t>单体（主、从、高压控制单元）进行软件和参数的下载，实现产品的软件功能；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、验证产品各项功能（包括总电压、电流、单节电压、温度测量功能；继电器控制功能；绝缘检测功能；数据存储功能；       通讯功能等）正常；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、通过功能测试确认产品的硬件符合品质要求。    </a:t>
            </a:r>
            <a:endParaRPr lang="zh-CN" altLang="en-US" dirty="0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52400" y="3429000"/>
            <a:ext cx="5334000" cy="457200"/>
          </a:xfrm>
          <a:prstGeom prst="flowChartAlternateProcess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b="1" dirty="0" smtClean="0"/>
              <a:t>检测生产</a:t>
            </a:r>
            <a:r>
              <a:rPr lang="zh-CN" altLang="en-US" b="1" dirty="0"/>
              <a:t>流程</a:t>
            </a:r>
            <a:r>
              <a:rPr lang="zh-CN" altLang="en-US" b="1" dirty="0" smtClean="0"/>
              <a:t>： </a:t>
            </a:r>
            <a:r>
              <a:rPr lang="en-US" altLang="zh-CN" b="1" dirty="0" smtClean="0"/>
              <a:t>ICT</a:t>
            </a:r>
            <a:r>
              <a:rPr lang="zh-CN" altLang="en-US" b="1" dirty="0" smtClean="0"/>
              <a:t>测试</a:t>
            </a:r>
            <a:r>
              <a:rPr lang="en-US" altLang="zh-CN" b="1" dirty="0" smtClean="0"/>
              <a:t>------</a:t>
            </a:r>
            <a:r>
              <a:rPr lang="zh-CN" altLang="en-US" b="1" dirty="0" smtClean="0"/>
              <a:t>自动检测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228600" y="3886200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2.1 ICT</a:t>
            </a:r>
            <a:r>
              <a:rPr lang="zh-CN" altLang="en-US" dirty="0" smtClean="0"/>
              <a:t>测试：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、对电路板产品进行开路、短路测试；对电路板上电阻、电容、电感、二极管、</a:t>
            </a:r>
            <a:r>
              <a:rPr lang="en-US" altLang="zh-CN" dirty="0" smtClean="0"/>
              <a:t>IC</a:t>
            </a:r>
            <a:r>
              <a:rPr lang="zh-CN" altLang="en-US" dirty="0" smtClean="0"/>
              <a:t>类元件值做量测、检出不良并标记打印。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、我司主要应用</a:t>
            </a:r>
            <a:r>
              <a:rPr lang="en-US" altLang="zh-CN" dirty="0" smtClean="0"/>
              <a:t>ICT</a:t>
            </a:r>
            <a:r>
              <a:rPr lang="zh-CN" altLang="en-US" dirty="0" smtClean="0"/>
              <a:t>对</a:t>
            </a:r>
            <a:r>
              <a:rPr lang="en-US" altLang="zh-CN" dirty="0" smtClean="0"/>
              <a:t>BMS</a:t>
            </a:r>
            <a:r>
              <a:rPr lang="zh-CN" altLang="en-US" dirty="0" smtClean="0"/>
              <a:t>产品电路板非功能部分做检测，与自动检测机配合使用实现对产品硬件部分全功能量测，确保产品硬件部分功能</a:t>
            </a:r>
            <a:r>
              <a:rPr lang="en-US" altLang="zh-CN" dirty="0" smtClean="0"/>
              <a:t>OK</a:t>
            </a:r>
            <a:r>
              <a:rPr lang="zh-CN" altLang="en-US" dirty="0" smtClean="0"/>
              <a:t>。。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8"/>
          <p:cNvSpPr>
            <a:spLocks noChangeArrowheads="1"/>
          </p:cNvSpPr>
          <p:nvPr/>
        </p:nvSpPr>
        <p:spPr bwMode="auto">
          <a:xfrm>
            <a:off x="228600" y="228600"/>
            <a:ext cx="51641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en-US" altLang="zh-CN" sz="3200" b="1" dirty="0" smtClean="0">
                <a:ea typeface="宋体" pitchFamily="2" charset="-122"/>
              </a:rPr>
              <a:t>3.</a:t>
            </a:r>
            <a:r>
              <a:rPr lang="zh-CN" altLang="en-US" sz="3200" b="1" dirty="0" smtClean="0">
                <a:ea typeface="宋体" pitchFamily="2" charset="-122"/>
              </a:rPr>
              <a:t>组装、老化工艺</a:t>
            </a:r>
            <a:endParaRPr lang="zh-CN" altLang="en-US" sz="3200" b="1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1" name="图片 10" descr="IMG_3124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1066800"/>
            <a:ext cx="4267200" cy="22860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2" name="图片 11" descr="IMG_3126.JP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1066800"/>
            <a:ext cx="2286000" cy="22860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3" name="Picture 3" descr="C:/Documents and Settings/Administrator/桌面/新建文件夹 (2)/P31030-141521.jpgP31030-1415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7162800" y="1066800"/>
            <a:ext cx="1859308" cy="2286000"/>
          </a:xfrm>
          <a:prstGeom prst="rect">
            <a:avLst/>
          </a:prstGeom>
          <a:noFill/>
          <a:ln/>
        </p:spPr>
      </p:pic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28600" y="3581400"/>
            <a:ext cx="8839200" cy="914400"/>
          </a:xfrm>
          <a:prstGeom prst="flowChartAlternateProcess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b="1" dirty="0" smtClean="0"/>
              <a:t>组装生产</a:t>
            </a:r>
            <a:r>
              <a:rPr lang="zh-CN" altLang="en-US" b="1" dirty="0"/>
              <a:t>流程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zh-CN" altLang="en-US" b="1" dirty="0" smtClean="0"/>
              <a:t> 喷三防漆</a:t>
            </a:r>
            <a:r>
              <a:rPr lang="en-US" altLang="zh-CN" b="1" dirty="0" smtClean="0"/>
              <a:t>------</a:t>
            </a:r>
            <a:r>
              <a:rPr lang="zh-CN" altLang="en-US" b="1" dirty="0" smtClean="0"/>
              <a:t>手动锁插座螺丝 </a:t>
            </a:r>
            <a:r>
              <a:rPr lang="en-US" altLang="zh-CN" b="1" dirty="0" smtClean="0"/>
              <a:t>-------</a:t>
            </a:r>
            <a:r>
              <a:rPr lang="zh-CN" altLang="en-US" b="1" dirty="0" smtClean="0"/>
              <a:t>锁底壳螺丝</a:t>
            </a:r>
            <a:r>
              <a:rPr lang="en-US" altLang="zh-CN" b="1" dirty="0" smtClean="0"/>
              <a:t>-------</a:t>
            </a:r>
            <a:r>
              <a:rPr lang="zh-CN" altLang="en-US" b="1" dirty="0" smtClean="0"/>
              <a:t>锁外壳螺丝     </a:t>
            </a:r>
            <a:r>
              <a:rPr lang="en-US" altLang="zh-CN" b="1" dirty="0" smtClean="0"/>
              <a:t>------</a:t>
            </a:r>
            <a:r>
              <a:rPr lang="zh-CN" altLang="en-US" b="1" dirty="0" smtClean="0"/>
              <a:t>下工序</a:t>
            </a:r>
            <a:endParaRPr lang="en-US" altLang="zh-CN" b="1" dirty="0" smtClean="0"/>
          </a:p>
          <a:p>
            <a:r>
              <a:rPr lang="en-US" altLang="zh-CN" b="1" dirty="0" smtClean="0"/>
              <a:t>                 --------------------------------------------------------</a:t>
            </a:r>
            <a:r>
              <a:rPr lang="zh-CN" altLang="en-US" b="1" dirty="0" smtClean="0"/>
              <a:t>自动锁螺丝</a:t>
            </a:r>
            <a:endParaRPr lang="zh-CN" altLang="en-US" b="1" dirty="0"/>
          </a:p>
        </p:txBody>
      </p:sp>
      <p:sp>
        <p:nvSpPr>
          <p:cNvPr id="8" name="AutoShape 15"/>
          <p:cNvSpPr>
            <a:spLocks/>
          </p:cNvSpPr>
          <p:nvPr/>
        </p:nvSpPr>
        <p:spPr bwMode="auto">
          <a:xfrm>
            <a:off x="6858000" y="3916363"/>
            <a:ext cx="215900" cy="503237"/>
          </a:xfrm>
          <a:prstGeom prst="rightBrace">
            <a:avLst>
              <a:gd name="adj1" fmla="val 1942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" y="46482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3.1</a:t>
            </a:r>
            <a:r>
              <a:rPr lang="zh-CN" altLang="en-US" dirty="0" smtClean="0"/>
              <a:t>喷三防漆：将美国道康灵三防漆通过喷漆枪手工喷涂在电路 板表面，实现对电路板的防水、防潮、提高绝缘强度等功能。</a:t>
            </a:r>
            <a:endParaRPr lang="en-US" altLang="zh-CN" dirty="0" smtClean="0"/>
          </a:p>
          <a:p>
            <a:r>
              <a:rPr lang="en-US" altLang="zh-CN" dirty="0" smtClean="0"/>
              <a:t>3.2</a:t>
            </a:r>
            <a:r>
              <a:rPr lang="zh-CN" altLang="en-US" dirty="0" smtClean="0"/>
              <a:t>锁螺丝：即组装螺钉，用于电路板与结构件或结构件与结构件的组装，实现产品的防护及安装固定功能。目前我司已导入自动锁螺丝机。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8"/>
          <p:cNvSpPr>
            <a:spLocks noChangeArrowheads="1"/>
          </p:cNvSpPr>
          <p:nvPr/>
        </p:nvSpPr>
        <p:spPr bwMode="auto">
          <a:xfrm>
            <a:off x="304800" y="304800"/>
            <a:ext cx="51641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en-US" altLang="zh-CN" sz="3200" b="1" dirty="0" smtClean="0">
                <a:ea typeface="宋体" pitchFamily="2" charset="-122"/>
              </a:rPr>
              <a:t>3.</a:t>
            </a:r>
            <a:r>
              <a:rPr lang="zh-CN" altLang="en-US" sz="3200" b="1" dirty="0" smtClean="0">
                <a:ea typeface="宋体" pitchFamily="2" charset="-122"/>
              </a:rPr>
              <a:t>组装、老化工艺</a:t>
            </a:r>
            <a:endParaRPr lang="zh-CN" altLang="en-US" sz="3200" b="1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01378" name="Picture 2" descr="E:\其它文件\工艺介绍\IMG_3128.JPG"/>
          <p:cNvPicPr>
            <a:picLocks noChangeAspect="1" noChangeArrowheads="1"/>
          </p:cNvPicPr>
          <p:nvPr/>
        </p:nvPicPr>
        <p:blipFill>
          <a:blip r:embed="rId2" cstate="print"/>
          <a:srcRect l="1705" t="18182" r="1136" b="4545"/>
          <a:stretch>
            <a:fillRect/>
          </a:stretch>
        </p:blipFill>
        <p:spPr bwMode="auto">
          <a:xfrm>
            <a:off x="3881718" y="1219200"/>
            <a:ext cx="5109882" cy="3048000"/>
          </a:xfrm>
          <a:prstGeom prst="rect">
            <a:avLst/>
          </a:prstGeom>
          <a:noFill/>
        </p:spPr>
      </p:pic>
      <p:pic>
        <p:nvPicPr>
          <p:cNvPr id="101379" name="Picture 3" descr="E:\其它文件\工艺介绍\IMG_312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219200"/>
            <a:ext cx="3657600" cy="2743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虚尾箭头 6"/>
          <p:cNvSpPr/>
          <p:nvPr/>
        </p:nvSpPr>
        <p:spPr>
          <a:xfrm rot="10800000">
            <a:off x="3505200" y="1828800"/>
            <a:ext cx="1066800" cy="533400"/>
          </a:xfrm>
          <a:prstGeom prst="stripedRightArrow">
            <a:avLst>
              <a:gd name="adj1" fmla="val 45818"/>
              <a:gd name="adj2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4724400"/>
            <a:ext cx="769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3.3</a:t>
            </a:r>
            <a:r>
              <a:rPr lang="zh-CN" altLang="en-US" dirty="0" smtClean="0"/>
              <a:t>老化：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、通过老化夹具及外围仪器设备实现对</a:t>
            </a:r>
            <a:r>
              <a:rPr lang="en-US" altLang="zh-CN" dirty="0" smtClean="0"/>
              <a:t>BMS</a:t>
            </a:r>
            <a:r>
              <a:rPr lang="zh-CN" altLang="en-US" dirty="0" smtClean="0"/>
              <a:t>控制盒产品整套系统（如</a:t>
            </a:r>
            <a:r>
              <a:rPr lang="en-US" altLang="zh-CN" dirty="0" smtClean="0"/>
              <a:t>1</a:t>
            </a:r>
            <a:r>
              <a:rPr lang="zh-CN" altLang="en-US" dirty="0" smtClean="0"/>
              <a:t>主</a:t>
            </a:r>
            <a:r>
              <a:rPr lang="en-US" altLang="zh-CN" dirty="0" smtClean="0"/>
              <a:t>15</a:t>
            </a:r>
            <a:r>
              <a:rPr lang="zh-CN" altLang="en-US" dirty="0" smtClean="0"/>
              <a:t>从主从式）进行联机监控，保证整套系统工作正常；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、我司产品实行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老化，</a:t>
            </a:r>
            <a:r>
              <a:rPr lang="en-US" altLang="zh-CN" dirty="0" smtClean="0"/>
              <a:t>PC</a:t>
            </a:r>
            <a:r>
              <a:rPr lang="zh-CN" altLang="en-US" dirty="0" smtClean="0"/>
              <a:t>上位机对各项功能进行适时监控，作业 员每</a:t>
            </a:r>
            <a:r>
              <a:rPr lang="en-US" altLang="zh-CN" dirty="0" smtClean="0"/>
              <a:t>2</a:t>
            </a:r>
            <a:r>
              <a:rPr lang="zh-CN" altLang="en-US" dirty="0" smtClean="0"/>
              <a:t>小时巡检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次并记录结果。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、产品在柜内高温</a:t>
            </a:r>
            <a:r>
              <a:rPr lang="en-US" altLang="zh-CN" dirty="0" smtClean="0"/>
              <a:t>75</a:t>
            </a:r>
            <a:r>
              <a:rPr lang="zh-CN" altLang="en-US" dirty="0" smtClean="0"/>
              <a:t>度条件下带电工作</a:t>
            </a:r>
            <a:r>
              <a:rPr lang="en-US" altLang="zh-CN" dirty="0" smtClean="0"/>
              <a:t>8</a:t>
            </a:r>
            <a:r>
              <a:rPr lang="zh-CN" altLang="en-US" dirty="0" smtClean="0"/>
              <a:t>小时，促使产品硬件部分加速老化到相对稳定状态，保证产品出厂前性能稳定。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8"/>
          <p:cNvSpPr>
            <a:spLocks noChangeArrowheads="1"/>
          </p:cNvSpPr>
          <p:nvPr/>
        </p:nvSpPr>
        <p:spPr bwMode="auto">
          <a:xfrm>
            <a:off x="246063" y="76200"/>
            <a:ext cx="51641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en-US" altLang="zh-CN" sz="3200" b="1" dirty="0" smtClean="0">
                <a:ea typeface="宋体" pitchFamily="2" charset="-122"/>
              </a:rPr>
              <a:t>4.</a:t>
            </a:r>
            <a:r>
              <a:rPr lang="zh-CN" altLang="en-US" sz="3200" b="1" dirty="0" smtClean="0">
                <a:ea typeface="宋体" pitchFamily="2" charset="-122"/>
              </a:rPr>
              <a:t>总测工艺</a:t>
            </a:r>
            <a:endParaRPr lang="zh-CN" altLang="en-US" sz="3200" b="1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" name="Picture 14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838200"/>
            <a:ext cx="3733800" cy="26023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402" name="Picture 2" descr="E:\其它文件\工艺介绍\IMG_3130.JPG"/>
          <p:cNvPicPr>
            <a:picLocks noChangeAspect="1" noChangeArrowheads="1"/>
          </p:cNvPicPr>
          <p:nvPr/>
        </p:nvPicPr>
        <p:blipFill>
          <a:blip r:embed="rId3" cstate="print"/>
          <a:srcRect t="10583" b="4750"/>
          <a:stretch>
            <a:fillRect/>
          </a:stretch>
        </p:blipFill>
        <p:spPr bwMode="auto">
          <a:xfrm>
            <a:off x="3886200" y="838199"/>
            <a:ext cx="5181000" cy="3289935"/>
          </a:xfrm>
          <a:prstGeom prst="rect">
            <a:avLst/>
          </a:prstGeom>
          <a:noFill/>
        </p:spPr>
      </p:pic>
      <p:sp>
        <p:nvSpPr>
          <p:cNvPr id="7" name="虚尾箭头 6"/>
          <p:cNvSpPr/>
          <p:nvPr/>
        </p:nvSpPr>
        <p:spPr>
          <a:xfrm rot="10800000">
            <a:off x="3429000" y="1600200"/>
            <a:ext cx="1066800" cy="533400"/>
          </a:xfrm>
          <a:prstGeom prst="stripedRightArrow">
            <a:avLst>
              <a:gd name="adj1" fmla="val 45818"/>
              <a:gd name="adj2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4038600"/>
            <a:ext cx="7696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总测：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、配置高精度仪器设备对老化后的产品做主从联机检测，</a:t>
            </a:r>
            <a:r>
              <a:rPr lang="en-US" altLang="zh-CN" dirty="0" smtClean="0"/>
              <a:t>PC</a:t>
            </a:r>
            <a:r>
              <a:rPr lang="zh-CN" altLang="en-US" dirty="0" smtClean="0"/>
              <a:t>上位机通过内部</a:t>
            </a:r>
            <a:r>
              <a:rPr lang="en-US" altLang="zh-CN" dirty="0" smtClean="0"/>
              <a:t>CAN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BMS</a:t>
            </a:r>
            <a:r>
              <a:rPr lang="zh-CN" altLang="en-US" dirty="0" smtClean="0"/>
              <a:t>系统通讯并显示</a:t>
            </a:r>
            <a:r>
              <a:rPr lang="en-US" altLang="zh-CN" dirty="0" smtClean="0"/>
              <a:t>BMS</a:t>
            </a:r>
            <a:r>
              <a:rPr lang="zh-CN" altLang="en-US" dirty="0" smtClean="0"/>
              <a:t>各项测量数据，上位机自动判定</a:t>
            </a:r>
            <a:r>
              <a:rPr lang="en-US" altLang="zh-CN" dirty="0" smtClean="0"/>
              <a:t>BMS</a:t>
            </a:r>
            <a:r>
              <a:rPr lang="zh-CN" altLang="en-US" dirty="0" smtClean="0"/>
              <a:t>各项功能（如</a:t>
            </a:r>
            <a:r>
              <a:rPr lang="en-US" altLang="zh-CN" dirty="0" smtClean="0"/>
              <a:t>CAN</a:t>
            </a:r>
            <a:r>
              <a:rPr lang="zh-CN" altLang="en-US" dirty="0" smtClean="0"/>
              <a:t>通讯；总电压、电流、单节电压及温度测量精度；继电器控制；绝缘检测；数据存储等）符合技术要求；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、通过软件模拟整车仪表与</a:t>
            </a:r>
            <a:r>
              <a:rPr lang="en-US" altLang="zh-CN" dirty="0" smtClean="0"/>
              <a:t>BMS</a:t>
            </a:r>
            <a:r>
              <a:rPr lang="zh-CN" altLang="en-US" dirty="0" smtClean="0"/>
              <a:t>通信、控制；通过外围高精度 仪器设备模拟整车电池模组单体电压、总压、电流等信号输出并全量程范围程序控制调节，保证了总测平台的可靠性及通用性，可以满足不同客户的产品出厂检测要求。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05050"/>
        </a:accent4>
        <a:accent5>
          <a:srgbClr val="E5D9B2"/>
        </a:accent5>
        <a:accent6>
          <a:srgbClr val="1F87A7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05050"/>
        </a:accent4>
        <a:accent5>
          <a:srgbClr val="BFC1D8"/>
        </a:accent5>
        <a:accent6>
          <a:srgbClr val="7F2D70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60606"/>
        </a:accent4>
        <a:accent5>
          <a:srgbClr val="B1D5EF"/>
        </a:accent5>
        <a:accent6>
          <a:srgbClr val="810281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1042</TotalTime>
  <Words>957</Words>
  <Application>Microsoft Office PowerPoint</Application>
  <PresentationFormat>全屏显示(4:3)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Default Design</vt:lpstr>
      <vt:lpstr>BMS产品生产过程介绍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Company>Guild Design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www.themegallery.com</dc:creator>
  <cp:lastModifiedBy>胡润鑫</cp:lastModifiedBy>
  <cp:revision>132</cp:revision>
  <dcterms:created xsi:type="dcterms:W3CDTF">2007-02-20T07:59:33Z</dcterms:created>
  <dcterms:modified xsi:type="dcterms:W3CDTF">2013-11-25T01:36:23Z</dcterms:modified>
</cp:coreProperties>
</file>