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p:regular r:id="rId68"/>
      <p:bold r:id="rId69"/>
      <p:italic r:id="rId70"/>
      <p:boldItalic r:id="rId71"/>
    </p:embeddedFont>
    <p:embeddedFont>
      <p:font typeface="Lato"/>
      <p:regular r:id="rId72"/>
      <p:bold r:id="rId73"/>
      <p:italic r:id="rId74"/>
      <p:boldItalic r:id="rId75"/>
    </p:embeddedFont>
    <p:embeddedFont>
      <p:font typeface="Helvetica Neue"/>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6.xml"/><Relationship Id="rId75" Type="http://schemas.openxmlformats.org/officeDocument/2006/relationships/font" Target="fonts/Lato-boldItalic.fntdata"/><Relationship Id="rId30" Type="http://schemas.openxmlformats.org/officeDocument/2006/relationships/slide" Target="slides/slide25.xml"/><Relationship Id="rId74" Type="http://schemas.openxmlformats.org/officeDocument/2006/relationships/font" Target="fonts/Lato-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C0lIL_DJ3yPdvdBYhyH0agnXuUCjLJHW/edit#slide=id.p1"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wwcymU3OU7YRQiuEGXY0limj7KigEfar/edit#slide=id.p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diagrams.net/#G1PdDtpDheYnuF_Tn-ar3GaTkxtonARzUX"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fluence.shopee.io/pages/viewpage.action?pageId=1469788586"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1248c92b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31248c92b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31248c92b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31248c92b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1248c92b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1248c92b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31248c92b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31248c92bc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31248c92bc_0_5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说明文档：</a:t>
            </a:r>
            <a:r>
              <a:rPr lang="en" u="sng">
                <a:solidFill>
                  <a:schemeClr val="hlink"/>
                </a:solidFill>
                <a:hlinkClick r:id="rId2"/>
              </a:rPr>
              <a:t>Link</a:t>
            </a:r>
            <a:endParaRPr/>
          </a:p>
        </p:txBody>
      </p:sp>
      <p:sp>
        <p:nvSpPr>
          <p:cNvPr id="722" name="Google Shape;722;g231248c92bc_0_5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31248c92bc_0_6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g231248c92bc_0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31248c92b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31248c92b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说明文档：</a:t>
            </a:r>
            <a:r>
              <a:rPr lang="en" u="sng">
                <a:solidFill>
                  <a:schemeClr val="hlink"/>
                </a:solidFill>
                <a:hlinkClick r:id="rId2"/>
              </a:rPr>
              <a:t>Link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31248c92bc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31248c92bc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31248c92bc_0_8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31248c92bc_0_8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31248c92bc_0_8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5" name="Google Shape;975;g231248c92bc_0_8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2022-12-08 review</a:t>
            </a:r>
            <a:endParaRPr/>
          </a:p>
          <a:p>
            <a:pPr indent="0" lvl="0" marL="0" rtl="0" algn="l">
              <a:lnSpc>
                <a:spcPct val="100000"/>
              </a:lnSpc>
              <a:spcBef>
                <a:spcPts val="0"/>
              </a:spcBef>
              <a:spcAft>
                <a:spcPts val="0"/>
              </a:spcAft>
              <a:buSzPts val="1400"/>
              <a:buNone/>
            </a:pPr>
            <a:r>
              <a:rPr lang="en"/>
              <a:t>驻场：</a:t>
            </a:r>
            <a:endParaRPr/>
          </a:p>
          <a:p>
            <a:pPr indent="-298450" lvl="0" marL="457200" rtl="0" algn="l">
              <a:lnSpc>
                <a:spcPct val="100000"/>
              </a:lnSpc>
              <a:spcBef>
                <a:spcPts val="0"/>
              </a:spcBef>
              <a:spcAft>
                <a:spcPts val="0"/>
              </a:spcAft>
              <a:buSzPts val="1100"/>
              <a:buAutoNum type="arabicPeriod"/>
            </a:pPr>
            <a:r>
              <a:rPr lang="en"/>
              <a:t>后端接口性能、异步任务处理</a:t>
            </a:r>
            <a:endParaRPr/>
          </a:p>
          <a:p>
            <a:pPr indent="-298450" lvl="0" marL="457200" rtl="0" algn="l">
              <a:lnSpc>
                <a:spcPct val="100000"/>
              </a:lnSpc>
              <a:spcBef>
                <a:spcPts val="0"/>
              </a:spcBef>
              <a:spcAft>
                <a:spcPts val="0"/>
              </a:spcAft>
              <a:buSzPts val="1100"/>
              <a:buAutoNum type="arabicPeriod"/>
            </a:pPr>
            <a:r>
              <a:rPr lang="en"/>
              <a:t>TO打通，待对齐</a:t>
            </a:r>
            <a:endParaRPr/>
          </a:p>
          <a:p>
            <a:pPr indent="-298450" lvl="0" marL="457200" rtl="0" algn="l">
              <a:lnSpc>
                <a:spcPct val="100000"/>
              </a:lnSpc>
              <a:spcBef>
                <a:spcPts val="0"/>
              </a:spcBef>
              <a:spcAft>
                <a:spcPts val="0"/>
              </a:spcAft>
              <a:buSzPts val="1100"/>
              <a:buAutoNum type="arabicPeriod"/>
            </a:pPr>
            <a:r>
              <a:rPr lang="en"/>
              <a:t>暂时不会在Seller进行分拣（是否走虚拟一个SOC的点来集成sorting能力）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波次</a:t>
            </a:r>
            <a:endParaRPr/>
          </a:p>
          <a:p>
            <a:pPr indent="-298450" lvl="0" marL="457200" rtl="0" algn="l">
              <a:lnSpc>
                <a:spcPct val="100000"/>
              </a:lnSpc>
              <a:spcBef>
                <a:spcPts val="0"/>
              </a:spcBef>
              <a:spcAft>
                <a:spcPts val="0"/>
              </a:spcAft>
              <a:buSzPts val="1100"/>
              <a:buAutoNum type="arabicPeriod"/>
            </a:pPr>
            <a:r>
              <a:rPr lang="en"/>
              <a:t>timeslot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Quick Pickup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Pickup window时间段与商家可选的时间，目前两者是割裂的，可以讨论下如何打通，提升商家体验</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Seller备货数据如何打通？有多种技术方案，如监听面单打印事件</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图中两个Proof可以再具体一些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 备货表现</a:t>
            </a:r>
            <a:endParaRPr/>
          </a:p>
          <a:p>
            <a:pPr indent="0" lvl="0" marL="0" rtl="0" algn="l">
              <a:lnSpc>
                <a:spcPct val="100000"/>
              </a:lnSpc>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lang="en"/>
              <a:t>卖家驻场的模式，后续是否会有sorting的诉求（可能需要考虑驻场的卖家占比、单量分布和sorting的诉求，这个可以反馈给BPM，他们来评估下，估计一期不会有，一起更多是跑通链路）；如果后续有，波哥的建议是虚拟一个soc来集成sorting的能力（也就是一个物流PUP同时具备PUP+SOC两个业务属性标签，不同业务属性标签来链接不同的系统能力，例如打TO、分拣等）</a:t>
            </a:r>
            <a:endParaRPr/>
          </a:p>
          <a:p>
            <a:pPr indent="-298450" lvl="0" marL="457200" rtl="0" algn="l">
              <a:lnSpc>
                <a:spcPct val="115000"/>
              </a:lnSpc>
              <a:spcBef>
                <a:spcPts val="0"/>
              </a:spcBef>
              <a:spcAft>
                <a:spcPts val="0"/>
              </a:spcAft>
              <a:buClr>
                <a:schemeClr val="dk1"/>
              </a:buClr>
              <a:buSzPts val="1100"/>
              <a:buAutoNum type="arabicPeriod"/>
            </a:pPr>
            <a:r>
              <a:rPr lang="en"/>
              <a:t>直接走quick Pickup而没有走task分配的模式，对整体的数据分析、定责管控、timeslot的管理会有挑战（也就是模式是不是可以统一？如果不能统一，这两种模式是否可以并行，但对于后续这些功能能做比较好的兼容。我个人的建议是，不要为了统一系统而强行改变用户习惯，如果用户quick pickup的作业效率高，那我们就产品适配用户习惯。这个可以和BPM一起讨论下，先不考虑产品先考虑实际场景）</a:t>
            </a:r>
            <a:endParaRPr/>
          </a:p>
          <a:p>
            <a:pPr indent="-298450" lvl="0" marL="457200" rtl="0" algn="l">
              <a:lnSpc>
                <a:spcPct val="115000"/>
              </a:lnSpc>
              <a:spcBef>
                <a:spcPts val="0"/>
              </a:spcBef>
              <a:spcAft>
                <a:spcPts val="0"/>
              </a:spcAft>
              <a:buClr>
                <a:schemeClr val="dk1"/>
              </a:buClr>
              <a:buSzPts val="1100"/>
              <a:buAutoNum type="arabicPeriod"/>
            </a:pPr>
            <a:r>
              <a:rPr lang="en"/>
              <a:t>pickup time在官网和实际作业的数据不一致（用户体验不好，这个是个小点，但可以优化；官网虽然流量低，但是门面和口碑的入口，有二级传播效应，所以尽量保持数据一致，这个不紧急）</a:t>
            </a:r>
            <a:endParaRPr/>
          </a:p>
          <a:p>
            <a:pPr indent="-298450" lvl="0" marL="457200" rtl="0" algn="l">
              <a:lnSpc>
                <a:spcPct val="115000"/>
              </a:lnSpc>
              <a:spcBef>
                <a:spcPts val="0"/>
              </a:spcBef>
              <a:spcAft>
                <a:spcPts val="0"/>
              </a:spcAft>
              <a:buClr>
                <a:schemeClr val="dk1"/>
              </a:buClr>
              <a:buSzPts val="1100"/>
              <a:buAutoNum type="arabicPeriod"/>
            </a:pPr>
            <a:r>
              <a:rPr lang="en"/>
              <a:t>Seller备货的场景，尽量FM闭环，不建议走Dispatch，这个后面有场景再聊（Dispatch更多调度的是业务模式，pickup更多是管理作业组合，备货的数据信息更多是FM信息处理的事情，和业务模式关系不大）</a:t>
            </a:r>
            <a:endParaRPr/>
          </a:p>
          <a:p>
            <a:pPr indent="-298450" lvl="0" marL="457200" rtl="0" algn="l">
              <a:lnSpc>
                <a:spcPct val="115000"/>
              </a:lnSpc>
              <a:spcBef>
                <a:spcPts val="0"/>
              </a:spcBef>
              <a:spcAft>
                <a:spcPts val="0"/>
              </a:spcAft>
              <a:buClr>
                <a:schemeClr val="dk1"/>
              </a:buClr>
              <a:buSzPts val="1100"/>
              <a:buAutoNum type="arabicPeriod"/>
            </a:pPr>
            <a:r>
              <a:rPr lang="en"/>
              <a:t>pickup wave后续的产品优化</a:t>
            </a:r>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31248c92bc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31248c92bc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1248c92b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1248c92bc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31248c92bc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31248c92bc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31248c92bc_0_9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31248c92bc_0_9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2022-12-08 review</a:t>
            </a:r>
            <a:endParaRPr>
              <a:solidFill>
                <a:schemeClr val="dk1"/>
              </a:solidFill>
            </a:endParaRPr>
          </a:p>
          <a:p>
            <a:pPr indent="0" lvl="0" marL="0" rtl="0" algn="l">
              <a:spcBef>
                <a:spcPts val="0"/>
              </a:spcBef>
              <a:spcAft>
                <a:spcPts val="0"/>
              </a:spcAft>
              <a:buNone/>
            </a:pPr>
            <a:r>
              <a:rPr lang="en"/>
              <a:t>1）solution模块交给站内，如何进行切分</a:t>
            </a:r>
            <a:endParaRPr/>
          </a:p>
          <a:p>
            <a:pPr indent="0" lvl="0" marL="0" rtl="0" algn="l">
              <a:spcBef>
                <a:spcPts val="0"/>
              </a:spcBef>
              <a:spcAft>
                <a:spcPts val="0"/>
              </a:spcAft>
              <a:buNone/>
            </a:pPr>
            <a:r>
              <a:rPr lang="en"/>
              <a:t>2）不同场景的规则引擎，未来场景复杂后可考虑AT维度增加对应配置管理模块</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31248c92bc_0_9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31248c92bc_0_9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2023.2.9 Review</a:t>
            </a:r>
            <a:endParaRPr>
              <a:solidFill>
                <a:schemeClr val="dk1"/>
              </a:solidFill>
            </a:endParaRPr>
          </a:p>
          <a:p>
            <a:pPr indent="0" lvl="0" marL="0" rtl="0" algn="l">
              <a:spcBef>
                <a:spcPts val="0"/>
              </a:spcBef>
              <a:spcAft>
                <a:spcPts val="0"/>
              </a:spcAft>
              <a:buNone/>
            </a:pPr>
            <a:r>
              <a:rPr lang="en">
                <a:solidFill>
                  <a:schemeClr val="dk1"/>
                </a:solidFill>
              </a:rPr>
              <a:t>1）KYC 入驻借用了open的能力，但跟Driver、Agence里面的入驻是独立建设，长远方案是否要统一 ？  @jing.wu  ——按统一的方向走。</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2）Point Service 是SP域内提炼的站点模型，继承了site</a:t>
            </a:r>
            <a:endParaRPr>
              <a:solidFill>
                <a:schemeClr val="dk1"/>
              </a:solidFill>
            </a:endParaRPr>
          </a:p>
        </p:txBody>
      </p:sp>
      <p:sp>
        <p:nvSpPr>
          <p:cNvPr id="1123" name="Google Shape;1123;g231248c92bc_0_96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31248c92bc_0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31248c92bc_0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VAS是物流VAS，还是平台盈利性收入</a:t>
            </a:r>
            <a:endParaRPr>
              <a:solidFill>
                <a:schemeClr val="dk1"/>
              </a:solidFill>
            </a:endParaRPr>
          </a:p>
        </p:txBody>
      </p:sp>
      <p:sp>
        <p:nvSpPr>
          <p:cNvPr id="1200" name="Google Shape;1200;g231248c92bc_0_104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31248c92bc_0_10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8" name="Google Shape;1248;g231248c92bc_0_10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231248c92bc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231248c92bc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31248c92bc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31248c92bc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31248c92bc_0_1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231248c92bc_0_12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31248c92bc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31248c92bc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31248c92bc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31248c92bc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1248c92b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1248c92bc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231248c92bc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231248c92bc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31248c92bc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231248c92bc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231248c92bc_0_14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231248c92bc_0_14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231248c92bc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231248c92bc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231248c92bc_0_14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3" name="Google Shape;1633;g231248c92bc_0_14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231248c92bc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231248c92bc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31248c92bc_0_16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31248c92bc_0_16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231248c92bc_0_1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231248c92bc_0_1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31248c92bc_0_16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231248c92bc_0_16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231248c92bc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231248c92bc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1248c92bc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g231248c92bc_0_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31248c92bc_0_17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目前情况下各个作业域发email自己部署，没有走noti接口，考虑收敛到noti侧？——bs提供通用能力（linehaul出现过live issue</a:t>
            </a:r>
            <a:endParaRPr/>
          </a:p>
          <a:p>
            <a:pPr indent="0" lvl="0" marL="0" rtl="0" algn="l">
              <a:lnSpc>
                <a:spcPct val="100000"/>
              </a:lnSpc>
              <a:spcBef>
                <a:spcPts val="0"/>
              </a:spcBef>
              <a:spcAft>
                <a:spcPts val="0"/>
              </a:spcAft>
              <a:buSzPts val="1400"/>
              <a:buNone/>
            </a:pPr>
            <a:r>
              <a:rPr lang="en"/>
              <a:t>通知发送监控进展——目前后端已经统计单天的数据发送量级，超出阈值会报警，后续会考虑定期通过email发送给相关方</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en"/>
              <a:t>2023.2.16 Review</a:t>
            </a:r>
            <a:endParaRPr/>
          </a:p>
          <a:p>
            <a:pPr indent="0" lvl="0" marL="0" rtl="0" algn="l">
              <a:spcBef>
                <a:spcPts val="0"/>
              </a:spcBef>
              <a:spcAft>
                <a:spcPts val="0"/>
              </a:spcAft>
              <a:buSzPts val="1100"/>
              <a:buNone/>
            </a:pPr>
            <a:r>
              <a:rPr lang="en"/>
              <a:t>1）邮件发送能力放到Q2建设，目前有8个小组使用到此能力</a:t>
            </a:r>
            <a:endParaRPr/>
          </a:p>
          <a:p>
            <a:pPr indent="0" lvl="0" marL="0" rtl="0" algn="l">
              <a:spcBef>
                <a:spcPts val="0"/>
              </a:spcBef>
              <a:spcAft>
                <a:spcPts val="0"/>
              </a:spcAft>
              <a:buSzPts val="1100"/>
              <a:buNone/>
            </a:pPr>
            <a:r>
              <a:rPr lang="en"/>
              <a:t>2）增加统计分析板块，如按收件人视角统计、按消息类型统计</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a:p>
        </p:txBody>
      </p:sp>
      <p:sp>
        <p:nvSpPr>
          <p:cNvPr id="1907" name="Google Shape;1907;g231248c92bc_0_17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31248c92bc_0_1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31248c92bc_0_1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231248c92bc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231248c92bc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231248c92bc_0_18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89" name="Google Shape;1989;g231248c92bc_0_18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231248c92bc_0_18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u="sng">
                <a:solidFill>
                  <a:schemeClr val="hlink"/>
                </a:solidFill>
                <a:hlinkClick r:id="rId2"/>
              </a:rPr>
              <a:t>https://app.diagrams.net/#G1PdDtpDheYnuF_Tn-ar3GaTkxtonARzUX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2022.11.10Review记录</a:t>
            </a:r>
            <a:endParaRPr/>
          </a:p>
          <a:p>
            <a:pPr indent="-304800" lvl="0" marL="457200" rtl="0" algn="l">
              <a:spcBef>
                <a:spcPts val="0"/>
              </a:spcBef>
              <a:spcAft>
                <a:spcPts val="0"/>
              </a:spcAft>
              <a:buSzPts val="1200"/>
              <a:buAutoNum type="arabicPeriod"/>
            </a:pPr>
            <a:r>
              <a:rPr lang="en"/>
              <a:t>重点不紧急：Sorting-&gt;Sort Code， 未来动态调度与Sort Code如何协同还需要设计</a:t>
            </a:r>
            <a:endParaRPr/>
          </a:p>
          <a:p>
            <a:pPr indent="-298450" lvl="0" marL="457200" rtl="0" algn="l">
              <a:spcBef>
                <a:spcPts val="0"/>
              </a:spcBef>
              <a:spcAft>
                <a:spcPts val="0"/>
              </a:spcAft>
              <a:buSzPts val="1100"/>
              <a:buAutoNum type="arabicPeriod"/>
            </a:pPr>
            <a:r>
              <a:rPr lang="en"/>
              <a:t>流程编排层：如果场景有限、update不频繁，流程编排用hardcode方式就可以；是否做成工具和引擎，需要看流程变更频率</a:t>
            </a:r>
            <a:endParaRPr/>
          </a:p>
          <a:p>
            <a:pPr indent="-298450" lvl="0" marL="457200" rtl="0" algn="l">
              <a:spcBef>
                <a:spcPts val="0"/>
              </a:spcBef>
              <a:spcAft>
                <a:spcPts val="0"/>
              </a:spcAft>
              <a:buSzPts val="1100"/>
              <a:buAutoNum type="arabicPeriod"/>
            </a:pPr>
            <a:r>
              <a:rPr lang="en"/>
              <a:t>站内计划性内容需要预留一个板块来承载</a:t>
            </a:r>
            <a:endParaRPr/>
          </a:p>
          <a:p>
            <a:pPr indent="0" lvl="0" marL="457200" rtl="0" algn="l">
              <a:spcBef>
                <a:spcPts val="0"/>
              </a:spcBef>
              <a:spcAft>
                <a:spcPts val="0"/>
              </a:spcAft>
              <a:buNone/>
            </a:pPr>
            <a:r>
              <a:rPr lang="en"/>
              <a:t>1）时效类：如在什么时间把哪些包裹准备好交给LH，目前这部分还在线下进行，未来可以有LH牵头来做，不过目前业务关注COST，暂时不关注时效，这部分短期还没有启动</a:t>
            </a:r>
            <a:endParaRPr/>
          </a:p>
          <a:p>
            <a:pPr indent="0" lvl="0" marL="457200" rtl="0" algn="l">
              <a:spcBef>
                <a:spcPts val="0"/>
              </a:spcBef>
              <a:spcAft>
                <a:spcPts val="0"/>
              </a:spcAft>
              <a:buNone/>
            </a:pPr>
            <a:r>
              <a:rPr lang="en"/>
              <a:t>2）货量与人力、排班的计划</a:t>
            </a:r>
            <a:endParaRPr/>
          </a:p>
        </p:txBody>
      </p:sp>
      <p:sp>
        <p:nvSpPr>
          <p:cNvPr id="1996" name="Google Shape;1996;g231248c92bc_0_18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231248c92bc_0_18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231248c92bc_0_18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231248c92bc_0_19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2" name="Google Shape;2092;g231248c92bc_0_19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231248c92bc_0_19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231248c92bc_0_19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11-17review</a:t>
            </a:r>
            <a:endParaRPr/>
          </a:p>
          <a:p>
            <a:pPr indent="-298450" lvl="0" marL="457200" rtl="0" algn="l">
              <a:spcBef>
                <a:spcPts val="0"/>
              </a:spcBef>
              <a:spcAft>
                <a:spcPts val="0"/>
              </a:spcAft>
              <a:buSzPts val="1100"/>
              <a:buAutoNum type="arabicParenR"/>
            </a:pPr>
            <a:r>
              <a:rPr lang="en"/>
              <a:t>vehicle划到General Service，图的呈现再优化下，并且增加车辆网数据接入模块</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11-24 review</a:t>
            </a:r>
            <a:endParaRPr/>
          </a:p>
          <a:p>
            <a:pPr indent="-298450" lvl="0" marL="457200" rtl="0" algn="l">
              <a:spcBef>
                <a:spcPts val="0"/>
              </a:spcBef>
              <a:spcAft>
                <a:spcPts val="0"/>
              </a:spcAft>
              <a:buSzPts val="1100"/>
              <a:buAutoNum type="arabicParenR"/>
            </a:pPr>
            <a:r>
              <a:rPr lang="en"/>
              <a:t>备注：针对LH丢件场景，ID是由站内装车，LH域只要封条为破损，发生丢件时不负责；在TW，是由LH司机来装车，丢TO时由LH司机负责</a:t>
            </a:r>
            <a:endParaRPr/>
          </a:p>
          <a:p>
            <a:pPr indent="-298450" lvl="0" marL="457200" rtl="0" algn="l">
              <a:spcBef>
                <a:spcPts val="0"/>
              </a:spcBef>
              <a:spcAft>
                <a:spcPts val="0"/>
              </a:spcAft>
              <a:buSzPts val="1100"/>
              <a:buAutoNum type="arabicParenR"/>
            </a:pPr>
            <a:r>
              <a:rPr lang="en"/>
              <a:t>很多场景是依赖站内作业人员来装车，波哥建议站内负责此模块</a:t>
            </a:r>
            <a:endParaRPr/>
          </a:p>
          <a:p>
            <a:pPr indent="-298450" lvl="0" marL="457200" rtl="0" algn="l">
              <a:spcBef>
                <a:spcPts val="0"/>
              </a:spcBef>
              <a:spcAft>
                <a:spcPts val="0"/>
              </a:spcAft>
              <a:buSzPts val="1100"/>
              <a:buAutoNum type="arabicParenR"/>
            </a:pPr>
            <a:r>
              <a:rPr lang="en"/>
              <a:t>目前没有丢件定责模块，可以思考下放在哪里</a:t>
            </a:r>
            <a:endParaRPr/>
          </a:p>
          <a:p>
            <a:pPr indent="-298450" lvl="0" marL="457200" rtl="0" algn="l">
              <a:spcBef>
                <a:spcPts val="0"/>
              </a:spcBef>
              <a:spcAft>
                <a:spcPts val="0"/>
              </a:spcAft>
              <a:buSzPts val="1100"/>
              <a:buAutoNum type="arabicParenR"/>
            </a:pPr>
            <a:r>
              <a:rPr lang="en"/>
              <a:t>车辆空闲、使用状态目前没有，已经成为部分local反馈的痛点，导致两个问题：一是调度中车辆重复，二是部分车辆空闲较严重</a:t>
            </a:r>
            <a:endParaRPr/>
          </a:p>
          <a:p>
            <a:pPr indent="-298450" lvl="0" marL="457200" rtl="0" algn="l">
              <a:spcBef>
                <a:spcPts val="0"/>
              </a:spcBef>
              <a:spcAft>
                <a:spcPts val="0"/>
              </a:spcAft>
              <a:buSzPts val="1100"/>
              <a:buAutoNum type="arabicParenR"/>
            </a:pPr>
            <a:r>
              <a:rPr lang="en"/>
              <a:t>梦迪反馈目前fleet与vehicle是两个概念和模块，但璟哥建议只需要一个概念模型，可以去掉fleet概念    @lidong 跟进下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231248c92bc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231248c92bc_0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2023.2.9 Review</a:t>
            </a:r>
            <a:endParaRPr/>
          </a:p>
          <a:p>
            <a:pPr indent="0" lvl="0" marL="0" rtl="0" algn="l">
              <a:spcBef>
                <a:spcPts val="0"/>
              </a:spcBef>
              <a:spcAft>
                <a:spcPts val="0"/>
              </a:spcAft>
              <a:buNone/>
            </a:pPr>
            <a:r>
              <a:rPr lang="en"/>
              <a:t>1）建议增加设备可用性、稳定性监控告警能力，提升对终端的感知、管控能力</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6" name="Shape 2216"/>
        <p:cNvGrpSpPr/>
        <p:nvPr/>
      </p:nvGrpSpPr>
      <p:grpSpPr>
        <a:xfrm>
          <a:off x="0" y="0"/>
          <a:ext cx="0" cy="0"/>
          <a:chOff x="0" y="0"/>
          <a:chExt cx="0" cy="0"/>
        </a:xfrm>
      </p:grpSpPr>
      <p:sp>
        <p:nvSpPr>
          <p:cNvPr id="2217" name="Google Shape;2217;g231248c92bc_0_20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
                <a:solidFill>
                  <a:schemeClr val="dk1"/>
                </a:solidFill>
              </a:rPr>
              <a:t>2023.1.12 Review</a:t>
            </a:r>
            <a:endParaRPr>
              <a:solidFill>
                <a:schemeClr val="dk1"/>
              </a:solidFill>
            </a:endParaRPr>
          </a:p>
          <a:p>
            <a:pPr indent="0" lvl="0" marL="0" rtl="0" algn="l">
              <a:spcBef>
                <a:spcPts val="0"/>
              </a:spcBef>
              <a:spcAft>
                <a:spcPts val="0"/>
              </a:spcAft>
              <a:buSzPts val="1400"/>
              <a:buNone/>
            </a:pPr>
            <a:r>
              <a:rPr lang="en">
                <a:solidFill>
                  <a:schemeClr val="dk1"/>
                </a:solidFill>
              </a:rPr>
              <a:t>1）Sort Code ： 站内侧(dongyang+xian.hu) Q1在做这块的演进规划，此规划由站内来主导、Network参与，共同讨论出演进规划和产品方向; 但管理者需要在network这边能看到全局     @dongyang  @lidong  @xian.hu</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2)对于线路资源的容量规划，预测和建议在LH里面体现，network域会监控结果</a:t>
            </a:r>
            <a:endParaRPr>
              <a:solidFill>
                <a:schemeClr val="dk1"/>
              </a:solidFill>
            </a:endParaRPr>
          </a:p>
        </p:txBody>
      </p:sp>
      <p:sp>
        <p:nvSpPr>
          <p:cNvPr id="2218" name="Google Shape;2218;g231248c92bc_0_20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1248c92bc_0_1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Task Mgt = planning (wave+shift) - assignment - execution, also including tools utilizing from the general service, e.g.  smart sorting and routing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WFM：Staff Mgt, Shift and Attendance Mgt, Performance/Compensation/Ranking (driver/operator may be different);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Exception: Dispute, Ticket, Lost/Damage, Interception, SLA exceeding, Off-line exception handling</a:t>
            </a:r>
            <a:endParaRPr>
              <a:solidFill>
                <a:schemeClr val="dk1"/>
              </a:solidFill>
            </a:endParaRPr>
          </a:p>
        </p:txBody>
      </p:sp>
      <p:sp>
        <p:nvSpPr>
          <p:cNvPr id="267" name="Google Shape;267;g231248c92bc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231248c92bc_0_20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0" name="Google Shape;2280;g231248c92bc_0_20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业务场景： 周一到周五 货量够直发， 周末需要经过一次集散，  架构怎么承接这个场景</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LH做货量预测，提前做资源规划 -&gt;  Network的策略层，origin path考虑LH的计划资源，updated path时会额外考虑LH临时资源。 识别到无直发线路 -&gt; network 提供stowage plan给到站内</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网络负载监控里增加 预警，识别到容量不足，提供建议给到LH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g231248c92bc_0_21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solidFill>
                  <a:schemeClr val="dk1"/>
                </a:solidFill>
                <a:latin typeface="Arial"/>
                <a:ea typeface="Arial"/>
                <a:cs typeface="Arial"/>
                <a:sym typeface="Arial"/>
              </a:rPr>
              <a:t>1）拦截件</a:t>
            </a:r>
            <a:endParaRPr>
              <a:solidFill>
                <a:schemeClr val="dk1"/>
              </a:solidFill>
              <a:latin typeface="Arial"/>
              <a:ea typeface="Arial"/>
              <a:cs typeface="Arial"/>
              <a:sym typeface="Arial"/>
            </a:endParaRPr>
          </a:p>
          <a:p>
            <a:pPr indent="0" lvl="0" marL="0" rtl="0" algn="l">
              <a:spcBef>
                <a:spcPts val="0"/>
              </a:spcBef>
              <a:spcAft>
                <a:spcPts val="0"/>
              </a:spcAft>
              <a:buSzPts val="1100"/>
              <a:buNone/>
            </a:pPr>
            <a:r>
              <a:rPr lang="en">
                <a:solidFill>
                  <a:schemeClr val="dk1"/>
                </a:solidFill>
                <a:latin typeface="Arial"/>
                <a:ea typeface="Arial"/>
                <a:cs typeface="Arial"/>
                <a:sym typeface="Arial"/>
              </a:rPr>
              <a:t>-欺诈  UAT</a:t>
            </a:r>
            <a:endParaRPr>
              <a:solidFill>
                <a:schemeClr val="dk1"/>
              </a:solidFill>
              <a:latin typeface="Arial"/>
              <a:ea typeface="Arial"/>
              <a:cs typeface="Arial"/>
              <a:sym typeface="Arial"/>
            </a:endParaRPr>
          </a:p>
          <a:p>
            <a:pPr indent="0" lvl="0" marL="0" rtl="0" algn="l">
              <a:spcBef>
                <a:spcPts val="0"/>
              </a:spcBef>
              <a:spcAft>
                <a:spcPts val="0"/>
              </a:spcAft>
              <a:buSzPts val="1100"/>
              <a:buNone/>
            </a:pPr>
            <a:r>
              <a:rPr lang="en">
                <a:solidFill>
                  <a:schemeClr val="dk1"/>
                </a:solidFill>
                <a:latin typeface="Arial"/>
                <a:ea typeface="Arial"/>
                <a:cs typeface="Arial"/>
                <a:sym typeface="Arial"/>
              </a:rPr>
              <a:t>-逆向未重新打印面单 UAT</a:t>
            </a:r>
            <a:endParaRPr>
              <a:solidFill>
                <a:schemeClr val="dk1"/>
              </a:solidFill>
              <a:latin typeface="Arial"/>
              <a:ea typeface="Arial"/>
              <a:cs typeface="Arial"/>
              <a:sym typeface="Arial"/>
            </a:endParaRPr>
          </a:p>
          <a:p>
            <a:pPr indent="0" lvl="0" marL="0" rtl="0" algn="l">
              <a:spcBef>
                <a:spcPts val="0"/>
              </a:spcBef>
              <a:spcAft>
                <a:spcPts val="0"/>
              </a:spcAft>
              <a:buSzPts val="1100"/>
              <a:buNone/>
            </a:pPr>
            <a:r>
              <a:rPr lang="en">
                <a:solidFill>
                  <a:schemeClr val="dk1"/>
                </a:solidFill>
                <a:latin typeface="Arial"/>
                <a:ea typeface="Arial"/>
                <a:cs typeface="Arial"/>
                <a:sym typeface="Arial"/>
              </a:rPr>
              <a:t>-拍卖 Auction   Dev     </a:t>
            </a:r>
            <a:r>
              <a:rPr lang="en" u="sng">
                <a:solidFill>
                  <a:schemeClr val="hlink"/>
                </a:solidFill>
                <a:latin typeface="Arial"/>
                <a:ea typeface="Arial"/>
                <a:cs typeface="Arial"/>
                <a:sym typeface="Arial"/>
                <a:hlinkClick r:id="rId2"/>
              </a:rPr>
              <a:t>link</a:t>
            </a:r>
            <a:endParaRPr>
              <a:solidFill>
                <a:schemeClr val="dk1"/>
              </a:solidFill>
              <a:latin typeface="Arial"/>
              <a:ea typeface="Arial"/>
              <a:cs typeface="Arial"/>
              <a:sym typeface="Arial"/>
            </a:endParaRPr>
          </a:p>
          <a:p>
            <a:pPr indent="0" lvl="0" marL="0" rtl="0" algn="l">
              <a:spcBef>
                <a:spcPts val="0"/>
              </a:spcBef>
              <a:spcAft>
                <a:spcPts val="0"/>
              </a:spcAft>
              <a:buSzPts val="1100"/>
              <a:buNone/>
            </a:pPr>
            <a:r>
              <a:rPr lang="en">
                <a:solidFill>
                  <a:schemeClr val="dk1"/>
                </a:solidFill>
                <a:latin typeface="Arial"/>
                <a:ea typeface="Arial"/>
                <a:cs typeface="Arial"/>
                <a:sym typeface="Arial"/>
              </a:rPr>
              <a:t>2）异常处理</a:t>
            </a:r>
            <a:endParaRPr>
              <a:solidFill>
                <a:schemeClr val="dk1"/>
              </a:solidFill>
              <a:latin typeface="Arial"/>
              <a:ea typeface="Arial"/>
              <a:cs typeface="Arial"/>
              <a:sym typeface="Arial"/>
            </a:endParaRPr>
          </a:p>
          <a:p>
            <a:pPr indent="0" lvl="0" marL="0" rtl="0" algn="l">
              <a:spcBef>
                <a:spcPts val="0"/>
              </a:spcBef>
              <a:spcAft>
                <a:spcPts val="0"/>
              </a:spcAft>
              <a:buSzPts val="1100"/>
              <a:buNone/>
            </a:pPr>
            <a:r>
              <a:rPr lang="en">
                <a:solidFill>
                  <a:schemeClr val="dk1"/>
                </a:solidFill>
                <a:latin typeface="Arial"/>
                <a:ea typeface="Arial"/>
                <a:cs typeface="Arial"/>
                <a:sym typeface="Arial"/>
              </a:rPr>
              <a:t>-Datafix   UAT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-Damage | Lost ，To Improve</a:t>
            </a:r>
            <a:endParaRPr>
              <a:solidFill>
                <a:schemeClr val="dk1"/>
              </a:solidFill>
              <a:latin typeface="Arial"/>
              <a:ea typeface="Arial"/>
              <a:cs typeface="Arial"/>
              <a:sym typeface="Arial"/>
            </a:endParaRPr>
          </a:p>
        </p:txBody>
      </p:sp>
      <p:sp>
        <p:nvSpPr>
          <p:cNvPr id="2365" name="Google Shape;2365;g231248c92bc_0_2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231248c92bc_0_2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2" name="Google Shape;2422;g231248c92bc_0_2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31248c92bc_0_23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4" name="Google Shape;2524;g231248c92bc_0_23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231248c92bc_0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231248c92bc_0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g231248c92bc_0_2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5" name="Google Shape;2625;g231248c92bc_0_2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g231248c92bc_0_2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7" name="Google Shape;2667;g231248c92bc_0_2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231248c92bc_0_2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231248c92bc_0_25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231248c92bc_0_25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7" name="Google Shape;2787;g231248c92bc_0_25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AutoNum type="arabicPeriod"/>
            </a:pPr>
            <a:r>
              <a:rPr lang="en"/>
              <a:t>大促和非大促SOP</a:t>
            </a:r>
            <a:endParaRPr/>
          </a:p>
          <a:p>
            <a:pPr indent="-298450" lvl="0" marL="457200" rtl="0" algn="l">
              <a:lnSpc>
                <a:spcPct val="115000"/>
              </a:lnSpc>
              <a:spcBef>
                <a:spcPts val="0"/>
              </a:spcBef>
              <a:spcAft>
                <a:spcPts val="0"/>
              </a:spcAft>
              <a:buClr>
                <a:schemeClr val="dk1"/>
              </a:buClr>
              <a:buSzPts val="1100"/>
              <a:buAutoNum type="arabicPeriod"/>
            </a:pPr>
            <a:r>
              <a:rPr lang="en"/>
              <a:t>临时工和正式工</a:t>
            </a:r>
            <a:endParaRPr/>
          </a:p>
          <a:p>
            <a:pPr indent="-298450" lvl="0" marL="457200" rtl="0" algn="l">
              <a:lnSpc>
                <a:spcPct val="115000"/>
              </a:lnSpc>
              <a:spcBef>
                <a:spcPts val="0"/>
              </a:spcBef>
              <a:spcAft>
                <a:spcPts val="0"/>
              </a:spcAft>
              <a:buClr>
                <a:schemeClr val="dk1"/>
              </a:buClr>
              <a:buSzPts val="1100"/>
              <a:buAutoNum type="arabicPeriod"/>
            </a:pPr>
            <a:r>
              <a:rPr lang="en"/>
              <a:t>改进点的试错和快速铺开</a:t>
            </a:r>
            <a:endParaRPr/>
          </a:p>
          <a:p>
            <a:pPr indent="-298450" lvl="0" marL="457200" rtl="0" algn="l">
              <a:lnSpc>
                <a:spcPct val="115000"/>
              </a:lnSpc>
              <a:spcBef>
                <a:spcPts val="0"/>
              </a:spcBef>
              <a:spcAft>
                <a:spcPts val="0"/>
              </a:spcAft>
              <a:buClr>
                <a:schemeClr val="dk1"/>
              </a:buClr>
              <a:buSzPts val="1100"/>
              <a:buAutoNum type="arabicPeriod"/>
            </a:pPr>
            <a:r>
              <a:rPr lang="en"/>
              <a:t>增值服务、更丰富的快递产品</a:t>
            </a:r>
            <a:endParaRPr/>
          </a:p>
          <a:p>
            <a:pPr indent="0" lvl="0" marL="0" rtl="0" algn="l">
              <a:lnSpc>
                <a:spcPct val="100000"/>
              </a:lnSpc>
              <a:spcBef>
                <a:spcPts val="120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8" name="Shape 2878"/>
        <p:cNvGrpSpPr/>
        <p:nvPr/>
      </p:nvGrpSpPr>
      <p:grpSpPr>
        <a:xfrm>
          <a:off x="0" y="0"/>
          <a:ext cx="0" cy="0"/>
          <a:chOff x="0" y="0"/>
          <a:chExt cx="0" cy="0"/>
        </a:xfrm>
      </p:grpSpPr>
      <p:sp>
        <p:nvSpPr>
          <p:cNvPr id="2879" name="Google Shape;2879;g231248c92bc_0_26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0" name="Google Shape;2880;g231248c92bc_0_26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2022-12-08 review</a:t>
            </a:r>
            <a:endParaRPr/>
          </a:p>
          <a:p>
            <a:pPr indent="0" lvl="0" marL="0" rtl="0" algn="l">
              <a:lnSpc>
                <a:spcPct val="100000"/>
              </a:lnSpc>
              <a:spcBef>
                <a:spcPts val="0"/>
              </a:spcBef>
              <a:spcAft>
                <a:spcPts val="0"/>
              </a:spcAft>
              <a:buSzPts val="1400"/>
              <a:buNone/>
            </a:pPr>
            <a:r>
              <a:rPr lang="en"/>
              <a:t>驻场：</a:t>
            </a:r>
            <a:endParaRPr/>
          </a:p>
          <a:p>
            <a:pPr indent="-298450" lvl="0" marL="457200" rtl="0" algn="l">
              <a:lnSpc>
                <a:spcPct val="100000"/>
              </a:lnSpc>
              <a:spcBef>
                <a:spcPts val="0"/>
              </a:spcBef>
              <a:spcAft>
                <a:spcPts val="0"/>
              </a:spcAft>
              <a:buSzPts val="1100"/>
              <a:buAutoNum type="arabicPeriod"/>
            </a:pPr>
            <a:r>
              <a:rPr lang="en"/>
              <a:t>后端接口性能、异步任务处理</a:t>
            </a:r>
            <a:endParaRPr/>
          </a:p>
          <a:p>
            <a:pPr indent="-298450" lvl="0" marL="457200" rtl="0" algn="l">
              <a:lnSpc>
                <a:spcPct val="100000"/>
              </a:lnSpc>
              <a:spcBef>
                <a:spcPts val="0"/>
              </a:spcBef>
              <a:spcAft>
                <a:spcPts val="0"/>
              </a:spcAft>
              <a:buSzPts val="1100"/>
              <a:buAutoNum type="arabicPeriod"/>
            </a:pPr>
            <a:r>
              <a:rPr lang="en"/>
              <a:t>TO打通，待对齐</a:t>
            </a:r>
            <a:endParaRPr/>
          </a:p>
          <a:p>
            <a:pPr indent="-298450" lvl="0" marL="457200" rtl="0" algn="l">
              <a:lnSpc>
                <a:spcPct val="100000"/>
              </a:lnSpc>
              <a:spcBef>
                <a:spcPts val="0"/>
              </a:spcBef>
              <a:spcAft>
                <a:spcPts val="0"/>
              </a:spcAft>
              <a:buSzPts val="1100"/>
              <a:buAutoNum type="arabicPeriod"/>
            </a:pPr>
            <a:r>
              <a:rPr lang="en"/>
              <a:t>暂时不会在Seller进行分拣（是否走虚拟一个SOC的点来集成sorting能力）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波次</a:t>
            </a:r>
            <a:endParaRPr/>
          </a:p>
          <a:p>
            <a:pPr indent="-298450" lvl="0" marL="457200" rtl="0" algn="l">
              <a:lnSpc>
                <a:spcPct val="100000"/>
              </a:lnSpc>
              <a:spcBef>
                <a:spcPts val="0"/>
              </a:spcBef>
              <a:spcAft>
                <a:spcPts val="0"/>
              </a:spcAft>
              <a:buSzPts val="1100"/>
              <a:buAutoNum type="arabicPeriod"/>
            </a:pPr>
            <a:r>
              <a:rPr lang="en"/>
              <a:t>timeslot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Quick Pickup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Pickup window时间段与商家可选的时间，目前两者是割裂的，可以讨论下如何打通，提升商家体验</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Seller备货数据如何打通？有多种技术方案，如监听面单打印事件</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图中两个Proof可以再具体一些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 备货表现</a:t>
            </a:r>
            <a:endParaRPr/>
          </a:p>
          <a:p>
            <a:pPr indent="0" lvl="0" marL="0" rtl="0" algn="l">
              <a:lnSpc>
                <a:spcPct val="100000"/>
              </a:lnSpc>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lang="en"/>
              <a:t>卖家驻场的模式，后续是否会有sorting的诉求（可能需要考虑驻场的卖家占比、单量分布和sorting的诉求，这个可以反馈给BPM，他们来评估下，估计一期不会有，一起更多是跑通链路）；如果后续有，波哥的建议是虚拟一个soc来集成sorting的能力（也就是一个物流PUP同时具备PUP+SOC两个业务属性标签，不同业务属性标签来链接不同的系统能力，例如打TO、分拣等）</a:t>
            </a:r>
            <a:endParaRPr/>
          </a:p>
          <a:p>
            <a:pPr indent="-298450" lvl="0" marL="457200" rtl="0" algn="l">
              <a:lnSpc>
                <a:spcPct val="115000"/>
              </a:lnSpc>
              <a:spcBef>
                <a:spcPts val="0"/>
              </a:spcBef>
              <a:spcAft>
                <a:spcPts val="0"/>
              </a:spcAft>
              <a:buClr>
                <a:schemeClr val="dk1"/>
              </a:buClr>
              <a:buSzPts val="1100"/>
              <a:buAutoNum type="arabicPeriod"/>
            </a:pPr>
            <a:r>
              <a:rPr lang="en"/>
              <a:t>直接走quick Pickup而没有走task分配的模式，对整体的数据分析、定责管控、timeslot的管理会有挑战（也就是模式是不是可以统一？如果不能统一，这两种模式是否可以并行，但对于后续这些功能能做比较好的兼容。我个人的建议是，不要为了统一系统而强行改变用户习惯，如果用户quick pickup的作业效率高，那我们就产品适配用户习惯。这个可以和BPM一起讨论下，先不考虑产品先考虑实际场景）</a:t>
            </a:r>
            <a:endParaRPr/>
          </a:p>
          <a:p>
            <a:pPr indent="-298450" lvl="0" marL="457200" rtl="0" algn="l">
              <a:lnSpc>
                <a:spcPct val="115000"/>
              </a:lnSpc>
              <a:spcBef>
                <a:spcPts val="0"/>
              </a:spcBef>
              <a:spcAft>
                <a:spcPts val="0"/>
              </a:spcAft>
              <a:buClr>
                <a:schemeClr val="dk1"/>
              </a:buClr>
              <a:buSzPts val="1100"/>
              <a:buAutoNum type="arabicPeriod"/>
            </a:pPr>
            <a:r>
              <a:rPr lang="en"/>
              <a:t>pickup time在官网和实际作业的数据不一致（用户体验不好，这个是个小点，但可以优化；官网虽然流量低，但是门面和口碑的入口，有二级传播效应，所以尽量保持数据一致，这个不紧急）</a:t>
            </a:r>
            <a:endParaRPr/>
          </a:p>
          <a:p>
            <a:pPr indent="-298450" lvl="0" marL="457200" rtl="0" algn="l">
              <a:lnSpc>
                <a:spcPct val="115000"/>
              </a:lnSpc>
              <a:spcBef>
                <a:spcPts val="0"/>
              </a:spcBef>
              <a:spcAft>
                <a:spcPts val="0"/>
              </a:spcAft>
              <a:buClr>
                <a:schemeClr val="dk1"/>
              </a:buClr>
              <a:buSzPts val="1100"/>
              <a:buAutoNum type="arabicPeriod"/>
            </a:pPr>
            <a:r>
              <a:rPr lang="en"/>
              <a:t>Seller备货的场景，尽量FM闭环，不建议走Dispatch，这个后面有场景再聊（Dispatch更多调度的是业务模式，pickup更多是管理作业组合，备货的数据信息更多是FM信息处理的事情，和业务模式关系不大）</a:t>
            </a:r>
            <a:endParaRPr/>
          </a:p>
          <a:p>
            <a:pPr indent="-298450" lvl="0" marL="457200" rtl="0" algn="l">
              <a:lnSpc>
                <a:spcPct val="115000"/>
              </a:lnSpc>
              <a:spcBef>
                <a:spcPts val="0"/>
              </a:spcBef>
              <a:spcAft>
                <a:spcPts val="0"/>
              </a:spcAft>
              <a:buClr>
                <a:schemeClr val="dk1"/>
              </a:buClr>
              <a:buSzPts val="1100"/>
              <a:buAutoNum type="arabicPeriod"/>
            </a:pPr>
            <a:r>
              <a:rPr lang="en"/>
              <a:t>pickup wave后续的产品优化</a:t>
            </a:r>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1248c92bc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g231248c92bc_0_2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Task Mgt = planning (wave+shift) - assignment - execution, also including tools utilizing from the general service, e.g.  smart sorting and routing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WFM：Staff Mgt, Shift and Attendance Mgt, Performance/Compensation/Ranking (driver/operator may be different);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Exception: Dispute, Ticket, Lost/Damage, Interception, SLA exceeding, Off-line exception handling</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231248c92bc_0_27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6" name="Google Shape;2956;g231248c92bc_0_27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2022-12-08 review</a:t>
            </a:r>
            <a:endParaRPr/>
          </a:p>
          <a:p>
            <a:pPr indent="0" lvl="0" marL="0" rtl="0" algn="l">
              <a:lnSpc>
                <a:spcPct val="100000"/>
              </a:lnSpc>
              <a:spcBef>
                <a:spcPts val="0"/>
              </a:spcBef>
              <a:spcAft>
                <a:spcPts val="0"/>
              </a:spcAft>
              <a:buSzPts val="1400"/>
              <a:buNone/>
            </a:pPr>
            <a:r>
              <a:rPr lang="en"/>
              <a:t>驻场：</a:t>
            </a:r>
            <a:endParaRPr/>
          </a:p>
          <a:p>
            <a:pPr indent="-298450" lvl="0" marL="457200" rtl="0" algn="l">
              <a:lnSpc>
                <a:spcPct val="100000"/>
              </a:lnSpc>
              <a:spcBef>
                <a:spcPts val="0"/>
              </a:spcBef>
              <a:spcAft>
                <a:spcPts val="0"/>
              </a:spcAft>
              <a:buSzPts val="1100"/>
              <a:buAutoNum type="arabicPeriod"/>
            </a:pPr>
            <a:r>
              <a:rPr lang="en"/>
              <a:t>后端接口性能、异步任务处理</a:t>
            </a:r>
            <a:endParaRPr/>
          </a:p>
          <a:p>
            <a:pPr indent="-298450" lvl="0" marL="457200" rtl="0" algn="l">
              <a:lnSpc>
                <a:spcPct val="100000"/>
              </a:lnSpc>
              <a:spcBef>
                <a:spcPts val="0"/>
              </a:spcBef>
              <a:spcAft>
                <a:spcPts val="0"/>
              </a:spcAft>
              <a:buSzPts val="1100"/>
              <a:buAutoNum type="arabicPeriod"/>
            </a:pPr>
            <a:r>
              <a:rPr lang="en"/>
              <a:t>TO打通，待对齐</a:t>
            </a:r>
            <a:endParaRPr/>
          </a:p>
          <a:p>
            <a:pPr indent="-298450" lvl="0" marL="457200" rtl="0" algn="l">
              <a:lnSpc>
                <a:spcPct val="100000"/>
              </a:lnSpc>
              <a:spcBef>
                <a:spcPts val="0"/>
              </a:spcBef>
              <a:spcAft>
                <a:spcPts val="0"/>
              </a:spcAft>
              <a:buSzPts val="1100"/>
              <a:buAutoNum type="arabicPeriod"/>
            </a:pPr>
            <a:r>
              <a:rPr lang="en"/>
              <a:t>暂时不会在Seller进行分拣（是否走虚拟一个SOC的点来集成sorting能力）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波次</a:t>
            </a:r>
            <a:endParaRPr/>
          </a:p>
          <a:p>
            <a:pPr indent="-298450" lvl="0" marL="457200" rtl="0" algn="l">
              <a:lnSpc>
                <a:spcPct val="100000"/>
              </a:lnSpc>
              <a:spcBef>
                <a:spcPts val="0"/>
              </a:spcBef>
              <a:spcAft>
                <a:spcPts val="0"/>
              </a:spcAft>
              <a:buSzPts val="1100"/>
              <a:buAutoNum type="arabicPeriod"/>
            </a:pPr>
            <a:r>
              <a:rPr lang="en"/>
              <a:t>timeslot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Quick Pickup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Pickup window时间段与商家可选的时间，目前两者是割裂的，可以讨论下如何打通，提升商家体验</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Seller备货数据如何打通？有多种技术方案，如监听面单打印事件</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图中两个Proof可以再具体一些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 备货表现</a:t>
            </a:r>
            <a:endParaRPr/>
          </a:p>
          <a:p>
            <a:pPr indent="0" lvl="0" marL="0" rtl="0" algn="l">
              <a:lnSpc>
                <a:spcPct val="100000"/>
              </a:lnSpc>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lang="en"/>
              <a:t>卖家驻场的模式，后续是否会有sorting的诉求（可能需要考虑驻场的卖家占比、单量分布和sorting的诉求，这个可以反馈给BPM，他们来评估下，估计一期不会有，一起更多是跑通链路）；如果后续有，波哥的建议是虚拟一个soc来集成sorting的能力（也就是一个物流PUP同时具备PUP+SOC两个业务属性标签，不同业务属性标签来链接不同的系统能力，例如打TO、分拣等）</a:t>
            </a:r>
            <a:endParaRPr/>
          </a:p>
          <a:p>
            <a:pPr indent="-298450" lvl="0" marL="457200" rtl="0" algn="l">
              <a:lnSpc>
                <a:spcPct val="115000"/>
              </a:lnSpc>
              <a:spcBef>
                <a:spcPts val="0"/>
              </a:spcBef>
              <a:spcAft>
                <a:spcPts val="0"/>
              </a:spcAft>
              <a:buClr>
                <a:schemeClr val="dk1"/>
              </a:buClr>
              <a:buSzPts val="1100"/>
              <a:buAutoNum type="arabicPeriod"/>
            </a:pPr>
            <a:r>
              <a:rPr lang="en"/>
              <a:t>直接走quick Pickup而没有走task分配的模式，对整体的数据分析、定责管控、timeslot的管理会有挑战（也就是模式是不是可以统一？如果不能统一，这两种模式是否可以并行，但对于后续这些功能能做比较好的兼容。我个人的建议是，不要为了统一系统而强行改变用户习惯，如果用户quick pickup的作业效率高，那我们就产品适配用户习惯。这个可以和BPM一起讨论下，先不考虑产品先考虑实际场景）</a:t>
            </a:r>
            <a:endParaRPr/>
          </a:p>
          <a:p>
            <a:pPr indent="-298450" lvl="0" marL="457200" rtl="0" algn="l">
              <a:lnSpc>
                <a:spcPct val="115000"/>
              </a:lnSpc>
              <a:spcBef>
                <a:spcPts val="0"/>
              </a:spcBef>
              <a:spcAft>
                <a:spcPts val="0"/>
              </a:spcAft>
              <a:buClr>
                <a:schemeClr val="dk1"/>
              </a:buClr>
              <a:buSzPts val="1100"/>
              <a:buAutoNum type="arabicPeriod"/>
            </a:pPr>
            <a:r>
              <a:rPr lang="en"/>
              <a:t>pickup time在官网和实际作业的数据不一致（用户体验不好，这个是个小点，但可以优化；官网虽然流量低，但是门面和口碑的入口，有二级传播效应，所以尽量保持数据一致，这个不紧急）</a:t>
            </a:r>
            <a:endParaRPr/>
          </a:p>
          <a:p>
            <a:pPr indent="-298450" lvl="0" marL="457200" rtl="0" algn="l">
              <a:lnSpc>
                <a:spcPct val="115000"/>
              </a:lnSpc>
              <a:spcBef>
                <a:spcPts val="0"/>
              </a:spcBef>
              <a:spcAft>
                <a:spcPts val="0"/>
              </a:spcAft>
              <a:buClr>
                <a:schemeClr val="dk1"/>
              </a:buClr>
              <a:buSzPts val="1100"/>
              <a:buAutoNum type="arabicPeriod"/>
            </a:pPr>
            <a:r>
              <a:rPr lang="en"/>
              <a:t>Seller备货的场景，尽量FM闭环，不建议走Dispatch，这个后面有场景再聊（Dispatch更多调度的是业务模式，pickup更多是管理作业组合，备货的数据信息更多是FM信息处理的事情，和业务模式关系不大）</a:t>
            </a:r>
            <a:endParaRPr/>
          </a:p>
          <a:p>
            <a:pPr indent="-298450" lvl="0" marL="457200" rtl="0" algn="l">
              <a:lnSpc>
                <a:spcPct val="115000"/>
              </a:lnSpc>
              <a:spcBef>
                <a:spcPts val="0"/>
              </a:spcBef>
              <a:spcAft>
                <a:spcPts val="0"/>
              </a:spcAft>
              <a:buClr>
                <a:schemeClr val="dk1"/>
              </a:buClr>
              <a:buSzPts val="1100"/>
              <a:buAutoNum type="arabicPeriod"/>
            </a:pPr>
            <a:r>
              <a:rPr lang="en"/>
              <a:t>pickup wave后续的产品优化</a:t>
            </a:r>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0" name="Shape 3030"/>
        <p:cNvGrpSpPr/>
        <p:nvPr/>
      </p:nvGrpSpPr>
      <p:grpSpPr>
        <a:xfrm>
          <a:off x="0" y="0"/>
          <a:ext cx="0" cy="0"/>
          <a:chOff x="0" y="0"/>
          <a:chExt cx="0" cy="0"/>
        </a:xfrm>
      </p:grpSpPr>
      <p:sp>
        <p:nvSpPr>
          <p:cNvPr id="3031" name="Google Shape;3031;g231248c92bc_0_28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2" name="Google Shape;3032;g231248c92bc_0_28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2022-12-08 review</a:t>
            </a:r>
            <a:endParaRPr/>
          </a:p>
          <a:p>
            <a:pPr indent="0" lvl="0" marL="0" rtl="0" algn="l">
              <a:lnSpc>
                <a:spcPct val="100000"/>
              </a:lnSpc>
              <a:spcBef>
                <a:spcPts val="0"/>
              </a:spcBef>
              <a:spcAft>
                <a:spcPts val="0"/>
              </a:spcAft>
              <a:buSzPts val="1400"/>
              <a:buNone/>
            </a:pPr>
            <a:r>
              <a:rPr lang="en"/>
              <a:t>驻场：</a:t>
            </a:r>
            <a:endParaRPr/>
          </a:p>
          <a:p>
            <a:pPr indent="-298450" lvl="0" marL="457200" rtl="0" algn="l">
              <a:lnSpc>
                <a:spcPct val="100000"/>
              </a:lnSpc>
              <a:spcBef>
                <a:spcPts val="0"/>
              </a:spcBef>
              <a:spcAft>
                <a:spcPts val="0"/>
              </a:spcAft>
              <a:buSzPts val="1100"/>
              <a:buAutoNum type="arabicPeriod"/>
            </a:pPr>
            <a:r>
              <a:rPr lang="en"/>
              <a:t>后端接口性能、异步任务处理</a:t>
            </a:r>
            <a:endParaRPr/>
          </a:p>
          <a:p>
            <a:pPr indent="-298450" lvl="0" marL="457200" rtl="0" algn="l">
              <a:lnSpc>
                <a:spcPct val="100000"/>
              </a:lnSpc>
              <a:spcBef>
                <a:spcPts val="0"/>
              </a:spcBef>
              <a:spcAft>
                <a:spcPts val="0"/>
              </a:spcAft>
              <a:buSzPts val="1100"/>
              <a:buAutoNum type="arabicPeriod"/>
            </a:pPr>
            <a:r>
              <a:rPr lang="en"/>
              <a:t>TO打通，待对齐</a:t>
            </a:r>
            <a:endParaRPr/>
          </a:p>
          <a:p>
            <a:pPr indent="-298450" lvl="0" marL="457200" rtl="0" algn="l">
              <a:lnSpc>
                <a:spcPct val="100000"/>
              </a:lnSpc>
              <a:spcBef>
                <a:spcPts val="0"/>
              </a:spcBef>
              <a:spcAft>
                <a:spcPts val="0"/>
              </a:spcAft>
              <a:buSzPts val="1100"/>
              <a:buAutoNum type="arabicPeriod"/>
            </a:pPr>
            <a:r>
              <a:rPr lang="en"/>
              <a:t>暂时不会在Seller进行分拣（是否走虚拟一个SOC的点来集成sorting能力）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波次</a:t>
            </a:r>
            <a:endParaRPr/>
          </a:p>
          <a:p>
            <a:pPr indent="-298450" lvl="0" marL="457200" rtl="0" algn="l">
              <a:lnSpc>
                <a:spcPct val="100000"/>
              </a:lnSpc>
              <a:spcBef>
                <a:spcPts val="0"/>
              </a:spcBef>
              <a:spcAft>
                <a:spcPts val="0"/>
              </a:spcAft>
              <a:buSzPts val="1100"/>
              <a:buAutoNum type="arabicPeriod"/>
            </a:pPr>
            <a:r>
              <a:rPr lang="en"/>
              <a:t>timeslot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Quick Pickup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Pickup window时间段与商家可选的时间，目前两者是割裂的，可以讨论下如何打通，提升商家体验</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Seller备货数据如何打通？有多种技术方案，如监听面单打印事件</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图中两个Proof可以再具体一些</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Seller 备货表现</a:t>
            </a:r>
            <a:endParaRPr/>
          </a:p>
          <a:p>
            <a:pPr indent="0" lvl="0" marL="0" rtl="0" algn="l">
              <a:lnSpc>
                <a:spcPct val="100000"/>
              </a:lnSpc>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lang="en"/>
              <a:t>卖家驻场的模式，后续是否会有sorting的诉求（可能需要考虑驻场的卖家占比、单量分布和sorting的诉求，这个可以反馈给BPM，他们来评估下，估计一期不会有，一起更多是跑通链路）；如果后续有，波哥的建议是虚拟一个soc来集成sorting的能力（也就是一个物流PUP同时具备PUP+SOC两个业务属性标签，不同业务属性标签来链接不同的系统能力，例如打TO、分拣等）</a:t>
            </a:r>
            <a:endParaRPr/>
          </a:p>
          <a:p>
            <a:pPr indent="-298450" lvl="0" marL="457200" rtl="0" algn="l">
              <a:lnSpc>
                <a:spcPct val="115000"/>
              </a:lnSpc>
              <a:spcBef>
                <a:spcPts val="0"/>
              </a:spcBef>
              <a:spcAft>
                <a:spcPts val="0"/>
              </a:spcAft>
              <a:buClr>
                <a:schemeClr val="dk1"/>
              </a:buClr>
              <a:buSzPts val="1100"/>
              <a:buAutoNum type="arabicPeriod"/>
            </a:pPr>
            <a:r>
              <a:rPr lang="en"/>
              <a:t>直接走quick Pickup而没有走task分配的模式，对整体的数据分析、定责管控、timeslot的管理会有挑战（也就是模式是不是可以统一？如果不能统一，这两种模式是否可以并行，但对于后续这些功能能做比较好的兼容。我个人的建议是，不要为了统一系统而强行改变用户习惯，如果用户quick pickup的作业效率高，那我们就产品适配用户习惯。这个可以和BPM一起讨论下，先不考虑产品先考虑实际场景）</a:t>
            </a:r>
            <a:endParaRPr/>
          </a:p>
          <a:p>
            <a:pPr indent="-298450" lvl="0" marL="457200" rtl="0" algn="l">
              <a:lnSpc>
                <a:spcPct val="115000"/>
              </a:lnSpc>
              <a:spcBef>
                <a:spcPts val="0"/>
              </a:spcBef>
              <a:spcAft>
                <a:spcPts val="0"/>
              </a:spcAft>
              <a:buClr>
                <a:schemeClr val="dk1"/>
              </a:buClr>
              <a:buSzPts val="1100"/>
              <a:buAutoNum type="arabicPeriod"/>
            </a:pPr>
            <a:r>
              <a:rPr lang="en"/>
              <a:t>pickup time在官网和实际作业的数据不一致（用户体验不好，这个是个小点，但可以优化；官网虽然流量低，但是门面和口碑的入口，有二级传播效应，所以尽量保持数据一致，这个不紧急）</a:t>
            </a:r>
            <a:endParaRPr/>
          </a:p>
          <a:p>
            <a:pPr indent="-298450" lvl="0" marL="457200" rtl="0" algn="l">
              <a:lnSpc>
                <a:spcPct val="115000"/>
              </a:lnSpc>
              <a:spcBef>
                <a:spcPts val="0"/>
              </a:spcBef>
              <a:spcAft>
                <a:spcPts val="0"/>
              </a:spcAft>
              <a:buClr>
                <a:schemeClr val="dk1"/>
              </a:buClr>
              <a:buSzPts val="1100"/>
              <a:buAutoNum type="arabicPeriod"/>
            </a:pPr>
            <a:r>
              <a:rPr lang="en"/>
              <a:t>Seller备货的场景，尽量FM闭环，不建议走Dispatch，这个后面有场景再聊（Dispatch更多调度的是业务模式，pickup更多是管理作业组合，备货的数据信息更多是FM信息处理的事情，和业务模式关系不大）</a:t>
            </a:r>
            <a:endParaRPr/>
          </a:p>
          <a:p>
            <a:pPr indent="-298450" lvl="0" marL="457200" rtl="0" algn="l">
              <a:lnSpc>
                <a:spcPct val="115000"/>
              </a:lnSpc>
              <a:spcBef>
                <a:spcPts val="0"/>
              </a:spcBef>
              <a:spcAft>
                <a:spcPts val="0"/>
              </a:spcAft>
              <a:buClr>
                <a:schemeClr val="dk1"/>
              </a:buClr>
              <a:buSzPts val="1100"/>
              <a:buAutoNum type="arabicPeriod"/>
            </a:pPr>
            <a:r>
              <a:rPr lang="en"/>
              <a:t>pickup wave后续的产品优化</a:t>
            </a:r>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6" name="Shape 3106"/>
        <p:cNvGrpSpPr/>
        <p:nvPr/>
      </p:nvGrpSpPr>
      <p:grpSpPr>
        <a:xfrm>
          <a:off x="0" y="0"/>
          <a:ext cx="0" cy="0"/>
          <a:chOff x="0" y="0"/>
          <a:chExt cx="0" cy="0"/>
        </a:xfrm>
      </p:grpSpPr>
      <p:sp>
        <p:nvSpPr>
          <p:cNvPr id="3107" name="Google Shape;3107;g231248c92bc_0_29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8" name="Google Shape;3108;g231248c92bc_0_29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31248c92b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31248c92b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31248c92bc_0_4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31248c92bc_0_4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31248c92b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31248c92b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TITLE_1">
    <p:spTree>
      <p:nvGrpSpPr>
        <p:cNvPr id="50" name="Shape 50"/>
        <p:cNvGrpSpPr/>
        <p:nvPr/>
      </p:nvGrpSpPr>
      <p:grpSpPr>
        <a:xfrm>
          <a:off x="0" y="0"/>
          <a:ext cx="0" cy="0"/>
          <a:chOff x="0" y="0"/>
          <a:chExt cx="0" cy="0"/>
        </a:xfrm>
      </p:grpSpPr>
      <p:pic>
        <p:nvPicPr>
          <p:cNvPr descr="Picture 10" id="51" name="Google Shape;51;p13"/>
          <p:cNvPicPr preferRelativeResize="0"/>
          <p:nvPr/>
        </p:nvPicPr>
        <p:blipFill rotWithShape="1">
          <a:blip r:embed="rId2">
            <a:alphaModFix/>
          </a:blip>
          <a:srcRect b="0" l="0" r="0" t="0"/>
          <a:stretch/>
        </p:blipFill>
        <p:spPr>
          <a:xfrm>
            <a:off x="4071938" y="614753"/>
            <a:ext cx="991939" cy="1404515"/>
          </a:xfrm>
          <a:prstGeom prst="rect">
            <a:avLst/>
          </a:prstGeom>
          <a:noFill/>
          <a:ln>
            <a:noFill/>
          </a:ln>
        </p:spPr>
      </p:pic>
      <p:sp>
        <p:nvSpPr>
          <p:cNvPr id="52" name="Google Shape;52;p13"/>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3300"/>
              <a:buFont typeface="Arial"/>
              <a:buNone/>
              <a:defRPr b="0" sz="3300"/>
            </a:lvl1pPr>
            <a:lvl2pPr lvl="1" rtl="0" algn="l">
              <a:lnSpc>
                <a:spcPct val="90000"/>
              </a:lnSpc>
              <a:spcBef>
                <a:spcPts val="0"/>
              </a:spcBef>
              <a:spcAft>
                <a:spcPts val="0"/>
              </a:spcAft>
              <a:buClr>
                <a:srgbClr val="000000"/>
              </a:buClr>
              <a:buSzPts val="1400"/>
              <a:buNone/>
              <a:defRPr sz="1100"/>
            </a:lvl2pPr>
            <a:lvl3pPr lvl="2" rtl="0" algn="l">
              <a:lnSpc>
                <a:spcPct val="90000"/>
              </a:lnSpc>
              <a:spcBef>
                <a:spcPts val="0"/>
              </a:spcBef>
              <a:spcAft>
                <a:spcPts val="0"/>
              </a:spcAft>
              <a:buClr>
                <a:srgbClr val="000000"/>
              </a:buClr>
              <a:buSzPts val="1400"/>
              <a:buNone/>
              <a:defRPr sz="1100"/>
            </a:lvl3pPr>
            <a:lvl4pPr lvl="3" rtl="0" algn="l">
              <a:lnSpc>
                <a:spcPct val="90000"/>
              </a:lnSpc>
              <a:spcBef>
                <a:spcPts val="0"/>
              </a:spcBef>
              <a:spcAft>
                <a:spcPts val="0"/>
              </a:spcAft>
              <a:buClr>
                <a:srgbClr val="000000"/>
              </a:buClr>
              <a:buSzPts val="1400"/>
              <a:buNone/>
              <a:defRPr sz="1100"/>
            </a:lvl4pPr>
            <a:lvl5pPr lvl="4" rtl="0" algn="l">
              <a:lnSpc>
                <a:spcPct val="90000"/>
              </a:lnSpc>
              <a:spcBef>
                <a:spcPts val="0"/>
              </a:spcBef>
              <a:spcAft>
                <a:spcPts val="0"/>
              </a:spcAft>
              <a:buClr>
                <a:srgbClr val="000000"/>
              </a:buClr>
              <a:buSzPts val="1400"/>
              <a:buNone/>
              <a:defRPr sz="1100"/>
            </a:lvl5pPr>
            <a:lvl6pPr lvl="5" rtl="0" algn="l">
              <a:lnSpc>
                <a:spcPct val="90000"/>
              </a:lnSpc>
              <a:spcBef>
                <a:spcPts val="0"/>
              </a:spcBef>
              <a:spcAft>
                <a:spcPts val="0"/>
              </a:spcAft>
              <a:buClr>
                <a:srgbClr val="000000"/>
              </a:buClr>
              <a:buSzPts val="1400"/>
              <a:buNone/>
              <a:defRPr sz="1100"/>
            </a:lvl6pPr>
            <a:lvl7pPr lvl="6" rtl="0" algn="l">
              <a:lnSpc>
                <a:spcPct val="90000"/>
              </a:lnSpc>
              <a:spcBef>
                <a:spcPts val="0"/>
              </a:spcBef>
              <a:spcAft>
                <a:spcPts val="0"/>
              </a:spcAft>
              <a:buClr>
                <a:srgbClr val="000000"/>
              </a:buClr>
              <a:buSzPts val="1400"/>
              <a:buNone/>
              <a:defRPr sz="1100"/>
            </a:lvl7pPr>
            <a:lvl8pPr lvl="7" rtl="0" algn="l">
              <a:lnSpc>
                <a:spcPct val="90000"/>
              </a:lnSpc>
              <a:spcBef>
                <a:spcPts val="0"/>
              </a:spcBef>
              <a:spcAft>
                <a:spcPts val="0"/>
              </a:spcAft>
              <a:buClr>
                <a:srgbClr val="000000"/>
              </a:buClr>
              <a:buSzPts val="1400"/>
              <a:buNone/>
              <a:defRPr sz="1100"/>
            </a:lvl8pPr>
            <a:lvl9pPr lvl="8" rtl="0" algn="l">
              <a:lnSpc>
                <a:spcPct val="90000"/>
              </a:lnSpc>
              <a:spcBef>
                <a:spcPts val="0"/>
              </a:spcBef>
              <a:spcAft>
                <a:spcPts val="0"/>
              </a:spcAft>
              <a:buClr>
                <a:srgbClr val="000000"/>
              </a:buClr>
              <a:buSzPts val="1400"/>
              <a:buNone/>
              <a:defRPr sz="1100"/>
            </a:lvl9pPr>
          </a:lstStyle>
          <a:p/>
        </p:txBody>
      </p:sp>
      <p:sp>
        <p:nvSpPr>
          <p:cNvPr id="53" name="Google Shape;53;p13"/>
          <p:cNvSpPr txBox="1"/>
          <p:nvPr>
            <p:ph idx="1" type="body"/>
          </p:nvPr>
        </p:nvSpPr>
        <p:spPr>
          <a:xfrm>
            <a:off x="561108" y="3215551"/>
            <a:ext cx="8052900" cy="4191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767171"/>
              </a:buClr>
              <a:buSzPts val="1500"/>
              <a:buFont typeface="Arial"/>
              <a:buNone/>
              <a:defRPr sz="1500">
                <a:solidFill>
                  <a:srgbClr val="767171"/>
                </a:solidFill>
              </a:defRPr>
            </a:lvl1pPr>
            <a:lvl2pPr indent="-228600" lvl="1" marL="914400" rtl="0" algn="ctr">
              <a:lnSpc>
                <a:spcPct val="90000"/>
              </a:lnSpc>
              <a:spcBef>
                <a:spcPts val="800"/>
              </a:spcBef>
              <a:spcAft>
                <a:spcPts val="0"/>
              </a:spcAft>
              <a:buClr>
                <a:srgbClr val="767171"/>
              </a:buClr>
              <a:buSzPts val="1500"/>
              <a:buFont typeface="Arial"/>
              <a:buNone/>
              <a:defRPr sz="1500">
                <a:solidFill>
                  <a:srgbClr val="767171"/>
                </a:solidFill>
              </a:defRPr>
            </a:lvl2pPr>
            <a:lvl3pPr indent="-228600" lvl="2" marL="1371600" rtl="0" algn="ctr">
              <a:lnSpc>
                <a:spcPct val="90000"/>
              </a:lnSpc>
              <a:spcBef>
                <a:spcPts val="800"/>
              </a:spcBef>
              <a:spcAft>
                <a:spcPts val="0"/>
              </a:spcAft>
              <a:buClr>
                <a:srgbClr val="767171"/>
              </a:buClr>
              <a:buSzPts val="1500"/>
              <a:buFont typeface="Arial"/>
              <a:buNone/>
              <a:defRPr sz="1500">
                <a:solidFill>
                  <a:srgbClr val="767171"/>
                </a:solidFill>
              </a:defRPr>
            </a:lvl3pPr>
            <a:lvl4pPr indent="-228600" lvl="3" marL="1828800" rtl="0" algn="ctr">
              <a:lnSpc>
                <a:spcPct val="90000"/>
              </a:lnSpc>
              <a:spcBef>
                <a:spcPts val="800"/>
              </a:spcBef>
              <a:spcAft>
                <a:spcPts val="0"/>
              </a:spcAft>
              <a:buClr>
                <a:srgbClr val="767171"/>
              </a:buClr>
              <a:buSzPts val="1500"/>
              <a:buFont typeface="Arial"/>
              <a:buNone/>
              <a:defRPr sz="1500">
                <a:solidFill>
                  <a:srgbClr val="767171"/>
                </a:solidFill>
              </a:defRPr>
            </a:lvl4pPr>
            <a:lvl5pPr indent="-228600" lvl="4" marL="2286000" rtl="0" algn="ctr">
              <a:lnSpc>
                <a:spcPct val="90000"/>
              </a:lnSpc>
              <a:spcBef>
                <a:spcPts val="800"/>
              </a:spcBef>
              <a:spcAft>
                <a:spcPts val="0"/>
              </a:spcAft>
              <a:buClr>
                <a:srgbClr val="767171"/>
              </a:buClr>
              <a:buSzPts val="1500"/>
              <a:buFont typeface="Arial"/>
              <a:buNone/>
              <a:defRPr sz="1500">
                <a:solidFill>
                  <a:srgbClr val="767171"/>
                </a:solidFill>
              </a:defRPr>
            </a:lvl5pPr>
            <a:lvl6pPr indent="-317500" lvl="5" marL="2743200" rtl="0" algn="l">
              <a:lnSpc>
                <a:spcPct val="100000"/>
              </a:lnSpc>
              <a:spcBef>
                <a:spcPts val="0"/>
              </a:spcBef>
              <a:spcAft>
                <a:spcPts val="0"/>
              </a:spcAft>
              <a:buSzPts val="1400"/>
              <a:buChar char="■"/>
              <a:defRPr sz="1100"/>
            </a:lvl6pPr>
            <a:lvl7pPr indent="-317500" lvl="6" marL="3200400" rtl="0" algn="l">
              <a:lnSpc>
                <a:spcPct val="100000"/>
              </a:lnSpc>
              <a:spcBef>
                <a:spcPts val="0"/>
              </a:spcBef>
              <a:spcAft>
                <a:spcPts val="0"/>
              </a:spcAft>
              <a:buSzPts val="1400"/>
              <a:buChar char="●"/>
              <a:defRPr sz="1100"/>
            </a:lvl7pPr>
            <a:lvl8pPr indent="-317500" lvl="7" marL="3657600" rtl="0" algn="l">
              <a:lnSpc>
                <a:spcPct val="100000"/>
              </a:lnSpc>
              <a:spcBef>
                <a:spcPts val="0"/>
              </a:spcBef>
              <a:spcAft>
                <a:spcPts val="0"/>
              </a:spcAft>
              <a:buSzPts val="1400"/>
              <a:buChar char="○"/>
              <a:defRPr sz="1100"/>
            </a:lvl8pPr>
            <a:lvl9pPr indent="-317500" lvl="8" marL="4114800" rtl="0" algn="l">
              <a:lnSpc>
                <a:spcPct val="100000"/>
              </a:lnSpc>
              <a:spcBef>
                <a:spcPts val="0"/>
              </a:spcBef>
              <a:spcAft>
                <a:spcPts val="0"/>
              </a:spcAft>
              <a:buSzPts val="1400"/>
              <a:buChar char="■"/>
              <a:defRPr sz="1100"/>
            </a:lvl9pPr>
          </a:lstStyle>
          <a:p/>
        </p:txBody>
      </p:sp>
      <p:sp>
        <p:nvSpPr>
          <p:cNvPr id="54" name="Google Shape;54;p13"/>
          <p:cNvSpPr/>
          <p:nvPr/>
        </p:nvSpPr>
        <p:spPr>
          <a:xfrm>
            <a:off x="0" y="4328516"/>
            <a:ext cx="9144000" cy="843600"/>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3"/>
          <p:cNvSpPr txBox="1"/>
          <p:nvPr>
            <p:ph idx="12" type="sldNum"/>
          </p:nvPr>
        </p:nvSpPr>
        <p:spPr>
          <a:xfrm>
            <a:off x="4419600" y="4629150"/>
            <a:ext cx="2133600" cy="276300"/>
          </a:xfrm>
          <a:prstGeom prst="rect">
            <a:avLst/>
          </a:prstGeom>
          <a:noFill/>
          <a:ln>
            <a:noFill/>
          </a:ln>
        </p:spPr>
        <p:txBody>
          <a:bodyPr anchorCtr="0" anchor="ctr" bIns="34275" lIns="34275" spcFirstLastPara="1" rIns="34275" wrap="square" tIns="34275">
            <a:normAutofit/>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6" name="Shape 56"/>
        <p:cNvGrpSpPr/>
        <p:nvPr/>
      </p:nvGrpSpPr>
      <p:grpSpPr>
        <a:xfrm>
          <a:off x="0" y="0"/>
          <a:ext cx="0" cy="0"/>
          <a:chOff x="0" y="0"/>
          <a:chExt cx="0" cy="0"/>
        </a:xfrm>
      </p:grpSpPr>
      <p:sp>
        <p:nvSpPr>
          <p:cNvPr id="57" name="Google Shape;57;p14"/>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8" name="Google Shape;58;p14"/>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59" name="Google Shape;59;p14"/>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header only">
  <p:cSld name="Content page">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23989" l="0" r="0" t="0"/>
          <a:stretch/>
        </p:blipFill>
        <p:spPr>
          <a:xfrm>
            <a:off x="148057" y="128897"/>
            <a:ext cx="318848" cy="343158"/>
          </a:xfrm>
          <a:prstGeom prst="rect">
            <a:avLst/>
          </a:prstGeom>
          <a:noFill/>
          <a:ln>
            <a:noFill/>
          </a:ln>
        </p:spPr>
      </p:pic>
      <p:cxnSp>
        <p:nvCxnSpPr>
          <p:cNvPr id="62" name="Google Shape;62;p15"/>
          <p:cNvCxnSpPr/>
          <p:nvPr/>
        </p:nvCxnSpPr>
        <p:spPr>
          <a:xfrm>
            <a:off x="1" y="555089"/>
            <a:ext cx="8858400" cy="0"/>
          </a:xfrm>
          <a:prstGeom prst="straightConnector1">
            <a:avLst/>
          </a:prstGeom>
          <a:noFill/>
          <a:ln cap="flat" cmpd="sng" w="38100">
            <a:solidFill>
              <a:srgbClr val="EE4D2D"/>
            </a:solidFill>
            <a:prstDash val="solid"/>
            <a:round/>
            <a:headEnd len="sm" w="sm" type="none"/>
            <a:tailEnd len="sm" w="sm" type="none"/>
          </a:ln>
        </p:spPr>
      </p:cxnSp>
      <p:sp>
        <p:nvSpPr>
          <p:cNvPr id="63" name="Google Shape;63;p15"/>
          <p:cNvSpPr/>
          <p:nvPr/>
        </p:nvSpPr>
        <p:spPr>
          <a:xfrm>
            <a:off x="8919892" y="515687"/>
            <a:ext cx="76200" cy="75600"/>
          </a:xfrm>
          <a:prstGeom prst="ellipse">
            <a:avLst/>
          </a:prstGeom>
          <a:solidFill>
            <a:srgbClr val="FF6600"/>
          </a:solidFill>
          <a:ln cap="flat" cmpd="sng" w="9525">
            <a:solidFill>
              <a:srgbClr val="FF6600"/>
            </a:solidFill>
            <a:prstDash val="solid"/>
            <a:round/>
            <a:headEnd len="sm" w="sm" type="none"/>
            <a:tailEnd len="sm" w="sm" type="none"/>
          </a:ln>
        </p:spPr>
        <p:txBody>
          <a:bodyPr anchorCtr="0" anchor="ctr" bIns="14450" lIns="28925" spcFirstLastPara="1" rIns="28925" wrap="square" tIns="144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sp>
        <p:nvSpPr>
          <p:cNvPr id="64" name="Google Shape;64;p15"/>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rmAutofit/>
          </a:bodyPr>
          <a:lstStyle>
            <a:lvl1pPr lvl="0" marR="0" rtl="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5"/>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idx="1" type="body"/>
          </p:nvPr>
        </p:nvSpPr>
        <p:spPr>
          <a:xfrm>
            <a:off x="533180" y="933253"/>
            <a:ext cx="8077800" cy="28917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100000"/>
              </a:lnSpc>
              <a:spcBef>
                <a:spcPts val="0"/>
              </a:spcBef>
              <a:spcAft>
                <a:spcPts val="0"/>
              </a:spcAft>
              <a:buClr>
                <a:srgbClr val="000000"/>
              </a:buClr>
              <a:buSzPts val="11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5"/>
          <p:cNvSpPr txBox="1"/>
          <p:nvPr/>
        </p:nvSpPr>
        <p:spPr>
          <a:xfrm>
            <a:off x="1311830" y="4811314"/>
            <a:ext cx="6663600" cy="185700"/>
          </a:xfrm>
          <a:prstGeom prst="rect">
            <a:avLst/>
          </a:prstGeom>
          <a:noFill/>
          <a:ln>
            <a:noFill/>
          </a:ln>
        </p:spPr>
        <p:txBody>
          <a:bodyPr anchorCtr="0" anchor="t" bIns="33725" lIns="67475" spcFirstLastPara="1" rIns="67475" wrap="square" tIns="41025">
            <a:noAutofit/>
          </a:bodyPr>
          <a:lstStyle/>
          <a:p>
            <a:pPr indent="0" lvl="0" marL="0" marR="0" rtl="0" algn="ctr">
              <a:lnSpc>
                <a:spcPct val="93000"/>
              </a:lnSpc>
              <a:spcBef>
                <a:spcPts val="0"/>
              </a:spcBef>
              <a:spcAft>
                <a:spcPts val="0"/>
              </a:spcAft>
              <a:buClr>
                <a:srgbClr val="808080"/>
              </a:buClr>
              <a:buSzPts val="800"/>
              <a:buFont typeface="Times New Roman"/>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howMasterSp="0">
  <p:cSld name="Content">
    <p:spTree>
      <p:nvGrpSpPr>
        <p:cNvPr id="68" name="Shape 68"/>
        <p:cNvGrpSpPr/>
        <p:nvPr/>
      </p:nvGrpSpPr>
      <p:grpSpPr>
        <a:xfrm>
          <a:off x="0" y="0"/>
          <a:ext cx="0" cy="0"/>
          <a:chOff x="0" y="0"/>
          <a:chExt cx="0" cy="0"/>
        </a:xfrm>
      </p:grpSpPr>
      <p:cxnSp>
        <p:nvCxnSpPr>
          <p:cNvPr id="69" name="Google Shape;69;p16"/>
          <p:cNvCxnSpPr/>
          <p:nvPr/>
        </p:nvCxnSpPr>
        <p:spPr>
          <a:xfrm>
            <a:off x="716643" y="589177"/>
            <a:ext cx="8166300" cy="0"/>
          </a:xfrm>
          <a:prstGeom prst="straightConnector1">
            <a:avLst/>
          </a:prstGeom>
          <a:noFill/>
          <a:ln cap="flat" cmpd="sng" w="25400">
            <a:solidFill>
              <a:srgbClr val="EE4D2D"/>
            </a:solidFill>
            <a:prstDash val="solid"/>
            <a:round/>
            <a:headEnd len="sm" w="sm" type="none"/>
            <a:tailEnd len="sm" w="sm" type="none"/>
          </a:ln>
        </p:spPr>
      </p:cxnSp>
      <p:sp>
        <p:nvSpPr>
          <p:cNvPr id="70" name="Google Shape;70;p16"/>
          <p:cNvSpPr txBox="1"/>
          <p:nvPr/>
        </p:nvSpPr>
        <p:spPr>
          <a:xfrm>
            <a:off x="3883419" y="4723811"/>
            <a:ext cx="1383300" cy="431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Private &amp; Confidential</a:t>
            </a:r>
            <a:endParaRPr b="0" i="0" sz="1100" u="none" cap="none" strike="noStrike">
              <a:solidFill>
                <a:srgbClr val="000000"/>
              </a:solidFill>
              <a:latin typeface="Arial"/>
              <a:ea typeface="Arial"/>
              <a:cs typeface="Arial"/>
              <a:sym typeface="Arial"/>
            </a:endParaRPr>
          </a:p>
        </p:txBody>
      </p:sp>
      <p:pic>
        <p:nvPicPr>
          <p:cNvPr descr="shopee-logo-en.png" id="71" name="Google Shape;71;p16"/>
          <p:cNvPicPr preferRelativeResize="0"/>
          <p:nvPr/>
        </p:nvPicPr>
        <p:blipFill rotWithShape="1">
          <a:blip r:embed="rId2">
            <a:alphaModFix/>
          </a:blip>
          <a:srcRect b="0" l="0" r="71130" t="0"/>
          <a:stretch/>
        </p:blipFill>
        <p:spPr>
          <a:xfrm>
            <a:off x="308305" y="247184"/>
            <a:ext cx="337878" cy="370622"/>
          </a:xfrm>
          <a:prstGeom prst="rect">
            <a:avLst/>
          </a:prstGeom>
          <a:noFill/>
          <a:ln>
            <a:noFill/>
          </a:ln>
        </p:spPr>
      </p:pic>
      <p:sp>
        <p:nvSpPr>
          <p:cNvPr id="72" name="Google Shape;72;p16"/>
          <p:cNvSpPr txBox="1"/>
          <p:nvPr/>
        </p:nvSpPr>
        <p:spPr>
          <a:xfrm>
            <a:off x="2061600" y="4811846"/>
            <a:ext cx="5014800" cy="33180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808080"/>
              </a:buClr>
              <a:buSzPts val="1400"/>
              <a:buFont typeface="Arial"/>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
        <p:nvSpPr>
          <p:cNvPr id="73" name="Google Shape;73;p16"/>
          <p:cNvSpPr txBox="1"/>
          <p:nvPr/>
        </p:nvSpPr>
        <p:spPr>
          <a:xfrm>
            <a:off x="8578931" y="4833182"/>
            <a:ext cx="290700" cy="283500"/>
          </a:xfrm>
          <a:prstGeom prst="rect">
            <a:avLst/>
          </a:prstGeom>
          <a:noFill/>
          <a:ln>
            <a:noFill/>
          </a:ln>
        </p:spPr>
        <p:txBody>
          <a:bodyPr anchorCtr="0" anchor="ctr" bIns="76975" lIns="76975" spcFirstLastPara="1" rIns="76975" wrap="square" tIns="76975">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74" name="Shape 74"/>
        <p:cNvGrpSpPr/>
        <p:nvPr/>
      </p:nvGrpSpPr>
      <p:grpSpPr>
        <a:xfrm>
          <a:off x="0" y="0"/>
          <a:ext cx="0" cy="0"/>
          <a:chOff x="0" y="0"/>
          <a:chExt cx="0" cy="0"/>
        </a:xfrm>
      </p:grpSpPr>
      <p:sp>
        <p:nvSpPr>
          <p:cNvPr id="75" name="Google Shape;75;p17"/>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6" name="Google Shape;76;p17"/>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7" name="Google Shape;77;p17"/>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2" showMasterSp="0">
  <p:cSld name="TITLE_AND_BODY_1_1">
    <p:spTree>
      <p:nvGrpSpPr>
        <p:cNvPr id="78" name="Shape 78"/>
        <p:cNvGrpSpPr/>
        <p:nvPr/>
      </p:nvGrpSpPr>
      <p:grpSpPr>
        <a:xfrm>
          <a:off x="0" y="0"/>
          <a:ext cx="0" cy="0"/>
          <a:chOff x="0" y="0"/>
          <a:chExt cx="0" cy="0"/>
        </a:xfrm>
      </p:grpSpPr>
      <p:cxnSp>
        <p:nvCxnSpPr>
          <p:cNvPr id="79" name="Google Shape;79;p18"/>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80" name="Google Shape;80;p1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81" name="Google Shape;81;p18"/>
          <p:cNvSpPr txBox="1"/>
          <p:nvPr>
            <p:ph idx="1" type="body"/>
          </p:nvPr>
        </p:nvSpPr>
        <p:spPr>
          <a:xfrm>
            <a:off x="552450" y="1074075"/>
            <a:ext cx="46779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2" name="Google Shape;82;p18"/>
          <p:cNvSpPr txBox="1"/>
          <p:nvPr>
            <p:ph idx="2" type="body"/>
          </p:nvPr>
        </p:nvSpPr>
        <p:spPr>
          <a:xfrm>
            <a:off x="550069" y="736922"/>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3" name="Google Shape;83;p18"/>
          <p:cNvSpPr txBox="1"/>
          <p:nvPr>
            <p:ph idx="3" type="body"/>
          </p:nvPr>
        </p:nvSpPr>
        <p:spPr>
          <a:xfrm>
            <a:off x="550069" y="1841660"/>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4" name="Google Shape;84;p18"/>
          <p:cNvSpPr txBox="1"/>
          <p:nvPr>
            <p:ph idx="4" type="body"/>
          </p:nvPr>
        </p:nvSpPr>
        <p:spPr>
          <a:xfrm>
            <a:off x="550067" y="3041603"/>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85" name="Google Shape;85;p18"/>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normAutofit lnSpcReduction="10000"/>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pic>
        <p:nvPicPr>
          <p:cNvPr descr="shopee-logo-en.png" id="86" name="Google Shape;86;p18"/>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p:cSld name="TITLE_AND_BODY_1_2">
    <p:spTree>
      <p:nvGrpSpPr>
        <p:cNvPr id="87" name="Shape 87"/>
        <p:cNvGrpSpPr/>
        <p:nvPr/>
      </p:nvGrpSpPr>
      <p:grpSpPr>
        <a:xfrm>
          <a:off x="0" y="0"/>
          <a:ext cx="0" cy="0"/>
          <a:chOff x="0" y="0"/>
          <a:chExt cx="0" cy="0"/>
        </a:xfrm>
      </p:grpSpPr>
      <p:cxnSp>
        <p:nvCxnSpPr>
          <p:cNvPr id="88" name="Google Shape;88;p19"/>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89" name="Google Shape;89;p1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90" name="Google Shape;90;p19"/>
          <p:cNvSpPr txBox="1"/>
          <p:nvPr>
            <p:ph idx="1" type="body"/>
          </p:nvPr>
        </p:nvSpPr>
        <p:spPr>
          <a:xfrm>
            <a:off x="552450" y="1074075"/>
            <a:ext cx="46779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1" name="Google Shape;91;p19"/>
          <p:cNvSpPr txBox="1"/>
          <p:nvPr>
            <p:ph idx="2" type="body"/>
          </p:nvPr>
        </p:nvSpPr>
        <p:spPr>
          <a:xfrm>
            <a:off x="550069" y="736922"/>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2" name="Google Shape;92;p19"/>
          <p:cNvSpPr txBox="1"/>
          <p:nvPr>
            <p:ph idx="3" type="body"/>
          </p:nvPr>
        </p:nvSpPr>
        <p:spPr>
          <a:xfrm>
            <a:off x="550069" y="1841660"/>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3" name="Google Shape;93;p19"/>
          <p:cNvSpPr txBox="1"/>
          <p:nvPr>
            <p:ph idx="4" type="body"/>
          </p:nvPr>
        </p:nvSpPr>
        <p:spPr>
          <a:xfrm>
            <a:off x="550067" y="3041603"/>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94" name="Google Shape;94;p19"/>
          <p:cNvSpPr txBox="1"/>
          <p:nvPr>
            <p:ph idx="12" type="sldNum"/>
          </p:nvPr>
        </p:nvSpPr>
        <p:spPr>
          <a:xfrm>
            <a:off x="8790912" y="4805089"/>
            <a:ext cx="205200" cy="198300"/>
          </a:xfrm>
          <a:prstGeom prst="rect">
            <a:avLst/>
          </a:prstGeom>
          <a:noFill/>
          <a:ln>
            <a:noFill/>
          </a:ln>
        </p:spPr>
        <p:txBody>
          <a:bodyPr anchorCtr="0" anchor="ctr" bIns="34275" lIns="34275" spcFirstLastPara="1" rIns="34275" wrap="square" tIns="34275">
            <a:normAutofit lnSpcReduction="20000"/>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pic>
        <p:nvPicPr>
          <p:cNvPr descr="shopee-logo-en.png" id="95" name="Google Shape;95;p19"/>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2 1" showMasterSp="0">
  <p:cSld name="TITLE_AND_BODY_1_1_1">
    <p:spTree>
      <p:nvGrpSpPr>
        <p:cNvPr id="96" name="Shape 96"/>
        <p:cNvGrpSpPr/>
        <p:nvPr/>
      </p:nvGrpSpPr>
      <p:grpSpPr>
        <a:xfrm>
          <a:off x="0" y="0"/>
          <a:ext cx="0" cy="0"/>
          <a:chOff x="0" y="0"/>
          <a:chExt cx="0" cy="0"/>
        </a:xfrm>
      </p:grpSpPr>
      <p:cxnSp>
        <p:nvCxnSpPr>
          <p:cNvPr id="97" name="Google Shape;97;p20"/>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98" name="Google Shape;98;p2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99" name="Google Shape;99;p20"/>
          <p:cNvSpPr txBox="1"/>
          <p:nvPr>
            <p:ph idx="1" type="body"/>
          </p:nvPr>
        </p:nvSpPr>
        <p:spPr>
          <a:xfrm>
            <a:off x="552450" y="1074075"/>
            <a:ext cx="46779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0" name="Google Shape;100;p20"/>
          <p:cNvSpPr txBox="1"/>
          <p:nvPr>
            <p:ph idx="2" type="body"/>
          </p:nvPr>
        </p:nvSpPr>
        <p:spPr>
          <a:xfrm>
            <a:off x="550069" y="736922"/>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1" name="Google Shape;101;p20"/>
          <p:cNvSpPr txBox="1"/>
          <p:nvPr>
            <p:ph idx="3" type="body"/>
          </p:nvPr>
        </p:nvSpPr>
        <p:spPr>
          <a:xfrm>
            <a:off x="550069" y="1841660"/>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2" name="Google Shape;102;p20"/>
          <p:cNvSpPr txBox="1"/>
          <p:nvPr>
            <p:ph idx="4" type="body"/>
          </p:nvPr>
        </p:nvSpPr>
        <p:spPr>
          <a:xfrm>
            <a:off x="550067" y="3041603"/>
            <a:ext cx="3793200" cy="3300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3" name="Google Shape;103;p20"/>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normAutofit lnSpcReduction="10000"/>
          </a:bodyPr>
          <a:lstStyle>
            <a:lvl1pPr indent="0" lvl="0" marL="0" rtl="0" algn="r">
              <a:lnSpc>
                <a:spcPct val="100000"/>
              </a:lnSpc>
              <a:spcBef>
                <a:spcPts val="0"/>
              </a:spcBef>
              <a:spcAft>
                <a:spcPts val="0"/>
              </a:spcAft>
              <a:buClr>
                <a:srgbClr val="888888"/>
              </a:buClr>
              <a:buSzPts val="900"/>
              <a:buFont typeface="Arial"/>
              <a:buNone/>
              <a:defRPr sz="900">
                <a:solidFill>
                  <a:srgbClr val="888888"/>
                </a:solidFill>
              </a:defRPr>
            </a:lvl1pPr>
            <a:lvl2pPr indent="0" lvl="1" marL="0" rtl="0" algn="r">
              <a:lnSpc>
                <a:spcPct val="100000"/>
              </a:lnSpc>
              <a:spcBef>
                <a:spcPts val="0"/>
              </a:spcBef>
              <a:spcAft>
                <a:spcPts val="0"/>
              </a:spcAft>
              <a:buClr>
                <a:srgbClr val="888888"/>
              </a:buClr>
              <a:buSzPts val="900"/>
              <a:buFont typeface="Arial"/>
              <a:buNone/>
              <a:defRPr sz="900">
                <a:solidFill>
                  <a:srgbClr val="888888"/>
                </a:solidFill>
              </a:defRPr>
            </a:lvl2pPr>
            <a:lvl3pPr indent="0" lvl="2" marL="0" rtl="0" algn="r">
              <a:lnSpc>
                <a:spcPct val="100000"/>
              </a:lnSpc>
              <a:spcBef>
                <a:spcPts val="0"/>
              </a:spcBef>
              <a:spcAft>
                <a:spcPts val="0"/>
              </a:spcAft>
              <a:buClr>
                <a:srgbClr val="888888"/>
              </a:buClr>
              <a:buSzPts val="900"/>
              <a:buFont typeface="Arial"/>
              <a:buNone/>
              <a:defRPr sz="900">
                <a:solidFill>
                  <a:srgbClr val="888888"/>
                </a:solidFill>
              </a:defRPr>
            </a:lvl3pPr>
            <a:lvl4pPr indent="0" lvl="3" marL="0" rtl="0" algn="r">
              <a:lnSpc>
                <a:spcPct val="100000"/>
              </a:lnSpc>
              <a:spcBef>
                <a:spcPts val="0"/>
              </a:spcBef>
              <a:spcAft>
                <a:spcPts val="0"/>
              </a:spcAft>
              <a:buClr>
                <a:srgbClr val="888888"/>
              </a:buClr>
              <a:buSzPts val="900"/>
              <a:buFont typeface="Arial"/>
              <a:buNone/>
              <a:defRPr sz="900">
                <a:solidFill>
                  <a:srgbClr val="888888"/>
                </a:solidFill>
              </a:defRPr>
            </a:lvl4pPr>
            <a:lvl5pPr indent="0" lvl="4" marL="0" rtl="0" algn="r">
              <a:lnSpc>
                <a:spcPct val="100000"/>
              </a:lnSpc>
              <a:spcBef>
                <a:spcPts val="0"/>
              </a:spcBef>
              <a:spcAft>
                <a:spcPts val="0"/>
              </a:spcAft>
              <a:buClr>
                <a:srgbClr val="888888"/>
              </a:buClr>
              <a:buSzPts val="900"/>
              <a:buFont typeface="Arial"/>
              <a:buNone/>
              <a:defRPr sz="900">
                <a:solidFill>
                  <a:srgbClr val="888888"/>
                </a:solidFill>
              </a:defRPr>
            </a:lvl5pPr>
            <a:lvl6pPr indent="0" lvl="5" marL="0" rtl="0" algn="r">
              <a:lnSpc>
                <a:spcPct val="100000"/>
              </a:lnSpc>
              <a:spcBef>
                <a:spcPts val="0"/>
              </a:spcBef>
              <a:spcAft>
                <a:spcPts val="0"/>
              </a:spcAft>
              <a:buClr>
                <a:srgbClr val="888888"/>
              </a:buClr>
              <a:buSzPts val="900"/>
              <a:buFont typeface="Arial"/>
              <a:buNone/>
              <a:defRPr sz="900">
                <a:solidFill>
                  <a:srgbClr val="888888"/>
                </a:solidFill>
              </a:defRPr>
            </a:lvl6pPr>
            <a:lvl7pPr indent="0" lvl="6" marL="0" rtl="0" algn="r">
              <a:lnSpc>
                <a:spcPct val="100000"/>
              </a:lnSpc>
              <a:spcBef>
                <a:spcPts val="0"/>
              </a:spcBef>
              <a:spcAft>
                <a:spcPts val="0"/>
              </a:spcAft>
              <a:buClr>
                <a:srgbClr val="888888"/>
              </a:buClr>
              <a:buSzPts val="900"/>
              <a:buFont typeface="Arial"/>
              <a:buNone/>
              <a:defRPr sz="900">
                <a:solidFill>
                  <a:srgbClr val="888888"/>
                </a:solidFill>
              </a:defRPr>
            </a:lvl7pPr>
            <a:lvl8pPr indent="0" lvl="7" marL="0" rtl="0" algn="r">
              <a:lnSpc>
                <a:spcPct val="100000"/>
              </a:lnSpc>
              <a:spcBef>
                <a:spcPts val="0"/>
              </a:spcBef>
              <a:spcAft>
                <a:spcPts val="0"/>
              </a:spcAft>
              <a:buClr>
                <a:srgbClr val="888888"/>
              </a:buClr>
              <a:buSzPts val="900"/>
              <a:buFont typeface="Arial"/>
              <a:buNone/>
              <a:defRPr sz="900">
                <a:solidFill>
                  <a:srgbClr val="888888"/>
                </a:solidFill>
              </a:defRPr>
            </a:lvl8pPr>
            <a:lvl9pPr indent="0" lvl="8" marL="0" rtl="0" algn="r">
              <a:lnSpc>
                <a:spcPct val="100000"/>
              </a:lnSpc>
              <a:spcBef>
                <a:spcPts val="0"/>
              </a:spcBef>
              <a:spcAft>
                <a:spcPts val="0"/>
              </a:spcAft>
              <a:buClr>
                <a:srgbClr val="888888"/>
              </a:buClr>
              <a:buSzPts val="900"/>
              <a:buFont typeface="Arial"/>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pic>
        <p:nvPicPr>
          <p:cNvPr descr="shopee-logo-en.png" id="104" name="Google Shape;104;p20"/>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_1">
  <p:cSld name="TITLE_1_1">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7" name="Google Shape;107;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21"/>
          <p:cNvSpPr txBox="1"/>
          <p:nvPr>
            <p:ph idx="12" type="sldNum"/>
          </p:nvPr>
        </p:nvSpPr>
        <p:spPr>
          <a:xfrm>
            <a:off x="8472458" y="4663217"/>
            <a:ext cx="548700" cy="207900"/>
          </a:xfrm>
          <a:prstGeom prst="rect">
            <a:avLst/>
          </a:prstGeom>
        </p:spPr>
        <p:txBody>
          <a:bodyPr anchorCtr="0" anchor="ctr" bIns="91425" lIns="91425" spcFirstLastPara="1" rIns="91425" wrap="square" tIns="91425">
            <a:normAutofit fontScale="25000"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showMasterSp="0">
  <p:cSld name="Content_1">
    <p:spTree>
      <p:nvGrpSpPr>
        <p:cNvPr id="109" name="Shape 109"/>
        <p:cNvGrpSpPr/>
        <p:nvPr/>
      </p:nvGrpSpPr>
      <p:grpSpPr>
        <a:xfrm>
          <a:off x="0" y="0"/>
          <a:ext cx="0" cy="0"/>
          <a:chOff x="0" y="0"/>
          <a:chExt cx="0" cy="0"/>
        </a:xfrm>
      </p:grpSpPr>
      <p:cxnSp>
        <p:nvCxnSpPr>
          <p:cNvPr id="110" name="Google Shape;110;p22"/>
          <p:cNvCxnSpPr/>
          <p:nvPr/>
        </p:nvCxnSpPr>
        <p:spPr>
          <a:xfrm>
            <a:off x="716643" y="589177"/>
            <a:ext cx="8166300" cy="0"/>
          </a:xfrm>
          <a:prstGeom prst="straightConnector1">
            <a:avLst/>
          </a:prstGeom>
          <a:noFill/>
          <a:ln cap="flat" cmpd="sng" w="25400">
            <a:solidFill>
              <a:srgbClr val="EE4D2D"/>
            </a:solidFill>
            <a:prstDash val="solid"/>
            <a:round/>
            <a:headEnd len="sm" w="sm" type="none"/>
            <a:tailEnd len="sm" w="sm" type="none"/>
          </a:ln>
        </p:spPr>
      </p:cxnSp>
      <p:sp>
        <p:nvSpPr>
          <p:cNvPr id="111" name="Google Shape;111;p22"/>
          <p:cNvSpPr txBox="1"/>
          <p:nvPr/>
        </p:nvSpPr>
        <p:spPr>
          <a:xfrm>
            <a:off x="3883419" y="4723811"/>
            <a:ext cx="1383300" cy="431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Private &amp; Confidential</a:t>
            </a:r>
            <a:endParaRPr b="0" i="0" sz="1100" u="none" cap="none" strike="noStrike">
              <a:solidFill>
                <a:srgbClr val="000000"/>
              </a:solidFill>
              <a:latin typeface="Arial"/>
              <a:ea typeface="Arial"/>
              <a:cs typeface="Arial"/>
              <a:sym typeface="Arial"/>
            </a:endParaRPr>
          </a:p>
        </p:txBody>
      </p:sp>
      <p:sp>
        <p:nvSpPr>
          <p:cNvPr id="112" name="Google Shape;112;p22"/>
          <p:cNvSpPr txBox="1"/>
          <p:nvPr/>
        </p:nvSpPr>
        <p:spPr>
          <a:xfrm>
            <a:off x="2061600" y="4811846"/>
            <a:ext cx="5014800" cy="33150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808080"/>
              </a:buClr>
              <a:buSzPts val="1400"/>
              <a:buFont typeface="Arial"/>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
        <p:nvSpPr>
          <p:cNvPr id="113" name="Google Shape;113;p22"/>
          <p:cNvSpPr txBox="1"/>
          <p:nvPr/>
        </p:nvSpPr>
        <p:spPr>
          <a:xfrm>
            <a:off x="8578931" y="4833182"/>
            <a:ext cx="290700" cy="283500"/>
          </a:xfrm>
          <a:prstGeom prst="rect">
            <a:avLst/>
          </a:prstGeom>
          <a:noFill/>
          <a:ln>
            <a:noFill/>
          </a:ln>
        </p:spPr>
        <p:txBody>
          <a:bodyPr anchorCtr="0" anchor="ctr" bIns="76975" lIns="76975" spcFirstLastPara="1" rIns="76975" wrap="square" tIns="76975">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pic>
        <p:nvPicPr>
          <p:cNvPr id="114" name="Google Shape;114;p22"/>
          <p:cNvPicPr preferRelativeResize="0"/>
          <p:nvPr/>
        </p:nvPicPr>
        <p:blipFill rotWithShape="1">
          <a:blip r:embed="rId2">
            <a:alphaModFix/>
          </a:blip>
          <a:srcRect b="0" l="0" r="0" t="0"/>
          <a:stretch/>
        </p:blipFill>
        <p:spPr>
          <a:xfrm>
            <a:off x="82150" y="121264"/>
            <a:ext cx="634500" cy="56445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showMasterSp="0">
  <p:cSld name="Content_2">
    <p:spTree>
      <p:nvGrpSpPr>
        <p:cNvPr id="115" name="Shape 115"/>
        <p:cNvGrpSpPr/>
        <p:nvPr/>
      </p:nvGrpSpPr>
      <p:grpSpPr>
        <a:xfrm>
          <a:off x="0" y="0"/>
          <a:ext cx="0" cy="0"/>
          <a:chOff x="0" y="0"/>
          <a:chExt cx="0" cy="0"/>
        </a:xfrm>
      </p:grpSpPr>
      <p:cxnSp>
        <p:nvCxnSpPr>
          <p:cNvPr id="116" name="Google Shape;116;p23"/>
          <p:cNvCxnSpPr/>
          <p:nvPr/>
        </p:nvCxnSpPr>
        <p:spPr>
          <a:xfrm>
            <a:off x="716643" y="589177"/>
            <a:ext cx="8166300" cy="0"/>
          </a:xfrm>
          <a:prstGeom prst="straightConnector1">
            <a:avLst/>
          </a:prstGeom>
          <a:noFill/>
          <a:ln cap="flat" cmpd="sng" w="25400">
            <a:solidFill>
              <a:srgbClr val="EE4D2D"/>
            </a:solidFill>
            <a:prstDash val="solid"/>
            <a:round/>
            <a:headEnd len="sm" w="sm" type="none"/>
            <a:tailEnd len="sm" w="sm" type="none"/>
          </a:ln>
        </p:spPr>
      </p:cxnSp>
      <p:sp>
        <p:nvSpPr>
          <p:cNvPr id="117" name="Google Shape;117;p23"/>
          <p:cNvSpPr txBox="1"/>
          <p:nvPr/>
        </p:nvSpPr>
        <p:spPr>
          <a:xfrm>
            <a:off x="3883419" y="4723811"/>
            <a:ext cx="1383300" cy="431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Private &amp; Confidential</a:t>
            </a:r>
            <a:endParaRPr b="0" i="0" sz="1100" u="none" cap="none" strike="noStrike">
              <a:solidFill>
                <a:srgbClr val="000000"/>
              </a:solidFill>
              <a:latin typeface="Arial"/>
              <a:ea typeface="Arial"/>
              <a:cs typeface="Arial"/>
              <a:sym typeface="Arial"/>
            </a:endParaRPr>
          </a:p>
        </p:txBody>
      </p:sp>
      <p:pic>
        <p:nvPicPr>
          <p:cNvPr descr="shopee-logo-en.png" id="118" name="Google Shape;118;p23"/>
          <p:cNvPicPr preferRelativeResize="0"/>
          <p:nvPr/>
        </p:nvPicPr>
        <p:blipFill rotWithShape="1">
          <a:blip r:embed="rId2">
            <a:alphaModFix/>
          </a:blip>
          <a:srcRect b="0" l="0" r="71130" t="0"/>
          <a:stretch/>
        </p:blipFill>
        <p:spPr>
          <a:xfrm>
            <a:off x="308305" y="247184"/>
            <a:ext cx="337878" cy="370622"/>
          </a:xfrm>
          <a:prstGeom prst="rect">
            <a:avLst/>
          </a:prstGeom>
          <a:noFill/>
          <a:ln>
            <a:noFill/>
          </a:ln>
        </p:spPr>
      </p:pic>
      <p:sp>
        <p:nvSpPr>
          <p:cNvPr id="119" name="Google Shape;119;p23"/>
          <p:cNvSpPr txBox="1"/>
          <p:nvPr/>
        </p:nvSpPr>
        <p:spPr>
          <a:xfrm>
            <a:off x="2061600" y="4811846"/>
            <a:ext cx="5014800" cy="33180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808080"/>
              </a:buClr>
              <a:buSzPts val="1400"/>
              <a:buFont typeface="Arial"/>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
        <p:nvSpPr>
          <p:cNvPr id="120" name="Google Shape;120;p23"/>
          <p:cNvSpPr txBox="1"/>
          <p:nvPr/>
        </p:nvSpPr>
        <p:spPr>
          <a:xfrm>
            <a:off x="8578931" y="4833182"/>
            <a:ext cx="290700" cy="283500"/>
          </a:xfrm>
          <a:prstGeom prst="rect">
            <a:avLst/>
          </a:prstGeom>
          <a:noFill/>
          <a:ln>
            <a:noFill/>
          </a:ln>
        </p:spPr>
        <p:txBody>
          <a:bodyPr anchorCtr="0" anchor="ctr" bIns="76975" lIns="76975" spcFirstLastPara="1" rIns="76975" wrap="square" tIns="76975">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showMasterSp="0">
  <p:cSld name="Content_3">
    <p:spTree>
      <p:nvGrpSpPr>
        <p:cNvPr id="121" name="Shape 121"/>
        <p:cNvGrpSpPr/>
        <p:nvPr/>
      </p:nvGrpSpPr>
      <p:grpSpPr>
        <a:xfrm>
          <a:off x="0" y="0"/>
          <a:ext cx="0" cy="0"/>
          <a:chOff x="0" y="0"/>
          <a:chExt cx="0" cy="0"/>
        </a:xfrm>
      </p:grpSpPr>
      <p:cxnSp>
        <p:nvCxnSpPr>
          <p:cNvPr id="122" name="Google Shape;122;p24"/>
          <p:cNvCxnSpPr/>
          <p:nvPr/>
        </p:nvCxnSpPr>
        <p:spPr>
          <a:xfrm>
            <a:off x="716643" y="589177"/>
            <a:ext cx="8166300" cy="0"/>
          </a:xfrm>
          <a:prstGeom prst="straightConnector1">
            <a:avLst/>
          </a:prstGeom>
          <a:noFill/>
          <a:ln cap="flat" cmpd="sng" w="25400">
            <a:solidFill>
              <a:srgbClr val="EE4D2D"/>
            </a:solidFill>
            <a:prstDash val="solid"/>
            <a:round/>
            <a:headEnd len="sm" w="sm" type="none"/>
            <a:tailEnd len="sm" w="sm" type="none"/>
          </a:ln>
        </p:spPr>
      </p:cxnSp>
      <p:sp>
        <p:nvSpPr>
          <p:cNvPr id="123" name="Google Shape;123;p24"/>
          <p:cNvSpPr txBox="1"/>
          <p:nvPr/>
        </p:nvSpPr>
        <p:spPr>
          <a:xfrm>
            <a:off x="3883419" y="4723811"/>
            <a:ext cx="1383300" cy="431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Private &amp; Confidential</a:t>
            </a:r>
            <a:endParaRPr b="0" i="0" sz="1100" u="none" cap="none" strike="noStrike">
              <a:solidFill>
                <a:srgbClr val="000000"/>
              </a:solidFill>
              <a:latin typeface="Arial"/>
              <a:ea typeface="Arial"/>
              <a:cs typeface="Arial"/>
              <a:sym typeface="Arial"/>
            </a:endParaRPr>
          </a:p>
        </p:txBody>
      </p:sp>
      <p:pic>
        <p:nvPicPr>
          <p:cNvPr descr="shopee-logo-en.png" id="124" name="Google Shape;124;p24"/>
          <p:cNvPicPr preferRelativeResize="0"/>
          <p:nvPr/>
        </p:nvPicPr>
        <p:blipFill rotWithShape="1">
          <a:blip r:embed="rId2">
            <a:alphaModFix/>
          </a:blip>
          <a:srcRect b="0" l="0" r="71130" t="0"/>
          <a:stretch/>
        </p:blipFill>
        <p:spPr>
          <a:xfrm>
            <a:off x="308305" y="247184"/>
            <a:ext cx="337878" cy="370622"/>
          </a:xfrm>
          <a:prstGeom prst="rect">
            <a:avLst/>
          </a:prstGeom>
          <a:noFill/>
          <a:ln>
            <a:noFill/>
          </a:ln>
        </p:spPr>
      </p:pic>
      <p:sp>
        <p:nvSpPr>
          <p:cNvPr id="125" name="Google Shape;125;p24"/>
          <p:cNvSpPr txBox="1"/>
          <p:nvPr/>
        </p:nvSpPr>
        <p:spPr>
          <a:xfrm>
            <a:off x="2061600" y="4811846"/>
            <a:ext cx="5014800" cy="33180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808080"/>
              </a:buClr>
              <a:buSzPts val="1400"/>
              <a:buFont typeface="Arial"/>
              <a:buNone/>
            </a:pPr>
            <a:r>
              <a:rPr b="0" i="0" lang="e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
        <p:nvSpPr>
          <p:cNvPr id="126" name="Google Shape;126;p24"/>
          <p:cNvSpPr txBox="1"/>
          <p:nvPr/>
        </p:nvSpPr>
        <p:spPr>
          <a:xfrm>
            <a:off x="8578931" y="4833182"/>
            <a:ext cx="290700" cy="283500"/>
          </a:xfrm>
          <a:prstGeom prst="rect">
            <a:avLst/>
          </a:prstGeom>
          <a:noFill/>
          <a:ln>
            <a:noFill/>
          </a:ln>
        </p:spPr>
        <p:txBody>
          <a:bodyPr anchorCtr="0" anchor="ctr" bIns="76975" lIns="76975" spcFirstLastPara="1" rIns="76975" wrap="square" tIns="76975">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4" showMasterSp="0">
  <p:cSld name="Content_4">
    <p:spTree>
      <p:nvGrpSpPr>
        <p:cNvPr id="127" name="Shape 127"/>
        <p:cNvGrpSpPr/>
        <p:nvPr/>
      </p:nvGrpSpPr>
      <p:grpSpPr>
        <a:xfrm>
          <a:off x="0" y="0"/>
          <a:ext cx="0" cy="0"/>
          <a:chOff x="0" y="0"/>
          <a:chExt cx="0" cy="0"/>
        </a:xfrm>
      </p:grpSpPr>
      <p:cxnSp>
        <p:nvCxnSpPr>
          <p:cNvPr id="128" name="Google Shape;128;p25"/>
          <p:cNvCxnSpPr/>
          <p:nvPr/>
        </p:nvCxnSpPr>
        <p:spPr>
          <a:xfrm>
            <a:off x="716643" y="589177"/>
            <a:ext cx="8166300" cy="0"/>
          </a:xfrm>
          <a:prstGeom prst="straightConnector1">
            <a:avLst/>
          </a:prstGeom>
          <a:noFill/>
          <a:ln cap="flat" cmpd="sng" w="25400">
            <a:solidFill>
              <a:srgbClr val="EE4D2D"/>
            </a:solidFill>
            <a:prstDash val="solid"/>
            <a:round/>
            <a:headEnd len="sm" w="sm" type="none"/>
            <a:tailEnd len="sm" w="sm" type="none"/>
          </a:ln>
        </p:spPr>
      </p:cxnSp>
      <p:sp>
        <p:nvSpPr>
          <p:cNvPr id="129" name="Google Shape;129;p25"/>
          <p:cNvSpPr txBox="1"/>
          <p:nvPr/>
        </p:nvSpPr>
        <p:spPr>
          <a:xfrm>
            <a:off x="3883419" y="4723811"/>
            <a:ext cx="1383300" cy="431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FFFFFF"/>
              </a:buClr>
              <a:buSzPts val="1100"/>
              <a:buFont typeface="Arial"/>
              <a:buNone/>
            </a:pPr>
            <a:r>
              <a:rPr b="0" i="0" lang="en" sz="1100" u="none" cap="none" strike="noStrike">
                <a:solidFill>
                  <a:srgbClr val="FFFFFF"/>
                </a:solidFill>
                <a:latin typeface="Arial"/>
                <a:ea typeface="Arial"/>
                <a:cs typeface="Arial"/>
                <a:sym typeface="Arial"/>
              </a:rPr>
              <a:t>Private &amp; Confidential</a:t>
            </a:r>
            <a:endParaRPr b="0" i="0" sz="1100" u="none" cap="none" strike="noStrike">
              <a:solidFill>
                <a:srgbClr val="000000"/>
              </a:solidFill>
              <a:latin typeface="Arial"/>
              <a:ea typeface="Arial"/>
              <a:cs typeface="Arial"/>
              <a:sym typeface="Arial"/>
            </a:endParaRPr>
          </a:p>
        </p:txBody>
      </p:sp>
      <p:pic>
        <p:nvPicPr>
          <p:cNvPr descr="shopee-logo-en.png" id="130" name="Google Shape;130;p25"/>
          <p:cNvPicPr preferRelativeResize="0"/>
          <p:nvPr/>
        </p:nvPicPr>
        <p:blipFill rotWithShape="1">
          <a:blip r:embed="rId2">
            <a:alphaModFix/>
          </a:blip>
          <a:srcRect b="0" l="0" r="71130" t="0"/>
          <a:stretch/>
        </p:blipFill>
        <p:spPr>
          <a:xfrm>
            <a:off x="308305" y="247184"/>
            <a:ext cx="337878" cy="370622"/>
          </a:xfrm>
          <a:prstGeom prst="rect">
            <a:avLst/>
          </a:prstGeom>
          <a:noFill/>
          <a:ln>
            <a:noFill/>
          </a:ln>
        </p:spPr>
      </p:pic>
      <p:sp>
        <p:nvSpPr>
          <p:cNvPr id="131" name="Google Shape;131;p25"/>
          <p:cNvSpPr txBox="1"/>
          <p:nvPr/>
        </p:nvSpPr>
        <p:spPr>
          <a:xfrm>
            <a:off x="8578931" y="4833182"/>
            <a:ext cx="290700" cy="283500"/>
          </a:xfrm>
          <a:prstGeom prst="rect">
            <a:avLst/>
          </a:prstGeom>
          <a:noFill/>
          <a:ln>
            <a:noFill/>
          </a:ln>
        </p:spPr>
        <p:txBody>
          <a:bodyPr anchorCtr="0" anchor="ctr" bIns="76975" lIns="76975" spcFirstLastPara="1" rIns="76975" wrap="square" tIns="76975">
            <a:noAutofit/>
          </a:bodyPr>
          <a:lstStyle/>
          <a:p>
            <a:pPr indent="0" lvl="0" marL="0"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 Id="rId3"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 Id="rId3" Type="http://schemas.openxmlformats.org/officeDocument/2006/relationships/hyperlink" Target="https://docs.google.com/presentation/d/1KkpUbC-cHZhv3zgELnGpuWQ1uqbWfEFJ/edit#slide=id.g142b247d617_0_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cs.google.com/presentation/d/13d2DOuFG5tvSjMXeiV2Y5f3HkAiDWkXdCNJu9RlqUds/edit#slide=id.g13b3bb216be_1_34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4294967295" type="ctrTitle"/>
          </p:nvPr>
        </p:nvSpPr>
        <p:spPr>
          <a:xfrm>
            <a:off x="53575" y="2114550"/>
            <a:ext cx="9144000" cy="1059000"/>
          </a:xfrm>
          <a:prstGeom prst="rect">
            <a:avLst/>
          </a:prstGeom>
          <a:noFill/>
          <a:ln>
            <a:noFill/>
          </a:ln>
        </p:spPr>
        <p:txBody>
          <a:bodyPr anchorCtr="0" anchor="ctr" bIns="34250" lIns="34250" spcFirstLastPara="1" rIns="34250" wrap="square" tIns="34250">
            <a:normAutofit/>
          </a:bodyPr>
          <a:lstStyle/>
          <a:p>
            <a:pPr indent="0" lvl="0" marL="0" marR="0" rtl="0" algn="ctr">
              <a:lnSpc>
                <a:spcPct val="90000"/>
              </a:lnSpc>
              <a:spcBef>
                <a:spcPts val="0"/>
              </a:spcBef>
              <a:spcAft>
                <a:spcPts val="0"/>
              </a:spcAft>
              <a:buClr>
                <a:srgbClr val="000000"/>
              </a:buClr>
              <a:buSzPts val="3300"/>
              <a:buFont typeface="Arial"/>
              <a:buNone/>
            </a:pPr>
            <a:r>
              <a:rPr b="1" lang="en" sz="3300">
                <a:solidFill>
                  <a:srgbClr val="EE4D2D"/>
                </a:solidFill>
              </a:rPr>
              <a:t>Shopee Xpress Product Architecture</a:t>
            </a:r>
            <a:endParaRPr b="1" sz="1100">
              <a:solidFill>
                <a:srgbClr val="EE4D2D"/>
              </a:solidFill>
            </a:endParaRPr>
          </a:p>
        </p:txBody>
      </p:sp>
      <p:sp>
        <p:nvSpPr>
          <p:cNvPr id="137" name="Google Shape;137;p26"/>
          <p:cNvSpPr txBox="1"/>
          <p:nvPr>
            <p:ph idx="4294967295" type="ctrTitle"/>
          </p:nvPr>
        </p:nvSpPr>
        <p:spPr>
          <a:xfrm>
            <a:off x="53575" y="2798675"/>
            <a:ext cx="9144000" cy="732300"/>
          </a:xfrm>
          <a:prstGeom prst="rect">
            <a:avLst/>
          </a:prstGeom>
          <a:noFill/>
          <a:ln>
            <a:noFill/>
          </a:ln>
        </p:spPr>
        <p:txBody>
          <a:bodyPr anchorCtr="0" anchor="ctr" bIns="34250" lIns="34250" spcFirstLastPara="1" rIns="34250" wrap="square" tIns="34250">
            <a:normAutofit/>
          </a:bodyPr>
          <a:lstStyle/>
          <a:p>
            <a:pPr indent="0" lvl="0" marL="0" marR="0" rtl="0" algn="ctr">
              <a:lnSpc>
                <a:spcPct val="90000"/>
              </a:lnSpc>
              <a:spcBef>
                <a:spcPts val="0"/>
              </a:spcBef>
              <a:spcAft>
                <a:spcPts val="0"/>
              </a:spcAft>
              <a:buClr>
                <a:srgbClr val="000000"/>
              </a:buClr>
              <a:buSzPts val="3300"/>
              <a:buFont typeface="Arial"/>
              <a:buNone/>
            </a:pPr>
            <a:r>
              <a:rPr lang="en" sz="2200"/>
              <a:t>Master file</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5"/>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(2/3) - </a:t>
            </a:r>
            <a:r>
              <a:rPr lang="en">
                <a:solidFill>
                  <a:srgbClr val="EC4D2D"/>
                </a:solidFill>
              </a:rPr>
              <a:t>Order</a:t>
            </a:r>
            <a:r>
              <a:rPr lang="en">
                <a:solidFill>
                  <a:schemeClr val="dk1"/>
                </a:solidFill>
              </a:rPr>
              <a:t>/Tracking</a:t>
            </a:r>
            <a:endParaRPr/>
          </a:p>
        </p:txBody>
      </p:sp>
      <p:pic>
        <p:nvPicPr>
          <p:cNvPr id="653" name="Google Shape;653;p35"/>
          <p:cNvPicPr preferRelativeResize="0"/>
          <p:nvPr/>
        </p:nvPicPr>
        <p:blipFill>
          <a:blip r:embed="rId3">
            <a:alphaModFix/>
          </a:blip>
          <a:stretch>
            <a:fillRect/>
          </a:stretch>
        </p:blipFill>
        <p:spPr>
          <a:xfrm>
            <a:off x="696663" y="994475"/>
            <a:ext cx="7750625" cy="348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6"/>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(2/3) - </a:t>
            </a:r>
            <a:r>
              <a:rPr lang="en">
                <a:solidFill>
                  <a:schemeClr val="dk1"/>
                </a:solidFill>
              </a:rPr>
              <a:t>Order/</a:t>
            </a:r>
            <a:r>
              <a:rPr lang="en">
                <a:solidFill>
                  <a:srgbClr val="EC4D2D"/>
                </a:solidFill>
              </a:rPr>
              <a:t>Tracking</a:t>
            </a:r>
            <a:endParaRPr>
              <a:solidFill>
                <a:srgbClr val="EC4D2D"/>
              </a:solidFill>
            </a:endParaRPr>
          </a:p>
        </p:txBody>
      </p:sp>
      <p:pic>
        <p:nvPicPr>
          <p:cNvPr id="659" name="Google Shape;659;p36"/>
          <p:cNvPicPr preferRelativeResize="0"/>
          <p:nvPr/>
        </p:nvPicPr>
        <p:blipFill>
          <a:blip r:embed="rId3">
            <a:alphaModFix/>
          </a:blip>
          <a:stretch>
            <a:fillRect/>
          </a:stretch>
        </p:blipFill>
        <p:spPr>
          <a:xfrm>
            <a:off x="1238900" y="961475"/>
            <a:ext cx="6248726" cy="364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37"/>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(1/3) - </a:t>
            </a:r>
            <a:r>
              <a:rPr lang="en">
                <a:solidFill>
                  <a:srgbClr val="EC4D2D"/>
                </a:solidFill>
              </a:rPr>
              <a:t>Network</a:t>
            </a:r>
            <a:r>
              <a:rPr lang="en">
                <a:solidFill>
                  <a:schemeClr val="dk1"/>
                </a:solidFill>
              </a:rPr>
              <a:t>/Dispatch/Exception</a:t>
            </a:r>
            <a:endParaRPr/>
          </a:p>
        </p:txBody>
      </p:sp>
      <p:sp>
        <p:nvSpPr>
          <p:cNvPr id="665" name="Google Shape;665;p37"/>
          <p:cNvSpPr txBox="1"/>
          <p:nvPr>
            <p:ph idx="12" type="sldNum"/>
          </p:nvPr>
        </p:nvSpPr>
        <p:spPr>
          <a:xfrm>
            <a:off x="7256709" y="3598967"/>
            <a:ext cx="1539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66" name="Google Shape;666;p37"/>
          <p:cNvSpPr/>
          <p:nvPr/>
        </p:nvSpPr>
        <p:spPr>
          <a:xfrm>
            <a:off x="669109" y="4109191"/>
            <a:ext cx="7398000" cy="857700"/>
          </a:xfrm>
          <a:prstGeom prst="rect">
            <a:avLst/>
          </a:prstGeom>
          <a:solidFill>
            <a:srgbClr val="FCE5CD"/>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依赖</a:t>
            </a:r>
            <a:endParaRPr b="1" sz="800"/>
          </a:p>
        </p:txBody>
      </p:sp>
      <p:sp>
        <p:nvSpPr>
          <p:cNvPr id="667" name="Google Shape;667;p37"/>
          <p:cNvSpPr/>
          <p:nvPr/>
        </p:nvSpPr>
        <p:spPr>
          <a:xfrm>
            <a:off x="669219" y="646263"/>
            <a:ext cx="7398000" cy="9477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Service</a:t>
            </a:r>
            <a:endParaRPr b="1" sz="800"/>
          </a:p>
        </p:txBody>
      </p:sp>
      <p:sp>
        <p:nvSpPr>
          <p:cNvPr id="668" name="Google Shape;668;p37"/>
          <p:cNvSpPr/>
          <p:nvPr/>
        </p:nvSpPr>
        <p:spPr>
          <a:xfrm>
            <a:off x="663525" y="1667393"/>
            <a:ext cx="7398000" cy="24465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Basic</a:t>
            </a:r>
            <a:endParaRPr b="1" sz="800"/>
          </a:p>
        </p:txBody>
      </p:sp>
      <p:sp>
        <p:nvSpPr>
          <p:cNvPr id="669" name="Google Shape;669;p37"/>
          <p:cNvSpPr/>
          <p:nvPr/>
        </p:nvSpPr>
        <p:spPr>
          <a:xfrm>
            <a:off x="1410186" y="2291594"/>
            <a:ext cx="26382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Serviceable Area </a:t>
            </a:r>
            <a:endParaRPr b="1" sz="800">
              <a:solidFill>
                <a:srgbClr val="FFFFFF"/>
              </a:solidFill>
            </a:endParaRPr>
          </a:p>
        </p:txBody>
      </p:sp>
      <p:sp>
        <p:nvSpPr>
          <p:cNvPr id="670" name="Google Shape;670;p37"/>
          <p:cNvSpPr/>
          <p:nvPr/>
        </p:nvSpPr>
        <p:spPr>
          <a:xfrm>
            <a:off x="1425361" y="646263"/>
            <a:ext cx="35727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末端履约方案</a:t>
            </a:r>
            <a:endParaRPr b="1" sz="800">
              <a:solidFill>
                <a:srgbClr val="FFFFFF"/>
              </a:solidFill>
            </a:endParaRPr>
          </a:p>
        </p:txBody>
      </p:sp>
      <p:sp>
        <p:nvSpPr>
          <p:cNvPr id="671" name="Google Shape;671;p37"/>
          <p:cNvSpPr/>
          <p:nvPr/>
        </p:nvSpPr>
        <p:spPr>
          <a:xfrm>
            <a:off x="3641353" y="416605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LH</a:t>
            </a:r>
            <a:endParaRPr b="1" sz="800">
              <a:solidFill>
                <a:srgbClr val="FFFFFF"/>
              </a:solidFill>
            </a:endParaRPr>
          </a:p>
        </p:txBody>
      </p:sp>
      <p:sp>
        <p:nvSpPr>
          <p:cNvPr id="672" name="Google Shape;672;p37"/>
          <p:cNvSpPr/>
          <p:nvPr/>
        </p:nvSpPr>
        <p:spPr>
          <a:xfrm>
            <a:off x="3774590" y="441550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Schedule / Trip</a:t>
            </a:r>
            <a:endParaRPr sz="700">
              <a:solidFill>
                <a:srgbClr val="000000"/>
              </a:solidFill>
            </a:endParaRPr>
          </a:p>
        </p:txBody>
      </p:sp>
      <p:sp>
        <p:nvSpPr>
          <p:cNvPr id="673" name="Google Shape;673;p37"/>
          <p:cNvSpPr/>
          <p:nvPr/>
        </p:nvSpPr>
        <p:spPr>
          <a:xfrm>
            <a:off x="4748790" y="416422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In Station</a:t>
            </a:r>
            <a:endParaRPr b="1" sz="800">
              <a:solidFill>
                <a:srgbClr val="FFFFFF"/>
              </a:solidFill>
            </a:endParaRPr>
          </a:p>
        </p:txBody>
      </p:sp>
      <p:sp>
        <p:nvSpPr>
          <p:cNvPr id="674" name="Google Shape;674;p37"/>
          <p:cNvSpPr/>
          <p:nvPr/>
        </p:nvSpPr>
        <p:spPr>
          <a:xfrm>
            <a:off x="4824335" y="4423782"/>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Capacity</a:t>
            </a:r>
            <a:endParaRPr sz="700">
              <a:solidFill>
                <a:srgbClr val="000000"/>
              </a:solidFill>
            </a:endParaRPr>
          </a:p>
        </p:txBody>
      </p:sp>
      <p:sp>
        <p:nvSpPr>
          <p:cNvPr id="675" name="Google Shape;675;p37"/>
          <p:cNvSpPr/>
          <p:nvPr/>
        </p:nvSpPr>
        <p:spPr>
          <a:xfrm>
            <a:off x="4824335" y="4647015"/>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Efficiency</a:t>
            </a:r>
            <a:endParaRPr sz="700">
              <a:solidFill>
                <a:srgbClr val="000000"/>
              </a:solidFill>
            </a:endParaRPr>
          </a:p>
        </p:txBody>
      </p:sp>
      <p:sp>
        <p:nvSpPr>
          <p:cNvPr id="676" name="Google Shape;676;p37"/>
          <p:cNvSpPr/>
          <p:nvPr/>
        </p:nvSpPr>
        <p:spPr>
          <a:xfrm>
            <a:off x="5051114" y="646263"/>
            <a:ext cx="29841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订单路由时效</a:t>
            </a:r>
            <a:endParaRPr b="1" sz="800">
              <a:solidFill>
                <a:srgbClr val="FFFFFF"/>
              </a:solidFill>
            </a:endParaRPr>
          </a:p>
        </p:txBody>
      </p:sp>
      <p:sp>
        <p:nvSpPr>
          <p:cNvPr id="677" name="Google Shape;677;p37"/>
          <p:cNvSpPr/>
          <p:nvPr/>
        </p:nvSpPr>
        <p:spPr>
          <a:xfrm>
            <a:off x="4099591" y="2291594"/>
            <a:ext cx="30564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Routing Mgt </a:t>
            </a:r>
            <a:endParaRPr b="1" sz="800">
              <a:solidFill>
                <a:srgbClr val="FFFFFF"/>
              </a:solidFill>
            </a:endParaRPr>
          </a:p>
        </p:txBody>
      </p:sp>
      <p:sp>
        <p:nvSpPr>
          <p:cNvPr id="678" name="Google Shape;678;p37"/>
          <p:cNvSpPr/>
          <p:nvPr/>
        </p:nvSpPr>
        <p:spPr>
          <a:xfrm>
            <a:off x="5232130" y="2890432"/>
            <a:ext cx="986400" cy="24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Route Config</a:t>
            </a:r>
            <a:endParaRPr sz="700"/>
          </a:p>
          <a:p>
            <a:pPr indent="0" lvl="0" marL="0" rtl="0" algn="ctr">
              <a:spcBef>
                <a:spcPts val="0"/>
              </a:spcBef>
              <a:spcAft>
                <a:spcPts val="0"/>
              </a:spcAft>
              <a:buNone/>
            </a:pPr>
            <a:r>
              <a:rPr lang="en" sz="500">
                <a:solidFill>
                  <a:srgbClr val="A7A7A7"/>
                </a:solidFill>
              </a:rPr>
              <a:t>SLA</a:t>
            </a:r>
            <a:r>
              <a:rPr b="1" lang="en" sz="500">
                <a:solidFill>
                  <a:srgbClr val="999999"/>
                </a:solidFill>
              </a:rPr>
              <a:t>/</a:t>
            </a:r>
            <a:r>
              <a:rPr lang="en" sz="500">
                <a:solidFill>
                  <a:srgbClr val="999999"/>
                </a:solidFill>
              </a:rPr>
              <a:t>Type</a:t>
            </a:r>
            <a:r>
              <a:rPr b="1" lang="en" sz="500">
                <a:solidFill>
                  <a:srgbClr val="999999"/>
                </a:solidFill>
              </a:rPr>
              <a:t>/</a:t>
            </a:r>
            <a:r>
              <a:rPr lang="en" sz="500"/>
              <a:t>Distance/Toll/Fuel</a:t>
            </a:r>
            <a:endParaRPr sz="600"/>
          </a:p>
        </p:txBody>
      </p:sp>
      <p:sp>
        <p:nvSpPr>
          <p:cNvPr id="679" name="Google Shape;679;p37"/>
          <p:cNvSpPr/>
          <p:nvPr/>
        </p:nvSpPr>
        <p:spPr>
          <a:xfrm>
            <a:off x="1410186" y="3256060"/>
            <a:ext cx="5746200" cy="8577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Site Mgt </a:t>
            </a:r>
            <a:endParaRPr b="1" sz="800">
              <a:solidFill>
                <a:srgbClr val="FFFFFF"/>
              </a:solidFill>
            </a:endParaRPr>
          </a:p>
        </p:txBody>
      </p:sp>
      <p:sp>
        <p:nvSpPr>
          <p:cNvPr id="680" name="Google Shape;680;p37"/>
          <p:cNvSpPr/>
          <p:nvPr/>
        </p:nvSpPr>
        <p:spPr>
          <a:xfrm>
            <a:off x="5189655" y="961722"/>
            <a:ext cx="13569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Origin Path</a:t>
            </a:r>
            <a:endParaRPr sz="700"/>
          </a:p>
          <a:p>
            <a:pPr indent="0" lvl="0" marL="0" rtl="0" algn="ctr">
              <a:spcBef>
                <a:spcPts val="0"/>
              </a:spcBef>
              <a:spcAft>
                <a:spcPts val="0"/>
              </a:spcAft>
              <a:buNone/>
            </a:pPr>
            <a:r>
              <a:rPr lang="en" sz="500"/>
              <a:t>Forward/Return</a:t>
            </a:r>
            <a:endParaRPr sz="500"/>
          </a:p>
        </p:txBody>
      </p:sp>
      <p:sp>
        <p:nvSpPr>
          <p:cNvPr id="681" name="Google Shape;681;p37"/>
          <p:cNvSpPr/>
          <p:nvPr/>
        </p:nvSpPr>
        <p:spPr>
          <a:xfrm>
            <a:off x="6588388" y="961722"/>
            <a:ext cx="13236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Updated Path</a:t>
            </a:r>
            <a:endParaRPr sz="700"/>
          </a:p>
          <a:p>
            <a:pPr indent="0" lvl="0" marL="0" rtl="0" algn="ctr">
              <a:spcBef>
                <a:spcPts val="0"/>
              </a:spcBef>
              <a:spcAft>
                <a:spcPts val="0"/>
              </a:spcAft>
              <a:buNone/>
            </a:pPr>
            <a:r>
              <a:rPr lang="en" sz="500"/>
              <a:t>Forward/Return</a:t>
            </a:r>
            <a:endParaRPr sz="500"/>
          </a:p>
        </p:txBody>
      </p:sp>
      <p:sp>
        <p:nvSpPr>
          <p:cNvPr id="682" name="Google Shape;682;p37"/>
          <p:cNvSpPr/>
          <p:nvPr/>
        </p:nvSpPr>
        <p:spPr>
          <a:xfrm>
            <a:off x="6329354" y="320210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683" name="Google Shape;683;p37"/>
          <p:cNvSpPr/>
          <p:nvPr/>
        </p:nvSpPr>
        <p:spPr>
          <a:xfrm>
            <a:off x="6329354" y="160872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684" name="Google Shape;684;p37"/>
          <p:cNvSpPr/>
          <p:nvPr/>
        </p:nvSpPr>
        <p:spPr>
          <a:xfrm>
            <a:off x="3129721" y="320210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685" name="Google Shape;685;p37"/>
          <p:cNvSpPr/>
          <p:nvPr/>
        </p:nvSpPr>
        <p:spPr>
          <a:xfrm>
            <a:off x="3129721" y="160872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686" name="Google Shape;686;p37"/>
          <p:cNvSpPr/>
          <p:nvPr/>
        </p:nvSpPr>
        <p:spPr>
          <a:xfrm>
            <a:off x="4213708" y="2881816"/>
            <a:ext cx="986400" cy="2499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MM Product</a:t>
            </a:r>
            <a:endParaRPr sz="700">
              <a:solidFill>
                <a:srgbClr val="FFFFFF"/>
              </a:solidFill>
            </a:endParaRPr>
          </a:p>
          <a:p>
            <a:pPr indent="0" lvl="0" marL="0" rtl="0" algn="ctr">
              <a:spcBef>
                <a:spcPts val="0"/>
              </a:spcBef>
              <a:spcAft>
                <a:spcPts val="0"/>
              </a:spcAft>
              <a:buNone/>
            </a:pPr>
            <a:r>
              <a:rPr lang="en" sz="500">
                <a:solidFill>
                  <a:srgbClr val="FFFFFF"/>
                </a:solidFill>
              </a:rPr>
              <a:t>时效/经济  air/sea/land</a:t>
            </a:r>
            <a:endParaRPr sz="600">
              <a:solidFill>
                <a:srgbClr val="FFFFFF"/>
              </a:solidFill>
            </a:endParaRPr>
          </a:p>
        </p:txBody>
      </p:sp>
      <p:sp>
        <p:nvSpPr>
          <p:cNvPr id="687" name="Google Shape;687;p37"/>
          <p:cNvSpPr/>
          <p:nvPr/>
        </p:nvSpPr>
        <p:spPr>
          <a:xfrm>
            <a:off x="3774867" y="4653811"/>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Trip Cost</a:t>
            </a:r>
            <a:endParaRPr sz="700">
              <a:solidFill>
                <a:srgbClr val="000000"/>
              </a:solidFill>
            </a:endParaRPr>
          </a:p>
        </p:txBody>
      </p:sp>
      <p:sp>
        <p:nvSpPr>
          <p:cNvPr id="688" name="Google Shape;688;p37"/>
          <p:cNvSpPr/>
          <p:nvPr/>
        </p:nvSpPr>
        <p:spPr>
          <a:xfrm>
            <a:off x="1422805" y="416605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Address </a:t>
            </a:r>
            <a:endParaRPr b="1" sz="800">
              <a:solidFill>
                <a:srgbClr val="FFFFFF"/>
              </a:solidFill>
            </a:endParaRPr>
          </a:p>
        </p:txBody>
      </p:sp>
      <p:sp>
        <p:nvSpPr>
          <p:cNvPr id="689" name="Google Shape;689;p37"/>
          <p:cNvSpPr/>
          <p:nvPr/>
        </p:nvSpPr>
        <p:spPr>
          <a:xfrm>
            <a:off x="1540861" y="3545372"/>
            <a:ext cx="1938900" cy="442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基础信息管理</a:t>
            </a:r>
            <a:endParaRPr sz="700"/>
          </a:p>
          <a:p>
            <a:pPr indent="0" lvl="0" marL="0" rtl="0" algn="ctr">
              <a:spcBef>
                <a:spcPts val="0"/>
              </a:spcBef>
              <a:spcAft>
                <a:spcPts val="0"/>
              </a:spcAft>
              <a:buNone/>
            </a:pPr>
            <a:r>
              <a:rPr lang="en" sz="500"/>
              <a:t>物流履约类：All mile Hub/FMHub/SOC/Hub</a:t>
            </a:r>
            <a:endParaRPr sz="500"/>
          </a:p>
          <a:p>
            <a:pPr indent="0" lvl="0" marL="0" rtl="0" algn="ctr">
              <a:spcBef>
                <a:spcPts val="0"/>
              </a:spcBef>
              <a:spcAft>
                <a:spcPts val="0"/>
              </a:spcAft>
              <a:buNone/>
            </a:pPr>
            <a:r>
              <a:rPr lang="en" sz="500"/>
              <a:t>SP/Locker/</a:t>
            </a:r>
            <a:r>
              <a:rPr lang="en" sz="500">
                <a:solidFill>
                  <a:srgbClr val="A7A7A7"/>
                </a:solidFill>
              </a:rPr>
              <a:t>PUP/</a:t>
            </a:r>
            <a:r>
              <a:rPr lang="en" sz="500"/>
              <a:t>WHS</a:t>
            </a:r>
            <a:endParaRPr sz="500"/>
          </a:p>
          <a:p>
            <a:pPr indent="0" lvl="0" marL="0" rtl="0" algn="ctr">
              <a:spcBef>
                <a:spcPts val="0"/>
              </a:spcBef>
              <a:spcAft>
                <a:spcPts val="0"/>
              </a:spcAft>
              <a:buNone/>
            </a:pPr>
            <a:r>
              <a:rPr lang="en" sz="500"/>
              <a:t>资产管理类：Asset WHS</a:t>
            </a:r>
            <a:endParaRPr sz="700"/>
          </a:p>
        </p:txBody>
      </p:sp>
      <p:sp>
        <p:nvSpPr>
          <p:cNvPr id="690" name="Google Shape;690;p37"/>
          <p:cNvSpPr/>
          <p:nvPr/>
        </p:nvSpPr>
        <p:spPr>
          <a:xfrm>
            <a:off x="5396956" y="3538844"/>
            <a:ext cx="16551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站点选址</a:t>
            </a:r>
            <a:endParaRPr sz="700">
              <a:solidFill>
                <a:srgbClr val="FFFFFF"/>
              </a:solidFill>
            </a:endParaRPr>
          </a:p>
        </p:txBody>
      </p:sp>
      <p:sp>
        <p:nvSpPr>
          <p:cNvPr id="691" name="Google Shape;691;p37"/>
          <p:cNvSpPr/>
          <p:nvPr/>
        </p:nvSpPr>
        <p:spPr>
          <a:xfrm>
            <a:off x="3538527" y="3538844"/>
            <a:ext cx="1800300" cy="442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业务能力配置</a:t>
            </a:r>
            <a:endParaRPr sz="700"/>
          </a:p>
          <a:p>
            <a:pPr indent="0" lvl="0" marL="0" rtl="0" algn="ctr">
              <a:spcBef>
                <a:spcPts val="0"/>
              </a:spcBef>
              <a:spcAft>
                <a:spcPts val="0"/>
              </a:spcAft>
              <a:buNone/>
            </a:pPr>
            <a:r>
              <a:rPr lang="en" sz="500"/>
              <a:t>AWB Support</a:t>
            </a:r>
            <a:endParaRPr sz="500"/>
          </a:p>
          <a:p>
            <a:pPr indent="0" lvl="0" marL="0" rtl="0" algn="ctr">
              <a:spcBef>
                <a:spcPts val="0"/>
              </a:spcBef>
              <a:spcAft>
                <a:spcPts val="0"/>
              </a:spcAft>
              <a:buNone/>
            </a:pPr>
            <a:r>
              <a:rPr lang="en" sz="500"/>
              <a:t>Error Message Config</a:t>
            </a:r>
            <a:endParaRPr sz="500"/>
          </a:p>
          <a:p>
            <a:pPr indent="0" lvl="0" marL="0" rtl="0" algn="l">
              <a:spcBef>
                <a:spcPts val="0"/>
              </a:spcBef>
              <a:spcAft>
                <a:spcPts val="0"/>
              </a:spcAft>
              <a:buNone/>
            </a:pPr>
            <a:r>
              <a:t/>
            </a:r>
            <a:endParaRPr sz="500"/>
          </a:p>
        </p:txBody>
      </p:sp>
      <p:sp>
        <p:nvSpPr>
          <p:cNvPr id="692" name="Google Shape;692;p37"/>
          <p:cNvSpPr/>
          <p:nvPr/>
        </p:nvSpPr>
        <p:spPr>
          <a:xfrm>
            <a:off x="5856227" y="416422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Workforce</a:t>
            </a:r>
            <a:endParaRPr b="1" sz="800">
              <a:solidFill>
                <a:srgbClr val="FFFFFF"/>
              </a:solidFill>
            </a:endParaRPr>
          </a:p>
        </p:txBody>
      </p:sp>
      <p:sp>
        <p:nvSpPr>
          <p:cNvPr id="693" name="Google Shape;693;p37"/>
          <p:cNvSpPr/>
          <p:nvPr/>
        </p:nvSpPr>
        <p:spPr>
          <a:xfrm>
            <a:off x="5957036" y="4423782"/>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FM Shift</a:t>
            </a:r>
            <a:endParaRPr sz="700">
              <a:solidFill>
                <a:srgbClr val="000000"/>
              </a:solidFill>
            </a:endParaRPr>
          </a:p>
        </p:txBody>
      </p:sp>
      <p:sp>
        <p:nvSpPr>
          <p:cNvPr id="694" name="Google Shape;694;p37"/>
          <p:cNvSpPr/>
          <p:nvPr/>
        </p:nvSpPr>
        <p:spPr>
          <a:xfrm>
            <a:off x="1523618" y="441550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L1-L4 </a:t>
            </a:r>
            <a:endParaRPr sz="700">
              <a:solidFill>
                <a:srgbClr val="000000"/>
              </a:solidFill>
            </a:endParaRPr>
          </a:p>
        </p:txBody>
      </p:sp>
      <p:sp>
        <p:nvSpPr>
          <p:cNvPr id="695" name="Google Shape;695;p37"/>
          <p:cNvSpPr/>
          <p:nvPr/>
        </p:nvSpPr>
        <p:spPr>
          <a:xfrm>
            <a:off x="1523618" y="4651179"/>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Postcode</a:t>
            </a:r>
            <a:endParaRPr sz="700">
              <a:solidFill>
                <a:srgbClr val="000000"/>
              </a:solidFill>
            </a:endParaRPr>
          </a:p>
        </p:txBody>
      </p:sp>
      <p:sp>
        <p:nvSpPr>
          <p:cNvPr id="696" name="Google Shape;696;p37"/>
          <p:cNvSpPr/>
          <p:nvPr/>
        </p:nvSpPr>
        <p:spPr>
          <a:xfrm>
            <a:off x="1496612" y="915762"/>
            <a:ext cx="2504100" cy="302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From — To </a:t>
            </a:r>
            <a:endParaRPr sz="700"/>
          </a:p>
          <a:p>
            <a:pPr indent="0" lvl="0" marL="0" rtl="0" algn="ctr">
              <a:spcBef>
                <a:spcPts val="0"/>
              </a:spcBef>
              <a:spcAft>
                <a:spcPts val="0"/>
              </a:spcAft>
              <a:buNone/>
            </a:pPr>
            <a:r>
              <a:rPr lang="en" sz="500"/>
              <a:t>Origin Site -&gt; LH Origin Site -&gt; LH Dest Site -&gt; Dest Site</a:t>
            </a:r>
            <a:endParaRPr sz="500"/>
          </a:p>
          <a:p>
            <a:pPr indent="0" lvl="0" marL="0" rtl="0" algn="ctr">
              <a:spcBef>
                <a:spcPts val="0"/>
              </a:spcBef>
              <a:spcAft>
                <a:spcPts val="0"/>
              </a:spcAft>
              <a:buNone/>
            </a:pPr>
            <a:r>
              <a:rPr lang="en" sz="500">
                <a:solidFill>
                  <a:srgbClr val="000000"/>
                </a:solidFill>
              </a:rPr>
              <a:t>Dest Site -&gt; LH Dest Site -&gt; LH Return Site -&gt; Return Site </a:t>
            </a:r>
            <a:endParaRPr sz="500"/>
          </a:p>
        </p:txBody>
      </p:sp>
      <p:sp>
        <p:nvSpPr>
          <p:cNvPr id="697" name="Google Shape;697;p37"/>
          <p:cNvSpPr/>
          <p:nvPr/>
        </p:nvSpPr>
        <p:spPr>
          <a:xfrm>
            <a:off x="1496612" y="1251711"/>
            <a:ext cx="25041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核心履约站点</a:t>
            </a:r>
            <a:endParaRPr sz="700"/>
          </a:p>
          <a:p>
            <a:pPr indent="0" lvl="0" marL="0" rtl="0" algn="ctr">
              <a:spcBef>
                <a:spcPts val="0"/>
              </a:spcBef>
              <a:spcAft>
                <a:spcPts val="0"/>
              </a:spcAft>
              <a:buNone/>
            </a:pPr>
            <a:r>
              <a:rPr lang="en" sz="500">
                <a:solidFill>
                  <a:srgbClr val="000000"/>
                </a:solidFill>
              </a:rPr>
              <a:t>Pickup Station / Deliver Station / Return Station / Handover Station / </a:t>
            </a:r>
            <a:r>
              <a:rPr lang="en" sz="500">
                <a:solidFill>
                  <a:srgbClr val="595959"/>
                </a:solidFill>
              </a:rPr>
              <a:t>Dispose Station</a:t>
            </a:r>
            <a:endParaRPr sz="500">
              <a:solidFill>
                <a:srgbClr val="595959"/>
              </a:solidFill>
            </a:endParaRPr>
          </a:p>
        </p:txBody>
      </p:sp>
      <p:sp>
        <p:nvSpPr>
          <p:cNvPr id="698" name="Google Shape;698;p37"/>
          <p:cNvSpPr/>
          <p:nvPr/>
        </p:nvSpPr>
        <p:spPr>
          <a:xfrm>
            <a:off x="4200081" y="2563066"/>
            <a:ext cx="2004900" cy="2451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Connect Config</a:t>
            </a:r>
            <a:endParaRPr sz="700"/>
          </a:p>
          <a:p>
            <a:pPr indent="0" lvl="0" marL="0" rtl="0" algn="ctr">
              <a:spcBef>
                <a:spcPts val="0"/>
              </a:spcBef>
              <a:spcAft>
                <a:spcPts val="0"/>
              </a:spcAft>
              <a:buNone/>
            </a:pPr>
            <a:r>
              <a:rPr lang="en" sz="500"/>
              <a:t>MM Route(线路配载) / </a:t>
            </a:r>
            <a:r>
              <a:rPr lang="en" sz="500">
                <a:solidFill>
                  <a:srgbClr val="A7A7A7"/>
                </a:solidFill>
              </a:rPr>
              <a:t>网络调优</a:t>
            </a:r>
            <a:endParaRPr sz="600">
              <a:solidFill>
                <a:srgbClr val="A7A7A7"/>
              </a:solidFill>
            </a:endParaRPr>
          </a:p>
        </p:txBody>
      </p:sp>
      <p:sp>
        <p:nvSpPr>
          <p:cNvPr id="699" name="Google Shape;699;p37"/>
          <p:cNvSpPr/>
          <p:nvPr/>
        </p:nvSpPr>
        <p:spPr>
          <a:xfrm>
            <a:off x="1501952" y="2827221"/>
            <a:ext cx="1230000" cy="2967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White List</a:t>
            </a:r>
            <a:endParaRPr sz="700"/>
          </a:p>
          <a:p>
            <a:pPr indent="0" lvl="0" marL="0" rtl="0" algn="ctr">
              <a:spcBef>
                <a:spcPts val="0"/>
              </a:spcBef>
              <a:spcAft>
                <a:spcPts val="0"/>
              </a:spcAft>
              <a:buNone/>
            </a:pPr>
            <a:r>
              <a:rPr lang="en" sz="500"/>
              <a:t>FM: PUP/Shop ID/ WHS</a:t>
            </a:r>
            <a:endParaRPr sz="500"/>
          </a:p>
          <a:p>
            <a:pPr indent="0" lvl="0" marL="0" rtl="0" algn="ctr">
              <a:spcBef>
                <a:spcPts val="0"/>
              </a:spcBef>
              <a:spcAft>
                <a:spcPts val="0"/>
              </a:spcAft>
              <a:buNone/>
            </a:pPr>
            <a:r>
              <a:rPr lang="en" sz="500"/>
              <a:t>LM: 3PL/Reverse</a:t>
            </a:r>
            <a:endParaRPr sz="600"/>
          </a:p>
        </p:txBody>
      </p:sp>
      <p:sp>
        <p:nvSpPr>
          <p:cNvPr id="700" name="Google Shape;700;p37"/>
          <p:cNvSpPr/>
          <p:nvPr/>
        </p:nvSpPr>
        <p:spPr>
          <a:xfrm>
            <a:off x="2789537" y="2833035"/>
            <a:ext cx="1099500" cy="2967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Address Config</a:t>
            </a:r>
            <a:endParaRPr sz="700"/>
          </a:p>
          <a:p>
            <a:pPr indent="0" lvl="0" marL="0" rtl="0" algn="ctr">
              <a:spcBef>
                <a:spcPts val="0"/>
              </a:spcBef>
              <a:spcAft>
                <a:spcPts val="0"/>
              </a:spcAft>
              <a:buNone/>
            </a:pPr>
            <a:r>
              <a:rPr lang="en" sz="500">
                <a:solidFill>
                  <a:srgbClr val="000000"/>
                </a:solidFill>
              </a:rPr>
              <a:t>zone ID</a:t>
            </a:r>
            <a:endParaRPr sz="500">
              <a:solidFill>
                <a:srgbClr val="000000"/>
              </a:solidFill>
            </a:endParaRPr>
          </a:p>
          <a:p>
            <a:pPr indent="0" lvl="0" marL="0" rtl="0" algn="ctr">
              <a:spcBef>
                <a:spcPts val="0"/>
              </a:spcBef>
              <a:spcAft>
                <a:spcPts val="0"/>
              </a:spcAft>
              <a:buNone/>
            </a:pPr>
            <a:r>
              <a:rPr lang="en" sz="500">
                <a:solidFill>
                  <a:srgbClr val="000000"/>
                </a:solidFill>
              </a:rPr>
              <a:t>lowest Address ID + </a:t>
            </a:r>
            <a:r>
              <a:rPr lang="en" sz="500">
                <a:solidFill>
                  <a:srgbClr val="E69138"/>
                </a:solidFill>
              </a:rPr>
              <a:t>Sort Code</a:t>
            </a:r>
            <a:endParaRPr sz="500">
              <a:solidFill>
                <a:srgbClr val="E69138"/>
              </a:solidFill>
            </a:endParaRPr>
          </a:p>
        </p:txBody>
      </p:sp>
      <p:sp>
        <p:nvSpPr>
          <p:cNvPr id="701" name="Google Shape;701;p37"/>
          <p:cNvSpPr/>
          <p:nvPr/>
        </p:nvSpPr>
        <p:spPr>
          <a:xfrm>
            <a:off x="1410186" y="1681393"/>
            <a:ext cx="5746200" cy="5751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网络管理</a:t>
            </a:r>
            <a:endParaRPr b="1" sz="800">
              <a:solidFill>
                <a:srgbClr val="FFFFFF"/>
              </a:solidFill>
            </a:endParaRPr>
          </a:p>
        </p:txBody>
      </p:sp>
      <p:sp>
        <p:nvSpPr>
          <p:cNvPr id="702" name="Google Shape;702;p37"/>
          <p:cNvSpPr/>
          <p:nvPr/>
        </p:nvSpPr>
        <p:spPr>
          <a:xfrm>
            <a:off x="2533903" y="416605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Smart Sorting</a:t>
            </a:r>
            <a:endParaRPr b="1" sz="800">
              <a:solidFill>
                <a:srgbClr val="FFFFFF"/>
              </a:solidFill>
            </a:endParaRPr>
          </a:p>
        </p:txBody>
      </p:sp>
      <p:sp>
        <p:nvSpPr>
          <p:cNvPr id="703" name="Google Shape;703;p37"/>
          <p:cNvSpPr/>
          <p:nvPr/>
        </p:nvSpPr>
        <p:spPr>
          <a:xfrm>
            <a:off x="2667140" y="441550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Hub Zone</a:t>
            </a:r>
            <a:endParaRPr sz="700">
              <a:solidFill>
                <a:srgbClr val="000000"/>
              </a:solidFill>
            </a:endParaRPr>
          </a:p>
        </p:txBody>
      </p:sp>
      <p:sp>
        <p:nvSpPr>
          <p:cNvPr id="704" name="Google Shape;704;p37"/>
          <p:cNvSpPr/>
          <p:nvPr/>
        </p:nvSpPr>
        <p:spPr>
          <a:xfrm>
            <a:off x="2667417" y="4653811"/>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货量热力分布</a:t>
            </a:r>
            <a:endParaRPr sz="700">
              <a:solidFill>
                <a:srgbClr val="000000"/>
              </a:solidFill>
            </a:endParaRPr>
          </a:p>
        </p:txBody>
      </p:sp>
      <p:sp>
        <p:nvSpPr>
          <p:cNvPr id="705" name="Google Shape;705;p37"/>
          <p:cNvSpPr/>
          <p:nvPr/>
        </p:nvSpPr>
        <p:spPr>
          <a:xfrm>
            <a:off x="2659271" y="1969976"/>
            <a:ext cx="897600" cy="247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网络编辑</a:t>
            </a:r>
            <a:endParaRPr sz="700">
              <a:solidFill>
                <a:srgbClr val="000000"/>
              </a:solidFill>
            </a:endParaRPr>
          </a:p>
        </p:txBody>
      </p:sp>
      <p:sp>
        <p:nvSpPr>
          <p:cNvPr id="706" name="Google Shape;706;p37"/>
          <p:cNvSpPr/>
          <p:nvPr/>
        </p:nvSpPr>
        <p:spPr>
          <a:xfrm>
            <a:off x="1570926" y="1969976"/>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网络推荐</a:t>
            </a:r>
            <a:endParaRPr sz="700">
              <a:solidFill>
                <a:srgbClr val="FFFFFF"/>
              </a:solidFill>
            </a:endParaRPr>
          </a:p>
        </p:txBody>
      </p:sp>
      <p:sp>
        <p:nvSpPr>
          <p:cNvPr id="707" name="Google Shape;707;p37"/>
          <p:cNvSpPr/>
          <p:nvPr/>
        </p:nvSpPr>
        <p:spPr>
          <a:xfrm>
            <a:off x="3747631" y="1976595"/>
            <a:ext cx="897600" cy="247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网络发布</a:t>
            </a:r>
            <a:endParaRPr sz="700">
              <a:solidFill>
                <a:srgbClr val="000000"/>
              </a:solidFill>
            </a:endParaRPr>
          </a:p>
        </p:txBody>
      </p:sp>
      <p:sp>
        <p:nvSpPr>
          <p:cNvPr id="708" name="Google Shape;708;p37"/>
          <p:cNvSpPr/>
          <p:nvPr/>
        </p:nvSpPr>
        <p:spPr>
          <a:xfrm>
            <a:off x="4836005" y="1967014"/>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变更提醒</a:t>
            </a:r>
            <a:endParaRPr sz="500">
              <a:solidFill>
                <a:srgbClr val="FFFFFF"/>
              </a:solidFill>
            </a:endParaRPr>
          </a:p>
        </p:txBody>
      </p:sp>
      <p:sp>
        <p:nvSpPr>
          <p:cNvPr id="709" name="Google Shape;709;p37"/>
          <p:cNvSpPr/>
          <p:nvPr/>
        </p:nvSpPr>
        <p:spPr>
          <a:xfrm>
            <a:off x="5924365" y="1972041"/>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对外同步</a:t>
            </a:r>
            <a:endParaRPr sz="700">
              <a:solidFill>
                <a:srgbClr val="FFFFFF"/>
              </a:solidFill>
            </a:endParaRPr>
          </a:p>
          <a:p>
            <a:pPr indent="0" lvl="0" marL="0" rtl="0" algn="ctr">
              <a:spcBef>
                <a:spcPts val="0"/>
              </a:spcBef>
              <a:spcAft>
                <a:spcPts val="0"/>
              </a:spcAft>
              <a:buNone/>
            </a:pPr>
            <a:r>
              <a:rPr lang="en" sz="500">
                <a:solidFill>
                  <a:srgbClr val="FFFFFF"/>
                </a:solidFill>
              </a:rPr>
              <a:t>站点/服务范围</a:t>
            </a:r>
            <a:endParaRPr sz="500">
              <a:solidFill>
                <a:srgbClr val="FFFFFF"/>
              </a:solidFill>
            </a:endParaRPr>
          </a:p>
        </p:txBody>
      </p:sp>
      <p:sp>
        <p:nvSpPr>
          <p:cNvPr id="710" name="Google Shape;710;p37"/>
          <p:cNvSpPr/>
          <p:nvPr/>
        </p:nvSpPr>
        <p:spPr>
          <a:xfrm>
            <a:off x="6256029" y="2535418"/>
            <a:ext cx="796500" cy="5943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路由最优策略</a:t>
            </a:r>
            <a:endParaRPr sz="500">
              <a:solidFill>
                <a:srgbClr val="FFFFFF"/>
              </a:solidFill>
            </a:endParaRPr>
          </a:p>
          <a:p>
            <a:pPr indent="0" lvl="0" marL="0" rtl="0" algn="ctr">
              <a:spcBef>
                <a:spcPts val="0"/>
              </a:spcBef>
              <a:spcAft>
                <a:spcPts val="0"/>
              </a:spcAft>
              <a:buNone/>
            </a:pPr>
            <a:r>
              <a:rPr lang="en" sz="500">
                <a:solidFill>
                  <a:srgbClr val="FFFFFF"/>
                </a:solidFill>
              </a:rPr>
              <a:t>Origin Path </a:t>
            </a:r>
            <a:endParaRPr sz="500">
              <a:solidFill>
                <a:srgbClr val="FFFFFF"/>
              </a:solidFill>
            </a:endParaRPr>
          </a:p>
          <a:p>
            <a:pPr indent="0" lvl="0" marL="0" rtl="0" algn="ctr">
              <a:spcBef>
                <a:spcPts val="0"/>
              </a:spcBef>
              <a:spcAft>
                <a:spcPts val="0"/>
              </a:spcAft>
              <a:buNone/>
            </a:pPr>
            <a:r>
              <a:rPr lang="en" sz="500">
                <a:solidFill>
                  <a:srgbClr val="FFFFFF"/>
                </a:solidFill>
              </a:rPr>
              <a:t>Updated Path</a:t>
            </a:r>
            <a:endParaRPr sz="700">
              <a:solidFill>
                <a:srgbClr val="FFFFFF"/>
              </a:solidFill>
            </a:endParaRPr>
          </a:p>
        </p:txBody>
      </p:sp>
      <p:sp>
        <p:nvSpPr>
          <p:cNvPr id="711" name="Google Shape;711;p37"/>
          <p:cNvSpPr/>
          <p:nvPr/>
        </p:nvSpPr>
        <p:spPr>
          <a:xfrm>
            <a:off x="5189655" y="1251711"/>
            <a:ext cx="2722200" cy="256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SLA</a:t>
            </a:r>
            <a:endParaRPr sz="700">
              <a:solidFill>
                <a:srgbClr val="FFFFFF"/>
              </a:solidFill>
            </a:endParaRPr>
          </a:p>
          <a:p>
            <a:pPr indent="0" lvl="0" marL="0" rtl="0" algn="ctr">
              <a:spcBef>
                <a:spcPts val="0"/>
              </a:spcBef>
              <a:spcAft>
                <a:spcPts val="0"/>
              </a:spcAft>
              <a:buNone/>
            </a:pPr>
            <a:r>
              <a:rPr lang="en" sz="500">
                <a:solidFill>
                  <a:srgbClr val="FFFFFF"/>
                </a:solidFill>
              </a:rPr>
              <a:t>时效承诺 / 延误定责 / 动态预警</a:t>
            </a:r>
            <a:endParaRPr sz="500">
              <a:solidFill>
                <a:srgbClr val="FFFFFF"/>
              </a:solidFill>
            </a:endParaRPr>
          </a:p>
        </p:txBody>
      </p:sp>
      <p:sp>
        <p:nvSpPr>
          <p:cNvPr id="712" name="Google Shape;712;p37"/>
          <p:cNvSpPr/>
          <p:nvPr/>
        </p:nvSpPr>
        <p:spPr>
          <a:xfrm>
            <a:off x="5957036" y="4651895"/>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LM Shift</a:t>
            </a:r>
            <a:endParaRPr sz="700">
              <a:solidFill>
                <a:srgbClr val="000000"/>
              </a:solidFill>
            </a:endParaRPr>
          </a:p>
        </p:txBody>
      </p:sp>
      <p:sp>
        <p:nvSpPr>
          <p:cNvPr id="713" name="Google Shape;713;p37"/>
          <p:cNvSpPr/>
          <p:nvPr/>
        </p:nvSpPr>
        <p:spPr>
          <a:xfrm>
            <a:off x="6963665" y="416422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Event</a:t>
            </a:r>
            <a:endParaRPr b="1" sz="800">
              <a:solidFill>
                <a:srgbClr val="FFFFFF"/>
              </a:solidFill>
            </a:endParaRPr>
          </a:p>
        </p:txBody>
      </p:sp>
      <p:sp>
        <p:nvSpPr>
          <p:cNvPr id="714" name="Google Shape;714;p37"/>
          <p:cNvSpPr/>
          <p:nvPr/>
        </p:nvSpPr>
        <p:spPr>
          <a:xfrm>
            <a:off x="7191673" y="1681393"/>
            <a:ext cx="843900" cy="24279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网络负载监控</a:t>
            </a:r>
            <a:endParaRPr b="1" sz="800">
              <a:solidFill>
                <a:srgbClr val="FFFFFF"/>
              </a:solidFill>
            </a:endParaRPr>
          </a:p>
        </p:txBody>
      </p:sp>
      <p:sp>
        <p:nvSpPr>
          <p:cNvPr id="715" name="Google Shape;715;p37"/>
          <p:cNvSpPr/>
          <p:nvPr/>
        </p:nvSpPr>
        <p:spPr>
          <a:xfrm>
            <a:off x="4048458" y="915762"/>
            <a:ext cx="897600" cy="594300"/>
          </a:xfrm>
          <a:prstGeom prst="roundRect">
            <a:avLst>
              <a:gd fmla="val 16667" name="adj"/>
            </a:avLst>
          </a:prstGeom>
          <a:solidFill>
            <a:srgbClr val="FCE5CD"/>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Sort Code</a:t>
            </a:r>
            <a:endParaRPr sz="700"/>
          </a:p>
          <a:p>
            <a:pPr indent="0" lvl="0" marL="0" rtl="0" algn="ctr">
              <a:spcBef>
                <a:spcPts val="0"/>
              </a:spcBef>
              <a:spcAft>
                <a:spcPts val="0"/>
              </a:spcAft>
              <a:buNone/>
            </a:pPr>
            <a:r>
              <a:rPr lang="en" sz="500"/>
              <a:t>Pickup/Deliver/Return</a:t>
            </a:r>
            <a:endParaRPr sz="500"/>
          </a:p>
          <a:p>
            <a:pPr indent="0" lvl="0" marL="0" rtl="0" algn="ctr">
              <a:spcBef>
                <a:spcPts val="0"/>
              </a:spcBef>
              <a:spcAft>
                <a:spcPts val="0"/>
              </a:spcAft>
              <a:buNone/>
            </a:pPr>
            <a:r>
              <a:rPr lang="en" sz="500"/>
              <a:t>WHS/Locker/SP</a:t>
            </a:r>
            <a:endParaRPr sz="500"/>
          </a:p>
        </p:txBody>
      </p:sp>
      <p:sp>
        <p:nvSpPr>
          <p:cNvPr id="716" name="Google Shape;716;p37"/>
          <p:cNvSpPr/>
          <p:nvPr/>
        </p:nvSpPr>
        <p:spPr>
          <a:xfrm>
            <a:off x="1496612" y="2541294"/>
            <a:ext cx="2387100" cy="2451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Solution计算策略</a:t>
            </a:r>
            <a:endParaRPr sz="700"/>
          </a:p>
          <a:p>
            <a:pPr indent="0" lvl="0" marL="0" rtl="0" algn="ctr">
              <a:spcBef>
                <a:spcPts val="0"/>
              </a:spcBef>
              <a:spcAft>
                <a:spcPts val="0"/>
              </a:spcAft>
              <a:buNone/>
            </a:pPr>
            <a:r>
              <a:rPr lang="en" sz="500"/>
              <a:t>From-TO/核心履约站点/</a:t>
            </a:r>
            <a:r>
              <a:rPr lang="en" sz="500">
                <a:solidFill>
                  <a:srgbClr val="E69138"/>
                </a:solidFill>
              </a:rPr>
              <a:t>Sort Code</a:t>
            </a:r>
            <a:endParaRPr sz="500">
              <a:solidFill>
                <a:srgbClr val="E69138"/>
              </a:solidFill>
            </a:endParaRPr>
          </a:p>
        </p:txBody>
      </p:sp>
      <p:sp>
        <p:nvSpPr>
          <p:cNvPr id="717" name="Google Shape;717;p37"/>
          <p:cNvSpPr/>
          <p:nvPr/>
        </p:nvSpPr>
        <p:spPr>
          <a:xfrm>
            <a:off x="7290005" y="2135856"/>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负载情况</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sp>
        <p:nvSpPr>
          <p:cNvPr id="718" name="Google Shape;718;p37"/>
          <p:cNvSpPr/>
          <p:nvPr/>
        </p:nvSpPr>
        <p:spPr>
          <a:xfrm>
            <a:off x="7284870" y="2724122"/>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资源容量</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sp>
        <p:nvSpPr>
          <p:cNvPr id="719" name="Google Shape;719;p37"/>
          <p:cNvSpPr/>
          <p:nvPr/>
        </p:nvSpPr>
        <p:spPr>
          <a:xfrm>
            <a:off x="7284870" y="3357059"/>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建议</a:t>
            </a:r>
            <a:endParaRPr sz="700">
              <a:solidFill>
                <a:srgbClr val="FFFFFF"/>
              </a:solidFill>
            </a:endParaRPr>
          </a:p>
          <a:p>
            <a:pPr indent="0" lvl="0" marL="0" rtl="0" algn="ctr">
              <a:spcBef>
                <a:spcPts val="0"/>
              </a:spcBef>
              <a:spcAft>
                <a:spcPts val="0"/>
              </a:spcAft>
              <a:buNone/>
            </a:pPr>
            <a:r>
              <a:rPr lang="en" sz="500">
                <a:solidFill>
                  <a:srgbClr val="FFFFFF"/>
                </a:solidFill>
              </a:rPr>
              <a:t>Ad-hoc Trip调整</a:t>
            </a:r>
            <a:endParaRPr sz="5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8"/>
          <p:cNvSpPr/>
          <p:nvPr/>
        </p:nvSpPr>
        <p:spPr>
          <a:xfrm>
            <a:off x="1090125" y="1491225"/>
            <a:ext cx="5809800" cy="702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Strategy</a:t>
            </a:r>
            <a:endParaRPr b="1" i="0" sz="800" u="none" cap="none" strike="noStrike">
              <a:solidFill>
                <a:srgbClr val="000000"/>
              </a:solidFill>
              <a:latin typeface="Arial"/>
              <a:ea typeface="Arial"/>
              <a:cs typeface="Arial"/>
              <a:sym typeface="Arial"/>
            </a:endParaRPr>
          </a:p>
        </p:txBody>
      </p:sp>
      <p:sp>
        <p:nvSpPr>
          <p:cNvPr id="725" name="Google Shape;725;p38"/>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(2/3) - </a:t>
            </a:r>
            <a:r>
              <a:rPr lang="en">
                <a:solidFill>
                  <a:schemeClr val="dk1"/>
                </a:solidFill>
              </a:rPr>
              <a:t>Network/</a:t>
            </a:r>
            <a:r>
              <a:rPr lang="en">
                <a:solidFill>
                  <a:srgbClr val="EC4D2D"/>
                </a:solidFill>
              </a:rPr>
              <a:t>Dispatch</a:t>
            </a:r>
            <a:r>
              <a:rPr lang="en">
                <a:solidFill>
                  <a:schemeClr val="dk1"/>
                </a:solidFill>
              </a:rPr>
              <a:t>/Exception</a:t>
            </a:r>
            <a:endParaRPr/>
          </a:p>
        </p:txBody>
      </p:sp>
      <p:sp>
        <p:nvSpPr>
          <p:cNvPr id="726" name="Google Shape;726;p38"/>
          <p:cNvSpPr/>
          <p:nvPr/>
        </p:nvSpPr>
        <p:spPr>
          <a:xfrm>
            <a:off x="456175" y="599550"/>
            <a:ext cx="513300" cy="4335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Event</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Center</a:t>
            </a:r>
            <a:endParaRPr sz="800">
              <a:solidFill>
                <a:srgbClr val="FFFFFF"/>
              </a:solidFill>
            </a:endParaRPr>
          </a:p>
        </p:txBody>
      </p:sp>
      <p:sp>
        <p:nvSpPr>
          <p:cNvPr id="727" name="Google Shape;727;p38"/>
          <p:cNvSpPr/>
          <p:nvPr/>
        </p:nvSpPr>
        <p:spPr>
          <a:xfrm>
            <a:off x="1090125" y="4533750"/>
            <a:ext cx="7192200" cy="401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Operation Domain</a:t>
            </a:r>
            <a:endParaRPr sz="800">
              <a:solidFill>
                <a:srgbClr val="FFFFFF"/>
              </a:solidFill>
            </a:endParaRPr>
          </a:p>
        </p:txBody>
      </p:sp>
      <p:sp>
        <p:nvSpPr>
          <p:cNvPr id="728" name="Google Shape;728;p38"/>
          <p:cNvSpPr/>
          <p:nvPr/>
        </p:nvSpPr>
        <p:spPr>
          <a:xfrm>
            <a:off x="1090125" y="3125900"/>
            <a:ext cx="5809800" cy="13236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Operation Plan Management</a:t>
            </a:r>
            <a:endParaRPr b="1" i="0" sz="800" u="none" cap="none" strike="noStrike">
              <a:solidFill>
                <a:srgbClr val="000000"/>
              </a:solidFill>
              <a:latin typeface="Arial"/>
              <a:ea typeface="Arial"/>
              <a:cs typeface="Arial"/>
              <a:sym typeface="Arial"/>
            </a:endParaRPr>
          </a:p>
        </p:txBody>
      </p:sp>
      <p:sp>
        <p:nvSpPr>
          <p:cNvPr id="729" name="Google Shape;729;p38"/>
          <p:cNvSpPr/>
          <p:nvPr/>
        </p:nvSpPr>
        <p:spPr>
          <a:xfrm>
            <a:off x="1090125" y="2281713"/>
            <a:ext cx="5809800" cy="755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E2E Plan Management</a:t>
            </a:r>
            <a:endParaRPr b="1" i="0" sz="800" u="none" cap="none" strike="noStrike">
              <a:solidFill>
                <a:srgbClr val="000000"/>
              </a:solidFill>
              <a:latin typeface="Arial"/>
              <a:ea typeface="Arial"/>
              <a:cs typeface="Arial"/>
              <a:sym typeface="Arial"/>
            </a:endParaRPr>
          </a:p>
        </p:txBody>
      </p:sp>
      <p:sp>
        <p:nvSpPr>
          <p:cNvPr id="730" name="Google Shape;730;p38"/>
          <p:cNvSpPr/>
          <p:nvPr/>
        </p:nvSpPr>
        <p:spPr>
          <a:xfrm>
            <a:off x="1090125" y="961275"/>
            <a:ext cx="7192200" cy="467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Business Scenario</a:t>
            </a:r>
            <a:endParaRPr b="1" i="0" sz="800" u="none" cap="none" strike="noStrike">
              <a:solidFill>
                <a:srgbClr val="000000"/>
              </a:solidFill>
              <a:latin typeface="Arial"/>
              <a:ea typeface="Arial"/>
              <a:cs typeface="Arial"/>
              <a:sym typeface="Arial"/>
            </a:endParaRPr>
          </a:p>
        </p:txBody>
      </p:sp>
      <p:sp>
        <p:nvSpPr>
          <p:cNvPr id="731" name="Google Shape;731;p38"/>
          <p:cNvSpPr/>
          <p:nvPr/>
        </p:nvSpPr>
        <p:spPr>
          <a:xfrm>
            <a:off x="4223225" y="118733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Self Collection</a:t>
            </a:r>
            <a:endParaRPr b="1" sz="700"/>
          </a:p>
        </p:txBody>
      </p:sp>
      <p:sp>
        <p:nvSpPr>
          <p:cNvPr id="732" name="Google Shape;732;p38"/>
          <p:cNvSpPr/>
          <p:nvPr/>
        </p:nvSpPr>
        <p:spPr>
          <a:xfrm>
            <a:off x="5228358" y="118732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Cross Dock</a:t>
            </a:r>
            <a:endParaRPr b="1" sz="700"/>
          </a:p>
        </p:txBody>
      </p:sp>
      <p:sp>
        <p:nvSpPr>
          <p:cNvPr id="733" name="Google Shape;733;p38"/>
          <p:cNvSpPr/>
          <p:nvPr/>
        </p:nvSpPr>
        <p:spPr>
          <a:xfrm>
            <a:off x="1207825" y="118733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a:t>
            </a:r>
            <a:endParaRPr b="1" sz="700"/>
          </a:p>
        </p:txBody>
      </p:sp>
      <p:sp>
        <p:nvSpPr>
          <p:cNvPr id="734" name="Google Shape;734;p38"/>
          <p:cNvSpPr/>
          <p:nvPr/>
        </p:nvSpPr>
        <p:spPr>
          <a:xfrm>
            <a:off x="2212958" y="118733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Drop-off</a:t>
            </a:r>
            <a:endParaRPr b="1" sz="700"/>
          </a:p>
        </p:txBody>
      </p:sp>
      <p:sp>
        <p:nvSpPr>
          <p:cNvPr id="735" name="Google Shape;735;p38"/>
          <p:cNvSpPr/>
          <p:nvPr/>
        </p:nvSpPr>
        <p:spPr>
          <a:xfrm>
            <a:off x="3218091" y="118733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Delivery</a:t>
            </a:r>
            <a:endParaRPr b="1" sz="700"/>
          </a:p>
        </p:txBody>
      </p:sp>
      <p:sp>
        <p:nvSpPr>
          <p:cNvPr id="736" name="Google Shape;736;p38"/>
          <p:cNvSpPr/>
          <p:nvPr/>
        </p:nvSpPr>
        <p:spPr>
          <a:xfrm>
            <a:off x="6233491" y="118732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XPT</a:t>
            </a:r>
            <a:endParaRPr b="1" sz="700"/>
          </a:p>
        </p:txBody>
      </p:sp>
      <p:sp>
        <p:nvSpPr>
          <p:cNvPr id="737" name="Google Shape;737;p38"/>
          <p:cNvSpPr/>
          <p:nvPr/>
        </p:nvSpPr>
        <p:spPr>
          <a:xfrm>
            <a:off x="7238624" y="1187325"/>
            <a:ext cx="9309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 …</a:t>
            </a:r>
            <a:endParaRPr b="1" sz="700"/>
          </a:p>
        </p:txBody>
      </p:sp>
      <p:sp>
        <p:nvSpPr>
          <p:cNvPr id="738" name="Google Shape;738;p38"/>
          <p:cNvSpPr/>
          <p:nvPr/>
        </p:nvSpPr>
        <p:spPr>
          <a:xfrm>
            <a:off x="1207825" y="3929875"/>
            <a:ext cx="2941200" cy="4623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Plan Push</a:t>
            </a:r>
            <a:endParaRPr b="1" sz="700"/>
          </a:p>
        </p:txBody>
      </p:sp>
      <p:sp>
        <p:nvSpPr>
          <p:cNvPr id="739" name="Google Shape;739;p38"/>
          <p:cNvSpPr/>
          <p:nvPr/>
        </p:nvSpPr>
        <p:spPr>
          <a:xfrm>
            <a:off x="2735022" y="4136206"/>
            <a:ext cx="632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Log</a:t>
            </a:r>
            <a:endParaRPr sz="600">
              <a:solidFill>
                <a:schemeClr val="dk1"/>
              </a:solidFill>
            </a:endParaRPr>
          </a:p>
        </p:txBody>
      </p:sp>
      <p:sp>
        <p:nvSpPr>
          <p:cNvPr id="740" name="Google Shape;740;p38"/>
          <p:cNvSpPr/>
          <p:nvPr/>
        </p:nvSpPr>
        <p:spPr>
          <a:xfrm>
            <a:off x="1207825" y="2529463"/>
            <a:ext cx="2066400" cy="462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E2E Plan</a:t>
            </a:r>
            <a:endParaRPr b="1" sz="700"/>
          </a:p>
        </p:txBody>
      </p:sp>
      <p:sp>
        <p:nvSpPr>
          <p:cNvPr id="741" name="Google Shape;741;p38"/>
          <p:cNvSpPr/>
          <p:nvPr/>
        </p:nvSpPr>
        <p:spPr>
          <a:xfrm>
            <a:off x="1304625" y="2742109"/>
            <a:ext cx="593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Forward</a:t>
            </a:r>
            <a:endParaRPr sz="600">
              <a:solidFill>
                <a:schemeClr val="dk1"/>
              </a:solidFill>
            </a:endParaRPr>
          </a:p>
        </p:txBody>
      </p:sp>
      <p:sp>
        <p:nvSpPr>
          <p:cNvPr id="742" name="Google Shape;742;p38"/>
          <p:cNvSpPr/>
          <p:nvPr/>
        </p:nvSpPr>
        <p:spPr>
          <a:xfrm>
            <a:off x="1953250" y="2742120"/>
            <a:ext cx="593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Return</a:t>
            </a:r>
            <a:endParaRPr sz="600">
              <a:solidFill>
                <a:schemeClr val="dk1"/>
              </a:solidFill>
            </a:endParaRPr>
          </a:p>
        </p:txBody>
      </p:sp>
      <p:sp>
        <p:nvSpPr>
          <p:cNvPr id="743" name="Google Shape;743;p38"/>
          <p:cNvSpPr/>
          <p:nvPr/>
        </p:nvSpPr>
        <p:spPr>
          <a:xfrm>
            <a:off x="2601875" y="2742109"/>
            <a:ext cx="593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Dispose</a:t>
            </a:r>
            <a:endParaRPr sz="600">
              <a:solidFill>
                <a:schemeClr val="dk1"/>
              </a:solidFill>
            </a:endParaRPr>
          </a:p>
        </p:txBody>
      </p:sp>
      <p:sp>
        <p:nvSpPr>
          <p:cNvPr id="744" name="Google Shape;744;p38"/>
          <p:cNvSpPr/>
          <p:nvPr/>
        </p:nvSpPr>
        <p:spPr>
          <a:xfrm>
            <a:off x="3353325" y="2534431"/>
            <a:ext cx="781500" cy="462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SLA</a:t>
            </a:r>
            <a:endParaRPr b="1" sz="700">
              <a:solidFill>
                <a:schemeClr val="lt1"/>
              </a:solidFill>
            </a:endParaRPr>
          </a:p>
          <a:p>
            <a:pPr indent="0" lvl="0" marL="0" rtl="0" algn="l">
              <a:spcBef>
                <a:spcPts val="0"/>
              </a:spcBef>
              <a:spcAft>
                <a:spcPts val="0"/>
              </a:spcAft>
              <a:buNone/>
            </a:pPr>
            <a:r>
              <a:rPr b="1" lang="en" sz="700">
                <a:solidFill>
                  <a:schemeClr val="lt1"/>
                </a:solidFill>
              </a:rPr>
              <a:t>Calculation</a:t>
            </a:r>
            <a:endParaRPr b="1" sz="700"/>
          </a:p>
        </p:txBody>
      </p:sp>
      <p:sp>
        <p:nvSpPr>
          <p:cNvPr id="745" name="Google Shape;745;p38"/>
          <p:cNvSpPr/>
          <p:nvPr/>
        </p:nvSpPr>
        <p:spPr>
          <a:xfrm>
            <a:off x="4213925" y="2529463"/>
            <a:ext cx="781500" cy="462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Resource Calculation</a:t>
            </a:r>
            <a:endParaRPr b="1" sz="700"/>
          </a:p>
        </p:txBody>
      </p:sp>
      <p:sp>
        <p:nvSpPr>
          <p:cNvPr id="746" name="Google Shape;746;p38"/>
          <p:cNvSpPr/>
          <p:nvPr/>
        </p:nvSpPr>
        <p:spPr>
          <a:xfrm>
            <a:off x="5060425" y="2529463"/>
            <a:ext cx="837900" cy="462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E2E Plan Calculation Log</a:t>
            </a:r>
            <a:endParaRPr b="1" sz="700"/>
          </a:p>
        </p:txBody>
      </p:sp>
      <p:sp>
        <p:nvSpPr>
          <p:cNvPr id="747" name="Google Shape;747;p38"/>
          <p:cNvSpPr/>
          <p:nvPr/>
        </p:nvSpPr>
        <p:spPr>
          <a:xfrm>
            <a:off x="1207825" y="3368750"/>
            <a:ext cx="2941200" cy="5094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Operation Plan</a:t>
            </a:r>
            <a:endParaRPr b="1" sz="700"/>
          </a:p>
        </p:txBody>
      </p:sp>
      <p:sp>
        <p:nvSpPr>
          <p:cNvPr id="748" name="Google Shape;748;p38"/>
          <p:cNvSpPr/>
          <p:nvPr/>
        </p:nvSpPr>
        <p:spPr>
          <a:xfrm>
            <a:off x="1304625" y="3601081"/>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a:t>
            </a:r>
            <a:endParaRPr sz="600">
              <a:solidFill>
                <a:schemeClr val="dk1"/>
              </a:solidFill>
            </a:endParaRPr>
          </a:p>
        </p:txBody>
      </p:sp>
      <p:sp>
        <p:nvSpPr>
          <p:cNvPr id="749" name="Google Shape;749;p38"/>
          <p:cNvSpPr/>
          <p:nvPr/>
        </p:nvSpPr>
        <p:spPr>
          <a:xfrm>
            <a:off x="1771237" y="3601081"/>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In-station</a:t>
            </a:r>
            <a:endParaRPr sz="600">
              <a:solidFill>
                <a:schemeClr val="dk1"/>
              </a:solidFill>
            </a:endParaRPr>
          </a:p>
        </p:txBody>
      </p:sp>
      <p:sp>
        <p:nvSpPr>
          <p:cNvPr id="750" name="Google Shape;750;p38"/>
          <p:cNvSpPr/>
          <p:nvPr/>
        </p:nvSpPr>
        <p:spPr>
          <a:xfrm>
            <a:off x="2237849" y="3601069"/>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LH</a:t>
            </a:r>
            <a:endParaRPr sz="600">
              <a:solidFill>
                <a:schemeClr val="dk1"/>
              </a:solidFill>
            </a:endParaRPr>
          </a:p>
        </p:txBody>
      </p:sp>
      <p:sp>
        <p:nvSpPr>
          <p:cNvPr id="751" name="Google Shape;751;p38"/>
          <p:cNvSpPr/>
          <p:nvPr/>
        </p:nvSpPr>
        <p:spPr>
          <a:xfrm>
            <a:off x="2704462" y="3601058"/>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SP</a:t>
            </a:r>
            <a:endParaRPr sz="600">
              <a:solidFill>
                <a:schemeClr val="dk1"/>
              </a:solidFill>
            </a:endParaRPr>
          </a:p>
        </p:txBody>
      </p:sp>
      <p:sp>
        <p:nvSpPr>
          <p:cNvPr id="752" name="Google Shape;752;p38"/>
          <p:cNvSpPr/>
          <p:nvPr/>
        </p:nvSpPr>
        <p:spPr>
          <a:xfrm>
            <a:off x="3171074" y="3601069"/>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Locker</a:t>
            </a:r>
            <a:endParaRPr sz="600">
              <a:solidFill>
                <a:schemeClr val="dk1"/>
              </a:solidFill>
            </a:endParaRPr>
          </a:p>
        </p:txBody>
      </p:sp>
      <p:sp>
        <p:nvSpPr>
          <p:cNvPr id="753" name="Google Shape;753;p38"/>
          <p:cNvSpPr/>
          <p:nvPr/>
        </p:nvSpPr>
        <p:spPr>
          <a:xfrm>
            <a:off x="3637686" y="3601058"/>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Delivery</a:t>
            </a:r>
            <a:endParaRPr sz="600">
              <a:solidFill>
                <a:schemeClr val="dk1"/>
              </a:solidFill>
            </a:endParaRPr>
          </a:p>
        </p:txBody>
      </p:sp>
      <p:sp>
        <p:nvSpPr>
          <p:cNvPr id="754" name="Google Shape;754;p38"/>
          <p:cNvSpPr/>
          <p:nvPr/>
        </p:nvSpPr>
        <p:spPr>
          <a:xfrm>
            <a:off x="4214100" y="3368750"/>
            <a:ext cx="1684200" cy="5094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Plan</a:t>
            </a:r>
            <a:endParaRPr b="1" sz="700"/>
          </a:p>
        </p:txBody>
      </p:sp>
      <p:sp>
        <p:nvSpPr>
          <p:cNvPr id="755" name="Google Shape;755;p38"/>
          <p:cNvSpPr/>
          <p:nvPr/>
        </p:nvSpPr>
        <p:spPr>
          <a:xfrm>
            <a:off x="4321001" y="3606125"/>
            <a:ext cx="4329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Intercept</a:t>
            </a:r>
            <a:endParaRPr sz="600">
              <a:solidFill>
                <a:schemeClr val="dk1"/>
              </a:solidFill>
            </a:endParaRPr>
          </a:p>
        </p:txBody>
      </p:sp>
      <p:sp>
        <p:nvSpPr>
          <p:cNvPr id="756" name="Google Shape;756;p38"/>
          <p:cNvSpPr/>
          <p:nvPr/>
        </p:nvSpPr>
        <p:spPr>
          <a:xfrm>
            <a:off x="4787613" y="3606125"/>
            <a:ext cx="432900" cy="1878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Expedite</a:t>
            </a:r>
            <a:endParaRPr b="1" sz="600">
              <a:solidFill>
                <a:schemeClr val="lt1"/>
              </a:solidFill>
            </a:endParaRPr>
          </a:p>
        </p:txBody>
      </p:sp>
      <p:sp>
        <p:nvSpPr>
          <p:cNvPr id="757" name="Google Shape;757;p38"/>
          <p:cNvSpPr/>
          <p:nvPr/>
        </p:nvSpPr>
        <p:spPr>
          <a:xfrm>
            <a:off x="5254225" y="3606114"/>
            <a:ext cx="432900" cy="1878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 …</a:t>
            </a:r>
            <a:endParaRPr b="1" sz="600">
              <a:solidFill>
                <a:schemeClr val="lt1"/>
              </a:solidFill>
            </a:endParaRPr>
          </a:p>
        </p:txBody>
      </p:sp>
      <p:sp>
        <p:nvSpPr>
          <p:cNvPr id="758" name="Google Shape;758;p38"/>
          <p:cNvSpPr/>
          <p:nvPr/>
        </p:nvSpPr>
        <p:spPr>
          <a:xfrm>
            <a:off x="5963375" y="3368750"/>
            <a:ext cx="837900" cy="5094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Plan Content Config</a:t>
            </a:r>
            <a:endParaRPr b="1" sz="700"/>
          </a:p>
        </p:txBody>
      </p:sp>
      <p:sp>
        <p:nvSpPr>
          <p:cNvPr id="759" name="Google Shape;759;p38"/>
          <p:cNvSpPr/>
          <p:nvPr/>
        </p:nvSpPr>
        <p:spPr>
          <a:xfrm>
            <a:off x="1334250" y="4136206"/>
            <a:ext cx="632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Real-time Push</a:t>
            </a:r>
            <a:endParaRPr sz="600">
              <a:solidFill>
                <a:schemeClr val="dk1"/>
              </a:solidFill>
            </a:endParaRPr>
          </a:p>
        </p:txBody>
      </p:sp>
      <p:sp>
        <p:nvSpPr>
          <p:cNvPr id="760" name="Google Shape;760;p38"/>
          <p:cNvSpPr/>
          <p:nvPr/>
        </p:nvSpPr>
        <p:spPr>
          <a:xfrm>
            <a:off x="2034636" y="4136206"/>
            <a:ext cx="632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Re-push</a:t>
            </a:r>
            <a:endParaRPr sz="600">
              <a:solidFill>
                <a:schemeClr val="dk1"/>
              </a:solidFill>
            </a:endParaRPr>
          </a:p>
        </p:txBody>
      </p:sp>
      <p:sp>
        <p:nvSpPr>
          <p:cNvPr id="761" name="Google Shape;761;p38"/>
          <p:cNvSpPr/>
          <p:nvPr/>
        </p:nvSpPr>
        <p:spPr>
          <a:xfrm>
            <a:off x="3435409" y="4136113"/>
            <a:ext cx="632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Alert</a:t>
            </a:r>
            <a:endParaRPr sz="600">
              <a:solidFill>
                <a:schemeClr val="dk1"/>
              </a:solidFill>
            </a:endParaRPr>
          </a:p>
        </p:txBody>
      </p:sp>
      <p:sp>
        <p:nvSpPr>
          <p:cNvPr id="762" name="Google Shape;762;p38"/>
          <p:cNvSpPr/>
          <p:nvPr/>
        </p:nvSpPr>
        <p:spPr>
          <a:xfrm>
            <a:off x="1192600" y="1700775"/>
            <a:ext cx="2066400" cy="4353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Monitor</a:t>
            </a:r>
            <a:endParaRPr b="1" sz="700"/>
          </a:p>
        </p:txBody>
      </p:sp>
      <p:sp>
        <p:nvSpPr>
          <p:cNvPr id="763" name="Google Shape;763;p38"/>
          <p:cNvSpPr/>
          <p:nvPr/>
        </p:nvSpPr>
        <p:spPr>
          <a:xfrm>
            <a:off x="1274525" y="1901725"/>
            <a:ext cx="593400" cy="1878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Event Listen</a:t>
            </a:r>
            <a:endParaRPr sz="600">
              <a:solidFill>
                <a:schemeClr val="dk1"/>
              </a:solidFill>
            </a:endParaRPr>
          </a:p>
        </p:txBody>
      </p:sp>
      <p:sp>
        <p:nvSpPr>
          <p:cNvPr id="764" name="Google Shape;764;p38"/>
          <p:cNvSpPr/>
          <p:nvPr/>
        </p:nvSpPr>
        <p:spPr>
          <a:xfrm>
            <a:off x="1913375" y="1901725"/>
            <a:ext cx="593400" cy="1878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Status Change</a:t>
            </a:r>
            <a:endParaRPr b="1" sz="600">
              <a:solidFill>
                <a:schemeClr val="lt1"/>
              </a:solidFill>
            </a:endParaRPr>
          </a:p>
        </p:txBody>
      </p:sp>
      <p:sp>
        <p:nvSpPr>
          <p:cNvPr id="765" name="Google Shape;765;p38"/>
          <p:cNvSpPr/>
          <p:nvPr/>
        </p:nvSpPr>
        <p:spPr>
          <a:xfrm>
            <a:off x="4213925" y="1700775"/>
            <a:ext cx="781500" cy="435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Fulfillment Rule Config</a:t>
            </a:r>
            <a:endParaRPr b="1" sz="700"/>
          </a:p>
        </p:txBody>
      </p:sp>
      <p:sp>
        <p:nvSpPr>
          <p:cNvPr id="766" name="Google Shape;766;p38"/>
          <p:cNvSpPr/>
          <p:nvPr/>
        </p:nvSpPr>
        <p:spPr>
          <a:xfrm>
            <a:off x="3353325" y="1700775"/>
            <a:ext cx="781500" cy="4353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Scenario Recognition</a:t>
            </a:r>
            <a:endParaRPr b="1" sz="700">
              <a:solidFill>
                <a:schemeClr val="lt1"/>
              </a:solidFill>
            </a:endParaRPr>
          </a:p>
        </p:txBody>
      </p:sp>
      <p:sp>
        <p:nvSpPr>
          <p:cNvPr id="767" name="Google Shape;767;p38"/>
          <p:cNvSpPr/>
          <p:nvPr/>
        </p:nvSpPr>
        <p:spPr>
          <a:xfrm>
            <a:off x="7020575" y="1491225"/>
            <a:ext cx="1261800" cy="29583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Analysis</a:t>
            </a:r>
            <a:endParaRPr b="1" i="0" sz="800" u="none" cap="none" strike="noStrike">
              <a:solidFill>
                <a:srgbClr val="000000"/>
              </a:solidFill>
              <a:latin typeface="Arial"/>
              <a:ea typeface="Arial"/>
              <a:cs typeface="Arial"/>
              <a:sym typeface="Arial"/>
            </a:endParaRPr>
          </a:p>
        </p:txBody>
      </p:sp>
      <p:sp>
        <p:nvSpPr>
          <p:cNvPr id="768" name="Google Shape;768;p38"/>
          <p:cNvSpPr/>
          <p:nvPr/>
        </p:nvSpPr>
        <p:spPr>
          <a:xfrm>
            <a:off x="7133400" y="1712700"/>
            <a:ext cx="1036200" cy="435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Operational Behavior Analysis</a:t>
            </a:r>
            <a:endParaRPr b="1" sz="700">
              <a:solidFill>
                <a:schemeClr val="lt1"/>
              </a:solidFill>
            </a:endParaRPr>
          </a:p>
        </p:txBody>
      </p:sp>
      <p:sp>
        <p:nvSpPr>
          <p:cNvPr id="769" name="Google Shape;769;p38"/>
          <p:cNvSpPr/>
          <p:nvPr/>
        </p:nvSpPr>
        <p:spPr>
          <a:xfrm>
            <a:off x="7133400" y="2223275"/>
            <a:ext cx="1036200" cy="4353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SLA Achievement Analysis</a:t>
            </a:r>
            <a:endParaRPr b="1" sz="700">
              <a:solidFill>
                <a:schemeClr val="lt1"/>
              </a:solidFill>
            </a:endParaRPr>
          </a:p>
        </p:txBody>
      </p:sp>
      <p:sp>
        <p:nvSpPr>
          <p:cNvPr id="770" name="Google Shape;770;p38"/>
          <p:cNvSpPr/>
          <p:nvPr/>
        </p:nvSpPr>
        <p:spPr>
          <a:xfrm>
            <a:off x="1090125"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Order Center</a:t>
            </a:r>
            <a:endParaRPr sz="800">
              <a:solidFill>
                <a:srgbClr val="FFFFFF"/>
              </a:solidFill>
            </a:endParaRPr>
          </a:p>
        </p:txBody>
      </p:sp>
      <p:sp>
        <p:nvSpPr>
          <p:cNvPr id="771" name="Google Shape;771;p38"/>
          <p:cNvSpPr/>
          <p:nvPr/>
        </p:nvSpPr>
        <p:spPr>
          <a:xfrm>
            <a:off x="2298538"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Tracking Center</a:t>
            </a:r>
            <a:endParaRPr sz="800">
              <a:solidFill>
                <a:srgbClr val="FFFFFF"/>
              </a:solidFill>
            </a:endParaRPr>
          </a:p>
        </p:txBody>
      </p:sp>
      <p:sp>
        <p:nvSpPr>
          <p:cNvPr id="772" name="Google Shape;772;p38"/>
          <p:cNvSpPr/>
          <p:nvPr/>
        </p:nvSpPr>
        <p:spPr>
          <a:xfrm>
            <a:off x="3506951"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Exception Center</a:t>
            </a:r>
            <a:endParaRPr sz="800">
              <a:solidFill>
                <a:srgbClr val="FFFFFF"/>
              </a:solidFill>
            </a:endParaRPr>
          </a:p>
        </p:txBody>
      </p:sp>
      <p:sp>
        <p:nvSpPr>
          <p:cNvPr id="773" name="Google Shape;773;p38"/>
          <p:cNvSpPr/>
          <p:nvPr/>
        </p:nvSpPr>
        <p:spPr>
          <a:xfrm>
            <a:off x="4715364"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r>
              <a:rPr lang="en" sz="800">
                <a:solidFill>
                  <a:srgbClr val="FFFFFF"/>
                </a:solidFill>
              </a:rPr>
              <a:t>Network</a:t>
            </a:r>
            <a:endParaRPr sz="800">
              <a:solidFill>
                <a:srgbClr val="FFFFFF"/>
              </a:solidFill>
            </a:endParaRPr>
          </a:p>
        </p:txBody>
      </p:sp>
      <p:sp>
        <p:nvSpPr>
          <p:cNvPr id="774" name="Google Shape;774;p38"/>
          <p:cNvSpPr/>
          <p:nvPr/>
        </p:nvSpPr>
        <p:spPr>
          <a:xfrm>
            <a:off x="5923778"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r>
              <a:rPr lang="en" sz="800">
                <a:solidFill>
                  <a:srgbClr val="FFFFFF"/>
                </a:solidFill>
              </a:rPr>
              <a:t>Container</a:t>
            </a:r>
            <a:endParaRPr sz="800">
              <a:solidFill>
                <a:srgbClr val="FFFFFF"/>
              </a:solidFill>
            </a:endParaRPr>
          </a:p>
        </p:txBody>
      </p:sp>
      <p:sp>
        <p:nvSpPr>
          <p:cNvPr id="775" name="Google Shape;775;p38"/>
          <p:cNvSpPr/>
          <p:nvPr/>
        </p:nvSpPr>
        <p:spPr>
          <a:xfrm>
            <a:off x="7132192" y="599550"/>
            <a:ext cx="1150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SzPts val="800"/>
              <a:buFont typeface="Arial"/>
              <a:buNone/>
            </a:pPr>
            <a:r>
              <a:rPr lang="en" sz="800">
                <a:solidFill>
                  <a:srgbClr val="FFFFFF"/>
                </a:solidFill>
              </a:rPr>
              <a:t>General Service</a:t>
            </a:r>
            <a:endParaRPr sz="800">
              <a:solidFill>
                <a:srgbClr val="FFFFFF"/>
              </a:solidFill>
            </a:endParaRPr>
          </a:p>
        </p:txBody>
      </p:sp>
      <p:sp>
        <p:nvSpPr>
          <p:cNvPr id="776" name="Google Shape;776;p38"/>
          <p:cNvSpPr/>
          <p:nvPr/>
        </p:nvSpPr>
        <p:spPr>
          <a:xfrm>
            <a:off x="8350275" y="3861313"/>
            <a:ext cx="593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Improving</a:t>
            </a:r>
            <a:endParaRPr b="1" sz="700"/>
          </a:p>
        </p:txBody>
      </p:sp>
      <p:sp>
        <p:nvSpPr>
          <p:cNvPr id="777" name="Google Shape;777;p38"/>
          <p:cNvSpPr/>
          <p:nvPr/>
        </p:nvSpPr>
        <p:spPr>
          <a:xfrm>
            <a:off x="8350275" y="4194938"/>
            <a:ext cx="593400" cy="2658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Planing</a:t>
            </a:r>
            <a:endParaRPr b="1"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1" name="Shape 781"/>
        <p:cNvGrpSpPr/>
        <p:nvPr/>
      </p:nvGrpSpPr>
      <p:grpSpPr>
        <a:xfrm>
          <a:off x="0" y="0"/>
          <a:ext cx="0" cy="0"/>
          <a:chOff x="0" y="0"/>
          <a:chExt cx="0" cy="0"/>
        </a:xfrm>
      </p:grpSpPr>
      <p:sp>
        <p:nvSpPr>
          <p:cNvPr id="782" name="Google Shape;782;p39"/>
          <p:cNvSpPr/>
          <p:nvPr/>
        </p:nvSpPr>
        <p:spPr>
          <a:xfrm>
            <a:off x="1231706" y="762281"/>
            <a:ext cx="6548100" cy="4079100"/>
          </a:xfrm>
          <a:prstGeom prst="rect">
            <a:avLst/>
          </a:prstGeom>
          <a:solidFill>
            <a:srgbClr val="FFFFFF"/>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1000" u="none" cap="none" strike="noStrike">
                <a:solidFill>
                  <a:srgbClr val="000000"/>
                </a:solidFill>
                <a:latin typeface="Arial"/>
                <a:ea typeface="Arial"/>
                <a:cs typeface="Arial"/>
                <a:sym typeface="Arial"/>
              </a:rPr>
              <a:t>Dispatch Center</a:t>
            </a:r>
            <a:endParaRPr b="1" i="0" sz="1000" u="none" cap="none" strike="noStrike">
              <a:solidFill>
                <a:srgbClr val="000000"/>
              </a:solidFill>
              <a:latin typeface="Arial"/>
              <a:ea typeface="Arial"/>
              <a:cs typeface="Arial"/>
              <a:sym typeface="Arial"/>
            </a:endParaRPr>
          </a:p>
        </p:txBody>
      </p:sp>
      <p:sp>
        <p:nvSpPr>
          <p:cNvPr id="783" name="Google Shape;783;p39"/>
          <p:cNvSpPr/>
          <p:nvPr/>
        </p:nvSpPr>
        <p:spPr>
          <a:xfrm>
            <a:off x="146681" y="2012944"/>
            <a:ext cx="918600" cy="19863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p:txBody>
      </p:sp>
      <p:sp>
        <p:nvSpPr>
          <p:cNvPr id="784" name="Google Shape;784;p39"/>
          <p:cNvSpPr/>
          <p:nvPr/>
        </p:nvSpPr>
        <p:spPr>
          <a:xfrm>
            <a:off x="1314356" y="1060650"/>
            <a:ext cx="6390600" cy="539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Management Console</a:t>
            </a:r>
            <a:endParaRPr b="1" i="0" sz="900" u="none" cap="none" strike="noStrike">
              <a:solidFill>
                <a:srgbClr val="000000"/>
              </a:solidFill>
              <a:latin typeface="Arial"/>
              <a:ea typeface="Arial"/>
              <a:cs typeface="Arial"/>
              <a:sym typeface="Arial"/>
            </a:endParaRPr>
          </a:p>
        </p:txBody>
      </p:sp>
      <p:sp>
        <p:nvSpPr>
          <p:cNvPr id="785" name="Google Shape;785;p39"/>
          <p:cNvSpPr/>
          <p:nvPr/>
        </p:nvSpPr>
        <p:spPr>
          <a:xfrm>
            <a:off x="1667208" y="1308985"/>
            <a:ext cx="906600" cy="2223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FFFFFF"/>
                </a:solidFill>
                <a:latin typeface="Arial"/>
                <a:ea typeface="Arial"/>
                <a:cs typeface="Arial"/>
                <a:sym typeface="Arial"/>
              </a:rPr>
              <a:t>Plan Query</a:t>
            </a:r>
            <a:endParaRPr b="0" i="0" sz="800" u="none" cap="none" strike="noStrike">
              <a:solidFill>
                <a:srgbClr val="FFFFFF"/>
              </a:solidFill>
              <a:latin typeface="Arial"/>
              <a:ea typeface="Arial"/>
              <a:cs typeface="Arial"/>
              <a:sym typeface="Arial"/>
            </a:endParaRPr>
          </a:p>
        </p:txBody>
      </p:sp>
      <p:sp>
        <p:nvSpPr>
          <p:cNvPr id="786" name="Google Shape;786;p39"/>
          <p:cNvSpPr/>
          <p:nvPr/>
        </p:nvSpPr>
        <p:spPr>
          <a:xfrm>
            <a:off x="4210336" y="1308975"/>
            <a:ext cx="1380000" cy="2223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 Re-push Manually </a:t>
            </a:r>
            <a:endParaRPr b="0" i="0" sz="800" u="none" cap="none" strike="noStrike">
              <a:solidFill>
                <a:srgbClr val="FFFFFF"/>
              </a:solidFill>
              <a:latin typeface="Arial"/>
              <a:ea typeface="Arial"/>
              <a:cs typeface="Arial"/>
              <a:sym typeface="Arial"/>
            </a:endParaRPr>
          </a:p>
        </p:txBody>
      </p:sp>
      <p:sp>
        <p:nvSpPr>
          <p:cNvPr id="787" name="Google Shape;787;p39"/>
          <p:cNvSpPr/>
          <p:nvPr/>
        </p:nvSpPr>
        <p:spPr>
          <a:xfrm>
            <a:off x="7889869" y="1145794"/>
            <a:ext cx="1050300" cy="21762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Operate Domain</a:t>
            </a:r>
            <a:endParaRPr b="1" i="0" sz="900" u="none" cap="none" strike="noStrike">
              <a:solidFill>
                <a:srgbClr val="000000"/>
              </a:solidFill>
              <a:latin typeface="Arial"/>
              <a:ea typeface="Arial"/>
              <a:cs typeface="Arial"/>
              <a:sym typeface="Arial"/>
            </a:endParaRPr>
          </a:p>
        </p:txBody>
      </p:sp>
      <p:sp>
        <p:nvSpPr>
          <p:cNvPr id="788" name="Google Shape;788;p39"/>
          <p:cNvSpPr/>
          <p:nvPr/>
        </p:nvSpPr>
        <p:spPr>
          <a:xfrm>
            <a:off x="2414016" y="1760269"/>
            <a:ext cx="4238100" cy="21762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Plan Management</a:t>
            </a:r>
            <a:endParaRPr b="1" i="0" sz="900" u="none" cap="none" strike="noStrike">
              <a:solidFill>
                <a:srgbClr val="000000"/>
              </a:solidFill>
              <a:latin typeface="Arial"/>
              <a:ea typeface="Arial"/>
              <a:cs typeface="Arial"/>
              <a:sym typeface="Arial"/>
            </a:endParaRPr>
          </a:p>
        </p:txBody>
      </p:sp>
      <p:sp>
        <p:nvSpPr>
          <p:cNvPr id="789" name="Google Shape;789;p39"/>
          <p:cNvSpPr/>
          <p:nvPr/>
        </p:nvSpPr>
        <p:spPr>
          <a:xfrm>
            <a:off x="195148" y="2562244"/>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Order Center</a:t>
            </a:r>
            <a:endParaRPr b="0" i="0" sz="800" u="none" cap="none" strike="noStrike">
              <a:solidFill>
                <a:srgbClr val="000000"/>
              </a:solidFill>
              <a:latin typeface="Arial"/>
              <a:ea typeface="Arial"/>
              <a:cs typeface="Arial"/>
              <a:sym typeface="Arial"/>
            </a:endParaRPr>
          </a:p>
        </p:txBody>
      </p:sp>
      <p:sp>
        <p:nvSpPr>
          <p:cNvPr id="790" name="Google Shape;790;p39"/>
          <p:cNvSpPr/>
          <p:nvPr/>
        </p:nvSpPr>
        <p:spPr>
          <a:xfrm>
            <a:off x="195148" y="1604981"/>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Event Center</a:t>
            </a:r>
            <a:endParaRPr b="0" i="0" sz="800" u="none" cap="none" strike="noStrike">
              <a:solidFill>
                <a:srgbClr val="000000"/>
              </a:solidFill>
              <a:latin typeface="Arial"/>
              <a:ea typeface="Arial"/>
              <a:cs typeface="Arial"/>
              <a:sym typeface="Arial"/>
            </a:endParaRPr>
          </a:p>
        </p:txBody>
      </p:sp>
      <p:sp>
        <p:nvSpPr>
          <p:cNvPr id="791" name="Google Shape;791;p39"/>
          <p:cNvSpPr/>
          <p:nvPr/>
        </p:nvSpPr>
        <p:spPr>
          <a:xfrm>
            <a:off x="204527" y="2182388"/>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800" u="none" cap="none" strike="noStrike">
                <a:solidFill>
                  <a:srgbClr val="1A1A1A"/>
                </a:solidFill>
                <a:latin typeface="Arial"/>
                <a:ea typeface="Arial"/>
                <a:cs typeface="Arial"/>
                <a:sym typeface="Arial"/>
              </a:rPr>
              <a:t>Container Service</a:t>
            </a:r>
            <a:endParaRPr b="0" i="0" sz="800" u="none" cap="none" strike="noStrike">
              <a:solidFill>
                <a:srgbClr val="000000"/>
              </a:solidFill>
              <a:latin typeface="Arial"/>
              <a:ea typeface="Arial"/>
              <a:cs typeface="Arial"/>
              <a:sym typeface="Arial"/>
            </a:endParaRPr>
          </a:p>
        </p:txBody>
      </p:sp>
      <p:sp>
        <p:nvSpPr>
          <p:cNvPr id="792" name="Google Shape;792;p39"/>
          <p:cNvSpPr/>
          <p:nvPr/>
        </p:nvSpPr>
        <p:spPr>
          <a:xfrm>
            <a:off x="2579245" y="2029894"/>
            <a:ext cx="1975200" cy="610500"/>
          </a:xfrm>
          <a:prstGeom prst="roundRect">
            <a:avLst>
              <a:gd fmla="val 16667" name="adj"/>
            </a:avLst>
          </a:prstGeom>
          <a:solidFill>
            <a:srgbClr val="FF0000"/>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Conventional </a:t>
            </a:r>
            <a:r>
              <a:rPr b="0" i="0" lang="en" sz="800" u="none" cap="none" strike="noStrike">
                <a:solidFill>
                  <a:srgbClr val="FFFFFF"/>
                </a:solidFill>
                <a:latin typeface="Arial"/>
                <a:ea typeface="Arial"/>
                <a:cs typeface="Arial"/>
                <a:sym typeface="Arial"/>
              </a:rPr>
              <a:t>Plan</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Arial"/>
                <a:ea typeface="Arial"/>
                <a:cs typeface="Arial"/>
                <a:sym typeface="Arial"/>
              </a:rPr>
              <a:t>Pickup(6) | Delivery(2)  |Return(3)  |  LH(1) | Handover(1) | Receive(9) | SP(4) | Locker(1)</a:t>
            </a:r>
            <a:r>
              <a:rPr b="0" i="0" lang="en" sz="700" u="none" cap="none" strike="noStrike">
                <a:solidFill>
                  <a:srgbClr val="535353"/>
                </a:solidFill>
                <a:latin typeface="Arial"/>
                <a:ea typeface="Arial"/>
                <a:cs typeface="Arial"/>
                <a:sym typeface="Arial"/>
              </a:rPr>
              <a:t> </a:t>
            </a:r>
            <a:endParaRPr b="0" i="0" sz="800" u="none" cap="none" strike="noStrike">
              <a:solidFill>
                <a:srgbClr val="FFFFFF"/>
              </a:solidFill>
              <a:latin typeface="Arial"/>
              <a:ea typeface="Arial"/>
              <a:cs typeface="Arial"/>
              <a:sym typeface="Arial"/>
            </a:endParaRPr>
          </a:p>
        </p:txBody>
      </p:sp>
      <p:sp>
        <p:nvSpPr>
          <p:cNvPr id="793" name="Google Shape;793;p39"/>
          <p:cNvSpPr/>
          <p:nvPr/>
        </p:nvSpPr>
        <p:spPr>
          <a:xfrm>
            <a:off x="8013169" y="1404000"/>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Pickup</a:t>
            </a:r>
            <a:endParaRPr b="0" i="0" sz="800" u="none" cap="none" strike="noStrike">
              <a:solidFill>
                <a:srgbClr val="000000"/>
              </a:solidFill>
              <a:latin typeface="Arial"/>
              <a:ea typeface="Arial"/>
              <a:cs typeface="Arial"/>
              <a:sym typeface="Arial"/>
            </a:endParaRPr>
          </a:p>
        </p:txBody>
      </p:sp>
      <p:sp>
        <p:nvSpPr>
          <p:cNvPr id="794" name="Google Shape;794;p39"/>
          <p:cNvSpPr/>
          <p:nvPr/>
        </p:nvSpPr>
        <p:spPr>
          <a:xfrm>
            <a:off x="8013169" y="1662131"/>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In Station</a:t>
            </a:r>
            <a:endParaRPr b="0" i="0" sz="800" u="none" cap="none" strike="noStrike">
              <a:solidFill>
                <a:srgbClr val="000000"/>
              </a:solidFill>
              <a:latin typeface="Arial"/>
              <a:ea typeface="Arial"/>
              <a:cs typeface="Arial"/>
              <a:sym typeface="Arial"/>
            </a:endParaRPr>
          </a:p>
        </p:txBody>
      </p:sp>
      <p:sp>
        <p:nvSpPr>
          <p:cNvPr id="795" name="Google Shape;795;p39"/>
          <p:cNvSpPr/>
          <p:nvPr/>
        </p:nvSpPr>
        <p:spPr>
          <a:xfrm>
            <a:off x="8013169" y="1898635"/>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Delivery</a:t>
            </a:r>
            <a:endParaRPr b="0" i="0" sz="800" u="none" cap="none" strike="noStrike">
              <a:solidFill>
                <a:srgbClr val="000000"/>
              </a:solidFill>
              <a:latin typeface="Arial"/>
              <a:ea typeface="Arial"/>
              <a:cs typeface="Arial"/>
              <a:sym typeface="Arial"/>
            </a:endParaRPr>
          </a:p>
        </p:txBody>
      </p:sp>
      <p:sp>
        <p:nvSpPr>
          <p:cNvPr id="796" name="Google Shape;796;p39"/>
          <p:cNvSpPr/>
          <p:nvPr/>
        </p:nvSpPr>
        <p:spPr>
          <a:xfrm>
            <a:off x="8013169" y="2363747"/>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Line Haul</a:t>
            </a:r>
            <a:endParaRPr b="0" i="0" sz="800" u="none" cap="none" strike="noStrike">
              <a:solidFill>
                <a:srgbClr val="000000"/>
              </a:solidFill>
              <a:latin typeface="Arial"/>
              <a:ea typeface="Arial"/>
              <a:cs typeface="Arial"/>
              <a:sym typeface="Arial"/>
            </a:endParaRPr>
          </a:p>
        </p:txBody>
      </p:sp>
      <p:sp>
        <p:nvSpPr>
          <p:cNvPr id="797" name="Google Shape;797;p39"/>
          <p:cNvSpPr/>
          <p:nvPr/>
        </p:nvSpPr>
        <p:spPr>
          <a:xfrm>
            <a:off x="8013169" y="2600269"/>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Service Point</a:t>
            </a:r>
            <a:endParaRPr b="0" i="0" sz="800" u="none" cap="none" strike="noStrike">
              <a:solidFill>
                <a:srgbClr val="000000"/>
              </a:solidFill>
              <a:latin typeface="Arial"/>
              <a:ea typeface="Arial"/>
              <a:cs typeface="Arial"/>
              <a:sym typeface="Arial"/>
            </a:endParaRPr>
          </a:p>
        </p:txBody>
      </p:sp>
      <p:sp>
        <p:nvSpPr>
          <p:cNvPr id="798" name="Google Shape;798;p39"/>
          <p:cNvSpPr/>
          <p:nvPr/>
        </p:nvSpPr>
        <p:spPr>
          <a:xfrm>
            <a:off x="2758190" y="1308975"/>
            <a:ext cx="1266600" cy="2223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FFFFFF"/>
                </a:solidFill>
                <a:latin typeface="Arial"/>
                <a:ea typeface="Arial"/>
                <a:cs typeface="Arial"/>
                <a:sym typeface="Arial"/>
              </a:rPr>
              <a:t>Plan Ru-push Log  Query</a:t>
            </a:r>
            <a:endParaRPr b="0" i="0" sz="800" u="none" cap="none" strike="noStrike">
              <a:solidFill>
                <a:srgbClr val="FFFFFF"/>
              </a:solidFill>
              <a:latin typeface="Arial"/>
              <a:ea typeface="Arial"/>
              <a:cs typeface="Arial"/>
              <a:sym typeface="Arial"/>
            </a:endParaRPr>
          </a:p>
        </p:txBody>
      </p:sp>
      <p:sp>
        <p:nvSpPr>
          <p:cNvPr id="799" name="Google Shape;799;p39"/>
          <p:cNvSpPr/>
          <p:nvPr/>
        </p:nvSpPr>
        <p:spPr>
          <a:xfrm>
            <a:off x="8016656" y="2836781"/>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Locker</a:t>
            </a:r>
            <a:endParaRPr b="0" i="0" sz="800" u="none" cap="none" strike="noStrike">
              <a:solidFill>
                <a:srgbClr val="000000"/>
              </a:solidFill>
              <a:latin typeface="Arial"/>
              <a:ea typeface="Arial"/>
              <a:cs typeface="Arial"/>
              <a:sym typeface="Arial"/>
            </a:endParaRPr>
          </a:p>
        </p:txBody>
      </p:sp>
      <p:sp>
        <p:nvSpPr>
          <p:cNvPr id="800" name="Google Shape;800;p39"/>
          <p:cNvSpPr/>
          <p:nvPr/>
        </p:nvSpPr>
        <p:spPr>
          <a:xfrm>
            <a:off x="8013169" y="2127235"/>
            <a:ext cx="796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Return</a:t>
            </a:r>
            <a:endParaRPr b="0" i="0" sz="800" u="none" cap="none" strike="noStrike">
              <a:solidFill>
                <a:srgbClr val="000000"/>
              </a:solidFill>
              <a:latin typeface="Arial"/>
              <a:ea typeface="Arial"/>
              <a:cs typeface="Arial"/>
              <a:sym typeface="Arial"/>
            </a:endParaRPr>
          </a:p>
        </p:txBody>
      </p:sp>
      <p:sp>
        <p:nvSpPr>
          <p:cNvPr id="801" name="Google Shape;801;p39"/>
          <p:cNvSpPr/>
          <p:nvPr/>
        </p:nvSpPr>
        <p:spPr>
          <a:xfrm>
            <a:off x="195148" y="2938931"/>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Network</a:t>
            </a:r>
            <a:endParaRPr b="0" i="0" sz="800" u="none" cap="none" strike="noStrike">
              <a:solidFill>
                <a:srgbClr val="000000"/>
              </a:solidFill>
              <a:latin typeface="Arial"/>
              <a:ea typeface="Arial"/>
              <a:cs typeface="Arial"/>
              <a:sym typeface="Arial"/>
            </a:endParaRPr>
          </a:p>
        </p:txBody>
      </p:sp>
      <p:sp>
        <p:nvSpPr>
          <p:cNvPr id="802" name="Google Shape;802;p39"/>
          <p:cNvSpPr/>
          <p:nvPr/>
        </p:nvSpPr>
        <p:spPr>
          <a:xfrm>
            <a:off x="195148" y="3295013"/>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800" u="none" cap="none" strike="noStrike">
                <a:solidFill>
                  <a:srgbClr val="1A1A1A"/>
                </a:solidFill>
                <a:latin typeface="Arial"/>
                <a:ea typeface="Arial"/>
                <a:cs typeface="Arial"/>
                <a:sym typeface="Arial"/>
              </a:rPr>
              <a:t>Basic Service</a:t>
            </a:r>
            <a:endParaRPr b="0" i="0" sz="800" u="none" cap="none" strike="noStrike">
              <a:solidFill>
                <a:srgbClr val="000000"/>
              </a:solidFill>
              <a:latin typeface="Arial"/>
              <a:ea typeface="Arial"/>
              <a:cs typeface="Arial"/>
              <a:sym typeface="Arial"/>
            </a:endParaRPr>
          </a:p>
        </p:txBody>
      </p:sp>
      <p:sp>
        <p:nvSpPr>
          <p:cNvPr id="803" name="Google Shape;803;p39"/>
          <p:cNvSpPr/>
          <p:nvPr/>
        </p:nvSpPr>
        <p:spPr>
          <a:xfrm>
            <a:off x="195148" y="3612638"/>
            <a:ext cx="8028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000000"/>
                </a:solidFill>
                <a:latin typeface="Arial"/>
                <a:ea typeface="Arial"/>
                <a:cs typeface="Arial"/>
                <a:sym typeface="Arial"/>
              </a:rPr>
              <a:t>ServiceArea</a:t>
            </a:r>
            <a:endParaRPr b="0" i="0" sz="800" u="none" cap="none" strike="noStrike">
              <a:solidFill>
                <a:srgbClr val="000000"/>
              </a:solidFill>
              <a:latin typeface="Arial"/>
              <a:ea typeface="Arial"/>
              <a:cs typeface="Arial"/>
              <a:sym typeface="Arial"/>
            </a:endParaRPr>
          </a:p>
        </p:txBody>
      </p:sp>
      <p:sp>
        <p:nvSpPr>
          <p:cNvPr id="804" name="Google Shape;804;p39"/>
          <p:cNvSpPr/>
          <p:nvPr/>
        </p:nvSpPr>
        <p:spPr>
          <a:xfrm>
            <a:off x="1314356" y="1760269"/>
            <a:ext cx="996900" cy="21762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900"/>
              <a:t>Data Collection</a:t>
            </a:r>
            <a:endParaRPr b="1" i="0" sz="900" u="none" cap="none" strike="noStrike">
              <a:solidFill>
                <a:srgbClr val="000000"/>
              </a:solidFill>
              <a:latin typeface="Arial"/>
              <a:ea typeface="Arial"/>
              <a:cs typeface="Arial"/>
              <a:sym typeface="Arial"/>
            </a:endParaRPr>
          </a:p>
        </p:txBody>
      </p:sp>
      <p:sp>
        <p:nvSpPr>
          <p:cNvPr id="805" name="Google Shape;805;p39"/>
          <p:cNvSpPr/>
          <p:nvPr/>
        </p:nvSpPr>
        <p:spPr>
          <a:xfrm>
            <a:off x="1406724" y="2090484"/>
            <a:ext cx="7956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FFFFFF"/>
                </a:solidFill>
                <a:latin typeface="Arial"/>
                <a:ea typeface="Arial"/>
                <a:cs typeface="Arial"/>
                <a:sym typeface="Arial"/>
              </a:rPr>
              <a:t>Event Listen</a:t>
            </a:r>
            <a:endParaRPr b="0" i="0" sz="600" u="none" cap="none" strike="noStrike">
              <a:solidFill>
                <a:srgbClr val="000000"/>
              </a:solidFill>
              <a:latin typeface="Arial"/>
              <a:ea typeface="Arial"/>
              <a:cs typeface="Arial"/>
              <a:sym typeface="Arial"/>
            </a:endParaRPr>
          </a:p>
        </p:txBody>
      </p:sp>
      <p:sp>
        <p:nvSpPr>
          <p:cNvPr id="806" name="Google Shape;806;p39"/>
          <p:cNvSpPr/>
          <p:nvPr/>
        </p:nvSpPr>
        <p:spPr>
          <a:xfrm>
            <a:off x="1406724" y="2461191"/>
            <a:ext cx="7956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API</a:t>
            </a:r>
            <a:r>
              <a:rPr b="0" i="0" lang="en" sz="800" u="none" cap="none" strike="noStrike">
                <a:solidFill>
                  <a:srgbClr val="FFFFFF"/>
                </a:solidFill>
                <a:latin typeface="Arial"/>
                <a:ea typeface="Arial"/>
                <a:cs typeface="Arial"/>
                <a:sym typeface="Arial"/>
              </a:rPr>
              <a:t> Listen</a:t>
            </a:r>
            <a:endParaRPr b="0" i="0" sz="600" u="none" cap="none" strike="noStrike">
              <a:solidFill>
                <a:srgbClr val="000000"/>
              </a:solidFill>
              <a:latin typeface="Arial"/>
              <a:ea typeface="Arial"/>
              <a:cs typeface="Arial"/>
              <a:sym typeface="Arial"/>
            </a:endParaRPr>
          </a:p>
        </p:txBody>
      </p:sp>
      <p:sp>
        <p:nvSpPr>
          <p:cNvPr id="807" name="Google Shape;807;p39"/>
          <p:cNvSpPr/>
          <p:nvPr/>
        </p:nvSpPr>
        <p:spPr>
          <a:xfrm>
            <a:off x="1314356" y="4045350"/>
            <a:ext cx="1480800" cy="6915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900"/>
              <a:t>Strategy</a:t>
            </a:r>
            <a:endParaRPr b="1" i="0" sz="900" u="none" cap="none" strike="noStrike">
              <a:solidFill>
                <a:srgbClr val="000000"/>
              </a:solidFill>
              <a:latin typeface="Arial"/>
              <a:ea typeface="Arial"/>
              <a:cs typeface="Arial"/>
              <a:sym typeface="Arial"/>
            </a:endParaRPr>
          </a:p>
        </p:txBody>
      </p:sp>
      <p:sp>
        <p:nvSpPr>
          <p:cNvPr id="808" name="Google Shape;808;p39"/>
          <p:cNvSpPr/>
          <p:nvPr/>
        </p:nvSpPr>
        <p:spPr>
          <a:xfrm>
            <a:off x="1426329" y="4332694"/>
            <a:ext cx="11952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700"/>
              <a:buFont typeface="Arial"/>
              <a:buNone/>
            </a:pPr>
            <a:r>
              <a:rPr lang="en" sz="800">
                <a:solidFill>
                  <a:srgbClr val="FFFFFF"/>
                </a:solidFill>
              </a:rPr>
              <a:t>Orchestration Strategy</a:t>
            </a:r>
            <a:endParaRPr sz="800">
              <a:solidFill>
                <a:srgbClr val="FFFFFF"/>
              </a:solidFill>
            </a:endParaRPr>
          </a:p>
        </p:txBody>
      </p:sp>
      <p:sp>
        <p:nvSpPr>
          <p:cNvPr id="809" name="Google Shape;809;p39"/>
          <p:cNvSpPr/>
          <p:nvPr/>
        </p:nvSpPr>
        <p:spPr>
          <a:xfrm>
            <a:off x="2463929" y="2778413"/>
            <a:ext cx="5814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Create</a:t>
            </a:r>
            <a:endParaRPr b="0" i="0" sz="600" u="none" cap="none" strike="noStrike">
              <a:solidFill>
                <a:srgbClr val="000000"/>
              </a:solidFill>
              <a:latin typeface="Arial"/>
              <a:ea typeface="Arial"/>
              <a:cs typeface="Arial"/>
              <a:sym typeface="Arial"/>
            </a:endParaRPr>
          </a:p>
        </p:txBody>
      </p:sp>
      <p:sp>
        <p:nvSpPr>
          <p:cNvPr id="810" name="Google Shape;810;p39"/>
          <p:cNvSpPr/>
          <p:nvPr/>
        </p:nvSpPr>
        <p:spPr>
          <a:xfrm>
            <a:off x="3128656" y="2778413"/>
            <a:ext cx="5814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Update</a:t>
            </a:r>
            <a:endParaRPr b="0" i="0" sz="600" u="none" cap="none" strike="noStrike">
              <a:solidFill>
                <a:srgbClr val="000000"/>
              </a:solidFill>
              <a:latin typeface="Arial"/>
              <a:ea typeface="Arial"/>
              <a:cs typeface="Arial"/>
              <a:sym typeface="Arial"/>
            </a:endParaRPr>
          </a:p>
        </p:txBody>
      </p:sp>
      <p:sp>
        <p:nvSpPr>
          <p:cNvPr id="811" name="Google Shape;811;p39"/>
          <p:cNvSpPr/>
          <p:nvPr/>
        </p:nvSpPr>
        <p:spPr>
          <a:xfrm>
            <a:off x="4554715" y="2778413"/>
            <a:ext cx="6333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Completed</a:t>
            </a:r>
            <a:endParaRPr b="0" i="0" sz="600" u="none" cap="none" strike="noStrike">
              <a:solidFill>
                <a:srgbClr val="000000"/>
              </a:solidFill>
              <a:latin typeface="Arial"/>
              <a:ea typeface="Arial"/>
              <a:cs typeface="Arial"/>
              <a:sym typeface="Arial"/>
            </a:endParaRPr>
          </a:p>
        </p:txBody>
      </p:sp>
      <p:sp>
        <p:nvSpPr>
          <p:cNvPr id="812" name="Google Shape;812;p39"/>
          <p:cNvSpPr/>
          <p:nvPr/>
        </p:nvSpPr>
        <p:spPr>
          <a:xfrm>
            <a:off x="6005941" y="2778413"/>
            <a:ext cx="5814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Canceled</a:t>
            </a:r>
            <a:endParaRPr b="0" i="0" sz="600" u="none" cap="none" strike="noStrike">
              <a:solidFill>
                <a:srgbClr val="000000"/>
              </a:solidFill>
              <a:latin typeface="Arial"/>
              <a:ea typeface="Arial"/>
              <a:cs typeface="Arial"/>
              <a:sym typeface="Arial"/>
            </a:endParaRPr>
          </a:p>
        </p:txBody>
      </p:sp>
      <p:sp>
        <p:nvSpPr>
          <p:cNvPr id="813" name="Google Shape;813;p39"/>
          <p:cNvSpPr/>
          <p:nvPr/>
        </p:nvSpPr>
        <p:spPr>
          <a:xfrm>
            <a:off x="5275851" y="2778413"/>
            <a:ext cx="6333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Ended</a:t>
            </a:r>
            <a:endParaRPr b="0" i="0" sz="600" u="none" cap="none" strike="noStrike">
              <a:solidFill>
                <a:srgbClr val="000000"/>
              </a:solidFill>
              <a:latin typeface="Arial"/>
              <a:ea typeface="Arial"/>
              <a:cs typeface="Arial"/>
              <a:sym typeface="Arial"/>
            </a:endParaRPr>
          </a:p>
        </p:txBody>
      </p:sp>
      <p:sp>
        <p:nvSpPr>
          <p:cNvPr id="814" name="Google Shape;814;p39"/>
          <p:cNvSpPr/>
          <p:nvPr/>
        </p:nvSpPr>
        <p:spPr>
          <a:xfrm>
            <a:off x="4822186" y="2028047"/>
            <a:ext cx="1728300" cy="6105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Exception Handling </a:t>
            </a:r>
            <a:r>
              <a:rPr b="0" i="0" lang="en" sz="800" u="none" cap="none" strike="noStrike">
                <a:solidFill>
                  <a:srgbClr val="FFFFFF"/>
                </a:solidFill>
                <a:latin typeface="Arial"/>
                <a:ea typeface="Arial"/>
                <a:cs typeface="Arial"/>
                <a:sym typeface="Arial"/>
              </a:rPr>
              <a:t>Plan</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Relabel(Instation,SP,Pickup,Exception)</a:t>
            </a:r>
            <a:endParaRPr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FraudInterception  (Instation,Exception)</a:t>
            </a:r>
            <a:endParaRPr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LostInterception  (Instation,Exception)</a:t>
            </a:r>
            <a:endParaRPr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OtherPlan(4)</a:t>
            </a:r>
            <a:endParaRPr sz="700">
              <a:solidFill>
                <a:srgbClr val="FFFFFF"/>
              </a:solidFill>
            </a:endParaRPr>
          </a:p>
        </p:txBody>
      </p:sp>
      <p:sp>
        <p:nvSpPr>
          <p:cNvPr id="815" name="Google Shape;815;p39"/>
          <p:cNvSpPr/>
          <p:nvPr/>
        </p:nvSpPr>
        <p:spPr>
          <a:xfrm>
            <a:off x="3787532" y="2778413"/>
            <a:ext cx="6333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Processing</a:t>
            </a:r>
            <a:endParaRPr b="0" i="0" sz="600" u="none" cap="none" strike="noStrike">
              <a:solidFill>
                <a:srgbClr val="000000"/>
              </a:solidFill>
              <a:latin typeface="Arial"/>
              <a:ea typeface="Arial"/>
              <a:cs typeface="Arial"/>
              <a:sym typeface="Arial"/>
            </a:endParaRPr>
          </a:p>
        </p:txBody>
      </p:sp>
      <p:sp>
        <p:nvSpPr>
          <p:cNvPr id="816" name="Google Shape;816;p39"/>
          <p:cNvSpPr/>
          <p:nvPr/>
        </p:nvSpPr>
        <p:spPr>
          <a:xfrm>
            <a:off x="2463938" y="3147544"/>
            <a:ext cx="2306700" cy="6105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800"/>
              <a:t>Cross-domain notification for no create plan</a:t>
            </a:r>
            <a:endParaRPr b="1" i="0" sz="800" u="none" cap="none" strike="noStrike">
              <a:solidFill>
                <a:srgbClr val="000000"/>
              </a:solidFill>
              <a:latin typeface="Arial"/>
              <a:ea typeface="Arial"/>
              <a:cs typeface="Arial"/>
              <a:sym typeface="Arial"/>
            </a:endParaRPr>
          </a:p>
        </p:txBody>
      </p:sp>
      <p:sp>
        <p:nvSpPr>
          <p:cNvPr id="817" name="Google Shape;817;p39"/>
          <p:cNvSpPr/>
          <p:nvPr/>
        </p:nvSpPr>
        <p:spPr>
          <a:xfrm>
            <a:off x="2627733" y="3411881"/>
            <a:ext cx="14808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Processing(Compensate)</a:t>
            </a:r>
            <a:endParaRPr b="0" i="0" sz="600" u="none" cap="none" strike="noStrike">
              <a:solidFill>
                <a:srgbClr val="000000"/>
              </a:solidFill>
              <a:latin typeface="Arial"/>
              <a:ea typeface="Arial"/>
              <a:cs typeface="Arial"/>
              <a:sym typeface="Arial"/>
            </a:endParaRPr>
          </a:p>
        </p:txBody>
      </p:sp>
      <p:sp>
        <p:nvSpPr>
          <p:cNvPr id="818" name="Google Shape;818;p39"/>
          <p:cNvSpPr/>
          <p:nvPr/>
        </p:nvSpPr>
        <p:spPr>
          <a:xfrm>
            <a:off x="2894081" y="4045256"/>
            <a:ext cx="1480800" cy="6915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900"/>
              <a:t>Error Correction</a:t>
            </a:r>
            <a:endParaRPr b="1" i="0" sz="900" u="none" cap="none" strike="noStrike">
              <a:solidFill>
                <a:srgbClr val="000000"/>
              </a:solidFill>
              <a:latin typeface="Arial"/>
              <a:ea typeface="Arial"/>
              <a:cs typeface="Arial"/>
              <a:sym typeface="Arial"/>
            </a:endParaRPr>
          </a:p>
        </p:txBody>
      </p:sp>
      <p:sp>
        <p:nvSpPr>
          <p:cNvPr id="819" name="Google Shape;819;p39"/>
          <p:cNvSpPr/>
          <p:nvPr/>
        </p:nvSpPr>
        <p:spPr>
          <a:xfrm>
            <a:off x="6707813" y="1760269"/>
            <a:ext cx="996900" cy="21762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900"/>
              <a:t>Plan Push</a:t>
            </a:r>
            <a:endParaRPr b="1" i="0" sz="900" u="none" cap="none" strike="noStrike">
              <a:solidFill>
                <a:srgbClr val="000000"/>
              </a:solidFill>
              <a:latin typeface="Arial"/>
              <a:ea typeface="Arial"/>
              <a:cs typeface="Arial"/>
              <a:sym typeface="Arial"/>
            </a:endParaRPr>
          </a:p>
        </p:txBody>
      </p:sp>
      <p:sp>
        <p:nvSpPr>
          <p:cNvPr id="820" name="Google Shape;820;p39"/>
          <p:cNvSpPr/>
          <p:nvPr/>
        </p:nvSpPr>
        <p:spPr>
          <a:xfrm>
            <a:off x="6800173" y="2090484"/>
            <a:ext cx="7956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Real-time push</a:t>
            </a:r>
            <a:endParaRPr b="0" i="0" sz="600" u="none" cap="none" strike="noStrike">
              <a:solidFill>
                <a:srgbClr val="000000"/>
              </a:solidFill>
              <a:latin typeface="Arial"/>
              <a:ea typeface="Arial"/>
              <a:cs typeface="Arial"/>
              <a:sym typeface="Arial"/>
            </a:endParaRPr>
          </a:p>
        </p:txBody>
      </p:sp>
      <p:sp>
        <p:nvSpPr>
          <p:cNvPr id="821" name="Google Shape;821;p39"/>
          <p:cNvSpPr/>
          <p:nvPr/>
        </p:nvSpPr>
        <p:spPr>
          <a:xfrm>
            <a:off x="6800173" y="2461191"/>
            <a:ext cx="7956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800">
                <a:solidFill>
                  <a:srgbClr val="FFFFFF"/>
                </a:solidFill>
              </a:rPr>
              <a:t>Re-push</a:t>
            </a:r>
            <a:endParaRPr b="0" i="0" sz="600" u="none" cap="none" strike="noStrike">
              <a:solidFill>
                <a:srgbClr val="000000"/>
              </a:solidFill>
              <a:latin typeface="Arial"/>
              <a:ea typeface="Arial"/>
              <a:cs typeface="Arial"/>
              <a:sym typeface="Arial"/>
            </a:endParaRPr>
          </a:p>
        </p:txBody>
      </p:sp>
      <p:sp>
        <p:nvSpPr>
          <p:cNvPr id="822" name="Google Shape;822;p39"/>
          <p:cNvSpPr/>
          <p:nvPr/>
        </p:nvSpPr>
        <p:spPr>
          <a:xfrm>
            <a:off x="4482197" y="4045256"/>
            <a:ext cx="2152200" cy="6915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Clr>
                <a:srgbClr val="000000"/>
              </a:buClr>
              <a:buSzPts val="700"/>
              <a:buFont typeface="Arial"/>
              <a:buNone/>
            </a:pPr>
            <a:r>
              <a:rPr b="1" lang="en" sz="900">
                <a:solidFill>
                  <a:srgbClr val="1A1A1A"/>
                </a:solidFill>
              </a:rPr>
              <a:t>Statistics</a:t>
            </a:r>
            <a:endParaRPr b="1" i="0" sz="900" u="none" cap="none" strike="noStrike">
              <a:solidFill>
                <a:srgbClr val="000000"/>
              </a:solidFill>
              <a:latin typeface="Arial"/>
              <a:ea typeface="Arial"/>
              <a:cs typeface="Arial"/>
              <a:sym typeface="Arial"/>
            </a:endParaRPr>
          </a:p>
        </p:txBody>
      </p:sp>
      <p:sp>
        <p:nvSpPr>
          <p:cNvPr id="823" name="Google Shape;823;p39"/>
          <p:cNvSpPr/>
          <p:nvPr/>
        </p:nvSpPr>
        <p:spPr>
          <a:xfrm>
            <a:off x="4550228" y="4313044"/>
            <a:ext cx="1975200" cy="242400"/>
          </a:xfrm>
          <a:prstGeom prst="roundRect">
            <a:avLst>
              <a:gd fmla="val 16667" name="adj"/>
            </a:avLst>
          </a:prstGeom>
          <a:solidFill>
            <a:srgbClr val="A7A7A7"/>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800" u="none" cap="none" strike="noStrike">
                <a:solidFill>
                  <a:srgbClr val="FFFFFF"/>
                </a:solidFill>
                <a:latin typeface="Arial"/>
                <a:ea typeface="Arial"/>
                <a:cs typeface="Arial"/>
                <a:sym typeface="Arial"/>
              </a:rPr>
              <a:t>Cross-domain handover quality statistics</a:t>
            </a:r>
            <a:endParaRPr b="0" i="0" sz="800" u="none" cap="none" strike="noStrike">
              <a:solidFill>
                <a:srgbClr val="FFFFFF"/>
              </a:solidFill>
              <a:latin typeface="Arial"/>
              <a:ea typeface="Arial"/>
              <a:cs typeface="Arial"/>
              <a:sym typeface="Arial"/>
            </a:endParaRPr>
          </a:p>
        </p:txBody>
      </p:sp>
      <p:cxnSp>
        <p:nvCxnSpPr>
          <p:cNvPr id="824" name="Google Shape;824;p39"/>
          <p:cNvCxnSpPr>
            <a:endCxn id="783" idx="3"/>
          </p:cNvCxnSpPr>
          <p:nvPr/>
        </p:nvCxnSpPr>
        <p:spPr>
          <a:xfrm flipH="1">
            <a:off x="1065281" y="3005494"/>
            <a:ext cx="166200" cy="600"/>
          </a:xfrm>
          <a:prstGeom prst="bentConnector3">
            <a:avLst>
              <a:gd fmla="val 50000" name="adj1"/>
            </a:avLst>
          </a:prstGeom>
          <a:noFill/>
          <a:ln cap="flat" cmpd="sng" w="9525">
            <a:solidFill>
              <a:srgbClr val="A7A7A7"/>
            </a:solidFill>
            <a:prstDash val="solid"/>
            <a:round/>
            <a:headEnd len="sm" w="sm" type="none"/>
            <a:tailEnd len="med" w="med" type="triangle"/>
          </a:ln>
        </p:spPr>
      </p:cxnSp>
      <p:cxnSp>
        <p:nvCxnSpPr>
          <p:cNvPr id="825" name="Google Shape;825;p39"/>
          <p:cNvCxnSpPr>
            <a:stCxn id="790" idx="3"/>
          </p:cNvCxnSpPr>
          <p:nvPr/>
        </p:nvCxnSpPr>
        <p:spPr>
          <a:xfrm>
            <a:off x="997948" y="1697531"/>
            <a:ext cx="241500" cy="0"/>
          </a:xfrm>
          <a:prstGeom prst="straightConnector1">
            <a:avLst/>
          </a:prstGeom>
          <a:noFill/>
          <a:ln cap="flat" cmpd="sng" w="9525">
            <a:solidFill>
              <a:srgbClr val="FF0000"/>
            </a:solidFill>
            <a:prstDash val="solid"/>
            <a:round/>
            <a:headEnd len="sm" w="sm" type="none"/>
            <a:tailEnd len="med" w="med" type="triangle"/>
          </a:ln>
        </p:spPr>
      </p:cxnSp>
      <p:cxnSp>
        <p:nvCxnSpPr>
          <p:cNvPr id="826" name="Google Shape;826;p39"/>
          <p:cNvCxnSpPr>
            <a:stCxn id="782" idx="3"/>
          </p:cNvCxnSpPr>
          <p:nvPr/>
        </p:nvCxnSpPr>
        <p:spPr>
          <a:xfrm>
            <a:off x="7779806" y="2801831"/>
            <a:ext cx="121200" cy="1200"/>
          </a:xfrm>
          <a:prstGeom prst="straightConnector1">
            <a:avLst/>
          </a:prstGeom>
          <a:noFill/>
          <a:ln cap="flat" cmpd="sng" w="9525">
            <a:solidFill>
              <a:srgbClr val="FF0000"/>
            </a:solidFill>
            <a:prstDash val="solid"/>
            <a:round/>
            <a:headEnd len="sm" w="sm" type="none"/>
            <a:tailEnd len="med" w="med" type="triangle"/>
          </a:ln>
        </p:spPr>
      </p:cxnSp>
      <p:sp>
        <p:nvSpPr>
          <p:cNvPr id="827" name="Google Shape;827;p39"/>
          <p:cNvSpPr/>
          <p:nvPr/>
        </p:nvSpPr>
        <p:spPr>
          <a:xfrm>
            <a:off x="3068569" y="4322344"/>
            <a:ext cx="1195200" cy="222300"/>
          </a:xfrm>
          <a:prstGeom prst="roundRect">
            <a:avLst>
              <a:gd fmla="val 16667" name="adj"/>
            </a:avLst>
          </a:prstGeom>
          <a:solidFill>
            <a:srgbClr val="FF0000"/>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700"/>
              <a:buFont typeface="Arial"/>
              <a:buNone/>
            </a:pPr>
            <a:r>
              <a:rPr lang="en" sz="800">
                <a:solidFill>
                  <a:srgbClr val="FFFFFF"/>
                </a:solidFill>
              </a:rPr>
              <a:t>Plan error correction</a:t>
            </a:r>
            <a:endParaRPr sz="600">
              <a:solidFill>
                <a:srgbClr val="FFFFFF"/>
              </a:solidFill>
            </a:endParaRPr>
          </a:p>
        </p:txBody>
      </p:sp>
      <p:sp>
        <p:nvSpPr>
          <p:cNvPr id="828" name="Google Shape;828;p39"/>
          <p:cNvSpPr/>
          <p:nvPr/>
        </p:nvSpPr>
        <p:spPr>
          <a:xfrm>
            <a:off x="7901222" y="3699375"/>
            <a:ext cx="1050300" cy="6432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rPr b="0" i="0" lang="en" sz="700" u="none" cap="none" strike="noStrike">
                <a:solidFill>
                  <a:srgbClr val="000000"/>
                </a:solidFill>
                <a:latin typeface="Arial"/>
                <a:ea typeface="Arial"/>
                <a:cs typeface="Arial"/>
                <a:sym typeface="Arial"/>
              </a:rPr>
              <a:t>Illustrate</a:t>
            </a:r>
            <a:endParaRPr b="0" i="0" sz="700" u="none" cap="none" strike="noStrike">
              <a:solidFill>
                <a:srgbClr val="000000"/>
              </a:solidFill>
              <a:latin typeface="Arial"/>
              <a:ea typeface="Arial"/>
              <a:cs typeface="Arial"/>
              <a:sym typeface="Arial"/>
            </a:endParaRPr>
          </a:p>
        </p:txBody>
      </p:sp>
      <p:sp>
        <p:nvSpPr>
          <p:cNvPr id="829" name="Google Shape;829;p39"/>
          <p:cNvSpPr/>
          <p:nvPr/>
        </p:nvSpPr>
        <p:spPr>
          <a:xfrm>
            <a:off x="8466984" y="4078575"/>
            <a:ext cx="432900" cy="1851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333333"/>
                </a:solidFill>
                <a:latin typeface="Arial"/>
                <a:ea typeface="Arial"/>
                <a:cs typeface="Arial"/>
                <a:sym typeface="Arial"/>
              </a:rPr>
              <a:t>not this domain</a:t>
            </a:r>
            <a:endParaRPr b="0" i="0" sz="600" u="none" cap="none" strike="noStrike">
              <a:solidFill>
                <a:srgbClr val="333333"/>
              </a:solidFill>
              <a:latin typeface="Arial"/>
              <a:ea typeface="Arial"/>
              <a:cs typeface="Arial"/>
              <a:sym typeface="Arial"/>
            </a:endParaRPr>
          </a:p>
        </p:txBody>
      </p:sp>
      <p:sp>
        <p:nvSpPr>
          <p:cNvPr id="830" name="Google Shape;830;p39"/>
          <p:cNvSpPr/>
          <p:nvPr/>
        </p:nvSpPr>
        <p:spPr>
          <a:xfrm>
            <a:off x="7981884" y="3849975"/>
            <a:ext cx="432900" cy="185100"/>
          </a:xfrm>
          <a:prstGeom prst="roundRect">
            <a:avLst>
              <a:gd fmla="val 16667" name="adj"/>
            </a:avLst>
          </a:prstGeom>
          <a:solidFill>
            <a:srgbClr val="FF0000"/>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Arial"/>
                <a:ea typeface="Arial"/>
                <a:cs typeface="Arial"/>
                <a:sym typeface="Arial"/>
              </a:rPr>
              <a:t>to improve</a:t>
            </a:r>
            <a:endParaRPr b="0" i="0" sz="600" u="none" cap="none" strike="noStrike">
              <a:solidFill>
                <a:srgbClr val="FFFFFF"/>
              </a:solidFill>
              <a:latin typeface="Arial"/>
              <a:ea typeface="Arial"/>
              <a:cs typeface="Arial"/>
              <a:sym typeface="Arial"/>
            </a:endParaRPr>
          </a:p>
        </p:txBody>
      </p:sp>
      <p:sp>
        <p:nvSpPr>
          <p:cNvPr id="831" name="Google Shape;831;p39"/>
          <p:cNvSpPr/>
          <p:nvPr/>
        </p:nvSpPr>
        <p:spPr>
          <a:xfrm>
            <a:off x="7981884" y="4078575"/>
            <a:ext cx="432900" cy="1851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Arial"/>
                <a:ea typeface="Arial"/>
                <a:cs typeface="Arial"/>
                <a:sym typeface="Arial"/>
              </a:rPr>
              <a:t>to add</a:t>
            </a:r>
            <a:endParaRPr b="0" i="0" sz="600" u="none" cap="none" strike="noStrike">
              <a:solidFill>
                <a:srgbClr val="FFFFFF"/>
              </a:solidFill>
              <a:latin typeface="Arial"/>
              <a:ea typeface="Arial"/>
              <a:cs typeface="Arial"/>
              <a:sym typeface="Arial"/>
            </a:endParaRPr>
          </a:p>
        </p:txBody>
      </p:sp>
      <p:sp>
        <p:nvSpPr>
          <p:cNvPr id="832" name="Google Shape;832;p39"/>
          <p:cNvSpPr/>
          <p:nvPr/>
        </p:nvSpPr>
        <p:spPr>
          <a:xfrm>
            <a:off x="8466984" y="3849975"/>
            <a:ext cx="432900" cy="1851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Arial"/>
                <a:ea typeface="Arial"/>
                <a:cs typeface="Arial"/>
                <a:sym typeface="Arial"/>
              </a:rPr>
              <a:t>exist</a:t>
            </a:r>
            <a:endParaRPr b="0" i="0" sz="600" u="none" cap="none" strike="noStrike">
              <a:solidFill>
                <a:srgbClr val="FFFFFF"/>
              </a:solidFill>
              <a:latin typeface="Arial"/>
              <a:ea typeface="Arial"/>
              <a:cs typeface="Arial"/>
              <a:sym typeface="Arial"/>
            </a:endParaRPr>
          </a:p>
        </p:txBody>
      </p:sp>
      <p:cxnSp>
        <p:nvCxnSpPr>
          <p:cNvPr id="833" name="Google Shape;833;p39"/>
          <p:cNvCxnSpPr/>
          <p:nvPr/>
        </p:nvCxnSpPr>
        <p:spPr>
          <a:xfrm>
            <a:off x="7962347" y="4522313"/>
            <a:ext cx="183600" cy="0"/>
          </a:xfrm>
          <a:prstGeom prst="straightConnector1">
            <a:avLst/>
          </a:prstGeom>
          <a:noFill/>
          <a:ln cap="flat" cmpd="sng" w="9525">
            <a:solidFill>
              <a:srgbClr val="7F7F7F"/>
            </a:solidFill>
            <a:prstDash val="solid"/>
            <a:round/>
            <a:headEnd len="sm" w="sm" type="none"/>
            <a:tailEnd len="med" w="med" type="triangle"/>
          </a:ln>
        </p:spPr>
      </p:cxnSp>
      <p:sp>
        <p:nvSpPr>
          <p:cNvPr id="834" name="Google Shape;834;p39"/>
          <p:cNvSpPr txBox="1"/>
          <p:nvPr/>
        </p:nvSpPr>
        <p:spPr>
          <a:xfrm>
            <a:off x="8154797" y="4401150"/>
            <a:ext cx="5433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依赖链路</a:t>
            </a:r>
            <a:endParaRPr b="0" i="0" sz="700" u="none" cap="none" strike="noStrike">
              <a:solidFill>
                <a:srgbClr val="000000"/>
              </a:solidFill>
              <a:latin typeface="Arial"/>
              <a:ea typeface="Arial"/>
              <a:cs typeface="Arial"/>
              <a:sym typeface="Arial"/>
            </a:endParaRPr>
          </a:p>
        </p:txBody>
      </p:sp>
      <p:cxnSp>
        <p:nvCxnSpPr>
          <p:cNvPr id="835" name="Google Shape;835;p39"/>
          <p:cNvCxnSpPr/>
          <p:nvPr/>
        </p:nvCxnSpPr>
        <p:spPr>
          <a:xfrm>
            <a:off x="7962347" y="4636613"/>
            <a:ext cx="183600" cy="0"/>
          </a:xfrm>
          <a:prstGeom prst="straightConnector1">
            <a:avLst/>
          </a:prstGeom>
          <a:noFill/>
          <a:ln cap="flat" cmpd="sng" w="9525">
            <a:solidFill>
              <a:srgbClr val="FF0000"/>
            </a:solidFill>
            <a:prstDash val="solid"/>
            <a:round/>
            <a:headEnd len="sm" w="sm" type="none"/>
            <a:tailEnd len="med" w="med" type="triangle"/>
          </a:ln>
        </p:spPr>
      </p:cxnSp>
      <p:sp>
        <p:nvSpPr>
          <p:cNvPr id="836" name="Google Shape;836;p39"/>
          <p:cNvSpPr txBox="1"/>
          <p:nvPr/>
        </p:nvSpPr>
        <p:spPr>
          <a:xfrm>
            <a:off x="8154797" y="4515450"/>
            <a:ext cx="5433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数据链路</a:t>
            </a:r>
            <a:endParaRPr b="0" i="0" sz="700" u="none" cap="none" strike="noStrike">
              <a:solidFill>
                <a:srgbClr val="000000"/>
              </a:solidFill>
              <a:latin typeface="Arial"/>
              <a:ea typeface="Arial"/>
              <a:cs typeface="Arial"/>
              <a:sym typeface="Arial"/>
            </a:endParaRPr>
          </a:p>
        </p:txBody>
      </p:sp>
      <p:sp>
        <p:nvSpPr>
          <p:cNvPr id="837" name="Google Shape;837;p39"/>
          <p:cNvSpPr txBox="1"/>
          <p:nvPr/>
        </p:nvSpPr>
        <p:spPr>
          <a:xfrm>
            <a:off x="8952209" y="4633639"/>
            <a:ext cx="2052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sz="900">
                <a:solidFill>
                  <a:srgbClr val="888888"/>
                </a:solidFill>
              </a:rPr>
              <a:t>‹#›</a:t>
            </a:fld>
            <a:endParaRPr sz="900">
              <a:solidFill>
                <a:srgbClr val="888888"/>
              </a:solidFill>
            </a:endParaRPr>
          </a:p>
        </p:txBody>
      </p:sp>
      <p:sp>
        <p:nvSpPr>
          <p:cNvPr id="838" name="Google Shape;838;p39"/>
          <p:cNvSpPr/>
          <p:nvPr/>
        </p:nvSpPr>
        <p:spPr>
          <a:xfrm>
            <a:off x="6714769" y="4031344"/>
            <a:ext cx="996900" cy="6915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1" lang="en" sz="900"/>
              <a:t>Notice</a:t>
            </a:r>
            <a:endParaRPr b="1" i="0" sz="900" u="none" cap="none" strike="noStrike">
              <a:solidFill>
                <a:srgbClr val="000000"/>
              </a:solidFill>
              <a:latin typeface="Arial"/>
              <a:ea typeface="Arial"/>
              <a:cs typeface="Arial"/>
              <a:sym typeface="Arial"/>
            </a:endParaRPr>
          </a:p>
        </p:txBody>
      </p:sp>
      <p:sp>
        <p:nvSpPr>
          <p:cNvPr id="839" name="Google Shape;839;p39"/>
          <p:cNvSpPr/>
          <p:nvPr/>
        </p:nvSpPr>
        <p:spPr>
          <a:xfrm>
            <a:off x="6826743" y="4318688"/>
            <a:ext cx="8028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SzPts val="700"/>
              <a:buFont typeface="Arial"/>
              <a:buNone/>
            </a:pPr>
            <a:r>
              <a:rPr lang="en" sz="800">
                <a:solidFill>
                  <a:srgbClr val="FFFFFF"/>
                </a:solidFill>
              </a:rPr>
              <a:t>Efficiency Notice</a:t>
            </a:r>
            <a:endParaRPr sz="800">
              <a:solidFill>
                <a:srgbClr val="FFFFFF"/>
              </a:solidFill>
            </a:endParaRPr>
          </a:p>
        </p:txBody>
      </p:sp>
      <p:sp>
        <p:nvSpPr>
          <p:cNvPr id="840" name="Google Shape;840;p39"/>
          <p:cNvSpPr/>
          <p:nvPr/>
        </p:nvSpPr>
        <p:spPr>
          <a:xfrm>
            <a:off x="1406902" y="2787984"/>
            <a:ext cx="795600" cy="230700"/>
          </a:xfrm>
          <a:prstGeom prst="roundRect">
            <a:avLst>
              <a:gd fmla="val 16667" name="adj"/>
            </a:avLst>
          </a:prstGeom>
          <a:solidFill>
            <a:srgbClr val="38761D"/>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600"/>
              <a:buFont typeface="Arial"/>
              <a:buNone/>
            </a:pPr>
            <a:r>
              <a:rPr lang="en" sz="800">
                <a:solidFill>
                  <a:srgbClr val="FFFFFF"/>
                </a:solidFill>
              </a:rPr>
              <a:t>Timed pull</a:t>
            </a:r>
            <a:endParaRPr sz="800">
              <a:solidFill>
                <a:srgbClr val="FFFFFF"/>
              </a:solidFill>
            </a:endParaRPr>
          </a:p>
        </p:txBody>
      </p:sp>
      <p:cxnSp>
        <p:nvCxnSpPr>
          <p:cNvPr id="841" name="Google Shape;841;p39"/>
          <p:cNvCxnSpPr/>
          <p:nvPr/>
        </p:nvCxnSpPr>
        <p:spPr>
          <a:xfrm>
            <a:off x="2495025" y="2711569"/>
            <a:ext cx="4029000" cy="7200"/>
          </a:xfrm>
          <a:prstGeom prst="straightConnector1">
            <a:avLst/>
          </a:prstGeom>
          <a:noFill/>
          <a:ln cap="flat" cmpd="sng" w="9525">
            <a:solidFill>
              <a:schemeClr val="dk2"/>
            </a:solidFill>
            <a:prstDash val="solid"/>
            <a:round/>
            <a:headEnd len="med" w="med" type="none"/>
            <a:tailEnd len="med" w="med" type="none"/>
          </a:ln>
        </p:spPr>
      </p:cxnSp>
      <p:sp>
        <p:nvSpPr>
          <p:cNvPr id="842" name="Google Shape;842;p39"/>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(2/3) - </a:t>
            </a:r>
            <a:r>
              <a:rPr lang="en">
                <a:solidFill>
                  <a:schemeClr val="dk1"/>
                </a:solidFill>
              </a:rPr>
              <a:t>Network/</a:t>
            </a:r>
            <a:r>
              <a:rPr lang="en">
                <a:solidFill>
                  <a:srgbClr val="EC4D2D"/>
                </a:solidFill>
              </a:rPr>
              <a:t>Dispatch</a:t>
            </a:r>
            <a:r>
              <a:rPr lang="en">
                <a:solidFill>
                  <a:schemeClr val="dk1"/>
                </a:solidFill>
              </a:rPr>
              <a:t>/Exception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0"/>
          <p:cNvSpPr/>
          <p:nvPr/>
        </p:nvSpPr>
        <p:spPr>
          <a:xfrm>
            <a:off x="1091000" y="1619475"/>
            <a:ext cx="5251500" cy="833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Exception Identification</a:t>
            </a:r>
            <a:endParaRPr b="1" i="0" sz="800" u="none" cap="none" strike="noStrike">
              <a:solidFill>
                <a:srgbClr val="000000"/>
              </a:solidFill>
              <a:latin typeface="Arial"/>
              <a:ea typeface="Arial"/>
              <a:cs typeface="Arial"/>
              <a:sym typeface="Arial"/>
            </a:endParaRPr>
          </a:p>
        </p:txBody>
      </p:sp>
      <p:sp>
        <p:nvSpPr>
          <p:cNvPr id="848" name="Google Shape;848;p40"/>
          <p:cNvSpPr/>
          <p:nvPr/>
        </p:nvSpPr>
        <p:spPr>
          <a:xfrm>
            <a:off x="1197850" y="1877800"/>
            <a:ext cx="2733600" cy="5094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Monitoring</a:t>
            </a:r>
            <a:endParaRPr b="1" sz="700"/>
          </a:p>
        </p:txBody>
      </p:sp>
      <p:sp>
        <p:nvSpPr>
          <p:cNvPr id="849" name="Google Shape;849;p40"/>
          <p:cNvSpPr/>
          <p:nvPr/>
        </p:nvSpPr>
        <p:spPr>
          <a:xfrm>
            <a:off x="1090125" y="2507900"/>
            <a:ext cx="5251500" cy="1409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Exception Handling</a:t>
            </a:r>
            <a:endParaRPr b="1" i="0" sz="800" u="none" cap="none" strike="noStrike">
              <a:solidFill>
                <a:srgbClr val="000000"/>
              </a:solidFill>
              <a:latin typeface="Arial"/>
              <a:ea typeface="Arial"/>
              <a:cs typeface="Arial"/>
              <a:sym typeface="Arial"/>
            </a:endParaRPr>
          </a:p>
        </p:txBody>
      </p:sp>
      <p:sp>
        <p:nvSpPr>
          <p:cNvPr id="850" name="Google Shape;850;p40"/>
          <p:cNvSpPr/>
          <p:nvPr/>
        </p:nvSpPr>
        <p:spPr>
          <a:xfrm>
            <a:off x="4034575" y="1878575"/>
            <a:ext cx="2163900" cy="5094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Rule</a:t>
            </a:r>
            <a:endParaRPr b="1" sz="700"/>
          </a:p>
        </p:txBody>
      </p:sp>
      <p:sp>
        <p:nvSpPr>
          <p:cNvPr id="851" name="Google Shape;851;p40"/>
          <p:cNvSpPr/>
          <p:nvPr/>
        </p:nvSpPr>
        <p:spPr>
          <a:xfrm>
            <a:off x="6462275" y="1619475"/>
            <a:ext cx="1809600" cy="231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Recovery</a:t>
            </a:r>
            <a:endParaRPr b="1" i="0" sz="800" u="none" cap="none" strike="noStrike">
              <a:solidFill>
                <a:srgbClr val="000000"/>
              </a:solidFill>
              <a:latin typeface="Arial"/>
              <a:ea typeface="Arial"/>
              <a:cs typeface="Arial"/>
              <a:sym typeface="Arial"/>
            </a:endParaRPr>
          </a:p>
        </p:txBody>
      </p:sp>
      <p:sp>
        <p:nvSpPr>
          <p:cNvPr id="852" name="Google Shape;852;p40"/>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(3/3) - </a:t>
            </a:r>
            <a:r>
              <a:rPr lang="en">
                <a:solidFill>
                  <a:schemeClr val="dk1"/>
                </a:solidFill>
              </a:rPr>
              <a:t>Network/Dispatch/</a:t>
            </a:r>
            <a:r>
              <a:rPr lang="en">
                <a:solidFill>
                  <a:srgbClr val="EC4D2D"/>
                </a:solidFill>
              </a:rPr>
              <a:t>Exception</a:t>
            </a:r>
            <a:endParaRPr>
              <a:solidFill>
                <a:srgbClr val="EC4D2D"/>
              </a:solidFill>
            </a:endParaRPr>
          </a:p>
        </p:txBody>
      </p:sp>
      <p:sp>
        <p:nvSpPr>
          <p:cNvPr id="853" name="Google Shape;853;p40"/>
          <p:cNvSpPr/>
          <p:nvPr/>
        </p:nvSpPr>
        <p:spPr>
          <a:xfrm>
            <a:off x="6647900" y="1878575"/>
            <a:ext cx="1432500" cy="11295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Dispute Management</a:t>
            </a:r>
            <a:endParaRPr b="1" sz="700"/>
          </a:p>
        </p:txBody>
      </p:sp>
      <p:sp>
        <p:nvSpPr>
          <p:cNvPr id="854" name="Google Shape;854;p40"/>
          <p:cNvSpPr/>
          <p:nvPr/>
        </p:nvSpPr>
        <p:spPr>
          <a:xfrm>
            <a:off x="6647900" y="3072300"/>
            <a:ext cx="1432500" cy="4014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Liquidation Management</a:t>
            </a:r>
            <a:endParaRPr b="1" sz="700"/>
          </a:p>
        </p:txBody>
      </p:sp>
      <p:sp>
        <p:nvSpPr>
          <p:cNvPr id="855" name="Google Shape;855;p40"/>
          <p:cNvSpPr/>
          <p:nvPr/>
        </p:nvSpPr>
        <p:spPr>
          <a:xfrm>
            <a:off x="1937750" y="21098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Exception Definition</a:t>
            </a:r>
            <a:endParaRPr sz="600">
              <a:solidFill>
                <a:schemeClr val="dk1"/>
              </a:solidFill>
            </a:endParaRPr>
          </a:p>
        </p:txBody>
      </p:sp>
      <p:sp>
        <p:nvSpPr>
          <p:cNvPr id="856" name="Google Shape;856;p40"/>
          <p:cNvSpPr/>
          <p:nvPr/>
        </p:nvSpPr>
        <p:spPr>
          <a:xfrm>
            <a:off x="1279775" y="21098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Event Listen</a:t>
            </a:r>
            <a:endParaRPr sz="600">
              <a:solidFill>
                <a:schemeClr val="dk1"/>
              </a:solidFill>
            </a:endParaRPr>
          </a:p>
        </p:txBody>
      </p:sp>
      <p:sp>
        <p:nvSpPr>
          <p:cNvPr id="857" name="Google Shape;857;p40"/>
          <p:cNvSpPr/>
          <p:nvPr/>
        </p:nvSpPr>
        <p:spPr>
          <a:xfrm>
            <a:off x="4108100" y="21098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Exception Reason Config</a:t>
            </a:r>
            <a:endParaRPr sz="600">
              <a:solidFill>
                <a:schemeClr val="dk1"/>
              </a:solidFill>
            </a:endParaRPr>
          </a:p>
        </p:txBody>
      </p:sp>
      <p:sp>
        <p:nvSpPr>
          <p:cNvPr id="858" name="Google Shape;858;p40"/>
          <p:cNvSpPr/>
          <p:nvPr/>
        </p:nvSpPr>
        <p:spPr>
          <a:xfrm>
            <a:off x="4759000" y="21098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Interception Rule Config</a:t>
            </a:r>
            <a:endParaRPr sz="600">
              <a:solidFill>
                <a:schemeClr val="dk1"/>
              </a:solidFill>
            </a:endParaRPr>
          </a:p>
        </p:txBody>
      </p:sp>
      <p:sp>
        <p:nvSpPr>
          <p:cNvPr id="859" name="Google Shape;859;p40"/>
          <p:cNvSpPr/>
          <p:nvPr/>
        </p:nvSpPr>
        <p:spPr>
          <a:xfrm>
            <a:off x="5409900" y="21098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Follow 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Action Config</a:t>
            </a:r>
            <a:endParaRPr sz="600">
              <a:solidFill>
                <a:schemeClr val="dk1"/>
              </a:solidFill>
            </a:endParaRPr>
          </a:p>
        </p:txBody>
      </p:sp>
      <p:sp>
        <p:nvSpPr>
          <p:cNvPr id="860" name="Google Shape;860;p40"/>
          <p:cNvSpPr/>
          <p:nvPr/>
        </p:nvSpPr>
        <p:spPr>
          <a:xfrm>
            <a:off x="1207825" y="2755650"/>
            <a:ext cx="2733600" cy="5094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Order Management</a:t>
            </a:r>
            <a:endParaRPr b="1" sz="700"/>
          </a:p>
        </p:txBody>
      </p:sp>
      <p:sp>
        <p:nvSpPr>
          <p:cNvPr id="861" name="Google Shape;861;p40"/>
          <p:cNvSpPr/>
          <p:nvPr/>
        </p:nvSpPr>
        <p:spPr>
          <a:xfrm>
            <a:off x="1279787" y="30080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Create</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 Auto)</a:t>
            </a:r>
            <a:endParaRPr sz="600">
              <a:solidFill>
                <a:schemeClr val="dk1"/>
              </a:solidFill>
            </a:endParaRPr>
          </a:p>
        </p:txBody>
      </p:sp>
      <p:sp>
        <p:nvSpPr>
          <p:cNvPr id="862" name="Google Shape;862;p40"/>
          <p:cNvSpPr/>
          <p:nvPr/>
        </p:nvSpPr>
        <p:spPr>
          <a:xfrm>
            <a:off x="1937762" y="30080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Resolve</a:t>
            </a:r>
            <a:endParaRPr sz="600">
              <a:solidFill>
                <a:schemeClr val="dk1"/>
              </a:solidFill>
            </a:endParaRPr>
          </a:p>
          <a:p>
            <a:pPr indent="0" lvl="0" marL="0" rtl="0" algn="ctr">
              <a:spcBef>
                <a:spcPts val="0"/>
              </a:spcBef>
              <a:spcAft>
                <a:spcPts val="0"/>
              </a:spcAft>
              <a:buClr>
                <a:schemeClr val="dk1"/>
              </a:buClr>
              <a:buSzPts val="800"/>
              <a:buFont typeface="Arial"/>
              <a:buNone/>
            </a:pPr>
            <a:r>
              <a:rPr lang="en" sz="600">
                <a:solidFill>
                  <a:schemeClr val="dk1"/>
                </a:solidFill>
              </a:rPr>
              <a:t>(Manual / Auto)</a:t>
            </a:r>
            <a:endParaRPr sz="600">
              <a:solidFill>
                <a:schemeClr val="dk1"/>
              </a:solidFill>
            </a:endParaRPr>
          </a:p>
        </p:txBody>
      </p:sp>
      <p:sp>
        <p:nvSpPr>
          <p:cNvPr id="863" name="Google Shape;863;p40"/>
          <p:cNvSpPr/>
          <p:nvPr/>
        </p:nvSpPr>
        <p:spPr>
          <a:xfrm>
            <a:off x="2595737" y="30080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Cancel</a:t>
            </a:r>
            <a:endParaRPr sz="600">
              <a:solidFill>
                <a:schemeClr val="dk1"/>
              </a:solidFill>
            </a:endParaRPr>
          </a:p>
          <a:p>
            <a:pPr indent="0" lvl="0" marL="0" rtl="0" algn="ctr">
              <a:spcBef>
                <a:spcPts val="0"/>
              </a:spcBef>
              <a:spcAft>
                <a:spcPts val="0"/>
              </a:spcAft>
              <a:buClr>
                <a:schemeClr val="dk1"/>
              </a:buClr>
              <a:buSzPts val="800"/>
              <a:buFont typeface="Arial"/>
              <a:buNone/>
            </a:pPr>
            <a:r>
              <a:rPr lang="en" sz="600">
                <a:solidFill>
                  <a:schemeClr val="dk1"/>
                </a:solidFill>
              </a:rPr>
              <a:t>(Manual / Auto)</a:t>
            </a:r>
            <a:endParaRPr sz="600">
              <a:solidFill>
                <a:schemeClr val="dk1"/>
              </a:solidFill>
            </a:endParaRPr>
          </a:p>
        </p:txBody>
      </p:sp>
      <p:sp>
        <p:nvSpPr>
          <p:cNvPr id="864" name="Google Shape;864;p40"/>
          <p:cNvSpPr/>
          <p:nvPr/>
        </p:nvSpPr>
        <p:spPr>
          <a:xfrm>
            <a:off x="3253712" y="30080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Operation Log</a:t>
            </a:r>
            <a:endParaRPr sz="600">
              <a:solidFill>
                <a:schemeClr val="dk1"/>
              </a:solidFill>
            </a:endParaRPr>
          </a:p>
        </p:txBody>
      </p:sp>
      <p:sp>
        <p:nvSpPr>
          <p:cNvPr id="865" name="Google Shape;865;p40"/>
          <p:cNvSpPr/>
          <p:nvPr/>
        </p:nvSpPr>
        <p:spPr>
          <a:xfrm>
            <a:off x="1207800" y="3387900"/>
            <a:ext cx="4990500" cy="4692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Atom Service</a:t>
            </a:r>
            <a:endParaRPr b="1" sz="700"/>
          </a:p>
        </p:txBody>
      </p:sp>
      <p:sp>
        <p:nvSpPr>
          <p:cNvPr id="866" name="Google Shape;866;p40"/>
          <p:cNvSpPr/>
          <p:nvPr/>
        </p:nvSpPr>
        <p:spPr>
          <a:xfrm>
            <a:off x="1090125" y="961275"/>
            <a:ext cx="7192200" cy="5481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Business Scenario</a:t>
            </a:r>
            <a:endParaRPr b="1" i="0" sz="800" u="none" cap="none" strike="noStrike">
              <a:solidFill>
                <a:srgbClr val="000000"/>
              </a:solidFill>
              <a:latin typeface="Arial"/>
              <a:ea typeface="Arial"/>
              <a:cs typeface="Arial"/>
              <a:sym typeface="Arial"/>
            </a:endParaRPr>
          </a:p>
        </p:txBody>
      </p:sp>
      <p:sp>
        <p:nvSpPr>
          <p:cNvPr id="867" name="Google Shape;867;p40"/>
          <p:cNvSpPr/>
          <p:nvPr/>
        </p:nvSpPr>
        <p:spPr>
          <a:xfrm>
            <a:off x="1279775" y="35988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Update Order Status</a:t>
            </a:r>
            <a:endParaRPr sz="600">
              <a:solidFill>
                <a:schemeClr val="dk1"/>
              </a:solidFill>
            </a:endParaRPr>
          </a:p>
        </p:txBody>
      </p:sp>
      <p:sp>
        <p:nvSpPr>
          <p:cNvPr id="868" name="Google Shape;868;p40"/>
          <p:cNvSpPr/>
          <p:nvPr/>
        </p:nvSpPr>
        <p:spPr>
          <a:xfrm>
            <a:off x="1937750" y="35988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LM 3PL Reallocation</a:t>
            </a:r>
            <a:endParaRPr sz="600">
              <a:solidFill>
                <a:schemeClr val="dk1"/>
              </a:solidFill>
            </a:endParaRPr>
          </a:p>
        </p:txBody>
      </p:sp>
      <p:sp>
        <p:nvSpPr>
          <p:cNvPr id="869" name="Google Shape;869;p40"/>
          <p:cNvSpPr/>
          <p:nvPr/>
        </p:nvSpPr>
        <p:spPr>
          <a:xfrm>
            <a:off x="2595725" y="35988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Update Destination</a:t>
            </a:r>
            <a:endParaRPr sz="600">
              <a:solidFill>
                <a:schemeClr val="dk1"/>
              </a:solidFill>
            </a:endParaRPr>
          </a:p>
        </p:txBody>
      </p:sp>
      <p:sp>
        <p:nvSpPr>
          <p:cNvPr id="870" name="Google Shape;870;p40"/>
          <p:cNvSpPr/>
          <p:nvPr/>
        </p:nvSpPr>
        <p:spPr>
          <a:xfrm>
            <a:off x="3253700" y="35988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Update Dim-weight</a:t>
            </a:r>
            <a:endParaRPr sz="600">
              <a:solidFill>
                <a:schemeClr val="dk1"/>
              </a:solidFill>
            </a:endParaRPr>
          </a:p>
        </p:txBody>
      </p:sp>
      <p:sp>
        <p:nvSpPr>
          <p:cNvPr id="871" name="Google Shape;871;p40"/>
          <p:cNvSpPr/>
          <p:nvPr/>
        </p:nvSpPr>
        <p:spPr>
          <a:xfrm>
            <a:off x="7393525" y="271319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Rule Config</a:t>
            </a:r>
            <a:endParaRPr sz="600">
              <a:solidFill>
                <a:schemeClr val="dk1"/>
              </a:solidFill>
            </a:endParaRPr>
          </a:p>
        </p:txBody>
      </p:sp>
      <p:sp>
        <p:nvSpPr>
          <p:cNvPr id="872" name="Google Shape;872;p40"/>
          <p:cNvSpPr/>
          <p:nvPr/>
        </p:nvSpPr>
        <p:spPr>
          <a:xfrm>
            <a:off x="7393525" y="24169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Compensation Solution</a:t>
            </a:r>
            <a:endParaRPr sz="600">
              <a:solidFill>
                <a:schemeClr val="dk1"/>
              </a:solidFill>
            </a:endParaRPr>
          </a:p>
        </p:txBody>
      </p:sp>
      <p:sp>
        <p:nvSpPr>
          <p:cNvPr id="873" name="Google Shape;873;p40"/>
          <p:cNvSpPr/>
          <p:nvPr/>
        </p:nvSpPr>
        <p:spPr>
          <a:xfrm>
            <a:off x="6728500" y="21207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Create</a:t>
            </a:r>
            <a:endParaRPr sz="600">
              <a:solidFill>
                <a:schemeClr val="dk1"/>
              </a:solidFill>
            </a:endParaRPr>
          </a:p>
        </p:txBody>
      </p:sp>
      <p:sp>
        <p:nvSpPr>
          <p:cNvPr id="874" name="Google Shape;874;p40"/>
          <p:cNvSpPr/>
          <p:nvPr/>
        </p:nvSpPr>
        <p:spPr>
          <a:xfrm>
            <a:off x="7389350" y="21207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Resolve</a:t>
            </a:r>
            <a:endParaRPr sz="600">
              <a:solidFill>
                <a:schemeClr val="dk1"/>
              </a:solidFill>
            </a:endParaRPr>
          </a:p>
        </p:txBody>
      </p:sp>
      <p:sp>
        <p:nvSpPr>
          <p:cNvPr id="875" name="Google Shape;875;p40"/>
          <p:cNvSpPr/>
          <p:nvPr/>
        </p:nvSpPr>
        <p:spPr>
          <a:xfrm>
            <a:off x="6728500" y="24169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Assign</a:t>
            </a:r>
            <a:endParaRPr sz="600">
              <a:solidFill>
                <a:schemeClr val="dk1"/>
              </a:solidFill>
            </a:endParaRPr>
          </a:p>
        </p:txBody>
      </p:sp>
      <p:sp>
        <p:nvSpPr>
          <p:cNvPr id="876" name="Google Shape;876;p40"/>
          <p:cNvSpPr/>
          <p:nvPr/>
        </p:nvSpPr>
        <p:spPr>
          <a:xfrm>
            <a:off x="6728500" y="27131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Communication</a:t>
            </a:r>
            <a:endParaRPr sz="600">
              <a:solidFill>
                <a:schemeClr val="dk1"/>
              </a:solidFill>
            </a:endParaRPr>
          </a:p>
        </p:txBody>
      </p:sp>
      <p:sp>
        <p:nvSpPr>
          <p:cNvPr id="877" name="Google Shape;877;p40"/>
          <p:cNvSpPr/>
          <p:nvPr/>
        </p:nvSpPr>
        <p:spPr>
          <a:xfrm>
            <a:off x="456175" y="599550"/>
            <a:ext cx="513300" cy="4335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Event</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Center</a:t>
            </a:r>
            <a:endParaRPr sz="800">
              <a:solidFill>
                <a:srgbClr val="FFFFFF"/>
              </a:solidFill>
            </a:endParaRPr>
          </a:p>
        </p:txBody>
      </p:sp>
      <p:sp>
        <p:nvSpPr>
          <p:cNvPr id="878" name="Google Shape;878;p40"/>
          <p:cNvSpPr/>
          <p:nvPr/>
        </p:nvSpPr>
        <p:spPr>
          <a:xfrm>
            <a:off x="1090125" y="4037225"/>
            <a:ext cx="7192200" cy="401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Dispatch Center</a:t>
            </a:r>
            <a:endParaRPr sz="800">
              <a:solidFill>
                <a:srgbClr val="FFFFFF"/>
              </a:solidFill>
            </a:endParaRPr>
          </a:p>
        </p:txBody>
      </p:sp>
      <p:sp>
        <p:nvSpPr>
          <p:cNvPr id="879" name="Google Shape;879;p40"/>
          <p:cNvSpPr/>
          <p:nvPr/>
        </p:nvSpPr>
        <p:spPr>
          <a:xfrm>
            <a:off x="1090125" y="4533750"/>
            <a:ext cx="7192200" cy="401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Operation Domain</a:t>
            </a:r>
            <a:endParaRPr sz="800">
              <a:solidFill>
                <a:srgbClr val="FFFFFF"/>
              </a:solidFill>
            </a:endParaRPr>
          </a:p>
        </p:txBody>
      </p:sp>
      <p:sp>
        <p:nvSpPr>
          <p:cNvPr id="880" name="Google Shape;880;p40"/>
          <p:cNvSpPr/>
          <p:nvPr/>
        </p:nvSpPr>
        <p:spPr>
          <a:xfrm>
            <a:off x="1090125" y="599550"/>
            <a:ext cx="1732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Order Center</a:t>
            </a:r>
            <a:endParaRPr sz="800">
              <a:solidFill>
                <a:srgbClr val="FFFFFF"/>
              </a:solidFill>
            </a:endParaRPr>
          </a:p>
        </p:txBody>
      </p:sp>
      <p:sp>
        <p:nvSpPr>
          <p:cNvPr id="881" name="Google Shape;881;p40"/>
          <p:cNvSpPr/>
          <p:nvPr/>
        </p:nvSpPr>
        <p:spPr>
          <a:xfrm>
            <a:off x="7284625" y="4105025"/>
            <a:ext cx="8112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Plan</a:t>
            </a:r>
            <a:endParaRPr b="1" sz="700"/>
          </a:p>
        </p:txBody>
      </p:sp>
      <p:sp>
        <p:nvSpPr>
          <p:cNvPr id="882" name="Google Shape;882;p40"/>
          <p:cNvSpPr/>
          <p:nvPr/>
        </p:nvSpPr>
        <p:spPr>
          <a:xfrm>
            <a:off x="7284625" y="4601554"/>
            <a:ext cx="8112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Exception Plan</a:t>
            </a:r>
            <a:endParaRPr b="1" sz="700"/>
          </a:p>
        </p:txBody>
      </p:sp>
      <p:sp>
        <p:nvSpPr>
          <p:cNvPr id="883" name="Google Shape;883;p40"/>
          <p:cNvSpPr/>
          <p:nvPr/>
        </p:nvSpPr>
        <p:spPr>
          <a:xfrm>
            <a:off x="2910098" y="599550"/>
            <a:ext cx="1732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Tracking Center</a:t>
            </a:r>
            <a:endParaRPr sz="800">
              <a:solidFill>
                <a:srgbClr val="FFFFFF"/>
              </a:solidFill>
            </a:endParaRPr>
          </a:p>
        </p:txBody>
      </p:sp>
      <p:sp>
        <p:nvSpPr>
          <p:cNvPr id="884" name="Google Shape;884;p40"/>
          <p:cNvSpPr/>
          <p:nvPr/>
        </p:nvSpPr>
        <p:spPr>
          <a:xfrm>
            <a:off x="4730072" y="599550"/>
            <a:ext cx="1732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Network</a:t>
            </a:r>
            <a:endParaRPr sz="800">
              <a:solidFill>
                <a:srgbClr val="FFFFFF"/>
              </a:solidFill>
            </a:endParaRPr>
          </a:p>
        </p:txBody>
      </p:sp>
      <p:sp>
        <p:nvSpPr>
          <p:cNvPr id="885" name="Google Shape;885;p40"/>
          <p:cNvSpPr/>
          <p:nvPr/>
        </p:nvSpPr>
        <p:spPr>
          <a:xfrm>
            <a:off x="6550045" y="599550"/>
            <a:ext cx="1732200" cy="265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800"/>
              <a:buFont typeface="Arial"/>
              <a:buNone/>
            </a:pPr>
            <a:r>
              <a:rPr lang="en" sz="800">
                <a:solidFill>
                  <a:schemeClr val="lt1"/>
                </a:solidFill>
              </a:rPr>
              <a:t>General Service</a:t>
            </a:r>
            <a:endParaRPr sz="800">
              <a:solidFill>
                <a:srgbClr val="FFFFFF"/>
              </a:solidFill>
            </a:endParaRPr>
          </a:p>
        </p:txBody>
      </p:sp>
      <p:sp>
        <p:nvSpPr>
          <p:cNvPr id="886" name="Google Shape;886;p40"/>
          <p:cNvSpPr/>
          <p:nvPr/>
        </p:nvSpPr>
        <p:spPr>
          <a:xfrm>
            <a:off x="4451650" y="1187325"/>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Duplicate Parcel</a:t>
            </a:r>
            <a:endParaRPr b="1" sz="700"/>
          </a:p>
        </p:txBody>
      </p:sp>
      <p:sp>
        <p:nvSpPr>
          <p:cNvPr id="887" name="Google Shape;887;p40"/>
          <p:cNvSpPr/>
          <p:nvPr/>
        </p:nvSpPr>
        <p:spPr>
          <a:xfrm>
            <a:off x="4034575" y="2766875"/>
            <a:ext cx="2163900" cy="5094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Ticket Management</a:t>
            </a:r>
            <a:endParaRPr b="1" sz="700"/>
          </a:p>
        </p:txBody>
      </p:sp>
      <p:sp>
        <p:nvSpPr>
          <p:cNvPr id="888" name="Google Shape;888;p40"/>
          <p:cNvSpPr/>
          <p:nvPr/>
        </p:nvSpPr>
        <p:spPr>
          <a:xfrm>
            <a:off x="4569662" y="3598860"/>
            <a:ext cx="593400" cy="203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Update</a:t>
            </a:r>
            <a:endParaRPr b="1" sz="600">
              <a:solidFill>
                <a:schemeClr val="lt1"/>
              </a:solidFill>
            </a:endParaRPr>
          </a:p>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Receiver Info</a:t>
            </a:r>
            <a:endParaRPr b="1" sz="600">
              <a:solidFill>
                <a:schemeClr val="lt1"/>
              </a:solidFill>
            </a:endParaRPr>
          </a:p>
        </p:txBody>
      </p:sp>
      <p:sp>
        <p:nvSpPr>
          <p:cNvPr id="889" name="Google Shape;889;p40"/>
          <p:cNvSpPr/>
          <p:nvPr/>
        </p:nvSpPr>
        <p:spPr>
          <a:xfrm>
            <a:off x="5532925" y="1187313"/>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Buyer RR Approved</a:t>
            </a:r>
            <a:endParaRPr b="1" sz="700"/>
          </a:p>
        </p:txBody>
      </p:sp>
      <p:sp>
        <p:nvSpPr>
          <p:cNvPr id="890" name="Google Shape;890;p40"/>
          <p:cNvSpPr/>
          <p:nvPr/>
        </p:nvSpPr>
        <p:spPr>
          <a:xfrm>
            <a:off x="1207825" y="1187325"/>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Lost</a:t>
            </a:r>
            <a:endParaRPr b="1" sz="700"/>
          </a:p>
        </p:txBody>
      </p:sp>
      <p:sp>
        <p:nvSpPr>
          <p:cNvPr id="891" name="Google Shape;891;p40"/>
          <p:cNvSpPr/>
          <p:nvPr/>
        </p:nvSpPr>
        <p:spPr>
          <a:xfrm>
            <a:off x="2289100" y="1187325"/>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Damage</a:t>
            </a:r>
            <a:endParaRPr b="1" sz="700"/>
          </a:p>
        </p:txBody>
      </p:sp>
      <p:sp>
        <p:nvSpPr>
          <p:cNvPr id="892" name="Google Shape;892;p40"/>
          <p:cNvSpPr/>
          <p:nvPr/>
        </p:nvSpPr>
        <p:spPr>
          <a:xfrm>
            <a:off x="3370375" y="1187325"/>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Anti-Fraud</a:t>
            </a:r>
            <a:endParaRPr b="1" sz="700"/>
          </a:p>
        </p:txBody>
      </p:sp>
      <p:sp>
        <p:nvSpPr>
          <p:cNvPr id="893" name="Google Shape;893;p40"/>
          <p:cNvSpPr/>
          <p:nvPr/>
        </p:nvSpPr>
        <p:spPr>
          <a:xfrm>
            <a:off x="6614200" y="1187313"/>
            <a:ext cx="1001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 …</a:t>
            </a:r>
            <a:endParaRPr b="1" sz="700"/>
          </a:p>
        </p:txBody>
      </p:sp>
      <p:sp>
        <p:nvSpPr>
          <p:cNvPr id="894" name="Google Shape;894;p40"/>
          <p:cNvSpPr/>
          <p:nvPr/>
        </p:nvSpPr>
        <p:spPr>
          <a:xfrm>
            <a:off x="3911675" y="35988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Upload</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Interception</a:t>
            </a:r>
            <a:endParaRPr sz="600">
              <a:solidFill>
                <a:schemeClr val="dk1"/>
              </a:solidFill>
            </a:endParaRPr>
          </a:p>
        </p:txBody>
      </p:sp>
      <p:sp>
        <p:nvSpPr>
          <p:cNvPr id="895" name="Google Shape;895;p40"/>
          <p:cNvSpPr/>
          <p:nvPr/>
        </p:nvSpPr>
        <p:spPr>
          <a:xfrm>
            <a:off x="8350275" y="3333050"/>
            <a:ext cx="593400" cy="265800"/>
          </a:xfrm>
          <a:prstGeom prst="rect">
            <a:avLst/>
          </a:prstGeom>
          <a:solidFill>
            <a:srgbClr val="FF6839"/>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Improving</a:t>
            </a:r>
            <a:endParaRPr b="1" sz="700"/>
          </a:p>
        </p:txBody>
      </p:sp>
      <p:sp>
        <p:nvSpPr>
          <p:cNvPr id="896" name="Google Shape;896;p40"/>
          <p:cNvSpPr/>
          <p:nvPr/>
        </p:nvSpPr>
        <p:spPr>
          <a:xfrm>
            <a:off x="8350275" y="3666675"/>
            <a:ext cx="593400" cy="265800"/>
          </a:xfrm>
          <a:prstGeom prst="rect">
            <a:avLst/>
          </a:prstGeom>
          <a:solidFill>
            <a:srgbClr val="3C78D8"/>
          </a:solid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700">
                <a:solidFill>
                  <a:schemeClr val="lt1"/>
                </a:solidFill>
              </a:rPr>
              <a:t>Planing</a:t>
            </a:r>
            <a:endParaRPr b="1"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0" name="Shape 900"/>
        <p:cNvGrpSpPr/>
        <p:nvPr/>
      </p:nvGrpSpPr>
      <p:grpSpPr>
        <a:xfrm>
          <a:off x="0" y="0"/>
          <a:ext cx="0" cy="0"/>
          <a:chOff x="0" y="0"/>
          <a:chExt cx="0" cy="0"/>
        </a:xfrm>
      </p:grpSpPr>
      <p:sp>
        <p:nvSpPr>
          <p:cNvPr id="901" name="Google Shape;901;p41"/>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(3/3) - </a:t>
            </a:r>
            <a:r>
              <a:rPr lang="en">
                <a:solidFill>
                  <a:schemeClr val="dk1"/>
                </a:solidFill>
              </a:rPr>
              <a:t>Network/Dispatch/</a:t>
            </a:r>
            <a:r>
              <a:rPr lang="en">
                <a:solidFill>
                  <a:srgbClr val="EC4D2D"/>
                </a:solidFill>
              </a:rPr>
              <a:t>Exception</a:t>
            </a:r>
            <a:endParaRPr>
              <a:solidFill>
                <a:srgbClr val="EC4D2D"/>
              </a:solidFill>
            </a:endParaRPr>
          </a:p>
        </p:txBody>
      </p:sp>
      <p:sp>
        <p:nvSpPr>
          <p:cNvPr id="902" name="Google Shape;902;p41"/>
          <p:cNvSpPr/>
          <p:nvPr/>
        </p:nvSpPr>
        <p:spPr>
          <a:xfrm>
            <a:off x="2052113" y="3404719"/>
            <a:ext cx="4773300" cy="1046700"/>
          </a:xfrm>
          <a:prstGeom prst="rect">
            <a:avLst/>
          </a:prstGeom>
          <a:noFill/>
          <a:ln cap="flat" cmpd="sng" w="9525">
            <a:solidFill>
              <a:srgbClr val="EC4D2D"/>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3" name="Google Shape;903;p41"/>
          <p:cNvSpPr/>
          <p:nvPr/>
        </p:nvSpPr>
        <p:spPr>
          <a:xfrm>
            <a:off x="1017825" y="1007681"/>
            <a:ext cx="6820800" cy="435300"/>
          </a:xfrm>
          <a:prstGeom prst="roundRect">
            <a:avLst>
              <a:gd fmla="val 16667" name="adj"/>
            </a:avLst>
          </a:prstGeom>
          <a:noFill/>
          <a:ln cap="flat" cmpd="sng" w="9525">
            <a:solidFill>
              <a:srgbClr val="EC4D2D"/>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4" name="Google Shape;904;p41"/>
          <p:cNvSpPr/>
          <p:nvPr/>
        </p:nvSpPr>
        <p:spPr>
          <a:xfrm>
            <a:off x="998494" y="1628419"/>
            <a:ext cx="6877800" cy="2928000"/>
          </a:xfrm>
          <a:prstGeom prst="roundRect">
            <a:avLst>
              <a:gd fmla="val 2864"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t/>
            </a:r>
            <a:endParaRPr sz="800"/>
          </a:p>
        </p:txBody>
      </p:sp>
      <p:sp>
        <p:nvSpPr>
          <p:cNvPr id="905" name="Google Shape;905;p41"/>
          <p:cNvSpPr/>
          <p:nvPr/>
        </p:nvSpPr>
        <p:spPr>
          <a:xfrm>
            <a:off x="1114772" y="1938525"/>
            <a:ext cx="915600" cy="7989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06" name="Google Shape;906;p41"/>
          <p:cNvSpPr/>
          <p:nvPr/>
        </p:nvSpPr>
        <p:spPr>
          <a:xfrm>
            <a:off x="2191622" y="1938525"/>
            <a:ext cx="915600" cy="13065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07" name="Google Shape;907;p41"/>
          <p:cNvSpPr/>
          <p:nvPr/>
        </p:nvSpPr>
        <p:spPr>
          <a:xfrm>
            <a:off x="3990422" y="1488563"/>
            <a:ext cx="10080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b="1" lang="en" sz="800">
                <a:solidFill>
                  <a:srgbClr val="EE4D2D"/>
                </a:solidFill>
              </a:rPr>
              <a:t>Exception Center</a:t>
            </a:r>
            <a:endParaRPr b="1" sz="800">
              <a:solidFill>
                <a:srgbClr val="EE4D2D"/>
              </a:solidFill>
            </a:endParaRPr>
          </a:p>
        </p:txBody>
      </p:sp>
      <p:sp>
        <p:nvSpPr>
          <p:cNvPr id="908" name="Google Shape;908;p41"/>
          <p:cNvSpPr/>
          <p:nvPr/>
        </p:nvSpPr>
        <p:spPr>
          <a:xfrm>
            <a:off x="2280084" y="1777088"/>
            <a:ext cx="7530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Operation</a:t>
            </a:r>
            <a:endParaRPr sz="800">
              <a:solidFill>
                <a:srgbClr val="EE4D2D"/>
              </a:solidFill>
            </a:endParaRPr>
          </a:p>
          <a:p>
            <a:pPr indent="0" lvl="0" marL="0" rtl="0" algn="ctr">
              <a:lnSpc>
                <a:spcPct val="115000"/>
              </a:lnSpc>
              <a:spcBef>
                <a:spcPts val="0"/>
              </a:spcBef>
              <a:spcAft>
                <a:spcPts val="0"/>
              </a:spcAft>
              <a:buNone/>
            </a:pPr>
            <a:r>
              <a:rPr lang="en" sz="800">
                <a:solidFill>
                  <a:srgbClr val="EE4D2D"/>
                </a:solidFill>
              </a:rPr>
              <a:t>Management</a:t>
            </a:r>
            <a:endParaRPr sz="800">
              <a:solidFill>
                <a:srgbClr val="EE4D2D"/>
              </a:solidFill>
            </a:endParaRPr>
          </a:p>
        </p:txBody>
      </p:sp>
      <p:sp>
        <p:nvSpPr>
          <p:cNvPr id="909" name="Google Shape;909;p41"/>
          <p:cNvSpPr/>
          <p:nvPr/>
        </p:nvSpPr>
        <p:spPr>
          <a:xfrm>
            <a:off x="3464109" y="1924575"/>
            <a:ext cx="864600" cy="13065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EE4D2D"/>
              </a:solidFill>
            </a:endParaRPr>
          </a:p>
        </p:txBody>
      </p:sp>
      <p:sp>
        <p:nvSpPr>
          <p:cNvPr id="910" name="Google Shape;910;p41"/>
          <p:cNvSpPr/>
          <p:nvPr/>
        </p:nvSpPr>
        <p:spPr>
          <a:xfrm>
            <a:off x="1239647" y="1794544"/>
            <a:ext cx="6660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Exception</a:t>
            </a:r>
            <a:endParaRPr sz="800">
              <a:solidFill>
                <a:srgbClr val="EE4D2D"/>
              </a:solidFill>
            </a:endParaRPr>
          </a:p>
          <a:p>
            <a:pPr indent="0" lvl="0" marL="0" rtl="0" algn="ctr">
              <a:lnSpc>
                <a:spcPct val="115000"/>
              </a:lnSpc>
              <a:spcBef>
                <a:spcPts val="0"/>
              </a:spcBef>
              <a:spcAft>
                <a:spcPts val="0"/>
              </a:spcAft>
              <a:buNone/>
            </a:pPr>
            <a:r>
              <a:rPr lang="en" sz="800">
                <a:solidFill>
                  <a:srgbClr val="EE4D2D"/>
                </a:solidFill>
              </a:rPr>
              <a:t>Init</a:t>
            </a:r>
            <a:endParaRPr sz="800">
              <a:solidFill>
                <a:srgbClr val="EE4D2D"/>
              </a:solidFill>
            </a:endParaRPr>
          </a:p>
        </p:txBody>
      </p:sp>
      <p:sp>
        <p:nvSpPr>
          <p:cNvPr id="911" name="Google Shape;911;p41"/>
          <p:cNvSpPr/>
          <p:nvPr/>
        </p:nvSpPr>
        <p:spPr>
          <a:xfrm>
            <a:off x="3658059" y="1777950"/>
            <a:ext cx="4767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Ticket</a:t>
            </a:r>
            <a:endParaRPr sz="800">
              <a:solidFill>
                <a:srgbClr val="EE4D2D"/>
              </a:solidFill>
            </a:endParaRPr>
          </a:p>
          <a:p>
            <a:pPr indent="0" lvl="0" marL="0" rtl="0" algn="ctr">
              <a:lnSpc>
                <a:spcPct val="115000"/>
              </a:lnSpc>
              <a:spcBef>
                <a:spcPts val="0"/>
              </a:spcBef>
              <a:spcAft>
                <a:spcPts val="0"/>
              </a:spcAft>
              <a:buNone/>
            </a:pPr>
            <a:r>
              <a:rPr lang="en" sz="800">
                <a:solidFill>
                  <a:srgbClr val="EE4D2D"/>
                </a:solidFill>
              </a:rPr>
              <a:t>Mgt</a:t>
            </a:r>
            <a:endParaRPr sz="800">
              <a:solidFill>
                <a:srgbClr val="EE4D2D"/>
              </a:solidFill>
            </a:endParaRPr>
          </a:p>
        </p:txBody>
      </p:sp>
      <p:sp>
        <p:nvSpPr>
          <p:cNvPr id="912" name="Google Shape;912;p41"/>
          <p:cNvSpPr/>
          <p:nvPr/>
        </p:nvSpPr>
        <p:spPr>
          <a:xfrm>
            <a:off x="5857097" y="1923713"/>
            <a:ext cx="864600" cy="13065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13" name="Google Shape;913;p41"/>
          <p:cNvSpPr/>
          <p:nvPr/>
        </p:nvSpPr>
        <p:spPr>
          <a:xfrm>
            <a:off x="6014259" y="1777088"/>
            <a:ext cx="5451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Dispute</a:t>
            </a:r>
            <a:endParaRPr sz="800">
              <a:solidFill>
                <a:srgbClr val="EE4D2D"/>
              </a:solidFill>
            </a:endParaRPr>
          </a:p>
          <a:p>
            <a:pPr indent="0" lvl="0" marL="0" rtl="0" algn="ctr">
              <a:lnSpc>
                <a:spcPct val="115000"/>
              </a:lnSpc>
              <a:spcBef>
                <a:spcPts val="0"/>
              </a:spcBef>
              <a:spcAft>
                <a:spcPts val="0"/>
              </a:spcAft>
              <a:buNone/>
            </a:pPr>
            <a:r>
              <a:rPr lang="en" sz="800">
                <a:solidFill>
                  <a:srgbClr val="EE4D2D"/>
                </a:solidFill>
              </a:rPr>
              <a:t>Mgt</a:t>
            </a:r>
            <a:endParaRPr sz="800">
              <a:solidFill>
                <a:srgbClr val="EE4D2D"/>
              </a:solidFill>
            </a:endParaRPr>
          </a:p>
        </p:txBody>
      </p:sp>
      <p:sp>
        <p:nvSpPr>
          <p:cNvPr id="914" name="Google Shape;914;p41"/>
          <p:cNvSpPr/>
          <p:nvPr/>
        </p:nvSpPr>
        <p:spPr>
          <a:xfrm>
            <a:off x="1196109" y="2074181"/>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API</a:t>
            </a:r>
            <a:endParaRPr b="1" sz="800">
              <a:solidFill>
                <a:schemeClr val="lt1"/>
              </a:solidFill>
            </a:endParaRPr>
          </a:p>
        </p:txBody>
      </p:sp>
      <p:sp>
        <p:nvSpPr>
          <p:cNvPr id="915" name="Google Shape;915;p41"/>
          <p:cNvSpPr/>
          <p:nvPr/>
        </p:nvSpPr>
        <p:spPr>
          <a:xfrm>
            <a:off x="1196109" y="2363991"/>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Event Listen</a:t>
            </a:r>
            <a:endParaRPr b="1" sz="800">
              <a:solidFill>
                <a:schemeClr val="lt1"/>
              </a:solidFill>
            </a:endParaRPr>
          </a:p>
        </p:txBody>
      </p:sp>
      <p:sp>
        <p:nvSpPr>
          <p:cNvPr id="916" name="Google Shape;916;p41"/>
          <p:cNvSpPr/>
          <p:nvPr/>
        </p:nvSpPr>
        <p:spPr>
          <a:xfrm>
            <a:off x="2272959" y="3702225"/>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Order Management</a:t>
            </a:r>
            <a:endParaRPr b="1" sz="800">
              <a:solidFill>
                <a:schemeClr val="lt1"/>
              </a:solidFill>
            </a:endParaRPr>
          </a:p>
        </p:txBody>
      </p:sp>
      <p:sp>
        <p:nvSpPr>
          <p:cNvPr id="917" name="Google Shape;917;p41"/>
          <p:cNvSpPr/>
          <p:nvPr/>
        </p:nvSpPr>
        <p:spPr>
          <a:xfrm>
            <a:off x="3093872" y="3702225"/>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Operation History</a:t>
            </a:r>
            <a:endParaRPr b="1" sz="800">
              <a:solidFill>
                <a:schemeClr val="lt1"/>
              </a:solidFill>
            </a:endParaRPr>
          </a:p>
        </p:txBody>
      </p:sp>
      <p:sp>
        <p:nvSpPr>
          <p:cNvPr id="918" name="Google Shape;918;p41"/>
          <p:cNvSpPr/>
          <p:nvPr/>
        </p:nvSpPr>
        <p:spPr>
          <a:xfrm>
            <a:off x="2191622" y="3594675"/>
            <a:ext cx="1750200" cy="4353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19" name="Google Shape;919;p41"/>
          <p:cNvSpPr/>
          <p:nvPr/>
        </p:nvSpPr>
        <p:spPr>
          <a:xfrm>
            <a:off x="2608772" y="3457838"/>
            <a:ext cx="9156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Exception Order</a:t>
            </a:r>
            <a:endParaRPr sz="800">
              <a:solidFill>
                <a:srgbClr val="EE4D2D"/>
              </a:solidFill>
            </a:endParaRPr>
          </a:p>
        </p:txBody>
      </p:sp>
      <p:sp>
        <p:nvSpPr>
          <p:cNvPr id="920" name="Google Shape;920;p41"/>
          <p:cNvSpPr/>
          <p:nvPr/>
        </p:nvSpPr>
        <p:spPr>
          <a:xfrm>
            <a:off x="4073747" y="3594600"/>
            <a:ext cx="2648100" cy="7584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1" name="Google Shape;921;p41"/>
          <p:cNvSpPr/>
          <p:nvPr/>
        </p:nvSpPr>
        <p:spPr>
          <a:xfrm>
            <a:off x="4673372" y="3457828"/>
            <a:ext cx="9156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Handling Rule</a:t>
            </a:r>
            <a:endParaRPr sz="800">
              <a:solidFill>
                <a:srgbClr val="EE4D2D"/>
              </a:solidFill>
            </a:endParaRPr>
          </a:p>
        </p:txBody>
      </p:sp>
      <p:sp>
        <p:nvSpPr>
          <p:cNvPr id="922" name="Google Shape;922;p41"/>
          <p:cNvSpPr/>
          <p:nvPr/>
        </p:nvSpPr>
        <p:spPr>
          <a:xfrm>
            <a:off x="4156697" y="3696075"/>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Anti-Fraud</a:t>
            </a:r>
            <a:endParaRPr b="1" sz="800">
              <a:solidFill>
                <a:schemeClr val="lt1"/>
              </a:solidFill>
            </a:endParaRPr>
          </a:p>
        </p:txBody>
      </p:sp>
      <p:sp>
        <p:nvSpPr>
          <p:cNvPr id="923" name="Google Shape;923;p41"/>
          <p:cNvSpPr/>
          <p:nvPr/>
        </p:nvSpPr>
        <p:spPr>
          <a:xfrm>
            <a:off x="4982897" y="3702225"/>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Relabel</a:t>
            </a:r>
            <a:endParaRPr b="1" sz="800">
              <a:solidFill>
                <a:schemeClr val="lt1"/>
              </a:solidFill>
            </a:endParaRPr>
          </a:p>
        </p:txBody>
      </p:sp>
      <p:sp>
        <p:nvSpPr>
          <p:cNvPr id="924" name="Google Shape;924;p41"/>
          <p:cNvSpPr/>
          <p:nvPr/>
        </p:nvSpPr>
        <p:spPr>
          <a:xfrm>
            <a:off x="5819588" y="3696075"/>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Lost</a:t>
            </a:r>
            <a:endParaRPr b="1" sz="800">
              <a:solidFill>
                <a:srgbClr val="EE4D2D"/>
              </a:solidFill>
            </a:endParaRPr>
          </a:p>
        </p:txBody>
      </p:sp>
      <p:sp>
        <p:nvSpPr>
          <p:cNvPr id="925" name="Google Shape;925;p41"/>
          <p:cNvSpPr/>
          <p:nvPr/>
        </p:nvSpPr>
        <p:spPr>
          <a:xfrm>
            <a:off x="4156697" y="403005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Damage</a:t>
            </a:r>
            <a:endParaRPr b="1" sz="800">
              <a:solidFill>
                <a:srgbClr val="EE4D2D"/>
              </a:solidFill>
            </a:endParaRPr>
          </a:p>
        </p:txBody>
      </p:sp>
      <p:sp>
        <p:nvSpPr>
          <p:cNvPr id="926" name="Google Shape;926;p41"/>
          <p:cNvSpPr/>
          <p:nvPr/>
        </p:nvSpPr>
        <p:spPr>
          <a:xfrm>
            <a:off x="3519909" y="2067488"/>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Create / Cancel</a:t>
            </a:r>
            <a:endParaRPr b="1" sz="700">
              <a:solidFill>
                <a:srgbClr val="EE4D2D"/>
              </a:solidFill>
            </a:endParaRPr>
          </a:p>
        </p:txBody>
      </p:sp>
      <p:sp>
        <p:nvSpPr>
          <p:cNvPr id="927" name="Google Shape;927;p41"/>
          <p:cNvSpPr/>
          <p:nvPr/>
        </p:nvSpPr>
        <p:spPr>
          <a:xfrm>
            <a:off x="3519909" y="2357025"/>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Solution</a:t>
            </a:r>
            <a:endParaRPr b="1" sz="700">
              <a:solidFill>
                <a:srgbClr val="EE4D2D"/>
              </a:solidFill>
            </a:endParaRPr>
          </a:p>
          <a:p>
            <a:pPr indent="0" lvl="0" marL="0" rtl="0" algn="ctr">
              <a:spcBef>
                <a:spcPts val="0"/>
              </a:spcBef>
              <a:spcAft>
                <a:spcPts val="0"/>
              </a:spcAft>
              <a:buNone/>
            </a:pPr>
            <a:r>
              <a:rPr b="1" lang="en" sz="700">
                <a:solidFill>
                  <a:srgbClr val="EE4D2D"/>
                </a:solidFill>
              </a:rPr>
              <a:t>Confirm</a:t>
            </a:r>
            <a:endParaRPr b="1" sz="700">
              <a:solidFill>
                <a:srgbClr val="EE4D2D"/>
              </a:solidFill>
            </a:endParaRPr>
          </a:p>
        </p:txBody>
      </p:sp>
      <p:sp>
        <p:nvSpPr>
          <p:cNvPr id="928" name="Google Shape;928;p41"/>
          <p:cNvSpPr/>
          <p:nvPr/>
        </p:nvSpPr>
        <p:spPr>
          <a:xfrm>
            <a:off x="3519909" y="2646563"/>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Comment</a:t>
            </a:r>
            <a:endParaRPr b="1" sz="800">
              <a:solidFill>
                <a:srgbClr val="EE4D2D"/>
              </a:solidFill>
            </a:endParaRPr>
          </a:p>
        </p:txBody>
      </p:sp>
      <p:sp>
        <p:nvSpPr>
          <p:cNvPr id="929" name="Google Shape;929;p41"/>
          <p:cNvSpPr/>
          <p:nvPr/>
        </p:nvSpPr>
        <p:spPr>
          <a:xfrm>
            <a:off x="3519909" y="293610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Notification</a:t>
            </a:r>
            <a:endParaRPr b="1" sz="800">
              <a:solidFill>
                <a:srgbClr val="EE4D2D"/>
              </a:solidFill>
            </a:endParaRPr>
          </a:p>
        </p:txBody>
      </p:sp>
      <p:sp>
        <p:nvSpPr>
          <p:cNvPr id="930" name="Google Shape;930;p41"/>
          <p:cNvSpPr/>
          <p:nvPr/>
        </p:nvSpPr>
        <p:spPr>
          <a:xfrm>
            <a:off x="5910197" y="2067488"/>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Create /</a:t>
            </a:r>
            <a:endParaRPr b="1" sz="700">
              <a:solidFill>
                <a:srgbClr val="EE4D2D"/>
              </a:solidFill>
            </a:endParaRPr>
          </a:p>
          <a:p>
            <a:pPr indent="0" lvl="0" marL="0" rtl="0" algn="ctr">
              <a:spcBef>
                <a:spcPts val="0"/>
              </a:spcBef>
              <a:spcAft>
                <a:spcPts val="0"/>
              </a:spcAft>
              <a:buNone/>
            </a:pPr>
            <a:r>
              <a:rPr b="1" lang="en" sz="700">
                <a:solidFill>
                  <a:srgbClr val="EE4D2D"/>
                </a:solidFill>
              </a:rPr>
              <a:t>Cancel</a:t>
            </a:r>
            <a:endParaRPr b="1" sz="700">
              <a:solidFill>
                <a:srgbClr val="EE4D2D"/>
              </a:solidFill>
            </a:endParaRPr>
          </a:p>
        </p:txBody>
      </p:sp>
      <p:sp>
        <p:nvSpPr>
          <p:cNvPr id="931" name="Google Shape;931;p41"/>
          <p:cNvSpPr/>
          <p:nvPr/>
        </p:nvSpPr>
        <p:spPr>
          <a:xfrm>
            <a:off x="5912897" y="2357888"/>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Responsibility</a:t>
            </a:r>
            <a:endParaRPr b="1" sz="700">
              <a:solidFill>
                <a:srgbClr val="EE4D2D"/>
              </a:solidFill>
            </a:endParaRPr>
          </a:p>
          <a:p>
            <a:pPr indent="0" lvl="0" marL="0" rtl="0" algn="ctr">
              <a:spcBef>
                <a:spcPts val="0"/>
              </a:spcBef>
              <a:spcAft>
                <a:spcPts val="0"/>
              </a:spcAft>
              <a:buNone/>
            </a:pPr>
            <a:r>
              <a:rPr b="1" lang="en" sz="700">
                <a:solidFill>
                  <a:srgbClr val="EE4D2D"/>
                </a:solidFill>
              </a:rPr>
              <a:t>Confirm</a:t>
            </a:r>
            <a:endParaRPr b="1" sz="700">
              <a:solidFill>
                <a:srgbClr val="EE4D2D"/>
              </a:solidFill>
            </a:endParaRPr>
          </a:p>
        </p:txBody>
      </p:sp>
      <p:sp>
        <p:nvSpPr>
          <p:cNvPr id="932" name="Google Shape;932;p41"/>
          <p:cNvSpPr/>
          <p:nvPr/>
        </p:nvSpPr>
        <p:spPr>
          <a:xfrm>
            <a:off x="5910197" y="2648288"/>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Comment</a:t>
            </a:r>
            <a:endParaRPr b="1" sz="800">
              <a:solidFill>
                <a:srgbClr val="EE4D2D"/>
              </a:solidFill>
            </a:endParaRPr>
          </a:p>
        </p:txBody>
      </p:sp>
      <p:sp>
        <p:nvSpPr>
          <p:cNvPr id="933" name="Google Shape;933;p41"/>
          <p:cNvSpPr/>
          <p:nvPr/>
        </p:nvSpPr>
        <p:spPr>
          <a:xfrm>
            <a:off x="5912897" y="2938688"/>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Notification</a:t>
            </a:r>
            <a:endParaRPr b="1" sz="800">
              <a:solidFill>
                <a:srgbClr val="EE4D2D"/>
              </a:solidFill>
            </a:endParaRPr>
          </a:p>
        </p:txBody>
      </p:sp>
      <p:sp>
        <p:nvSpPr>
          <p:cNvPr id="934" name="Google Shape;934;p41"/>
          <p:cNvSpPr/>
          <p:nvPr/>
        </p:nvSpPr>
        <p:spPr>
          <a:xfrm>
            <a:off x="4631353" y="1920225"/>
            <a:ext cx="864600" cy="13065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35" name="Google Shape;935;p41"/>
          <p:cNvSpPr/>
          <p:nvPr/>
        </p:nvSpPr>
        <p:spPr>
          <a:xfrm>
            <a:off x="4728450" y="1759763"/>
            <a:ext cx="6660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700">
                <a:solidFill>
                  <a:srgbClr val="EE4D2D"/>
                </a:solidFill>
              </a:rPr>
              <a:t>Manual</a:t>
            </a:r>
            <a:endParaRPr sz="700">
              <a:solidFill>
                <a:srgbClr val="EE4D2D"/>
              </a:solidFill>
            </a:endParaRPr>
          </a:p>
          <a:p>
            <a:pPr indent="0" lvl="0" marL="0" rtl="0" algn="ctr">
              <a:lnSpc>
                <a:spcPct val="115000"/>
              </a:lnSpc>
              <a:spcBef>
                <a:spcPts val="0"/>
              </a:spcBef>
              <a:spcAft>
                <a:spcPts val="0"/>
              </a:spcAft>
              <a:buNone/>
            </a:pPr>
            <a:r>
              <a:rPr lang="en" sz="700">
                <a:solidFill>
                  <a:srgbClr val="EE4D2D"/>
                </a:solidFill>
              </a:rPr>
              <a:t>Handling Tool</a:t>
            </a:r>
            <a:endParaRPr sz="700">
              <a:solidFill>
                <a:srgbClr val="EE4D2D"/>
              </a:solidFill>
            </a:endParaRPr>
          </a:p>
        </p:txBody>
      </p:sp>
      <p:sp>
        <p:nvSpPr>
          <p:cNvPr id="936" name="Google Shape;936;p41"/>
          <p:cNvSpPr/>
          <p:nvPr/>
        </p:nvSpPr>
        <p:spPr>
          <a:xfrm>
            <a:off x="4689853" y="2049300"/>
            <a:ext cx="753000" cy="232500"/>
          </a:xfrm>
          <a:prstGeom prst="roundRect">
            <a:avLst>
              <a:gd fmla="val 16667" name="adj"/>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Update</a:t>
            </a:r>
            <a:endParaRPr b="1" sz="700">
              <a:solidFill>
                <a:srgbClr val="EE4D2D"/>
              </a:solidFill>
            </a:endParaRPr>
          </a:p>
          <a:p>
            <a:pPr indent="0" lvl="0" marL="0" rtl="0" algn="ctr">
              <a:spcBef>
                <a:spcPts val="0"/>
              </a:spcBef>
              <a:spcAft>
                <a:spcPts val="0"/>
              </a:spcAft>
              <a:buNone/>
            </a:pPr>
            <a:r>
              <a:rPr b="1" lang="en" sz="700">
                <a:solidFill>
                  <a:srgbClr val="EE4D2D"/>
                </a:solidFill>
              </a:rPr>
              <a:t>Status</a:t>
            </a:r>
            <a:endParaRPr b="1" sz="700">
              <a:solidFill>
                <a:srgbClr val="EE4D2D"/>
              </a:solidFill>
            </a:endParaRPr>
          </a:p>
        </p:txBody>
      </p:sp>
      <p:sp>
        <p:nvSpPr>
          <p:cNvPr id="937" name="Google Shape;937;p41"/>
          <p:cNvSpPr/>
          <p:nvPr/>
        </p:nvSpPr>
        <p:spPr>
          <a:xfrm>
            <a:off x="4687153" y="2338838"/>
            <a:ext cx="753000" cy="232500"/>
          </a:xfrm>
          <a:prstGeom prst="roundRect">
            <a:avLst>
              <a:gd fmla="val 16667" name="adj"/>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3PL</a:t>
            </a:r>
            <a:endParaRPr b="1" sz="700">
              <a:solidFill>
                <a:srgbClr val="EE4D2D"/>
              </a:solidFill>
            </a:endParaRPr>
          </a:p>
          <a:p>
            <a:pPr indent="0" lvl="0" marL="0" rtl="0" algn="ctr">
              <a:spcBef>
                <a:spcPts val="0"/>
              </a:spcBef>
              <a:spcAft>
                <a:spcPts val="0"/>
              </a:spcAft>
              <a:buNone/>
            </a:pPr>
            <a:r>
              <a:rPr b="1" lang="en" sz="700">
                <a:solidFill>
                  <a:srgbClr val="EE4D2D"/>
                </a:solidFill>
              </a:rPr>
              <a:t>Reallocation</a:t>
            </a:r>
            <a:endParaRPr b="1" sz="700">
              <a:solidFill>
                <a:srgbClr val="EE4D2D"/>
              </a:solidFill>
            </a:endParaRPr>
          </a:p>
        </p:txBody>
      </p:sp>
      <p:sp>
        <p:nvSpPr>
          <p:cNvPr id="938" name="Google Shape;938;p41"/>
          <p:cNvSpPr/>
          <p:nvPr/>
        </p:nvSpPr>
        <p:spPr>
          <a:xfrm>
            <a:off x="4689853" y="2628375"/>
            <a:ext cx="753000" cy="232500"/>
          </a:xfrm>
          <a:prstGeom prst="roundRect">
            <a:avLst>
              <a:gd fmla="val 16667" name="adj"/>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Update</a:t>
            </a:r>
            <a:endParaRPr b="1" sz="700">
              <a:solidFill>
                <a:srgbClr val="EE4D2D"/>
              </a:solidFill>
            </a:endParaRPr>
          </a:p>
          <a:p>
            <a:pPr indent="0" lvl="0" marL="0" rtl="0" algn="ctr">
              <a:spcBef>
                <a:spcPts val="0"/>
              </a:spcBef>
              <a:spcAft>
                <a:spcPts val="0"/>
              </a:spcAft>
              <a:buNone/>
            </a:pPr>
            <a:r>
              <a:rPr b="1" lang="en" sz="700">
                <a:solidFill>
                  <a:srgbClr val="EE4D2D"/>
                </a:solidFill>
              </a:rPr>
              <a:t>Destination</a:t>
            </a:r>
            <a:endParaRPr b="1" sz="700">
              <a:solidFill>
                <a:srgbClr val="EE4D2D"/>
              </a:solidFill>
            </a:endParaRPr>
          </a:p>
        </p:txBody>
      </p:sp>
      <p:sp>
        <p:nvSpPr>
          <p:cNvPr id="939" name="Google Shape;939;p41"/>
          <p:cNvSpPr/>
          <p:nvPr/>
        </p:nvSpPr>
        <p:spPr>
          <a:xfrm>
            <a:off x="4687153" y="2917913"/>
            <a:ext cx="753000" cy="232500"/>
          </a:xfrm>
          <a:prstGeom prst="roundRect">
            <a:avLst>
              <a:gd fmla="val 16667" name="adj"/>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DatafixTool</a:t>
            </a:r>
            <a:endParaRPr b="1" sz="800">
              <a:solidFill>
                <a:srgbClr val="EE4D2D"/>
              </a:solidFill>
            </a:endParaRPr>
          </a:p>
        </p:txBody>
      </p:sp>
      <p:sp>
        <p:nvSpPr>
          <p:cNvPr id="940" name="Google Shape;940;p41"/>
          <p:cNvSpPr/>
          <p:nvPr/>
        </p:nvSpPr>
        <p:spPr>
          <a:xfrm>
            <a:off x="2272959" y="2074181"/>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Create Exceptions</a:t>
            </a:r>
            <a:endParaRPr b="1" sz="800">
              <a:solidFill>
                <a:schemeClr val="lt1"/>
              </a:solidFill>
            </a:endParaRPr>
          </a:p>
        </p:txBody>
      </p:sp>
      <p:sp>
        <p:nvSpPr>
          <p:cNvPr id="941" name="Google Shape;941;p41"/>
          <p:cNvSpPr/>
          <p:nvPr/>
        </p:nvSpPr>
        <p:spPr>
          <a:xfrm>
            <a:off x="2272959" y="2363991"/>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Operation</a:t>
            </a:r>
            <a:endParaRPr b="1" sz="800">
              <a:solidFill>
                <a:schemeClr val="lt1"/>
              </a:solidFill>
            </a:endParaRPr>
          </a:p>
        </p:txBody>
      </p:sp>
      <p:sp>
        <p:nvSpPr>
          <p:cNvPr id="942" name="Google Shape;942;p41"/>
          <p:cNvSpPr/>
          <p:nvPr/>
        </p:nvSpPr>
        <p:spPr>
          <a:xfrm>
            <a:off x="2272959" y="2653809"/>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Cancel</a:t>
            </a:r>
            <a:endParaRPr b="1" sz="800">
              <a:solidFill>
                <a:schemeClr val="lt1"/>
              </a:solidFill>
            </a:endParaRPr>
          </a:p>
          <a:p>
            <a:pPr indent="0" lvl="0" marL="0" rtl="0" algn="ctr">
              <a:spcBef>
                <a:spcPts val="0"/>
              </a:spcBef>
              <a:spcAft>
                <a:spcPts val="0"/>
              </a:spcAft>
              <a:buNone/>
            </a:pPr>
            <a:r>
              <a:rPr b="1" lang="en" sz="800">
                <a:solidFill>
                  <a:schemeClr val="lt1"/>
                </a:solidFill>
              </a:rPr>
              <a:t>Exceptions</a:t>
            </a:r>
            <a:endParaRPr b="1" sz="800">
              <a:solidFill>
                <a:schemeClr val="lt1"/>
              </a:solidFill>
            </a:endParaRPr>
          </a:p>
        </p:txBody>
      </p:sp>
      <p:sp>
        <p:nvSpPr>
          <p:cNvPr id="943" name="Google Shape;943;p41"/>
          <p:cNvSpPr/>
          <p:nvPr/>
        </p:nvSpPr>
        <p:spPr>
          <a:xfrm>
            <a:off x="4982897" y="403005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Exceeded</a:t>
            </a:r>
            <a:endParaRPr b="1" sz="700">
              <a:solidFill>
                <a:srgbClr val="EE4D2D"/>
              </a:solidFill>
            </a:endParaRPr>
          </a:p>
          <a:p>
            <a:pPr indent="0" lvl="0" marL="0" rtl="0" algn="ctr">
              <a:spcBef>
                <a:spcPts val="0"/>
              </a:spcBef>
              <a:spcAft>
                <a:spcPts val="0"/>
              </a:spcAft>
              <a:buNone/>
            </a:pPr>
            <a:r>
              <a:rPr b="1" lang="en" sz="700">
                <a:solidFill>
                  <a:srgbClr val="EE4D2D"/>
                </a:solidFill>
              </a:rPr>
              <a:t>Dimensions</a:t>
            </a:r>
            <a:endParaRPr b="1" sz="700">
              <a:solidFill>
                <a:srgbClr val="EE4D2D"/>
              </a:solidFill>
            </a:endParaRPr>
          </a:p>
        </p:txBody>
      </p:sp>
      <p:sp>
        <p:nvSpPr>
          <p:cNvPr id="944" name="Google Shape;944;p41"/>
          <p:cNvSpPr/>
          <p:nvPr/>
        </p:nvSpPr>
        <p:spPr>
          <a:xfrm>
            <a:off x="5819597" y="403005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EE4D2D"/>
                </a:solidFill>
              </a:rPr>
              <a:t>Label Duplicity</a:t>
            </a:r>
            <a:endParaRPr b="1" sz="700">
              <a:solidFill>
                <a:srgbClr val="EE4D2D"/>
              </a:solidFill>
            </a:endParaRPr>
          </a:p>
        </p:txBody>
      </p:sp>
      <p:sp>
        <p:nvSpPr>
          <p:cNvPr id="945" name="Google Shape;945;p41"/>
          <p:cNvSpPr/>
          <p:nvPr/>
        </p:nvSpPr>
        <p:spPr>
          <a:xfrm>
            <a:off x="3926409" y="543797"/>
            <a:ext cx="11361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Operate Client</a:t>
            </a:r>
            <a:endParaRPr sz="800">
              <a:solidFill>
                <a:srgbClr val="EE4D2D"/>
              </a:solidFill>
            </a:endParaRPr>
          </a:p>
        </p:txBody>
      </p:sp>
      <p:sp>
        <p:nvSpPr>
          <p:cNvPr id="946" name="Google Shape;946;p41"/>
          <p:cNvSpPr/>
          <p:nvPr/>
        </p:nvSpPr>
        <p:spPr>
          <a:xfrm>
            <a:off x="2973891" y="1106747"/>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Web Portal</a:t>
            </a:r>
            <a:endParaRPr b="1" sz="800">
              <a:solidFill>
                <a:schemeClr val="lt1"/>
              </a:solidFill>
            </a:endParaRPr>
          </a:p>
        </p:txBody>
      </p:sp>
      <p:sp>
        <p:nvSpPr>
          <p:cNvPr id="947" name="Google Shape;947;p41"/>
          <p:cNvSpPr/>
          <p:nvPr/>
        </p:nvSpPr>
        <p:spPr>
          <a:xfrm>
            <a:off x="5299716" y="1109138"/>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PDA</a:t>
            </a:r>
            <a:endParaRPr b="1" sz="800">
              <a:solidFill>
                <a:schemeClr val="lt1"/>
              </a:solidFill>
            </a:endParaRPr>
          </a:p>
        </p:txBody>
      </p:sp>
      <p:sp>
        <p:nvSpPr>
          <p:cNvPr id="948" name="Google Shape;948;p41"/>
          <p:cNvSpPr/>
          <p:nvPr/>
        </p:nvSpPr>
        <p:spPr>
          <a:xfrm>
            <a:off x="6880284" y="1938413"/>
            <a:ext cx="864600" cy="821400"/>
          </a:xfrm>
          <a:prstGeom prst="rect">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949" name="Google Shape;949;p41"/>
          <p:cNvSpPr/>
          <p:nvPr/>
        </p:nvSpPr>
        <p:spPr>
          <a:xfrm>
            <a:off x="7015509" y="1777950"/>
            <a:ext cx="5943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Statistic Analysis</a:t>
            </a:r>
            <a:endParaRPr sz="800">
              <a:solidFill>
                <a:srgbClr val="EE4D2D"/>
              </a:solidFill>
            </a:endParaRPr>
          </a:p>
        </p:txBody>
      </p:sp>
      <p:sp>
        <p:nvSpPr>
          <p:cNvPr id="950" name="Google Shape;950;p41"/>
          <p:cNvSpPr/>
          <p:nvPr/>
        </p:nvSpPr>
        <p:spPr>
          <a:xfrm>
            <a:off x="6936084" y="209805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Report</a:t>
            </a:r>
            <a:endParaRPr b="1" sz="800">
              <a:solidFill>
                <a:srgbClr val="EE4D2D"/>
              </a:solidFill>
            </a:endParaRPr>
          </a:p>
        </p:txBody>
      </p:sp>
      <p:sp>
        <p:nvSpPr>
          <p:cNvPr id="951" name="Google Shape;951;p41"/>
          <p:cNvSpPr/>
          <p:nvPr/>
        </p:nvSpPr>
        <p:spPr>
          <a:xfrm>
            <a:off x="6936084" y="2418150"/>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Dashboard</a:t>
            </a:r>
            <a:endParaRPr b="1" sz="800">
              <a:solidFill>
                <a:srgbClr val="EE4D2D"/>
              </a:solidFill>
            </a:endParaRPr>
          </a:p>
        </p:txBody>
      </p:sp>
      <p:sp>
        <p:nvSpPr>
          <p:cNvPr id="952" name="Google Shape;952;p41"/>
          <p:cNvSpPr/>
          <p:nvPr/>
        </p:nvSpPr>
        <p:spPr>
          <a:xfrm>
            <a:off x="112144" y="1791338"/>
            <a:ext cx="753000" cy="232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2"/>
                </a:solidFill>
              </a:rPr>
              <a:t>SLS</a:t>
            </a:r>
            <a:endParaRPr b="1" sz="800">
              <a:solidFill>
                <a:schemeClr val="lt2"/>
              </a:solidFill>
            </a:endParaRPr>
          </a:p>
        </p:txBody>
      </p:sp>
      <p:sp>
        <p:nvSpPr>
          <p:cNvPr id="953" name="Google Shape;953;p41"/>
          <p:cNvSpPr/>
          <p:nvPr/>
        </p:nvSpPr>
        <p:spPr>
          <a:xfrm>
            <a:off x="119269" y="2074172"/>
            <a:ext cx="753000" cy="232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2"/>
                </a:solidFill>
              </a:rPr>
              <a:t>E2E</a:t>
            </a:r>
            <a:endParaRPr b="1" sz="800">
              <a:solidFill>
                <a:schemeClr val="lt2"/>
              </a:solidFill>
            </a:endParaRPr>
          </a:p>
        </p:txBody>
      </p:sp>
      <p:sp>
        <p:nvSpPr>
          <p:cNvPr id="954" name="Google Shape;954;p41"/>
          <p:cNvSpPr/>
          <p:nvPr/>
        </p:nvSpPr>
        <p:spPr>
          <a:xfrm>
            <a:off x="119269" y="2357025"/>
            <a:ext cx="753000" cy="2325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2"/>
                </a:solidFill>
              </a:rPr>
              <a:t>Event Center</a:t>
            </a:r>
            <a:endParaRPr b="1" sz="800">
              <a:solidFill>
                <a:schemeClr val="lt2"/>
              </a:solidFill>
            </a:endParaRPr>
          </a:p>
        </p:txBody>
      </p:sp>
      <p:sp>
        <p:nvSpPr>
          <p:cNvPr id="955" name="Google Shape;955;p41"/>
          <p:cNvSpPr/>
          <p:nvPr/>
        </p:nvSpPr>
        <p:spPr>
          <a:xfrm>
            <a:off x="7960584" y="1628419"/>
            <a:ext cx="753000" cy="2325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Developing</a:t>
            </a:r>
            <a:endParaRPr b="1" sz="800">
              <a:solidFill>
                <a:schemeClr val="lt1"/>
              </a:solidFill>
            </a:endParaRPr>
          </a:p>
        </p:txBody>
      </p:sp>
      <p:sp>
        <p:nvSpPr>
          <p:cNvPr id="956" name="Google Shape;956;p41"/>
          <p:cNvSpPr/>
          <p:nvPr/>
        </p:nvSpPr>
        <p:spPr>
          <a:xfrm>
            <a:off x="7961972" y="1964700"/>
            <a:ext cx="753000" cy="232500"/>
          </a:xfrm>
          <a:prstGeom prst="roundRect">
            <a:avLst>
              <a:gd fmla="val 16667" name="adj"/>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Improving</a:t>
            </a:r>
            <a:endParaRPr b="1" sz="800">
              <a:solidFill>
                <a:srgbClr val="EE4D2D"/>
              </a:solidFill>
            </a:endParaRPr>
          </a:p>
        </p:txBody>
      </p:sp>
      <p:sp>
        <p:nvSpPr>
          <p:cNvPr id="957" name="Google Shape;957;p41"/>
          <p:cNvSpPr/>
          <p:nvPr/>
        </p:nvSpPr>
        <p:spPr>
          <a:xfrm>
            <a:off x="7959272" y="2300981"/>
            <a:ext cx="753000" cy="232500"/>
          </a:xfrm>
          <a:prstGeom prst="roundRect">
            <a:avLst>
              <a:gd fmla="val 16667" name="adj"/>
            </a:avLst>
          </a:prstGeom>
          <a:solidFill>
            <a:schemeClr val="lt1"/>
          </a:solid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E4D2D"/>
                </a:solidFill>
              </a:rPr>
              <a:t>Planning</a:t>
            </a:r>
            <a:endParaRPr b="1" sz="800">
              <a:solidFill>
                <a:srgbClr val="EE4D2D"/>
              </a:solidFill>
            </a:endParaRPr>
          </a:p>
        </p:txBody>
      </p:sp>
      <p:cxnSp>
        <p:nvCxnSpPr>
          <p:cNvPr id="958" name="Google Shape;958;p41"/>
          <p:cNvCxnSpPr>
            <a:stCxn id="953" idx="3"/>
            <a:endCxn id="914" idx="1"/>
          </p:cNvCxnSpPr>
          <p:nvPr/>
        </p:nvCxnSpPr>
        <p:spPr>
          <a:xfrm>
            <a:off x="872269" y="2190422"/>
            <a:ext cx="323700" cy="0"/>
          </a:xfrm>
          <a:prstGeom prst="straightConnector1">
            <a:avLst/>
          </a:prstGeom>
          <a:noFill/>
          <a:ln cap="flat" cmpd="sng" w="9525">
            <a:solidFill>
              <a:schemeClr val="dk2"/>
            </a:solidFill>
            <a:prstDash val="solid"/>
            <a:round/>
            <a:headEnd len="med" w="med" type="none"/>
            <a:tailEnd len="med" w="med" type="triangle"/>
          </a:ln>
        </p:spPr>
      </p:cxnSp>
      <p:cxnSp>
        <p:nvCxnSpPr>
          <p:cNvPr id="959" name="Google Shape;959;p41"/>
          <p:cNvCxnSpPr>
            <a:stCxn id="952" idx="3"/>
            <a:endCxn id="914" idx="1"/>
          </p:cNvCxnSpPr>
          <p:nvPr/>
        </p:nvCxnSpPr>
        <p:spPr>
          <a:xfrm>
            <a:off x="865144" y="1907588"/>
            <a:ext cx="330900" cy="282900"/>
          </a:xfrm>
          <a:prstGeom prst="bentConnector3">
            <a:avLst>
              <a:gd fmla="val 50010" name="adj1"/>
            </a:avLst>
          </a:prstGeom>
          <a:noFill/>
          <a:ln cap="flat" cmpd="sng" w="9525">
            <a:solidFill>
              <a:schemeClr val="dk2"/>
            </a:solidFill>
            <a:prstDash val="solid"/>
            <a:round/>
            <a:headEnd len="med" w="med" type="none"/>
            <a:tailEnd len="med" w="med" type="none"/>
          </a:ln>
        </p:spPr>
      </p:cxnSp>
      <p:cxnSp>
        <p:nvCxnSpPr>
          <p:cNvPr id="960" name="Google Shape;960;p41"/>
          <p:cNvCxnSpPr>
            <a:stCxn id="954" idx="3"/>
            <a:endCxn id="915" idx="1"/>
          </p:cNvCxnSpPr>
          <p:nvPr/>
        </p:nvCxnSpPr>
        <p:spPr>
          <a:xfrm>
            <a:off x="872269" y="2473275"/>
            <a:ext cx="323700" cy="6900"/>
          </a:xfrm>
          <a:prstGeom prst="straightConnector1">
            <a:avLst/>
          </a:prstGeom>
          <a:noFill/>
          <a:ln cap="flat" cmpd="sng" w="9525">
            <a:solidFill>
              <a:schemeClr val="dk2"/>
            </a:solidFill>
            <a:prstDash val="solid"/>
            <a:round/>
            <a:headEnd len="med" w="med" type="none"/>
            <a:tailEnd len="med" w="med" type="triangle"/>
          </a:ln>
        </p:spPr>
      </p:cxnSp>
      <p:sp>
        <p:nvSpPr>
          <p:cNvPr id="961" name="Google Shape;961;p41"/>
          <p:cNvSpPr/>
          <p:nvPr/>
        </p:nvSpPr>
        <p:spPr>
          <a:xfrm>
            <a:off x="3721093" y="3265350"/>
            <a:ext cx="1414200" cy="2325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lnSpc>
                <a:spcPct val="115000"/>
              </a:lnSpc>
              <a:spcBef>
                <a:spcPts val="0"/>
              </a:spcBef>
              <a:spcAft>
                <a:spcPts val="0"/>
              </a:spcAft>
              <a:buNone/>
            </a:pPr>
            <a:r>
              <a:rPr lang="en" sz="800">
                <a:solidFill>
                  <a:srgbClr val="EE4D2D"/>
                </a:solidFill>
              </a:rPr>
              <a:t>Exception Basic Service</a:t>
            </a:r>
            <a:endParaRPr sz="800">
              <a:solidFill>
                <a:srgbClr val="EE4D2D"/>
              </a:solidFill>
            </a:endParaRPr>
          </a:p>
        </p:txBody>
      </p:sp>
      <p:cxnSp>
        <p:nvCxnSpPr>
          <p:cNvPr id="962" name="Google Shape;962;p41"/>
          <p:cNvCxnSpPr>
            <a:stCxn id="914" idx="3"/>
            <a:endCxn id="940" idx="1"/>
          </p:cNvCxnSpPr>
          <p:nvPr/>
        </p:nvCxnSpPr>
        <p:spPr>
          <a:xfrm>
            <a:off x="1949109" y="2190431"/>
            <a:ext cx="324000" cy="0"/>
          </a:xfrm>
          <a:prstGeom prst="straightConnector1">
            <a:avLst/>
          </a:prstGeom>
          <a:noFill/>
          <a:ln cap="flat" cmpd="sng" w="9525">
            <a:solidFill>
              <a:schemeClr val="dk2"/>
            </a:solidFill>
            <a:prstDash val="solid"/>
            <a:round/>
            <a:headEnd len="med" w="med" type="none"/>
            <a:tailEnd len="med" w="med" type="triangle"/>
          </a:ln>
        </p:spPr>
      </p:cxnSp>
      <p:cxnSp>
        <p:nvCxnSpPr>
          <p:cNvPr id="963" name="Google Shape;963;p41"/>
          <p:cNvCxnSpPr>
            <a:stCxn id="915" idx="3"/>
            <a:endCxn id="940" idx="1"/>
          </p:cNvCxnSpPr>
          <p:nvPr/>
        </p:nvCxnSpPr>
        <p:spPr>
          <a:xfrm flipH="1" rot="10800000">
            <a:off x="1949109" y="2190441"/>
            <a:ext cx="324000" cy="289800"/>
          </a:xfrm>
          <a:prstGeom prst="bentConnector3">
            <a:avLst>
              <a:gd fmla="val 49977" name="adj1"/>
            </a:avLst>
          </a:prstGeom>
          <a:noFill/>
          <a:ln cap="flat" cmpd="sng" w="9525">
            <a:solidFill>
              <a:schemeClr val="dk2"/>
            </a:solidFill>
            <a:prstDash val="solid"/>
            <a:round/>
            <a:headEnd len="med" w="med" type="none"/>
            <a:tailEnd len="med" w="med" type="triangle"/>
          </a:ln>
        </p:spPr>
      </p:cxnSp>
      <p:cxnSp>
        <p:nvCxnSpPr>
          <p:cNvPr id="964" name="Google Shape;964;p41"/>
          <p:cNvCxnSpPr>
            <a:stCxn id="927" idx="1"/>
            <a:endCxn id="940" idx="3"/>
          </p:cNvCxnSpPr>
          <p:nvPr/>
        </p:nvCxnSpPr>
        <p:spPr>
          <a:xfrm rot="10800000">
            <a:off x="3025809" y="2190375"/>
            <a:ext cx="494100" cy="282900"/>
          </a:xfrm>
          <a:prstGeom prst="bentConnector3">
            <a:avLst>
              <a:gd fmla="val 49985"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2"/>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70" name="Google Shape;970;p42"/>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971" name="Google Shape;971;p42"/>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972" name="Google Shape;972;p42"/>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chemeClr val="dk1"/>
              </a:buClr>
              <a:buSzPts val="900"/>
              <a:buChar char="-"/>
            </a:pPr>
            <a:r>
              <a:rPr b="1" lang="en" sz="900">
                <a:solidFill>
                  <a:schemeClr val="dk1"/>
                </a:solidFill>
              </a:rPr>
              <a:t>Product &amp; Order</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Product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Order (including Tracking)</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Network &amp; Dispatch &amp; Exception</a:t>
            </a:r>
            <a:endParaRPr b="1" sz="900">
              <a:solidFill>
                <a:schemeClr val="dk1"/>
              </a:solidFill>
            </a:endParaRPr>
          </a:p>
          <a:p>
            <a:pPr indent="-285750" lvl="0" marL="457200" rtl="0" algn="l">
              <a:spcBef>
                <a:spcPts val="0"/>
              </a:spcBef>
              <a:spcAft>
                <a:spcPts val="0"/>
              </a:spcAft>
              <a:buClr>
                <a:srgbClr val="EC4D2D"/>
              </a:buClr>
              <a:buSzPts val="900"/>
              <a:buChar char="-"/>
            </a:pPr>
            <a:r>
              <a:rPr b="1" lang="en" sz="900">
                <a:solidFill>
                  <a:srgbClr val="EC4D2D"/>
                </a:solidFill>
              </a:rPr>
              <a:t>Operation</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Pickup</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In-Station</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Line haul</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Delivery</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Service Point</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Locker</a:t>
            </a:r>
            <a:endParaRPr sz="900">
              <a:solidFill>
                <a:srgbClr val="EC4D2D"/>
              </a:solidFill>
            </a:endParaRPr>
          </a:p>
          <a:p>
            <a:pPr indent="-285750" lvl="0" marL="457200" rtl="0" algn="l">
              <a:spcBef>
                <a:spcPts val="0"/>
              </a:spcBef>
              <a:spcAft>
                <a:spcPts val="0"/>
              </a:spcAft>
              <a:buClr>
                <a:schemeClr val="dk1"/>
              </a:buClr>
              <a:buSzPts val="900"/>
              <a:buChar char="-"/>
            </a:pPr>
            <a:r>
              <a:rPr b="1" lang="en" sz="900">
                <a:solidFill>
                  <a:schemeClr val="dk1"/>
                </a:solidFill>
              </a:rPr>
              <a:t>Resource Mgmt</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Workforce</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Asset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Vehicle</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Data &amp; Algo</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Smart Solution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Data Product</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Finance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 COD</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Basic Service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Account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Notification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Container</a:t>
            </a:r>
            <a:endParaRPr sz="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3"/>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Operation (1/6) - </a:t>
            </a:r>
            <a:r>
              <a:rPr lang="en">
                <a:solidFill>
                  <a:schemeClr val="dk1"/>
                </a:solidFill>
              </a:rPr>
              <a:t>FM Pick-up</a:t>
            </a:r>
            <a:endParaRPr/>
          </a:p>
        </p:txBody>
      </p:sp>
      <p:sp>
        <p:nvSpPr>
          <p:cNvPr id="978" name="Google Shape;978;p43"/>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43"/>
          <p:cNvSpPr/>
          <p:nvPr/>
        </p:nvSpPr>
        <p:spPr>
          <a:xfrm>
            <a:off x="438150" y="1268286"/>
            <a:ext cx="7491000" cy="57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Business Scenario</a:t>
            </a:r>
            <a:endParaRPr b="1" i="0" sz="800" u="none" cap="none" strike="noStrike">
              <a:solidFill>
                <a:srgbClr val="000000"/>
              </a:solidFill>
              <a:latin typeface="Arial"/>
              <a:ea typeface="Arial"/>
              <a:cs typeface="Arial"/>
              <a:sym typeface="Arial"/>
            </a:endParaRPr>
          </a:p>
        </p:txBody>
      </p:sp>
      <p:sp>
        <p:nvSpPr>
          <p:cNvPr id="980" name="Google Shape;980;p43"/>
          <p:cNvSpPr/>
          <p:nvPr/>
        </p:nvSpPr>
        <p:spPr>
          <a:xfrm>
            <a:off x="441000" y="1927800"/>
            <a:ext cx="2796900" cy="2432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Management</a:t>
            </a:r>
            <a:endParaRPr b="1" i="0" sz="800" u="none" cap="none" strike="noStrike">
              <a:solidFill>
                <a:srgbClr val="000000"/>
              </a:solidFill>
              <a:latin typeface="Arial"/>
              <a:ea typeface="Arial"/>
              <a:cs typeface="Arial"/>
              <a:sym typeface="Arial"/>
            </a:endParaRPr>
          </a:p>
        </p:txBody>
      </p:sp>
      <p:sp>
        <p:nvSpPr>
          <p:cNvPr id="981" name="Google Shape;981;p43"/>
          <p:cNvSpPr/>
          <p:nvPr/>
        </p:nvSpPr>
        <p:spPr>
          <a:xfrm>
            <a:off x="3325875" y="1929056"/>
            <a:ext cx="3496200" cy="2414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Operation</a:t>
            </a:r>
            <a:endParaRPr b="1" i="0" sz="800" u="none" cap="none" strike="noStrike">
              <a:solidFill>
                <a:srgbClr val="000000"/>
              </a:solidFill>
              <a:latin typeface="Arial"/>
              <a:ea typeface="Arial"/>
              <a:cs typeface="Arial"/>
              <a:sym typeface="Arial"/>
            </a:endParaRPr>
          </a:p>
        </p:txBody>
      </p:sp>
      <p:sp>
        <p:nvSpPr>
          <p:cNvPr id="982" name="Google Shape;982;p43"/>
          <p:cNvSpPr/>
          <p:nvPr/>
        </p:nvSpPr>
        <p:spPr>
          <a:xfrm>
            <a:off x="6910050" y="1925635"/>
            <a:ext cx="10245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FM </a:t>
            </a:r>
            <a:r>
              <a:rPr b="1" i="0" lang="en" sz="800" u="none" cap="none" strike="noStrike">
                <a:solidFill>
                  <a:srgbClr val="000000"/>
                </a:solidFill>
                <a:latin typeface="Arial"/>
                <a:ea typeface="Arial"/>
                <a:cs typeface="Arial"/>
                <a:sym typeface="Arial"/>
              </a:rPr>
              <a:t>Monitor</a:t>
            </a:r>
            <a:r>
              <a:rPr b="1" lang="en" sz="800"/>
              <a:t>ing</a:t>
            </a:r>
            <a:endParaRPr b="1" i="0" sz="800" u="none" cap="none" strike="noStrike">
              <a:solidFill>
                <a:srgbClr val="000000"/>
              </a:solidFill>
              <a:latin typeface="Arial"/>
              <a:ea typeface="Arial"/>
              <a:cs typeface="Arial"/>
              <a:sym typeface="Arial"/>
            </a:endParaRPr>
          </a:p>
        </p:txBody>
      </p:sp>
      <p:sp>
        <p:nvSpPr>
          <p:cNvPr id="983" name="Google Shape;983;p43"/>
          <p:cNvSpPr/>
          <p:nvPr/>
        </p:nvSpPr>
        <p:spPr>
          <a:xfrm>
            <a:off x="1592650" y="673852"/>
            <a:ext cx="43176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984" name="Google Shape;984;p43"/>
          <p:cNvSpPr/>
          <p:nvPr/>
        </p:nvSpPr>
        <p:spPr>
          <a:xfrm>
            <a:off x="1575902" y="937073"/>
            <a:ext cx="4317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985" name="Google Shape;985;p43"/>
          <p:cNvSpPr/>
          <p:nvPr/>
        </p:nvSpPr>
        <p:spPr>
          <a:xfrm>
            <a:off x="8053275" y="1268287"/>
            <a:ext cx="797100" cy="3062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Other Operation Service Library</a:t>
            </a:r>
            <a:endParaRPr b="1" i="0" sz="800" u="none" cap="none" strike="noStrike">
              <a:solidFill>
                <a:srgbClr val="FFFFFF"/>
              </a:solidFill>
              <a:latin typeface="Arial"/>
              <a:ea typeface="Arial"/>
              <a:cs typeface="Arial"/>
              <a:sym typeface="Arial"/>
            </a:endParaRPr>
          </a:p>
        </p:txBody>
      </p:sp>
      <p:sp>
        <p:nvSpPr>
          <p:cNvPr id="986" name="Google Shape;986;p43"/>
          <p:cNvSpPr/>
          <p:nvPr/>
        </p:nvSpPr>
        <p:spPr>
          <a:xfrm>
            <a:off x="5513423" y="4430998"/>
            <a:ext cx="333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987" name="Google Shape;987;p43"/>
          <p:cNvSpPr/>
          <p:nvPr/>
        </p:nvSpPr>
        <p:spPr>
          <a:xfrm>
            <a:off x="5974065" y="673856"/>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988" name="Google Shape;988;p43"/>
          <p:cNvSpPr/>
          <p:nvPr/>
        </p:nvSpPr>
        <p:spPr>
          <a:xfrm>
            <a:off x="5974039" y="936900"/>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989" name="Google Shape;989;p43"/>
          <p:cNvSpPr/>
          <p:nvPr/>
        </p:nvSpPr>
        <p:spPr>
          <a:xfrm>
            <a:off x="2645893" y="4430991"/>
            <a:ext cx="2818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990" name="Google Shape;990;p43"/>
          <p:cNvSpPr/>
          <p:nvPr/>
        </p:nvSpPr>
        <p:spPr>
          <a:xfrm>
            <a:off x="438159" y="4430998"/>
            <a:ext cx="216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Data &amp; Algo &amp; Finance</a:t>
            </a:r>
            <a:endParaRPr b="1" i="0" sz="800" u="none" cap="none" strike="noStrike">
              <a:solidFill>
                <a:srgbClr val="FFFFFF"/>
              </a:solidFill>
              <a:latin typeface="Arial"/>
              <a:ea typeface="Arial"/>
              <a:cs typeface="Arial"/>
              <a:sym typeface="Arial"/>
            </a:endParaRPr>
          </a:p>
        </p:txBody>
      </p:sp>
      <p:sp>
        <p:nvSpPr>
          <p:cNvPr id="991" name="Google Shape;991;p43"/>
          <p:cNvSpPr/>
          <p:nvPr/>
        </p:nvSpPr>
        <p:spPr>
          <a:xfrm>
            <a:off x="438150" y="673850"/>
            <a:ext cx="10572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992" name="Google Shape;992;p43"/>
          <p:cNvSpPr/>
          <p:nvPr/>
        </p:nvSpPr>
        <p:spPr>
          <a:xfrm>
            <a:off x="549394" y="3251428"/>
            <a:ext cx="2545500" cy="1036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Point Management</a:t>
            </a:r>
            <a:endParaRPr b="1" sz="700">
              <a:solidFill>
                <a:schemeClr val="lt1"/>
              </a:solidFill>
            </a:endParaRPr>
          </a:p>
          <a:p>
            <a:pPr indent="0" lvl="0" marL="0" rtl="0" algn="l">
              <a:spcBef>
                <a:spcPts val="0"/>
              </a:spcBef>
              <a:spcAft>
                <a:spcPts val="0"/>
              </a:spcAft>
              <a:buNone/>
            </a:pPr>
            <a:r>
              <a:t/>
            </a:r>
            <a:endParaRPr b="1" sz="700"/>
          </a:p>
        </p:txBody>
      </p:sp>
      <p:sp>
        <p:nvSpPr>
          <p:cNvPr id="993" name="Google Shape;993;p43"/>
          <p:cNvSpPr/>
          <p:nvPr/>
        </p:nvSpPr>
        <p:spPr>
          <a:xfrm>
            <a:off x="613331" y="4031634"/>
            <a:ext cx="24099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Creation</a:t>
            </a:r>
            <a:endParaRPr b="0" i="0" sz="600" u="none" cap="none" strike="noStrike">
              <a:solidFill>
                <a:schemeClr val="dk1"/>
              </a:solidFill>
              <a:latin typeface="Arial"/>
              <a:ea typeface="Arial"/>
              <a:cs typeface="Arial"/>
              <a:sym typeface="Arial"/>
            </a:endParaRPr>
          </a:p>
        </p:txBody>
      </p:sp>
      <p:sp>
        <p:nvSpPr>
          <p:cNvPr id="994" name="Google Shape;994;p43"/>
          <p:cNvSpPr/>
          <p:nvPr/>
        </p:nvSpPr>
        <p:spPr>
          <a:xfrm>
            <a:off x="631061"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Merge</a:t>
            </a:r>
            <a:endParaRPr b="0" i="0" sz="600" u="none" cap="none" strike="noStrike">
              <a:solidFill>
                <a:schemeClr val="dk1"/>
              </a:solidFill>
              <a:latin typeface="Arial"/>
              <a:ea typeface="Arial"/>
              <a:cs typeface="Arial"/>
              <a:sym typeface="Arial"/>
            </a:endParaRPr>
          </a:p>
        </p:txBody>
      </p:sp>
      <p:sp>
        <p:nvSpPr>
          <p:cNvPr id="995" name="Google Shape;995;p43"/>
          <p:cNvSpPr/>
          <p:nvPr/>
        </p:nvSpPr>
        <p:spPr>
          <a:xfrm>
            <a:off x="1235905"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Distribution</a:t>
            </a:r>
            <a:endParaRPr b="0" i="0" sz="600" u="none" cap="none" strike="noStrike">
              <a:solidFill>
                <a:schemeClr val="dk1"/>
              </a:solidFill>
              <a:latin typeface="Arial"/>
              <a:ea typeface="Arial"/>
              <a:cs typeface="Arial"/>
              <a:sym typeface="Arial"/>
            </a:endParaRPr>
          </a:p>
        </p:txBody>
      </p:sp>
      <p:sp>
        <p:nvSpPr>
          <p:cNvPr id="996" name="Google Shape;996;p43"/>
          <p:cNvSpPr/>
          <p:nvPr/>
        </p:nvSpPr>
        <p:spPr>
          <a:xfrm>
            <a:off x="2445574"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VehicleType</a:t>
            </a:r>
            <a:endParaRPr b="0" i="0" sz="600" u="none" cap="none" strike="noStrike">
              <a:solidFill>
                <a:schemeClr val="dk1"/>
              </a:solidFill>
              <a:latin typeface="Arial"/>
              <a:ea typeface="Arial"/>
              <a:cs typeface="Arial"/>
              <a:sym typeface="Arial"/>
            </a:endParaRPr>
          </a:p>
        </p:txBody>
      </p:sp>
      <p:sp>
        <p:nvSpPr>
          <p:cNvPr id="997" name="Google Shape;997;p43"/>
          <p:cNvSpPr/>
          <p:nvPr/>
        </p:nvSpPr>
        <p:spPr>
          <a:xfrm>
            <a:off x="1840746"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 Timeslot</a:t>
            </a:r>
            <a:endParaRPr b="0" i="0" sz="600" u="none" cap="none" strike="noStrike">
              <a:solidFill>
                <a:schemeClr val="dk1"/>
              </a:solidFill>
              <a:latin typeface="Arial"/>
              <a:ea typeface="Arial"/>
              <a:cs typeface="Arial"/>
              <a:sym typeface="Arial"/>
            </a:endParaRPr>
          </a:p>
        </p:txBody>
      </p:sp>
      <p:sp>
        <p:nvSpPr>
          <p:cNvPr id="998" name="Google Shape;998;p43"/>
          <p:cNvSpPr/>
          <p:nvPr/>
        </p:nvSpPr>
        <p:spPr>
          <a:xfrm>
            <a:off x="617906" y="3511997"/>
            <a:ext cx="23946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Hierarchy</a:t>
            </a:r>
            <a:endParaRPr b="0" i="0" sz="600" u="none" cap="none" strike="noStrike">
              <a:solidFill>
                <a:schemeClr val="dk1"/>
              </a:solidFill>
              <a:latin typeface="Arial"/>
              <a:ea typeface="Arial"/>
              <a:cs typeface="Arial"/>
              <a:sym typeface="Arial"/>
            </a:endParaRPr>
          </a:p>
        </p:txBody>
      </p:sp>
      <p:sp>
        <p:nvSpPr>
          <p:cNvPr id="999" name="Google Shape;999;p43"/>
          <p:cNvSpPr/>
          <p:nvPr/>
        </p:nvSpPr>
        <p:spPr>
          <a:xfrm>
            <a:off x="549394" y="2217356"/>
            <a:ext cx="8112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PUP Group Management</a:t>
            </a:r>
            <a:endParaRPr b="1" sz="700">
              <a:solidFill>
                <a:schemeClr val="lt1"/>
              </a:solidFill>
            </a:endParaRPr>
          </a:p>
          <a:p>
            <a:pPr indent="0" lvl="0" marL="0" rtl="0" algn="l">
              <a:spcBef>
                <a:spcPts val="0"/>
              </a:spcBef>
              <a:spcAft>
                <a:spcPts val="0"/>
              </a:spcAft>
              <a:buNone/>
            </a:pPr>
            <a:r>
              <a:t/>
            </a:r>
            <a:endParaRPr b="1" sz="700"/>
          </a:p>
        </p:txBody>
      </p:sp>
      <p:sp>
        <p:nvSpPr>
          <p:cNvPr id="1000" name="Google Shape;1000;p43"/>
          <p:cNvSpPr/>
          <p:nvPr/>
        </p:nvSpPr>
        <p:spPr>
          <a:xfrm>
            <a:off x="656900"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Group</a:t>
            </a:r>
            <a:endParaRPr b="0" i="0" sz="600" u="none" cap="none" strike="noStrike">
              <a:solidFill>
                <a:schemeClr val="dk1"/>
              </a:solidFill>
              <a:latin typeface="Arial"/>
              <a:ea typeface="Arial"/>
              <a:cs typeface="Arial"/>
              <a:sym typeface="Arial"/>
            </a:endParaRPr>
          </a:p>
        </p:txBody>
      </p:sp>
      <p:sp>
        <p:nvSpPr>
          <p:cNvPr id="1001" name="Google Shape;1001;p43"/>
          <p:cNvSpPr/>
          <p:nvPr/>
        </p:nvSpPr>
        <p:spPr>
          <a:xfrm>
            <a:off x="656900" y="285852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Smart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(Driver Zone)</a:t>
            </a:r>
            <a:endParaRPr b="0" i="0" sz="600" u="none" cap="none" strike="noStrike">
              <a:solidFill>
                <a:schemeClr val="dk1"/>
              </a:solidFill>
              <a:latin typeface="Arial"/>
              <a:ea typeface="Arial"/>
              <a:cs typeface="Arial"/>
              <a:sym typeface="Arial"/>
            </a:endParaRPr>
          </a:p>
        </p:txBody>
      </p:sp>
      <p:sp>
        <p:nvSpPr>
          <p:cNvPr id="1002" name="Google Shape;1002;p43"/>
          <p:cNvSpPr/>
          <p:nvPr/>
        </p:nvSpPr>
        <p:spPr>
          <a:xfrm>
            <a:off x="1416074"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Route Management</a:t>
            </a:r>
            <a:endParaRPr b="1" sz="700">
              <a:solidFill>
                <a:schemeClr val="lt1"/>
              </a:solidFill>
            </a:endParaRPr>
          </a:p>
          <a:p>
            <a:pPr indent="0" lvl="0" marL="0" rtl="0" algn="l">
              <a:spcBef>
                <a:spcPts val="0"/>
              </a:spcBef>
              <a:spcAft>
                <a:spcPts val="0"/>
              </a:spcAft>
              <a:buNone/>
            </a:pPr>
            <a:r>
              <a:t/>
            </a:r>
            <a:endParaRPr b="1" sz="700"/>
          </a:p>
        </p:txBody>
      </p:sp>
      <p:sp>
        <p:nvSpPr>
          <p:cNvPr id="1003" name="Google Shape;1003;p43"/>
          <p:cNvSpPr/>
          <p:nvPr/>
        </p:nvSpPr>
        <p:spPr>
          <a:xfrm>
            <a:off x="1525728" y="253656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Route</a:t>
            </a:r>
            <a:endParaRPr b="0" i="0" sz="600" u="none" cap="none" strike="noStrike">
              <a:solidFill>
                <a:schemeClr val="dk1"/>
              </a:solidFill>
              <a:latin typeface="Arial"/>
              <a:ea typeface="Arial"/>
              <a:cs typeface="Arial"/>
              <a:sym typeface="Arial"/>
            </a:endParaRPr>
          </a:p>
        </p:txBody>
      </p:sp>
      <p:sp>
        <p:nvSpPr>
          <p:cNvPr id="1004" name="Google Shape;1004;p43"/>
          <p:cNvSpPr/>
          <p:nvPr/>
        </p:nvSpPr>
        <p:spPr>
          <a:xfrm>
            <a:off x="1525728" y="275972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Routeasy</a:t>
            </a:r>
            <a:endParaRPr b="0" i="0" sz="600" u="none" cap="none" strike="noStrike">
              <a:solidFill>
                <a:schemeClr val="dk1"/>
              </a:solidFill>
              <a:latin typeface="Arial"/>
              <a:ea typeface="Arial"/>
              <a:cs typeface="Arial"/>
              <a:sym typeface="Arial"/>
            </a:endParaRPr>
          </a:p>
        </p:txBody>
      </p:sp>
      <p:sp>
        <p:nvSpPr>
          <p:cNvPr id="1005" name="Google Shape;1005;p43"/>
          <p:cNvSpPr/>
          <p:nvPr/>
        </p:nvSpPr>
        <p:spPr>
          <a:xfrm>
            <a:off x="1525728" y="2982901"/>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Inhouse Smart Route</a:t>
            </a:r>
            <a:endParaRPr b="0" i="0" sz="600" u="none" cap="none" strike="noStrike">
              <a:solidFill>
                <a:schemeClr val="dk1"/>
              </a:solidFill>
              <a:latin typeface="Arial"/>
              <a:ea typeface="Arial"/>
              <a:cs typeface="Arial"/>
              <a:sym typeface="Arial"/>
            </a:endParaRPr>
          </a:p>
        </p:txBody>
      </p:sp>
      <p:sp>
        <p:nvSpPr>
          <p:cNvPr id="1006" name="Google Shape;1006;p43"/>
          <p:cNvSpPr/>
          <p:nvPr/>
        </p:nvSpPr>
        <p:spPr>
          <a:xfrm>
            <a:off x="2284025"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Wave Management</a:t>
            </a:r>
            <a:endParaRPr b="1" sz="700">
              <a:solidFill>
                <a:schemeClr val="lt1"/>
              </a:solidFill>
            </a:endParaRPr>
          </a:p>
          <a:p>
            <a:pPr indent="0" lvl="0" marL="0" rtl="0" algn="l">
              <a:spcBef>
                <a:spcPts val="0"/>
              </a:spcBef>
              <a:spcAft>
                <a:spcPts val="0"/>
              </a:spcAft>
              <a:buNone/>
            </a:pPr>
            <a:r>
              <a:t/>
            </a:r>
            <a:endParaRPr b="1" sz="700"/>
          </a:p>
        </p:txBody>
      </p:sp>
      <p:sp>
        <p:nvSpPr>
          <p:cNvPr id="1007" name="Google Shape;1007;p43"/>
          <p:cNvSpPr/>
          <p:nvPr/>
        </p:nvSpPr>
        <p:spPr>
          <a:xfrm>
            <a:off x="2392823"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Window</a:t>
            </a:r>
            <a:endParaRPr b="0" i="0" sz="600" u="none" cap="none" strike="noStrike">
              <a:solidFill>
                <a:schemeClr val="dk1"/>
              </a:solidFill>
              <a:latin typeface="Arial"/>
              <a:ea typeface="Arial"/>
              <a:cs typeface="Arial"/>
              <a:sym typeface="Arial"/>
            </a:endParaRPr>
          </a:p>
        </p:txBody>
      </p:sp>
      <p:sp>
        <p:nvSpPr>
          <p:cNvPr id="1008" name="Google Shape;1008;p43"/>
          <p:cNvSpPr/>
          <p:nvPr/>
        </p:nvSpPr>
        <p:spPr>
          <a:xfrm>
            <a:off x="2392813" y="286033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Wave</a:t>
            </a:r>
            <a:endParaRPr b="0" i="0" sz="600" u="none" cap="none" strike="noStrike">
              <a:solidFill>
                <a:schemeClr val="dk1"/>
              </a:solidFill>
              <a:latin typeface="Arial"/>
              <a:ea typeface="Arial"/>
              <a:cs typeface="Arial"/>
              <a:sym typeface="Arial"/>
            </a:endParaRPr>
          </a:p>
        </p:txBody>
      </p:sp>
      <p:sp>
        <p:nvSpPr>
          <p:cNvPr id="1009" name="Google Shape;1009;p43"/>
          <p:cNvSpPr/>
          <p:nvPr/>
        </p:nvSpPr>
        <p:spPr>
          <a:xfrm>
            <a:off x="3467981" y="2227969"/>
            <a:ext cx="823500" cy="20571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Ops Pickup Task/Trip Operations</a:t>
            </a:r>
            <a:endParaRPr b="1" sz="700">
              <a:solidFill>
                <a:schemeClr val="lt1"/>
              </a:solidFill>
            </a:endParaRPr>
          </a:p>
          <a:p>
            <a:pPr indent="0" lvl="0" marL="0" rtl="0" algn="l">
              <a:spcBef>
                <a:spcPts val="0"/>
              </a:spcBef>
              <a:spcAft>
                <a:spcPts val="0"/>
              </a:spcAft>
              <a:buNone/>
            </a:pPr>
            <a:r>
              <a:t/>
            </a:r>
            <a:endParaRPr b="1" sz="700"/>
          </a:p>
        </p:txBody>
      </p:sp>
      <p:sp>
        <p:nvSpPr>
          <p:cNvPr id="1010" name="Google Shape;1010;p43"/>
          <p:cNvSpPr/>
          <p:nvPr/>
        </p:nvSpPr>
        <p:spPr>
          <a:xfrm>
            <a:off x="3556822" y="275416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Task Creation </a:t>
            </a:r>
            <a:endParaRPr b="0" i="0" sz="600" u="none" cap="none" strike="noStrike">
              <a:solidFill>
                <a:schemeClr val="dk1"/>
              </a:solidFill>
              <a:latin typeface="Arial"/>
              <a:ea typeface="Arial"/>
              <a:cs typeface="Arial"/>
              <a:sym typeface="Arial"/>
            </a:endParaRPr>
          </a:p>
        </p:txBody>
      </p:sp>
      <p:sp>
        <p:nvSpPr>
          <p:cNvPr id="1011" name="Google Shape;1011;p43"/>
          <p:cNvSpPr/>
          <p:nvPr/>
        </p:nvSpPr>
        <p:spPr>
          <a:xfrm>
            <a:off x="3546284" y="3943332"/>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Task Reassignment</a:t>
            </a:r>
            <a:endParaRPr b="0" i="0" sz="600" u="none" cap="none" strike="noStrike">
              <a:solidFill>
                <a:schemeClr val="dk1"/>
              </a:solidFill>
              <a:latin typeface="Arial"/>
              <a:ea typeface="Arial"/>
              <a:cs typeface="Arial"/>
              <a:sym typeface="Arial"/>
            </a:endParaRPr>
          </a:p>
        </p:txBody>
      </p:sp>
      <p:sp>
        <p:nvSpPr>
          <p:cNvPr id="1012" name="Google Shape;1012;p43"/>
          <p:cNvSpPr/>
          <p:nvPr/>
        </p:nvSpPr>
        <p:spPr>
          <a:xfrm>
            <a:off x="3556822" y="299221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Assignment</a:t>
            </a:r>
            <a:endParaRPr b="0" i="0" sz="600" u="none" cap="none" strike="noStrike">
              <a:solidFill>
                <a:schemeClr val="dk1"/>
              </a:solidFill>
              <a:latin typeface="Arial"/>
              <a:ea typeface="Arial"/>
              <a:cs typeface="Arial"/>
              <a:sym typeface="Arial"/>
            </a:endParaRPr>
          </a:p>
        </p:txBody>
      </p:sp>
      <p:sp>
        <p:nvSpPr>
          <p:cNvPr id="1013" name="Google Shape;1013;p43"/>
          <p:cNvSpPr/>
          <p:nvPr/>
        </p:nvSpPr>
        <p:spPr>
          <a:xfrm>
            <a:off x="3546284" y="346722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Reroute</a:t>
            </a:r>
            <a:endParaRPr b="0" i="0" sz="600" u="none" cap="none" strike="noStrike">
              <a:solidFill>
                <a:schemeClr val="dk1"/>
              </a:solidFill>
              <a:latin typeface="Arial"/>
              <a:ea typeface="Arial"/>
              <a:cs typeface="Arial"/>
              <a:sym typeface="Arial"/>
            </a:endParaRPr>
          </a:p>
        </p:txBody>
      </p:sp>
      <p:sp>
        <p:nvSpPr>
          <p:cNvPr id="1014" name="Google Shape;1014;p43"/>
          <p:cNvSpPr/>
          <p:nvPr/>
        </p:nvSpPr>
        <p:spPr>
          <a:xfrm>
            <a:off x="3556693" y="32291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Assignment</a:t>
            </a:r>
            <a:endParaRPr b="0" i="0" sz="600" u="none" cap="none" strike="noStrike">
              <a:solidFill>
                <a:schemeClr val="dk1"/>
              </a:solidFill>
              <a:latin typeface="Arial"/>
              <a:ea typeface="Arial"/>
              <a:cs typeface="Arial"/>
              <a:sym typeface="Arial"/>
            </a:endParaRPr>
          </a:p>
        </p:txBody>
      </p:sp>
      <p:sp>
        <p:nvSpPr>
          <p:cNvPr id="1015" name="Google Shape;1015;p43"/>
          <p:cNvSpPr/>
          <p:nvPr/>
        </p:nvSpPr>
        <p:spPr>
          <a:xfrm>
            <a:off x="3546284" y="37052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Disable</a:t>
            </a:r>
            <a:endParaRPr b="0" i="0" sz="600" u="none" cap="none" strike="noStrike">
              <a:solidFill>
                <a:schemeClr val="dk1"/>
              </a:solidFill>
              <a:latin typeface="Arial"/>
              <a:ea typeface="Arial"/>
              <a:cs typeface="Arial"/>
              <a:sym typeface="Arial"/>
            </a:endParaRPr>
          </a:p>
        </p:txBody>
      </p:sp>
      <p:sp>
        <p:nvSpPr>
          <p:cNvPr id="1016" name="Google Shape;1016;p43"/>
          <p:cNvSpPr/>
          <p:nvPr/>
        </p:nvSpPr>
        <p:spPr>
          <a:xfrm>
            <a:off x="5822006" y="2231831"/>
            <a:ext cx="8235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Handover Operations</a:t>
            </a:r>
            <a:endParaRPr b="1" sz="700">
              <a:solidFill>
                <a:schemeClr val="lt1"/>
              </a:solidFill>
            </a:endParaRPr>
          </a:p>
          <a:p>
            <a:pPr indent="0" lvl="0" marL="0" rtl="0" algn="l">
              <a:spcBef>
                <a:spcPts val="0"/>
              </a:spcBef>
              <a:spcAft>
                <a:spcPts val="0"/>
              </a:spcAft>
              <a:buNone/>
            </a:pPr>
            <a:r>
              <a:t/>
            </a:r>
            <a:endParaRPr b="1" sz="700"/>
          </a:p>
        </p:txBody>
      </p:sp>
      <p:sp>
        <p:nvSpPr>
          <p:cNvPr id="1017" name="Google Shape;1017;p43"/>
          <p:cNvSpPr/>
          <p:nvPr/>
        </p:nvSpPr>
        <p:spPr>
          <a:xfrm>
            <a:off x="5939797" y="261591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Task</a:t>
            </a:r>
            <a:endParaRPr b="0" i="0" sz="600" u="none" cap="none" strike="noStrike">
              <a:solidFill>
                <a:schemeClr val="dk1"/>
              </a:solidFill>
              <a:latin typeface="Arial"/>
              <a:ea typeface="Arial"/>
              <a:cs typeface="Arial"/>
              <a:sym typeface="Arial"/>
            </a:endParaRPr>
          </a:p>
        </p:txBody>
      </p:sp>
      <p:sp>
        <p:nvSpPr>
          <p:cNvPr id="1018" name="Google Shape;1018;p43"/>
          <p:cNvSpPr/>
          <p:nvPr/>
        </p:nvSpPr>
        <p:spPr>
          <a:xfrm>
            <a:off x="5939797" y="3626757"/>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Onhold</a:t>
            </a:r>
            <a:endParaRPr b="0" i="0" sz="600" u="none" cap="none" strike="noStrike">
              <a:solidFill>
                <a:schemeClr val="dk1"/>
              </a:solidFill>
              <a:latin typeface="Arial"/>
              <a:ea typeface="Arial"/>
              <a:cs typeface="Arial"/>
              <a:sym typeface="Arial"/>
            </a:endParaRPr>
          </a:p>
        </p:txBody>
      </p:sp>
      <p:sp>
        <p:nvSpPr>
          <p:cNvPr id="1019" name="Google Shape;1019;p43"/>
          <p:cNvSpPr/>
          <p:nvPr/>
        </p:nvSpPr>
        <p:spPr>
          <a:xfrm>
            <a:off x="5939797" y="33740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to Station</a:t>
            </a:r>
            <a:endParaRPr b="0" i="0" sz="600" u="none" cap="none" strike="noStrike">
              <a:solidFill>
                <a:schemeClr val="dk1"/>
              </a:solidFill>
              <a:latin typeface="Arial"/>
              <a:ea typeface="Arial"/>
              <a:cs typeface="Arial"/>
              <a:sym typeface="Arial"/>
            </a:endParaRPr>
          </a:p>
        </p:txBody>
      </p:sp>
      <p:sp>
        <p:nvSpPr>
          <p:cNvPr id="1020" name="Google Shape;1020;p43"/>
          <p:cNvSpPr/>
          <p:nvPr/>
        </p:nvSpPr>
        <p:spPr>
          <a:xfrm>
            <a:off x="5939797" y="2868620"/>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Order</a:t>
            </a:r>
            <a:endParaRPr b="0" i="0" sz="600" u="none" cap="none" strike="noStrike">
              <a:solidFill>
                <a:schemeClr val="dk1"/>
              </a:solidFill>
              <a:latin typeface="Arial"/>
              <a:ea typeface="Arial"/>
              <a:cs typeface="Arial"/>
              <a:sym typeface="Arial"/>
            </a:endParaRPr>
          </a:p>
        </p:txBody>
      </p:sp>
      <p:sp>
        <p:nvSpPr>
          <p:cNvPr id="1021" name="Google Shape;1021;p43"/>
          <p:cNvSpPr/>
          <p:nvPr/>
        </p:nvSpPr>
        <p:spPr>
          <a:xfrm>
            <a:off x="5939797" y="312132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Handover to Driver</a:t>
            </a:r>
            <a:endParaRPr sz="600">
              <a:solidFill>
                <a:schemeClr val="dk1"/>
              </a:solidFill>
            </a:endParaRPr>
          </a:p>
        </p:txBody>
      </p:sp>
      <p:sp>
        <p:nvSpPr>
          <p:cNvPr id="1022" name="Google Shape;1022;p43"/>
          <p:cNvSpPr/>
          <p:nvPr/>
        </p:nvSpPr>
        <p:spPr>
          <a:xfrm>
            <a:off x="5939797" y="38794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Proof</a:t>
            </a:r>
            <a:endParaRPr b="0" i="0" sz="600" u="none" cap="none" strike="noStrike">
              <a:solidFill>
                <a:schemeClr val="dk1"/>
              </a:solidFill>
              <a:latin typeface="Arial"/>
              <a:ea typeface="Arial"/>
              <a:cs typeface="Arial"/>
              <a:sym typeface="Arial"/>
            </a:endParaRPr>
          </a:p>
        </p:txBody>
      </p:sp>
      <p:sp>
        <p:nvSpPr>
          <p:cNvPr id="1023" name="Google Shape;1023;p43"/>
          <p:cNvSpPr/>
          <p:nvPr/>
        </p:nvSpPr>
        <p:spPr>
          <a:xfrm>
            <a:off x="4347319" y="2231831"/>
            <a:ext cx="14190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Pickup Operations</a:t>
            </a:r>
            <a:endParaRPr b="1" sz="700">
              <a:solidFill>
                <a:schemeClr val="lt1"/>
              </a:solidFill>
            </a:endParaRPr>
          </a:p>
          <a:p>
            <a:pPr indent="0" lvl="0" marL="0" rtl="0" algn="l">
              <a:spcBef>
                <a:spcPts val="0"/>
              </a:spcBef>
              <a:spcAft>
                <a:spcPts val="0"/>
              </a:spcAft>
              <a:buNone/>
            </a:pPr>
            <a:r>
              <a:t/>
            </a:r>
            <a:endParaRPr b="1" sz="700"/>
          </a:p>
        </p:txBody>
      </p:sp>
      <p:sp>
        <p:nvSpPr>
          <p:cNvPr id="1024" name="Google Shape;1024;p43"/>
          <p:cNvSpPr/>
          <p:nvPr/>
        </p:nvSpPr>
        <p:spPr>
          <a:xfrm>
            <a:off x="4426866"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Normal Task Auto Accept </a:t>
            </a:r>
            <a:endParaRPr b="0" i="0" sz="600" u="none" cap="none" strike="noStrike">
              <a:solidFill>
                <a:schemeClr val="dk1"/>
              </a:solidFill>
              <a:latin typeface="Arial"/>
              <a:ea typeface="Arial"/>
              <a:cs typeface="Arial"/>
              <a:sym typeface="Arial"/>
            </a:endParaRPr>
          </a:p>
        </p:txBody>
      </p:sp>
      <p:sp>
        <p:nvSpPr>
          <p:cNvPr id="1025" name="Google Shape;1025;p43"/>
          <p:cNvSpPr/>
          <p:nvPr/>
        </p:nvSpPr>
        <p:spPr>
          <a:xfrm>
            <a:off x="4426866" y="32332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Pickup Task</a:t>
            </a:r>
            <a:endParaRPr b="0" i="0" sz="600" u="none" cap="none" strike="noStrike">
              <a:solidFill>
                <a:schemeClr val="dk1"/>
              </a:solidFill>
              <a:latin typeface="Arial"/>
              <a:ea typeface="Arial"/>
              <a:cs typeface="Arial"/>
              <a:sym typeface="Arial"/>
            </a:endParaRPr>
          </a:p>
        </p:txBody>
      </p:sp>
      <p:sp>
        <p:nvSpPr>
          <p:cNvPr id="1026" name="Google Shape;1026;p43"/>
          <p:cNvSpPr/>
          <p:nvPr/>
        </p:nvSpPr>
        <p:spPr>
          <a:xfrm>
            <a:off x="4426866"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Quick Pickup Task</a:t>
            </a:r>
            <a:endParaRPr b="0" i="0" sz="600" u="none" cap="none" strike="noStrike">
              <a:solidFill>
                <a:schemeClr val="dk1"/>
              </a:solidFill>
              <a:latin typeface="Arial"/>
              <a:ea typeface="Arial"/>
              <a:cs typeface="Arial"/>
              <a:sym typeface="Arial"/>
            </a:endParaRPr>
          </a:p>
        </p:txBody>
      </p:sp>
      <p:sp>
        <p:nvSpPr>
          <p:cNvPr id="1027" name="Google Shape;1027;p43"/>
          <p:cNvSpPr/>
          <p:nvPr/>
        </p:nvSpPr>
        <p:spPr>
          <a:xfrm>
            <a:off x="4426856" y="34854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Parcel</a:t>
            </a:r>
            <a:endParaRPr b="0" i="0" sz="600" u="none" cap="none" strike="noStrike">
              <a:solidFill>
                <a:schemeClr val="dk1"/>
              </a:solidFill>
              <a:latin typeface="Arial"/>
              <a:ea typeface="Arial"/>
              <a:cs typeface="Arial"/>
              <a:sym typeface="Arial"/>
            </a:endParaRPr>
          </a:p>
        </p:txBody>
      </p:sp>
      <p:sp>
        <p:nvSpPr>
          <p:cNvPr id="1028" name="Google Shape;1028;p43"/>
          <p:cNvSpPr/>
          <p:nvPr/>
        </p:nvSpPr>
        <p:spPr>
          <a:xfrm>
            <a:off x="5092022"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Weigh Parcel</a:t>
            </a:r>
            <a:endParaRPr b="0" i="0" sz="600" u="none" cap="none" strike="noStrike">
              <a:solidFill>
                <a:schemeClr val="dk1"/>
              </a:solidFill>
              <a:latin typeface="Arial"/>
              <a:ea typeface="Arial"/>
              <a:cs typeface="Arial"/>
              <a:sym typeface="Arial"/>
            </a:endParaRPr>
          </a:p>
        </p:txBody>
      </p:sp>
      <p:sp>
        <p:nvSpPr>
          <p:cNvPr id="1029" name="Google Shape;1029;p43"/>
          <p:cNvSpPr/>
          <p:nvPr/>
        </p:nvSpPr>
        <p:spPr>
          <a:xfrm>
            <a:off x="5092022"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ASF Collection</a:t>
            </a:r>
            <a:endParaRPr b="0" i="0" sz="600" u="none" cap="none" strike="noStrike">
              <a:solidFill>
                <a:schemeClr val="dk1"/>
              </a:solidFill>
              <a:latin typeface="Arial"/>
              <a:ea typeface="Arial"/>
              <a:cs typeface="Arial"/>
              <a:sym typeface="Arial"/>
            </a:endParaRPr>
          </a:p>
        </p:txBody>
      </p:sp>
      <p:sp>
        <p:nvSpPr>
          <p:cNvPr id="1030" name="Google Shape;1030;p43"/>
          <p:cNvSpPr/>
          <p:nvPr/>
        </p:nvSpPr>
        <p:spPr>
          <a:xfrm>
            <a:off x="5093306" y="32332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Parcel</a:t>
            </a:r>
            <a:endParaRPr b="0" i="0" sz="600" u="none" cap="none" strike="noStrike">
              <a:solidFill>
                <a:schemeClr val="dk1"/>
              </a:solidFill>
              <a:latin typeface="Arial"/>
              <a:ea typeface="Arial"/>
              <a:cs typeface="Arial"/>
              <a:sym typeface="Arial"/>
            </a:endParaRPr>
          </a:p>
        </p:txBody>
      </p:sp>
      <p:sp>
        <p:nvSpPr>
          <p:cNvPr id="1031" name="Google Shape;1031;p43"/>
          <p:cNvSpPr/>
          <p:nvPr/>
        </p:nvSpPr>
        <p:spPr>
          <a:xfrm>
            <a:off x="5093306" y="34713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Proof</a:t>
            </a:r>
            <a:endParaRPr b="0" i="0" sz="600" u="none" cap="none" strike="noStrike">
              <a:solidFill>
                <a:schemeClr val="dk1"/>
              </a:solidFill>
              <a:latin typeface="Arial"/>
              <a:ea typeface="Arial"/>
              <a:cs typeface="Arial"/>
              <a:sym typeface="Arial"/>
            </a:endParaRPr>
          </a:p>
        </p:txBody>
      </p:sp>
      <p:sp>
        <p:nvSpPr>
          <p:cNvPr id="1032" name="Google Shape;1032;p43"/>
          <p:cNvSpPr/>
          <p:nvPr/>
        </p:nvSpPr>
        <p:spPr>
          <a:xfrm>
            <a:off x="524053" y="4803245"/>
            <a:ext cx="593400" cy="203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1033" name="Google Shape;1033;p43"/>
          <p:cNvSpPr/>
          <p:nvPr/>
        </p:nvSpPr>
        <p:spPr>
          <a:xfrm>
            <a:off x="1224984" y="4803238"/>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1034" name="Google Shape;1034;p43"/>
          <p:cNvSpPr/>
          <p:nvPr/>
        </p:nvSpPr>
        <p:spPr>
          <a:xfrm>
            <a:off x="1925896" y="480323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1035" name="Google Shape;1035;p43"/>
          <p:cNvSpPr/>
          <p:nvPr/>
        </p:nvSpPr>
        <p:spPr>
          <a:xfrm>
            <a:off x="469763" y="4758394"/>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6" name="Google Shape;1036;p43"/>
          <p:cNvSpPr/>
          <p:nvPr/>
        </p:nvSpPr>
        <p:spPr>
          <a:xfrm>
            <a:off x="7010513" y="2226038"/>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Live Dashboard</a:t>
            </a:r>
            <a:endParaRPr sz="1100"/>
          </a:p>
        </p:txBody>
      </p:sp>
      <p:sp>
        <p:nvSpPr>
          <p:cNvPr id="1037" name="Google Shape;1037;p43"/>
          <p:cNvSpPr/>
          <p:nvPr/>
        </p:nvSpPr>
        <p:spPr>
          <a:xfrm>
            <a:off x="5766572" y="1548413"/>
            <a:ext cx="1270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Merge Pickup and Return</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1038" name="Google Shape;1038;p43"/>
          <p:cNvSpPr/>
          <p:nvPr/>
        </p:nvSpPr>
        <p:spPr>
          <a:xfrm>
            <a:off x="4287891" y="1548413"/>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Rescue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1039" name="Google Shape;1039;p43"/>
          <p:cNvSpPr/>
          <p:nvPr/>
        </p:nvSpPr>
        <p:spPr>
          <a:xfrm>
            <a:off x="2809097" y="1552339"/>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Normal Pickup</a:t>
            </a:r>
            <a:endParaRPr b="1" sz="700">
              <a:solidFill>
                <a:schemeClr val="lt1"/>
              </a:solidFill>
            </a:endParaRPr>
          </a:p>
          <a:p>
            <a:pPr indent="0" lvl="0" marL="0" rtl="0" algn="ctr">
              <a:spcBef>
                <a:spcPts val="0"/>
              </a:spcBef>
              <a:spcAft>
                <a:spcPts val="0"/>
              </a:spcAft>
              <a:buNone/>
            </a:pPr>
            <a:r>
              <a:rPr b="1" lang="en" sz="700">
                <a:solidFill>
                  <a:schemeClr val="lt1"/>
                </a:solidFill>
              </a:rPr>
              <a:t>(Sea + BR)</a:t>
            </a:r>
            <a:endParaRPr b="1" sz="700">
              <a:solidFill>
                <a:schemeClr val="lt1"/>
              </a:solidFill>
            </a:endParaRPr>
          </a:p>
        </p:txBody>
      </p:sp>
      <p:sp>
        <p:nvSpPr>
          <p:cNvPr id="1040" name="Google Shape;1040;p43"/>
          <p:cNvSpPr/>
          <p:nvPr/>
        </p:nvSpPr>
        <p:spPr>
          <a:xfrm>
            <a:off x="1330303" y="1552348"/>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Implant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sz="1100"/>
          </a:p>
        </p:txBody>
      </p:sp>
      <p:sp>
        <p:nvSpPr>
          <p:cNvPr id="1041" name="Google Shape;1041;p43"/>
          <p:cNvSpPr/>
          <p:nvPr/>
        </p:nvSpPr>
        <p:spPr>
          <a:xfrm>
            <a:off x="7010513" y="2471306"/>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Fail Mgt</a:t>
            </a:r>
            <a:endParaRPr sz="1100"/>
          </a:p>
        </p:txBody>
      </p:sp>
      <p:sp>
        <p:nvSpPr>
          <p:cNvPr id="1042" name="Google Shape;1042;p43"/>
          <p:cNvSpPr/>
          <p:nvPr/>
        </p:nvSpPr>
        <p:spPr>
          <a:xfrm>
            <a:off x="557420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cxnSp>
        <p:nvCxnSpPr>
          <p:cNvPr id="1043" name="Google Shape;1043;p43"/>
          <p:cNvCxnSpPr/>
          <p:nvPr/>
        </p:nvCxnSpPr>
        <p:spPr>
          <a:xfrm>
            <a:off x="3507300" y="3210488"/>
            <a:ext cx="766200" cy="3900"/>
          </a:xfrm>
          <a:prstGeom prst="straightConnector1">
            <a:avLst/>
          </a:prstGeom>
          <a:noFill/>
          <a:ln cap="flat" cmpd="sng" w="9525">
            <a:solidFill>
              <a:schemeClr val="lt1"/>
            </a:solidFill>
            <a:prstDash val="dash"/>
            <a:round/>
            <a:headEnd len="med" w="med" type="none"/>
            <a:tailEnd len="med" w="med" type="none"/>
          </a:ln>
        </p:spPr>
      </p:cxnSp>
      <p:cxnSp>
        <p:nvCxnSpPr>
          <p:cNvPr id="1044" name="Google Shape;1044;p43"/>
          <p:cNvCxnSpPr/>
          <p:nvPr/>
        </p:nvCxnSpPr>
        <p:spPr>
          <a:xfrm>
            <a:off x="3500531" y="3687131"/>
            <a:ext cx="766200" cy="3900"/>
          </a:xfrm>
          <a:prstGeom prst="straightConnector1">
            <a:avLst/>
          </a:prstGeom>
          <a:noFill/>
          <a:ln cap="flat" cmpd="sng" w="9525">
            <a:solidFill>
              <a:schemeClr val="lt1"/>
            </a:solidFill>
            <a:prstDash val="dash"/>
            <a:round/>
            <a:headEnd len="med" w="med" type="none"/>
            <a:tailEnd len="med" w="med" type="none"/>
          </a:ln>
        </p:spPr>
      </p:cxnSp>
      <p:sp>
        <p:nvSpPr>
          <p:cNvPr id="1045" name="Google Shape;1045;p43"/>
          <p:cNvSpPr txBox="1"/>
          <p:nvPr/>
        </p:nvSpPr>
        <p:spPr>
          <a:xfrm>
            <a:off x="4069766" y="2846588"/>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p:txBody>
      </p:sp>
      <p:sp>
        <p:nvSpPr>
          <p:cNvPr id="1046" name="Google Shape;1046;p43"/>
          <p:cNvSpPr txBox="1"/>
          <p:nvPr/>
        </p:nvSpPr>
        <p:spPr>
          <a:xfrm>
            <a:off x="4069766" y="3361350"/>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1047" name="Google Shape;1047;p43"/>
          <p:cNvSpPr txBox="1"/>
          <p:nvPr/>
        </p:nvSpPr>
        <p:spPr>
          <a:xfrm>
            <a:off x="4032323" y="3814444"/>
            <a:ext cx="3753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1048" name="Google Shape;1048;p43"/>
          <p:cNvSpPr/>
          <p:nvPr/>
        </p:nvSpPr>
        <p:spPr>
          <a:xfrm>
            <a:off x="608855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44"/>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90000"/>
              </a:lnSpc>
              <a:spcBef>
                <a:spcPts val="0"/>
              </a:spcBef>
              <a:spcAft>
                <a:spcPts val="0"/>
              </a:spcAft>
              <a:buSzPts val="1400"/>
              <a:buNone/>
            </a:pPr>
            <a:r>
              <a:rPr lang="en" sz="1800"/>
              <a:t>SPX Operation (2/6) - InStation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p:nvPr/>
        </p:nvSpPr>
        <p:spPr>
          <a:xfrm>
            <a:off x="774925" y="640611"/>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 name="Google Shape;143;p27"/>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144" name="Google Shape;144;p27"/>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45" name="Google Shape;145;p27"/>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rPr>
              <a:t>1. SPX Product Architecture Overall</a:t>
            </a:r>
            <a:endParaRPr b="1" sz="1300">
              <a:solidFill>
                <a:schemeClr val="lt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t>2. SPX Sub Product Architecture</a:t>
            </a:r>
            <a:endParaRPr b="1" sz="1300"/>
          </a:p>
          <a:p>
            <a:pPr indent="-285750" lvl="0" marL="457200" rtl="0" algn="l">
              <a:spcBef>
                <a:spcPts val="0"/>
              </a:spcBef>
              <a:spcAft>
                <a:spcPts val="0"/>
              </a:spcAft>
              <a:buSzPts val="900"/>
              <a:buChar char="-"/>
            </a:pPr>
            <a:r>
              <a:rPr b="1" lang="en" sz="900"/>
              <a:t>Product &amp; Order</a:t>
            </a:r>
            <a:endParaRPr b="1" sz="900"/>
          </a:p>
          <a:p>
            <a:pPr indent="-285750" lvl="1" marL="914400" rtl="0" algn="l">
              <a:spcBef>
                <a:spcPts val="0"/>
              </a:spcBef>
              <a:spcAft>
                <a:spcPts val="0"/>
              </a:spcAft>
              <a:buSzPts val="900"/>
              <a:buChar char="-"/>
            </a:pPr>
            <a:r>
              <a:rPr lang="en" sz="900"/>
              <a:t>Product</a:t>
            </a:r>
            <a:endParaRPr sz="900"/>
          </a:p>
          <a:p>
            <a:pPr indent="-285750" lvl="1" marL="914400" rtl="0" algn="l">
              <a:spcBef>
                <a:spcPts val="0"/>
              </a:spcBef>
              <a:spcAft>
                <a:spcPts val="0"/>
              </a:spcAft>
              <a:buSzPts val="900"/>
              <a:buChar char="-"/>
            </a:pPr>
            <a:r>
              <a:rPr lang="en" sz="900"/>
              <a:t>Order (including Tracking)</a:t>
            </a:r>
            <a:endParaRPr sz="900"/>
          </a:p>
          <a:p>
            <a:pPr indent="-285750" lvl="1" marL="914400" rtl="0" algn="l">
              <a:spcBef>
                <a:spcPts val="0"/>
              </a:spcBef>
              <a:spcAft>
                <a:spcPts val="0"/>
              </a:spcAft>
              <a:buSzPts val="900"/>
              <a:buChar char="-"/>
            </a:pPr>
            <a:r>
              <a:rPr lang="en" sz="900"/>
              <a:t>Network &amp; Dispatch &amp; Exception</a:t>
            </a:r>
            <a:endParaRPr sz="900"/>
          </a:p>
          <a:p>
            <a:pPr indent="-285750" lvl="0" marL="457200" rtl="0" algn="l">
              <a:spcBef>
                <a:spcPts val="0"/>
              </a:spcBef>
              <a:spcAft>
                <a:spcPts val="0"/>
              </a:spcAft>
              <a:buSzPts val="900"/>
              <a:buChar char="-"/>
            </a:pPr>
            <a:r>
              <a:rPr b="1" lang="en" sz="900"/>
              <a:t>Operation</a:t>
            </a:r>
            <a:endParaRPr b="1" sz="900"/>
          </a:p>
          <a:p>
            <a:pPr indent="-285750" lvl="1" marL="914400" rtl="0" algn="l">
              <a:spcBef>
                <a:spcPts val="0"/>
              </a:spcBef>
              <a:spcAft>
                <a:spcPts val="0"/>
              </a:spcAft>
              <a:buSzPts val="900"/>
              <a:buChar char="-"/>
            </a:pPr>
            <a:r>
              <a:rPr lang="en" sz="900"/>
              <a:t>Pickup</a:t>
            </a:r>
            <a:endParaRPr sz="900"/>
          </a:p>
          <a:p>
            <a:pPr indent="-285750" lvl="1" marL="914400" rtl="0" algn="l">
              <a:spcBef>
                <a:spcPts val="0"/>
              </a:spcBef>
              <a:spcAft>
                <a:spcPts val="0"/>
              </a:spcAft>
              <a:buSzPts val="900"/>
              <a:buChar char="-"/>
            </a:pPr>
            <a:r>
              <a:rPr lang="en" sz="900">
                <a:solidFill>
                  <a:schemeClr val="dk1"/>
                </a:solidFill>
              </a:rPr>
              <a:t>In-Station</a:t>
            </a:r>
            <a:endParaRPr sz="900"/>
          </a:p>
          <a:p>
            <a:pPr indent="-285750" lvl="1" marL="914400" rtl="0" algn="l">
              <a:spcBef>
                <a:spcPts val="0"/>
              </a:spcBef>
              <a:spcAft>
                <a:spcPts val="0"/>
              </a:spcAft>
              <a:buSzPts val="900"/>
              <a:buChar char="-"/>
            </a:pPr>
            <a:r>
              <a:rPr lang="en" sz="900"/>
              <a:t>Line haul</a:t>
            </a:r>
            <a:endParaRPr sz="900"/>
          </a:p>
          <a:p>
            <a:pPr indent="-285750" lvl="1" marL="914400" rtl="0" algn="l">
              <a:spcBef>
                <a:spcPts val="0"/>
              </a:spcBef>
              <a:spcAft>
                <a:spcPts val="0"/>
              </a:spcAft>
              <a:buSzPts val="900"/>
              <a:buChar char="-"/>
            </a:pPr>
            <a:r>
              <a:rPr lang="en" sz="900"/>
              <a:t>Delivery</a:t>
            </a:r>
            <a:endParaRPr sz="900"/>
          </a:p>
          <a:p>
            <a:pPr indent="-285750" lvl="1" marL="914400" rtl="0" algn="l">
              <a:spcBef>
                <a:spcPts val="0"/>
              </a:spcBef>
              <a:spcAft>
                <a:spcPts val="0"/>
              </a:spcAft>
              <a:buSzPts val="900"/>
              <a:buChar char="-"/>
            </a:pPr>
            <a:r>
              <a:rPr lang="en" sz="900"/>
              <a:t>Service Point</a:t>
            </a:r>
            <a:endParaRPr sz="900"/>
          </a:p>
          <a:p>
            <a:pPr indent="-285750" lvl="1" marL="914400" rtl="0" algn="l">
              <a:spcBef>
                <a:spcPts val="0"/>
              </a:spcBef>
              <a:spcAft>
                <a:spcPts val="0"/>
              </a:spcAft>
              <a:buSzPts val="900"/>
              <a:buChar char="-"/>
            </a:pPr>
            <a:r>
              <a:rPr lang="en" sz="900"/>
              <a:t>Locker</a:t>
            </a:r>
            <a:endParaRPr sz="900"/>
          </a:p>
          <a:p>
            <a:pPr indent="-285750" lvl="0" marL="457200" rtl="0" algn="l">
              <a:spcBef>
                <a:spcPts val="0"/>
              </a:spcBef>
              <a:spcAft>
                <a:spcPts val="0"/>
              </a:spcAft>
              <a:buSzPts val="900"/>
              <a:buChar char="-"/>
            </a:pPr>
            <a:r>
              <a:rPr b="1" lang="en" sz="900"/>
              <a:t>Resource</a:t>
            </a:r>
            <a:r>
              <a:rPr b="1" lang="en" sz="900">
                <a:solidFill>
                  <a:schemeClr val="dk1"/>
                </a:solidFill>
              </a:rPr>
              <a:t> Mgmt</a:t>
            </a:r>
            <a:endParaRPr b="1" sz="900"/>
          </a:p>
          <a:p>
            <a:pPr indent="-285750" lvl="1" marL="914400" rtl="0" algn="l">
              <a:spcBef>
                <a:spcPts val="0"/>
              </a:spcBef>
              <a:spcAft>
                <a:spcPts val="0"/>
              </a:spcAft>
              <a:buSzPts val="900"/>
              <a:buChar char="-"/>
            </a:pPr>
            <a:r>
              <a:rPr lang="en" sz="900"/>
              <a:t>Workforce</a:t>
            </a:r>
            <a:endParaRPr sz="900"/>
          </a:p>
          <a:p>
            <a:pPr indent="-285750" lvl="1" marL="914400" rtl="0" algn="l">
              <a:spcBef>
                <a:spcPts val="0"/>
              </a:spcBef>
              <a:spcAft>
                <a:spcPts val="0"/>
              </a:spcAft>
              <a:buSzPts val="900"/>
              <a:buChar char="-"/>
            </a:pPr>
            <a:r>
              <a:rPr lang="en" sz="900"/>
              <a:t>Asset</a:t>
            </a:r>
            <a:endParaRPr sz="900"/>
          </a:p>
          <a:p>
            <a:pPr indent="-285750" lvl="1" marL="914400" rtl="0" algn="l">
              <a:spcBef>
                <a:spcPts val="0"/>
              </a:spcBef>
              <a:spcAft>
                <a:spcPts val="0"/>
              </a:spcAft>
              <a:buSzPts val="900"/>
              <a:buChar char="-"/>
            </a:pPr>
            <a:r>
              <a:rPr lang="en" sz="900"/>
              <a:t>Vehicle</a:t>
            </a:r>
            <a:endParaRPr sz="900"/>
          </a:p>
          <a:p>
            <a:pPr indent="-285750" lvl="0" marL="457200" rtl="0" algn="l">
              <a:spcBef>
                <a:spcPts val="0"/>
              </a:spcBef>
              <a:spcAft>
                <a:spcPts val="0"/>
              </a:spcAft>
              <a:buSzPts val="900"/>
              <a:buChar char="-"/>
            </a:pPr>
            <a:r>
              <a:rPr b="1" lang="en" sz="900"/>
              <a:t>Data &amp; Algo</a:t>
            </a:r>
            <a:endParaRPr b="1" sz="900"/>
          </a:p>
          <a:p>
            <a:pPr indent="-285750" lvl="1" marL="914400" rtl="0" algn="l">
              <a:spcBef>
                <a:spcPts val="0"/>
              </a:spcBef>
              <a:spcAft>
                <a:spcPts val="0"/>
              </a:spcAft>
              <a:buSzPts val="900"/>
              <a:buChar char="-"/>
            </a:pPr>
            <a:r>
              <a:rPr lang="en" sz="900"/>
              <a:t>Smart Solution</a:t>
            </a:r>
            <a:endParaRPr sz="900"/>
          </a:p>
          <a:p>
            <a:pPr indent="-285750" lvl="1" marL="914400" rtl="0" algn="l">
              <a:spcBef>
                <a:spcPts val="0"/>
              </a:spcBef>
              <a:spcAft>
                <a:spcPts val="0"/>
              </a:spcAft>
              <a:buSzPts val="900"/>
              <a:buChar char="-"/>
            </a:pPr>
            <a:r>
              <a:rPr lang="en" sz="900"/>
              <a:t>Data Product</a:t>
            </a:r>
            <a:endParaRPr sz="900"/>
          </a:p>
          <a:p>
            <a:pPr indent="-285750" lvl="0" marL="457200" rtl="0" algn="l">
              <a:spcBef>
                <a:spcPts val="0"/>
              </a:spcBef>
              <a:spcAft>
                <a:spcPts val="0"/>
              </a:spcAft>
              <a:buSzPts val="900"/>
              <a:buChar char="-"/>
            </a:pPr>
            <a:r>
              <a:rPr b="1" lang="en" sz="900"/>
              <a:t>Finance</a:t>
            </a:r>
            <a:endParaRPr b="1" sz="900"/>
          </a:p>
          <a:p>
            <a:pPr indent="-285750" lvl="1" marL="914400" rtl="0" algn="l">
              <a:spcBef>
                <a:spcPts val="0"/>
              </a:spcBef>
              <a:spcAft>
                <a:spcPts val="0"/>
              </a:spcAft>
              <a:buSzPts val="900"/>
              <a:buChar char="-"/>
            </a:pPr>
            <a:r>
              <a:rPr lang="en" sz="900"/>
              <a:t> COD</a:t>
            </a:r>
            <a:endParaRPr sz="900"/>
          </a:p>
          <a:p>
            <a:pPr indent="-285750" lvl="0" marL="457200" rtl="0" algn="l">
              <a:spcBef>
                <a:spcPts val="0"/>
              </a:spcBef>
              <a:spcAft>
                <a:spcPts val="0"/>
              </a:spcAft>
              <a:buSzPts val="900"/>
              <a:buChar char="-"/>
            </a:pPr>
            <a:r>
              <a:rPr b="1" lang="en" sz="900"/>
              <a:t>Basic Service</a:t>
            </a:r>
            <a:endParaRPr b="1" sz="900"/>
          </a:p>
          <a:p>
            <a:pPr indent="-285750" lvl="1" marL="914400" rtl="0" algn="l">
              <a:spcBef>
                <a:spcPts val="0"/>
              </a:spcBef>
              <a:spcAft>
                <a:spcPts val="0"/>
              </a:spcAft>
              <a:buSzPts val="900"/>
              <a:buChar char="-"/>
            </a:pPr>
            <a:r>
              <a:rPr lang="en" sz="900"/>
              <a:t>Account</a:t>
            </a:r>
            <a:endParaRPr sz="900"/>
          </a:p>
          <a:p>
            <a:pPr indent="-285750" lvl="1" marL="914400" rtl="0" algn="l">
              <a:spcBef>
                <a:spcPts val="0"/>
              </a:spcBef>
              <a:spcAft>
                <a:spcPts val="0"/>
              </a:spcAft>
              <a:buSzPts val="900"/>
              <a:buChar char="-"/>
            </a:pPr>
            <a:r>
              <a:rPr lang="en" sz="900"/>
              <a:t>Notification</a:t>
            </a:r>
            <a:endParaRPr sz="900"/>
          </a:p>
          <a:p>
            <a:pPr indent="-285750" lvl="1" marL="914400" rtl="0" algn="l">
              <a:spcBef>
                <a:spcPts val="0"/>
              </a:spcBef>
              <a:spcAft>
                <a:spcPts val="0"/>
              </a:spcAft>
              <a:buSzPts val="900"/>
              <a:buChar char="-"/>
            </a:pPr>
            <a:r>
              <a:rPr lang="en" sz="900"/>
              <a:t>Container</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5"/>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90000"/>
              </a:lnSpc>
              <a:spcBef>
                <a:spcPts val="0"/>
              </a:spcBef>
              <a:spcAft>
                <a:spcPts val="0"/>
              </a:spcAft>
              <a:buSzPts val="1400"/>
              <a:buNone/>
            </a:pPr>
            <a:r>
              <a:rPr lang="en" sz="1800"/>
              <a:t>SPX Operation (3/6) - LineHaul</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46"/>
          <p:cNvSpPr txBox="1"/>
          <p:nvPr/>
        </p:nvSpPr>
        <p:spPr>
          <a:xfrm>
            <a:off x="7692764" y="4447427"/>
            <a:ext cx="182400" cy="181800"/>
          </a:xfrm>
          <a:prstGeom prst="rect">
            <a:avLst/>
          </a:prstGeom>
          <a:noFill/>
          <a:ln>
            <a:noFill/>
          </a:ln>
        </p:spPr>
        <p:txBody>
          <a:bodyPr anchorCtr="0" anchor="ctr" bIns="45700" lIns="45700" spcFirstLastPara="1" rIns="45700" wrap="square" tIns="45700">
            <a:noAutofit/>
          </a:bodyPr>
          <a:lstStyle/>
          <a:p>
            <a:pPr indent="0" lvl="0" marL="0" rtl="0" algn="r">
              <a:spcBef>
                <a:spcPts val="0"/>
              </a:spcBef>
              <a:spcAft>
                <a:spcPts val="0"/>
              </a:spcAft>
              <a:buNone/>
            </a:pPr>
            <a:fld id="{00000000-1234-1234-1234-123412341234}" type="slidenum">
              <a:rPr lang="en" sz="1200">
                <a:solidFill>
                  <a:srgbClr val="888888"/>
                </a:solidFill>
              </a:rPr>
              <a:t>‹#›</a:t>
            </a:fld>
            <a:endParaRPr sz="1100">
              <a:solidFill>
                <a:srgbClr val="5B9BD5"/>
              </a:solidFill>
            </a:endParaRPr>
          </a:p>
        </p:txBody>
      </p:sp>
      <p:sp>
        <p:nvSpPr>
          <p:cNvPr id="1064" name="Google Shape;1064;p46"/>
          <p:cNvSpPr/>
          <p:nvPr/>
        </p:nvSpPr>
        <p:spPr>
          <a:xfrm>
            <a:off x="138150" y="1245754"/>
            <a:ext cx="7667400" cy="6267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t>Business Scenario</a:t>
            </a:r>
            <a:endParaRPr b="1" sz="1200"/>
          </a:p>
        </p:txBody>
      </p:sp>
      <p:sp>
        <p:nvSpPr>
          <p:cNvPr id="1065" name="Google Shape;1065;p46"/>
          <p:cNvSpPr/>
          <p:nvPr/>
        </p:nvSpPr>
        <p:spPr>
          <a:xfrm>
            <a:off x="667980" y="1517707"/>
            <a:ext cx="1444800" cy="255000"/>
          </a:xfrm>
          <a:prstGeom prst="rect">
            <a:avLst/>
          </a:prstGeom>
          <a:solidFill>
            <a:srgbClr val="FF66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Deliver to buyer</a:t>
            </a:r>
            <a:endParaRPr b="1" sz="900">
              <a:solidFill>
                <a:srgbClr val="FFFFFF"/>
              </a:solidFill>
            </a:endParaRPr>
          </a:p>
          <a:p>
            <a:pPr indent="0" lvl="0" marL="0" rtl="0" algn="ctr">
              <a:spcBef>
                <a:spcPts val="0"/>
              </a:spcBef>
              <a:spcAft>
                <a:spcPts val="0"/>
              </a:spcAft>
              <a:buNone/>
            </a:pPr>
            <a:r>
              <a:rPr lang="en" sz="900">
                <a:solidFill>
                  <a:srgbClr val="FFFFFF"/>
                </a:solidFill>
              </a:rPr>
              <a:t>SEA+BR</a:t>
            </a:r>
            <a:endParaRPr sz="900">
              <a:solidFill>
                <a:srgbClr val="FFFFFF"/>
              </a:solidFill>
            </a:endParaRPr>
          </a:p>
        </p:txBody>
      </p:sp>
      <p:sp>
        <p:nvSpPr>
          <p:cNvPr id="1066" name="Google Shape;1066;p46"/>
          <p:cNvSpPr/>
          <p:nvPr/>
        </p:nvSpPr>
        <p:spPr>
          <a:xfrm>
            <a:off x="3033471" y="1517707"/>
            <a:ext cx="1444800" cy="255000"/>
          </a:xfrm>
          <a:prstGeom prst="rect">
            <a:avLst/>
          </a:prstGeom>
          <a:solidFill>
            <a:srgbClr val="FF66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Deliver to SP</a:t>
            </a:r>
            <a:endParaRPr b="1" sz="900">
              <a:solidFill>
                <a:srgbClr val="FFFFFF"/>
              </a:solidFill>
            </a:endParaRPr>
          </a:p>
          <a:p>
            <a:pPr indent="0" lvl="0" marL="0" rtl="0" algn="ctr">
              <a:spcBef>
                <a:spcPts val="0"/>
              </a:spcBef>
              <a:spcAft>
                <a:spcPts val="0"/>
              </a:spcAft>
              <a:buNone/>
            </a:pPr>
            <a:r>
              <a:rPr lang="en" sz="900">
                <a:solidFill>
                  <a:srgbClr val="FFFFFF"/>
                </a:solidFill>
              </a:rPr>
              <a:t>SEA+BR</a:t>
            </a:r>
            <a:endParaRPr sz="900">
              <a:solidFill>
                <a:srgbClr val="FFFFFF"/>
              </a:solidFill>
            </a:endParaRPr>
          </a:p>
        </p:txBody>
      </p:sp>
      <p:sp>
        <p:nvSpPr>
          <p:cNvPr id="1067" name="Google Shape;1067;p46"/>
          <p:cNvSpPr/>
          <p:nvPr/>
        </p:nvSpPr>
        <p:spPr>
          <a:xfrm>
            <a:off x="5398961" y="1517707"/>
            <a:ext cx="1444800" cy="255000"/>
          </a:xfrm>
          <a:prstGeom prst="rect">
            <a:avLst/>
          </a:prstGeom>
          <a:solidFill>
            <a:srgbClr val="FF66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Deliver to Locker</a:t>
            </a:r>
            <a:endParaRPr b="1" sz="900">
              <a:solidFill>
                <a:srgbClr val="FFFFFF"/>
              </a:solidFill>
            </a:endParaRPr>
          </a:p>
          <a:p>
            <a:pPr indent="0" lvl="0" marL="0" rtl="0" algn="ctr">
              <a:spcBef>
                <a:spcPts val="0"/>
              </a:spcBef>
              <a:spcAft>
                <a:spcPts val="0"/>
              </a:spcAft>
              <a:buNone/>
            </a:pPr>
            <a:r>
              <a:rPr lang="en" sz="900">
                <a:solidFill>
                  <a:srgbClr val="FFFFFF"/>
                </a:solidFill>
              </a:rPr>
              <a:t>SEA</a:t>
            </a:r>
            <a:endParaRPr sz="900">
              <a:solidFill>
                <a:srgbClr val="FFFFFF"/>
              </a:solidFill>
            </a:endParaRPr>
          </a:p>
        </p:txBody>
      </p:sp>
      <p:sp>
        <p:nvSpPr>
          <p:cNvPr id="1068" name="Google Shape;1068;p46"/>
          <p:cNvSpPr/>
          <p:nvPr/>
        </p:nvSpPr>
        <p:spPr>
          <a:xfrm>
            <a:off x="138150" y="1920375"/>
            <a:ext cx="2215500" cy="21717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t>Solution</a:t>
            </a:r>
            <a:endParaRPr b="1" sz="1200"/>
          </a:p>
        </p:txBody>
      </p:sp>
      <p:sp>
        <p:nvSpPr>
          <p:cNvPr id="1069" name="Google Shape;1069;p46"/>
          <p:cNvSpPr/>
          <p:nvPr/>
        </p:nvSpPr>
        <p:spPr>
          <a:xfrm>
            <a:off x="2422670" y="1920392"/>
            <a:ext cx="4421100" cy="21717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t>Operation</a:t>
            </a:r>
            <a:endParaRPr b="1" sz="1200"/>
          </a:p>
        </p:txBody>
      </p:sp>
      <p:sp>
        <p:nvSpPr>
          <p:cNvPr id="1070" name="Google Shape;1070;p46"/>
          <p:cNvSpPr/>
          <p:nvPr/>
        </p:nvSpPr>
        <p:spPr>
          <a:xfrm>
            <a:off x="6909509" y="1920392"/>
            <a:ext cx="895800" cy="21717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200"/>
              <a:t>Monitor</a:t>
            </a:r>
            <a:endParaRPr b="1" sz="1200"/>
          </a:p>
        </p:txBody>
      </p:sp>
      <p:sp>
        <p:nvSpPr>
          <p:cNvPr id="1071" name="Google Shape;1071;p46"/>
          <p:cNvSpPr/>
          <p:nvPr/>
        </p:nvSpPr>
        <p:spPr>
          <a:xfrm>
            <a:off x="1126284" y="1782558"/>
            <a:ext cx="228900" cy="161100"/>
          </a:xfrm>
          <a:prstGeom prst="upArrow">
            <a:avLst>
              <a:gd fmla="val 50000" name="adj1"/>
              <a:gd fmla="val 50000" name="adj2"/>
            </a:avLst>
          </a:prstGeom>
          <a:solidFill>
            <a:srgbClr val="A7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a:off x="4498599" y="1782558"/>
            <a:ext cx="228900" cy="161100"/>
          </a:xfrm>
          <a:prstGeom prst="upArrow">
            <a:avLst>
              <a:gd fmla="val 50000" name="adj1"/>
              <a:gd fmla="val 50000" name="adj2"/>
            </a:avLst>
          </a:prstGeom>
          <a:solidFill>
            <a:srgbClr val="A7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p:nvPr/>
        </p:nvSpPr>
        <p:spPr>
          <a:xfrm>
            <a:off x="7242991" y="1782558"/>
            <a:ext cx="228900" cy="161100"/>
          </a:xfrm>
          <a:prstGeom prst="upArrow">
            <a:avLst>
              <a:gd fmla="val 50000" name="adj1"/>
              <a:gd fmla="val 50000" name="adj2"/>
            </a:avLst>
          </a:prstGeom>
          <a:solidFill>
            <a:srgbClr val="A7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a:off x="6942240" y="2192480"/>
            <a:ext cx="830400" cy="338100"/>
          </a:xfrm>
          <a:prstGeom prst="rect">
            <a:avLst/>
          </a:prstGeom>
          <a:solidFill>
            <a:srgbClr val="FF66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Live Dashboard </a:t>
            </a:r>
            <a:endParaRPr b="1" sz="900">
              <a:solidFill>
                <a:srgbClr val="FFFFFF"/>
              </a:solidFill>
            </a:endParaRPr>
          </a:p>
        </p:txBody>
      </p:sp>
      <p:sp>
        <p:nvSpPr>
          <p:cNvPr id="1075" name="Google Shape;1075;p46"/>
          <p:cNvSpPr/>
          <p:nvPr/>
        </p:nvSpPr>
        <p:spPr>
          <a:xfrm>
            <a:off x="5663858" y="2192480"/>
            <a:ext cx="1021500" cy="1858800"/>
          </a:xfrm>
          <a:prstGeom prst="rect">
            <a:avLst/>
          </a:prstGeom>
          <a:solidFill>
            <a:srgbClr val="FF663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Delivery</a:t>
            </a:r>
            <a:endParaRPr b="1" sz="900">
              <a:solidFill>
                <a:srgbClr val="FFFFFF"/>
              </a:solidFill>
            </a:endParaRPr>
          </a:p>
          <a:p>
            <a:pPr indent="0" lvl="0" marL="0" rtl="0" algn="ctr">
              <a:spcBef>
                <a:spcPts val="0"/>
              </a:spcBef>
              <a:spcAft>
                <a:spcPts val="0"/>
              </a:spcAft>
              <a:buNone/>
            </a:pPr>
            <a:r>
              <a:t/>
            </a:r>
            <a:endParaRPr b="1" sz="900">
              <a:solidFill>
                <a:srgbClr val="FFFFFF"/>
              </a:solidFill>
            </a:endParaRPr>
          </a:p>
          <a:p>
            <a:pPr indent="0" lvl="0" marL="0" rtl="0" algn="ctr">
              <a:spcBef>
                <a:spcPts val="0"/>
              </a:spcBef>
              <a:spcAft>
                <a:spcPts val="0"/>
              </a:spcAft>
              <a:buNone/>
            </a:pPr>
            <a:r>
              <a:t/>
            </a:r>
            <a:endParaRPr b="1" sz="900">
              <a:solidFill>
                <a:srgbClr val="FFFFFF"/>
              </a:solidFill>
            </a:endParaRPr>
          </a:p>
        </p:txBody>
      </p:sp>
      <p:sp>
        <p:nvSpPr>
          <p:cNvPr id="1076" name="Google Shape;1076;p46"/>
          <p:cNvSpPr/>
          <p:nvPr/>
        </p:nvSpPr>
        <p:spPr>
          <a:xfrm>
            <a:off x="1337595" y="596625"/>
            <a:ext cx="45513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Order</a:t>
            </a:r>
            <a:endParaRPr sz="1100">
              <a:solidFill>
                <a:srgbClr val="FFFFFF"/>
              </a:solidFill>
            </a:endParaRPr>
          </a:p>
        </p:txBody>
      </p:sp>
      <p:sp>
        <p:nvSpPr>
          <p:cNvPr id="1077" name="Google Shape;1077;p46"/>
          <p:cNvSpPr/>
          <p:nvPr/>
        </p:nvSpPr>
        <p:spPr>
          <a:xfrm>
            <a:off x="1337590" y="921189"/>
            <a:ext cx="45690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Dispatch center</a:t>
            </a:r>
            <a:endParaRPr sz="1100">
              <a:solidFill>
                <a:srgbClr val="FFFFFF"/>
              </a:solidFill>
            </a:endParaRPr>
          </a:p>
        </p:txBody>
      </p:sp>
      <p:sp>
        <p:nvSpPr>
          <p:cNvPr id="1078" name="Google Shape;1078;p46"/>
          <p:cNvSpPr/>
          <p:nvPr/>
        </p:nvSpPr>
        <p:spPr>
          <a:xfrm>
            <a:off x="7870899" y="1245754"/>
            <a:ext cx="1134900" cy="2835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Other Operation Domain</a:t>
            </a:r>
            <a:endParaRPr sz="1100">
              <a:solidFill>
                <a:srgbClr val="FFFFFF"/>
              </a:solidFill>
            </a:endParaRPr>
          </a:p>
        </p:txBody>
      </p:sp>
      <p:sp>
        <p:nvSpPr>
          <p:cNvPr id="1079" name="Google Shape;1079;p46"/>
          <p:cNvSpPr/>
          <p:nvPr/>
        </p:nvSpPr>
        <p:spPr>
          <a:xfrm>
            <a:off x="5488166" y="4145656"/>
            <a:ext cx="35175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General service</a:t>
            </a:r>
            <a:endParaRPr sz="1100">
              <a:solidFill>
                <a:srgbClr val="FFFFFF"/>
              </a:solidFill>
            </a:endParaRPr>
          </a:p>
        </p:txBody>
      </p:sp>
      <p:sp>
        <p:nvSpPr>
          <p:cNvPr id="1080" name="Google Shape;1080;p46"/>
          <p:cNvSpPr/>
          <p:nvPr/>
        </p:nvSpPr>
        <p:spPr>
          <a:xfrm>
            <a:off x="5973749" y="596625"/>
            <a:ext cx="30321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Tracking</a:t>
            </a:r>
            <a:endParaRPr sz="1100">
              <a:solidFill>
                <a:srgbClr val="FFFFFF"/>
              </a:solidFill>
            </a:endParaRPr>
          </a:p>
        </p:txBody>
      </p:sp>
      <p:sp>
        <p:nvSpPr>
          <p:cNvPr id="1081" name="Google Shape;1081;p46"/>
          <p:cNvSpPr/>
          <p:nvPr/>
        </p:nvSpPr>
        <p:spPr>
          <a:xfrm>
            <a:off x="5973749" y="921189"/>
            <a:ext cx="30321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Event</a:t>
            </a:r>
            <a:endParaRPr sz="1100">
              <a:solidFill>
                <a:srgbClr val="FFFFFF"/>
              </a:solidFill>
            </a:endParaRPr>
          </a:p>
        </p:txBody>
      </p:sp>
      <p:sp>
        <p:nvSpPr>
          <p:cNvPr id="1082" name="Google Shape;1082;p46"/>
          <p:cNvSpPr/>
          <p:nvPr/>
        </p:nvSpPr>
        <p:spPr>
          <a:xfrm>
            <a:off x="2465408" y="4145650"/>
            <a:ext cx="29715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WFM</a:t>
            </a:r>
            <a:endParaRPr sz="1100">
              <a:solidFill>
                <a:srgbClr val="FFFFFF"/>
              </a:solidFill>
            </a:endParaRPr>
          </a:p>
        </p:txBody>
      </p:sp>
      <p:sp>
        <p:nvSpPr>
          <p:cNvPr id="1083" name="Google Shape;1083;p46"/>
          <p:cNvSpPr/>
          <p:nvPr/>
        </p:nvSpPr>
        <p:spPr>
          <a:xfrm>
            <a:off x="138160" y="4145656"/>
            <a:ext cx="2284200" cy="3018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Data&amp;Algo&amp;Finance</a:t>
            </a:r>
            <a:endParaRPr sz="1100">
              <a:solidFill>
                <a:srgbClr val="FFFFFF"/>
              </a:solidFill>
            </a:endParaRPr>
          </a:p>
        </p:txBody>
      </p:sp>
      <p:sp>
        <p:nvSpPr>
          <p:cNvPr id="1084" name="Google Shape;1084;p46"/>
          <p:cNvSpPr/>
          <p:nvPr/>
        </p:nvSpPr>
        <p:spPr>
          <a:xfrm>
            <a:off x="138170" y="596350"/>
            <a:ext cx="1114500" cy="6267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100">
                <a:solidFill>
                  <a:srgbClr val="FFFFFF"/>
                </a:solidFill>
              </a:rPr>
              <a:t>Network</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Planning</a:t>
            </a:r>
            <a:endParaRPr sz="1100">
              <a:solidFill>
                <a:srgbClr val="FFFFFF"/>
              </a:solidFill>
            </a:endParaRPr>
          </a:p>
        </p:txBody>
      </p:sp>
      <p:sp>
        <p:nvSpPr>
          <p:cNvPr id="1085" name="Google Shape;1085;p46"/>
          <p:cNvSpPr/>
          <p:nvPr/>
        </p:nvSpPr>
        <p:spPr>
          <a:xfrm>
            <a:off x="3600607" y="2192480"/>
            <a:ext cx="895800" cy="1858800"/>
          </a:xfrm>
          <a:prstGeom prst="rect">
            <a:avLst/>
          </a:prstGeom>
          <a:solidFill>
            <a:srgbClr val="FF663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Accept</a:t>
            </a:r>
            <a:endParaRPr b="1" sz="900">
              <a:solidFill>
                <a:srgbClr val="FFFFFF"/>
              </a:solidFill>
            </a:endParaRPr>
          </a:p>
          <a:p>
            <a:pPr indent="0" lvl="0" marL="0" rtl="0" algn="ctr">
              <a:spcBef>
                <a:spcPts val="0"/>
              </a:spcBef>
              <a:spcAft>
                <a:spcPts val="0"/>
              </a:spcAft>
              <a:buNone/>
            </a:pPr>
            <a:r>
              <a:t/>
            </a:r>
            <a:endParaRPr sz="900">
              <a:solidFill>
                <a:srgbClr val="FFFFFF"/>
              </a:solidFill>
            </a:endParaRPr>
          </a:p>
          <a:p>
            <a:pPr indent="0" lvl="0" marL="0" rtl="0" algn="l">
              <a:spcBef>
                <a:spcPts val="0"/>
              </a:spcBef>
              <a:spcAft>
                <a:spcPts val="0"/>
              </a:spcAft>
              <a:buNone/>
            </a:pPr>
            <a:r>
              <a:t/>
            </a:r>
            <a:endParaRPr sz="900">
              <a:solidFill>
                <a:srgbClr val="FFFFFF"/>
              </a:solidFill>
            </a:endParaRPr>
          </a:p>
        </p:txBody>
      </p:sp>
      <p:sp>
        <p:nvSpPr>
          <p:cNvPr id="1086" name="Google Shape;1086;p46"/>
          <p:cNvSpPr/>
          <p:nvPr/>
        </p:nvSpPr>
        <p:spPr>
          <a:xfrm>
            <a:off x="4659636" y="2192480"/>
            <a:ext cx="840600" cy="1858800"/>
          </a:xfrm>
          <a:prstGeom prst="rect">
            <a:avLst/>
          </a:prstGeom>
          <a:solidFill>
            <a:srgbClr val="FF663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Sequence</a:t>
            </a:r>
            <a:endParaRPr b="1" sz="900">
              <a:solidFill>
                <a:srgbClr val="FFFFFF"/>
              </a:solidFill>
            </a:endParaRPr>
          </a:p>
          <a:p>
            <a:pPr indent="0" lvl="0" marL="0" rtl="0" algn="ctr">
              <a:spcBef>
                <a:spcPts val="0"/>
              </a:spcBef>
              <a:spcAft>
                <a:spcPts val="0"/>
              </a:spcAft>
              <a:buNone/>
            </a:pPr>
            <a:r>
              <a:t/>
            </a:r>
            <a:endParaRPr sz="900">
              <a:solidFill>
                <a:srgbClr val="FFFFFF"/>
              </a:solidFill>
            </a:endParaRPr>
          </a:p>
          <a:p>
            <a:pPr indent="0" lvl="0" marL="0" rtl="0" algn="ctr">
              <a:spcBef>
                <a:spcPts val="0"/>
              </a:spcBef>
              <a:spcAft>
                <a:spcPts val="0"/>
              </a:spcAft>
              <a:buNone/>
            </a:pPr>
            <a:r>
              <a:t/>
            </a:r>
            <a:endParaRPr sz="900">
              <a:solidFill>
                <a:srgbClr val="FFFFFF"/>
              </a:solidFill>
            </a:endParaRPr>
          </a:p>
          <a:p>
            <a:pPr indent="0" lvl="0" marL="0" rtl="0" algn="ctr">
              <a:spcBef>
                <a:spcPts val="0"/>
              </a:spcBef>
              <a:spcAft>
                <a:spcPts val="0"/>
              </a:spcAft>
              <a:buNone/>
            </a:pPr>
            <a:r>
              <a:t/>
            </a:r>
            <a:endParaRPr sz="900">
              <a:solidFill>
                <a:srgbClr val="FFFFFF"/>
              </a:solidFill>
            </a:endParaRPr>
          </a:p>
        </p:txBody>
      </p:sp>
      <p:sp>
        <p:nvSpPr>
          <p:cNvPr id="1087" name="Google Shape;1087;p46"/>
          <p:cNvSpPr/>
          <p:nvPr/>
        </p:nvSpPr>
        <p:spPr>
          <a:xfrm>
            <a:off x="5615074" y="4208388"/>
            <a:ext cx="657600" cy="186300"/>
          </a:xfrm>
          <a:prstGeom prst="roundRect">
            <a:avLst>
              <a:gd fmla="val 16667" name="adj"/>
            </a:avLst>
          </a:prstGeom>
          <a:solidFill>
            <a:srgbClr val="FF663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800">
                <a:solidFill>
                  <a:srgbClr val="FFFFFF"/>
                </a:solidFill>
              </a:rPr>
              <a:t>COD</a:t>
            </a:r>
            <a:endParaRPr sz="800">
              <a:solidFill>
                <a:srgbClr val="FFFFFF"/>
              </a:solidFill>
            </a:endParaRPr>
          </a:p>
        </p:txBody>
      </p:sp>
      <p:cxnSp>
        <p:nvCxnSpPr>
          <p:cNvPr id="1088" name="Google Shape;1088;p46"/>
          <p:cNvCxnSpPr>
            <a:stCxn id="1089" idx="1"/>
            <a:endCxn id="1087" idx="0"/>
          </p:cNvCxnSpPr>
          <p:nvPr/>
        </p:nvCxnSpPr>
        <p:spPr>
          <a:xfrm>
            <a:off x="5789446" y="3830895"/>
            <a:ext cx="154500" cy="377400"/>
          </a:xfrm>
          <a:prstGeom prst="curvedConnector4">
            <a:avLst>
              <a:gd fmla="val -154126" name="adj1"/>
              <a:gd fmla="val 64659" name="adj2"/>
            </a:avLst>
          </a:prstGeom>
          <a:noFill/>
          <a:ln cap="flat" cmpd="sng" w="9525">
            <a:solidFill>
              <a:srgbClr val="A7A7A7"/>
            </a:solidFill>
            <a:prstDash val="solid"/>
            <a:round/>
            <a:headEnd len="med" w="med" type="none"/>
            <a:tailEnd len="med" w="med" type="stealth"/>
          </a:ln>
        </p:spPr>
      </p:cxnSp>
      <p:sp>
        <p:nvSpPr>
          <p:cNvPr id="1090" name="Google Shape;1090;p46"/>
          <p:cNvSpPr/>
          <p:nvPr/>
        </p:nvSpPr>
        <p:spPr>
          <a:xfrm>
            <a:off x="2465402" y="2192480"/>
            <a:ext cx="964200" cy="1858800"/>
          </a:xfrm>
          <a:prstGeom prst="rect">
            <a:avLst/>
          </a:prstGeom>
          <a:solidFill>
            <a:srgbClr val="FF663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rPr>
              <a:t>Assignment</a:t>
            </a:r>
            <a:endParaRPr b="1"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p:txBody>
      </p:sp>
      <p:sp>
        <p:nvSpPr>
          <p:cNvPr id="1091" name="Google Shape;1091;p46"/>
          <p:cNvSpPr/>
          <p:nvPr/>
        </p:nvSpPr>
        <p:spPr>
          <a:xfrm>
            <a:off x="2580899" y="2488848"/>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Auto creation</a:t>
            </a:r>
            <a:endParaRPr sz="600">
              <a:solidFill>
                <a:srgbClr val="7F7F7F"/>
              </a:solidFill>
            </a:endParaRPr>
          </a:p>
        </p:txBody>
      </p:sp>
      <p:sp>
        <p:nvSpPr>
          <p:cNvPr id="1092" name="Google Shape;1092;p46"/>
          <p:cNvSpPr/>
          <p:nvPr/>
        </p:nvSpPr>
        <p:spPr>
          <a:xfrm>
            <a:off x="2580899" y="3426246"/>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Manual assignment</a:t>
            </a:r>
            <a:endParaRPr sz="600">
              <a:solidFill>
                <a:srgbClr val="7F7F7F"/>
              </a:solidFill>
            </a:endParaRPr>
          </a:p>
        </p:txBody>
      </p:sp>
      <p:sp>
        <p:nvSpPr>
          <p:cNvPr id="1093" name="Google Shape;1093;p46"/>
          <p:cNvSpPr/>
          <p:nvPr/>
        </p:nvSpPr>
        <p:spPr>
          <a:xfrm>
            <a:off x="3708583" y="2489054"/>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Accept by order</a:t>
            </a:r>
            <a:endParaRPr sz="600">
              <a:solidFill>
                <a:srgbClr val="7F7F7F"/>
              </a:solidFill>
            </a:endParaRPr>
          </a:p>
        </p:txBody>
      </p:sp>
      <p:sp>
        <p:nvSpPr>
          <p:cNvPr id="1094" name="Google Shape;1094;p46"/>
          <p:cNvSpPr/>
          <p:nvPr/>
        </p:nvSpPr>
        <p:spPr>
          <a:xfrm>
            <a:off x="3708573" y="2793788"/>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Accept by AT</a:t>
            </a:r>
            <a:endParaRPr sz="600">
              <a:solidFill>
                <a:srgbClr val="7F7F7F"/>
              </a:solidFill>
            </a:endParaRPr>
          </a:p>
        </p:txBody>
      </p:sp>
      <p:sp>
        <p:nvSpPr>
          <p:cNvPr id="1095" name="Google Shape;1095;p46"/>
          <p:cNvSpPr/>
          <p:nvPr/>
        </p:nvSpPr>
        <p:spPr>
          <a:xfrm>
            <a:off x="3708583" y="3098512"/>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Accept by TO</a:t>
            </a:r>
            <a:endParaRPr sz="600">
              <a:solidFill>
                <a:srgbClr val="7F7F7F"/>
              </a:solidFill>
            </a:endParaRPr>
          </a:p>
        </p:txBody>
      </p:sp>
      <p:sp>
        <p:nvSpPr>
          <p:cNvPr id="1096" name="Google Shape;1096;p46"/>
          <p:cNvSpPr/>
          <p:nvPr/>
        </p:nvSpPr>
        <p:spPr>
          <a:xfrm>
            <a:off x="4713456" y="2503139"/>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Sequence by routing service</a:t>
            </a:r>
            <a:endParaRPr sz="600">
              <a:solidFill>
                <a:srgbClr val="7F7F7F"/>
              </a:solidFill>
            </a:endParaRPr>
          </a:p>
        </p:txBody>
      </p:sp>
      <p:sp>
        <p:nvSpPr>
          <p:cNvPr id="1097" name="Google Shape;1097;p46"/>
          <p:cNvSpPr/>
          <p:nvPr/>
        </p:nvSpPr>
        <p:spPr>
          <a:xfrm>
            <a:off x="4713466" y="2793779"/>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Sequence by TN </a:t>
            </a:r>
            <a:endParaRPr sz="600">
              <a:solidFill>
                <a:srgbClr val="7F7F7F"/>
              </a:solidFill>
            </a:endParaRPr>
          </a:p>
        </p:txBody>
      </p:sp>
      <p:sp>
        <p:nvSpPr>
          <p:cNvPr id="1098" name="Google Shape;1098;p46"/>
          <p:cNvSpPr/>
          <p:nvPr/>
        </p:nvSpPr>
        <p:spPr>
          <a:xfrm>
            <a:off x="5789446" y="3403352"/>
            <a:ext cx="788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POD collection</a:t>
            </a:r>
            <a:endParaRPr sz="600">
              <a:solidFill>
                <a:srgbClr val="7F7F7F"/>
              </a:solidFill>
            </a:endParaRPr>
          </a:p>
        </p:txBody>
      </p:sp>
      <p:sp>
        <p:nvSpPr>
          <p:cNvPr id="1089" name="Google Shape;1089;p46"/>
          <p:cNvSpPr/>
          <p:nvPr/>
        </p:nvSpPr>
        <p:spPr>
          <a:xfrm>
            <a:off x="5789446" y="3720345"/>
            <a:ext cx="788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000000"/>
                </a:solidFill>
              </a:rPr>
              <a:t>COD collection</a:t>
            </a:r>
            <a:endParaRPr sz="600">
              <a:solidFill>
                <a:srgbClr val="000000"/>
              </a:solidFill>
            </a:endParaRPr>
          </a:p>
        </p:txBody>
      </p:sp>
      <p:sp>
        <p:nvSpPr>
          <p:cNvPr id="1099" name="Google Shape;1099;p46"/>
          <p:cNvSpPr/>
          <p:nvPr/>
        </p:nvSpPr>
        <p:spPr>
          <a:xfrm>
            <a:off x="5783110" y="2477485"/>
            <a:ext cx="788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rPr>
              <a:t>Delivery location validation</a:t>
            </a:r>
            <a:endParaRPr sz="600">
              <a:solidFill>
                <a:srgbClr val="7F7F7F"/>
              </a:solidFill>
            </a:endParaRPr>
          </a:p>
        </p:txBody>
      </p:sp>
      <p:cxnSp>
        <p:nvCxnSpPr>
          <p:cNvPr id="1100" name="Google Shape;1100;p46"/>
          <p:cNvCxnSpPr>
            <a:stCxn id="1090" idx="3"/>
            <a:endCxn id="1085" idx="1"/>
          </p:cNvCxnSpPr>
          <p:nvPr/>
        </p:nvCxnSpPr>
        <p:spPr>
          <a:xfrm>
            <a:off x="3429602" y="3121880"/>
            <a:ext cx="171000" cy="0"/>
          </a:xfrm>
          <a:prstGeom prst="straightConnector1">
            <a:avLst/>
          </a:prstGeom>
          <a:noFill/>
          <a:ln cap="flat" cmpd="sng" w="9525">
            <a:solidFill>
              <a:srgbClr val="595959"/>
            </a:solidFill>
            <a:prstDash val="solid"/>
            <a:round/>
            <a:headEnd len="med" w="med" type="none"/>
            <a:tailEnd len="med" w="med" type="triangle"/>
          </a:ln>
        </p:spPr>
      </p:cxnSp>
      <p:cxnSp>
        <p:nvCxnSpPr>
          <p:cNvPr id="1101" name="Google Shape;1101;p46"/>
          <p:cNvCxnSpPr/>
          <p:nvPr/>
        </p:nvCxnSpPr>
        <p:spPr>
          <a:xfrm>
            <a:off x="4461423" y="3121805"/>
            <a:ext cx="170700" cy="0"/>
          </a:xfrm>
          <a:prstGeom prst="straightConnector1">
            <a:avLst/>
          </a:prstGeom>
          <a:noFill/>
          <a:ln cap="flat" cmpd="sng" w="9525">
            <a:solidFill>
              <a:srgbClr val="595959"/>
            </a:solidFill>
            <a:prstDash val="solid"/>
            <a:round/>
            <a:headEnd len="med" w="med" type="none"/>
            <a:tailEnd len="med" w="med" type="triangle"/>
          </a:ln>
        </p:spPr>
      </p:cxnSp>
      <p:cxnSp>
        <p:nvCxnSpPr>
          <p:cNvPr id="1102" name="Google Shape;1102;p46"/>
          <p:cNvCxnSpPr/>
          <p:nvPr/>
        </p:nvCxnSpPr>
        <p:spPr>
          <a:xfrm>
            <a:off x="5499956" y="3121805"/>
            <a:ext cx="170700" cy="0"/>
          </a:xfrm>
          <a:prstGeom prst="straightConnector1">
            <a:avLst/>
          </a:prstGeom>
          <a:noFill/>
          <a:ln cap="flat" cmpd="sng" w="9525">
            <a:solidFill>
              <a:srgbClr val="595959"/>
            </a:solidFill>
            <a:prstDash val="solid"/>
            <a:round/>
            <a:headEnd len="med" w="med" type="none"/>
            <a:tailEnd len="med" w="med" type="triangle"/>
          </a:ln>
        </p:spPr>
      </p:cxnSp>
      <p:sp>
        <p:nvSpPr>
          <p:cNvPr id="1103" name="Google Shape;1103;p46"/>
          <p:cNvSpPr/>
          <p:nvPr/>
        </p:nvSpPr>
        <p:spPr>
          <a:xfrm>
            <a:off x="217348" y="2192480"/>
            <a:ext cx="1969800" cy="586800"/>
          </a:xfrm>
          <a:prstGeom prst="rect">
            <a:avLst/>
          </a:prstGeom>
          <a:solidFill>
            <a:srgbClr val="FF663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rPr>
              <a:t>Auto AT Creation Rule </a:t>
            </a:r>
            <a:endParaRPr b="1"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p:txBody>
      </p:sp>
      <p:sp>
        <p:nvSpPr>
          <p:cNvPr id="1104" name="Google Shape;1104;p46"/>
          <p:cNvSpPr/>
          <p:nvPr/>
        </p:nvSpPr>
        <p:spPr>
          <a:xfrm>
            <a:off x="5783041" y="2767644"/>
            <a:ext cx="788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Delivery address type collection</a:t>
            </a:r>
            <a:endParaRPr sz="600">
              <a:solidFill>
                <a:srgbClr val="7F7F7F"/>
              </a:solidFill>
            </a:endParaRPr>
          </a:p>
        </p:txBody>
      </p:sp>
      <p:sp>
        <p:nvSpPr>
          <p:cNvPr id="1105" name="Google Shape;1105;p46"/>
          <p:cNvSpPr/>
          <p:nvPr/>
        </p:nvSpPr>
        <p:spPr>
          <a:xfrm>
            <a:off x="217348" y="3464534"/>
            <a:ext cx="1969800" cy="586800"/>
          </a:xfrm>
          <a:prstGeom prst="rect">
            <a:avLst/>
          </a:prstGeom>
          <a:solidFill>
            <a:srgbClr val="FF663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rPr>
              <a:t>In-station support (BR)</a:t>
            </a:r>
            <a:endParaRPr b="1"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p:txBody>
      </p:sp>
      <p:sp>
        <p:nvSpPr>
          <p:cNvPr id="1106" name="Google Shape;1106;p46"/>
          <p:cNvSpPr/>
          <p:nvPr/>
        </p:nvSpPr>
        <p:spPr>
          <a:xfrm>
            <a:off x="1164805" y="3769620"/>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Corridor-cage allocation</a:t>
            </a:r>
            <a:endParaRPr sz="600"/>
          </a:p>
        </p:txBody>
      </p:sp>
      <p:sp>
        <p:nvSpPr>
          <p:cNvPr id="1107" name="Google Shape;1107;p46"/>
          <p:cNvSpPr/>
          <p:nvPr/>
        </p:nvSpPr>
        <p:spPr>
          <a:xfrm>
            <a:off x="328744" y="3769629"/>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Label printing validation</a:t>
            </a:r>
            <a:endParaRPr sz="600"/>
          </a:p>
        </p:txBody>
      </p:sp>
      <p:sp>
        <p:nvSpPr>
          <p:cNvPr id="1108" name="Google Shape;1108;p46"/>
          <p:cNvSpPr/>
          <p:nvPr/>
        </p:nvSpPr>
        <p:spPr>
          <a:xfrm>
            <a:off x="332855" y="2503131"/>
            <a:ext cx="830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Routing solution (BR)</a:t>
            </a:r>
            <a:endParaRPr sz="600"/>
          </a:p>
        </p:txBody>
      </p:sp>
      <p:cxnSp>
        <p:nvCxnSpPr>
          <p:cNvPr id="1109" name="Google Shape;1109;p46"/>
          <p:cNvCxnSpPr>
            <a:stCxn id="1103" idx="3"/>
            <a:endCxn id="1091" idx="1"/>
          </p:cNvCxnSpPr>
          <p:nvPr/>
        </p:nvCxnSpPr>
        <p:spPr>
          <a:xfrm>
            <a:off x="2187148" y="2485880"/>
            <a:ext cx="393900" cy="113400"/>
          </a:xfrm>
          <a:prstGeom prst="curvedConnector3">
            <a:avLst>
              <a:gd fmla="val 50006" name="adj1"/>
            </a:avLst>
          </a:prstGeom>
          <a:noFill/>
          <a:ln cap="flat" cmpd="sng" w="9525">
            <a:solidFill>
              <a:srgbClr val="595959"/>
            </a:solidFill>
            <a:prstDash val="solid"/>
            <a:round/>
            <a:headEnd len="med" w="med" type="none"/>
            <a:tailEnd len="med" w="med" type="triangle"/>
          </a:ln>
        </p:spPr>
      </p:cxnSp>
      <p:sp>
        <p:nvSpPr>
          <p:cNvPr id="1110" name="Google Shape;1110;p46"/>
          <p:cNvSpPr/>
          <p:nvPr/>
        </p:nvSpPr>
        <p:spPr>
          <a:xfrm>
            <a:off x="216578" y="2828511"/>
            <a:ext cx="1969800" cy="586800"/>
          </a:xfrm>
          <a:prstGeom prst="rect">
            <a:avLst/>
          </a:prstGeom>
          <a:solidFill>
            <a:srgbClr val="FF663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900">
                <a:solidFill>
                  <a:srgbClr val="FFFFFF"/>
                </a:solidFill>
              </a:rPr>
              <a:t>Auto AT Assignment Rule </a:t>
            </a:r>
            <a:endParaRPr b="1"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a:p>
            <a:pPr indent="0" lvl="0" marL="0" marR="0" rtl="0" algn="ctr">
              <a:lnSpc>
                <a:spcPct val="100000"/>
              </a:lnSpc>
              <a:spcBef>
                <a:spcPts val="0"/>
              </a:spcBef>
              <a:spcAft>
                <a:spcPts val="0"/>
              </a:spcAft>
              <a:buNone/>
            </a:pPr>
            <a:r>
              <a:t/>
            </a:r>
            <a:endParaRPr sz="900">
              <a:solidFill>
                <a:srgbClr val="FFFFFF"/>
              </a:solidFill>
            </a:endParaRPr>
          </a:p>
        </p:txBody>
      </p:sp>
      <p:sp>
        <p:nvSpPr>
          <p:cNvPr id="1111" name="Google Shape;1111;p46"/>
          <p:cNvSpPr/>
          <p:nvPr/>
        </p:nvSpPr>
        <p:spPr>
          <a:xfrm>
            <a:off x="381359" y="3111765"/>
            <a:ext cx="16422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Driver-zone configuration (SG)</a:t>
            </a:r>
            <a:endParaRPr sz="600"/>
          </a:p>
        </p:txBody>
      </p:sp>
      <p:cxnSp>
        <p:nvCxnSpPr>
          <p:cNvPr id="1112" name="Google Shape;1112;p46"/>
          <p:cNvCxnSpPr>
            <a:stCxn id="1110" idx="3"/>
            <a:endCxn id="1113" idx="1"/>
          </p:cNvCxnSpPr>
          <p:nvPr/>
        </p:nvCxnSpPr>
        <p:spPr>
          <a:xfrm>
            <a:off x="2186378" y="3121911"/>
            <a:ext cx="394500" cy="98700"/>
          </a:xfrm>
          <a:prstGeom prst="curvedConnector3">
            <a:avLst>
              <a:gd fmla="val 50014" name="adj1"/>
            </a:avLst>
          </a:prstGeom>
          <a:noFill/>
          <a:ln cap="flat" cmpd="sng" w="9525">
            <a:solidFill>
              <a:srgbClr val="595959"/>
            </a:solidFill>
            <a:prstDash val="solid"/>
            <a:round/>
            <a:headEnd len="med" w="med" type="none"/>
            <a:tailEnd len="med" w="med" type="triangle"/>
          </a:ln>
        </p:spPr>
      </p:cxnSp>
      <p:sp>
        <p:nvSpPr>
          <p:cNvPr id="1114" name="Google Shape;1114;p46"/>
          <p:cNvSpPr/>
          <p:nvPr/>
        </p:nvSpPr>
        <p:spPr>
          <a:xfrm>
            <a:off x="2580899" y="2793779"/>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Manual creation</a:t>
            </a:r>
            <a:endParaRPr sz="600">
              <a:solidFill>
                <a:srgbClr val="7F7F7F"/>
              </a:solidFill>
            </a:endParaRPr>
          </a:p>
        </p:txBody>
      </p:sp>
      <p:sp>
        <p:nvSpPr>
          <p:cNvPr id="1113" name="Google Shape;1113;p46"/>
          <p:cNvSpPr/>
          <p:nvPr/>
        </p:nvSpPr>
        <p:spPr>
          <a:xfrm>
            <a:off x="2580899" y="3110013"/>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Auto assignment</a:t>
            </a:r>
            <a:endParaRPr sz="600">
              <a:solidFill>
                <a:srgbClr val="7F7F7F"/>
              </a:solidFill>
            </a:endParaRPr>
          </a:p>
        </p:txBody>
      </p:sp>
      <p:sp>
        <p:nvSpPr>
          <p:cNvPr id="1115" name="Google Shape;1115;p46"/>
          <p:cNvSpPr/>
          <p:nvPr/>
        </p:nvSpPr>
        <p:spPr>
          <a:xfrm>
            <a:off x="1260112" y="2508129"/>
            <a:ext cx="830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Zone solution(SEA)</a:t>
            </a:r>
            <a:endParaRPr sz="600"/>
          </a:p>
        </p:txBody>
      </p:sp>
      <p:sp>
        <p:nvSpPr>
          <p:cNvPr id="1116" name="Google Shape;1116;p46"/>
          <p:cNvSpPr/>
          <p:nvPr/>
        </p:nvSpPr>
        <p:spPr>
          <a:xfrm>
            <a:off x="2581028" y="3742489"/>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Assignment validation(BR)</a:t>
            </a:r>
            <a:endParaRPr sz="600">
              <a:solidFill>
                <a:srgbClr val="7F7F7F"/>
              </a:solidFill>
            </a:endParaRPr>
          </a:p>
        </p:txBody>
      </p:sp>
      <p:sp>
        <p:nvSpPr>
          <p:cNvPr id="1117" name="Google Shape;1117;p46"/>
          <p:cNvSpPr/>
          <p:nvPr/>
        </p:nvSpPr>
        <p:spPr>
          <a:xfrm>
            <a:off x="3701655" y="3403237"/>
            <a:ext cx="7335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Accept validation(BR)</a:t>
            </a:r>
            <a:endParaRPr sz="600">
              <a:solidFill>
                <a:srgbClr val="7F7F7F"/>
              </a:solidFill>
            </a:endParaRPr>
          </a:p>
        </p:txBody>
      </p:sp>
      <p:sp>
        <p:nvSpPr>
          <p:cNvPr id="1118" name="Google Shape;1118;p46"/>
          <p:cNvSpPr/>
          <p:nvPr/>
        </p:nvSpPr>
        <p:spPr>
          <a:xfrm>
            <a:off x="5789454" y="3085506"/>
            <a:ext cx="788400" cy="221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t>Handover validation</a:t>
            </a:r>
            <a:endParaRPr sz="600">
              <a:solidFill>
                <a:srgbClr val="7F7F7F"/>
              </a:solidFill>
            </a:endParaRPr>
          </a:p>
        </p:txBody>
      </p:sp>
      <p:sp>
        <p:nvSpPr>
          <p:cNvPr id="1119" name="Google Shape;1119;p46"/>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a:bodyPr>
          <a:lstStyle/>
          <a:p>
            <a:pPr indent="0" lvl="0" marL="0" marR="0" rtl="0" algn="l">
              <a:lnSpc>
                <a:spcPct val="90000"/>
              </a:lnSpc>
              <a:spcBef>
                <a:spcPts val="0"/>
              </a:spcBef>
              <a:spcAft>
                <a:spcPts val="0"/>
              </a:spcAft>
              <a:buSzPts val="1400"/>
              <a:buNone/>
            </a:pPr>
            <a:r>
              <a:rPr lang="en" sz="1800">
                <a:latin typeface="Arial"/>
                <a:ea typeface="Arial"/>
                <a:cs typeface="Arial"/>
                <a:sym typeface="Arial"/>
              </a:rPr>
              <a:t>SPX</a:t>
            </a:r>
            <a:r>
              <a:rPr lang="en" sz="1800"/>
              <a:t> Operation (4/6) - LM Delivery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4" name="Shape 1124"/>
        <p:cNvGrpSpPr/>
        <p:nvPr/>
      </p:nvGrpSpPr>
      <p:grpSpPr>
        <a:xfrm>
          <a:off x="0" y="0"/>
          <a:ext cx="0" cy="0"/>
          <a:chOff x="0" y="0"/>
          <a:chExt cx="0" cy="0"/>
        </a:xfrm>
      </p:grpSpPr>
      <p:sp>
        <p:nvSpPr>
          <p:cNvPr id="1125" name="Google Shape;1125;p47"/>
          <p:cNvSpPr/>
          <p:nvPr/>
        </p:nvSpPr>
        <p:spPr>
          <a:xfrm>
            <a:off x="732450" y="1417781"/>
            <a:ext cx="7781100" cy="33003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t/>
            </a:r>
            <a:endParaRPr b="1" sz="800"/>
          </a:p>
        </p:txBody>
      </p:sp>
      <p:sp>
        <p:nvSpPr>
          <p:cNvPr id="1126" name="Google Shape;1126;p47"/>
          <p:cNvSpPr/>
          <p:nvPr/>
        </p:nvSpPr>
        <p:spPr>
          <a:xfrm>
            <a:off x="710379" y="4764769"/>
            <a:ext cx="1494600" cy="299700"/>
          </a:xfrm>
          <a:prstGeom prst="rect">
            <a:avLst/>
          </a:prstGeom>
          <a:noFill/>
          <a:ln cap="flat" cmpd="sng" w="9525">
            <a:solidFill>
              <a:srgbClr val="000000"/>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7" name="Google Shape;1127;p47"/>
          <p:cNvSpPr/>
          <p:nvPr/>
        </p:nvSpPr>
        <p:spPr>
          <a:xfrm>
            <a:off x="764664" y="4809620"/>
            <a:ext cx="593400" cy="2034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Existing</a:t>
            </a:r>
            <a:endParaRPr b="0" i="0" sz="600" u="none" cap="none" strike="noStrike">
              <a:solidFill>
                <a:srgbClr val="000000"/>
              </a:solidFill>
              <a:latin typeface="Arial"/>
              <a:ea typeface="Arial"/>
              <a:cs typeface="Arial"/>
              <a:sym typeface="Arial"/>
            </a:endParaRPr>
          </a:p>
        </p:txBody>
      </p:sp>
      <p:sp>
        <p:nvSpPr>
          <p:cNvPr id="1128" name="Google Shape;1128;p47"/>
          <p:cNvSpPr/>
          <p:nvPr/>
        </p:nvSpPr>
        <p:spPr>
          <a:xfrm>
            <a:off x="1488544" y="480158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Planning</a:t>
            </a:r>
            <a:endParaRPr b="0" i="0" sz="600" u="none" cap="none" strike="noStrike">
              <a:solidFill>
                <a:srgbClr val="000000"/>
              </a:solidFill>
              <a:latin typeface="Arial"/>
              <a:ea typeface="Arial"/>
              <a:cs typeface="Arial"/>
              <a:sym typeface="Arial"/>
            </a:endParaRPr>
          </a:p>
        </p:txBody>
      </p:sp>
      <p:sp>
        <p:nvSpPr>
          <p:cNvPr id="1129" name="Google Shape;1129;p47"/>
          <p:cNvSpPr/>
          <p:nvPr/>
        </p:nvSpPr>
        <p:spPr>
          <a:xfrm>
            <a:off x="4089375" y="1547400"/>
            <a:ext cx="4340400" cy="2506200"/>
          </a:xfrm>
          <a:prstGeom prst="rect">
            <a:avLst/>
          </a:prstGeom>
          <a:solidFill>
            <a:srgbClr val="113366"/>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运营</a:t>
            </a:r>
            <a:endParaRPr b="1" sz="800">
              <a:solidFill>
                <a:srgbClr val="FFFFFF"/>
              </a:solidFill>
            </a:endParaRPr>
          </a:p>
        </p:txBody>
      </p:sp>
      <p:grpSp>
        <p:nvGrpSpPr>
          <p:cNvPr id="1130" name="Google Shape;1130;p47"/>
          <p:cNvGrpSpPr/>
          <p:nvPr/>
        </p:nvGrpSpPr>
        <p:grpSpPr>
          <a:xfrm>
            <a:off x="7055557" y="1783388"/>
            <a:ext cx="1285200" cy="2115675"/>
            <a:chOff x="9407409" y="2377850"/>
            <a:chExt cx="1713600" cy="2820900"/>
          </a:xfrm>
        </p:grpSpPr>
        <p:sp>
          <p:nvSpPr>
            <p:cNvPr id="1131" name="Google Shape;1131;p47"/>
            <p:cNvSpPr/>
            <p:nvPr/>
          </p:nvSpPr>
          <p:spPr>
            <a:xfrm>
              <a:off x="9407409" y="2377850"/>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i="0" lang="en" sz="800" u="none" cap="none" strike="noStrike">
                  <a:solidFill>
                    <a:schemeClr val="lt1"/>
                  </a:solidFill>
                  <a:latin typeface="Arial"/>
                  <a:ea typeface="Arial"/>
                  <a:cs typeface="Arial"/>
                  <a:sym typeface="Arial"/>
                </a:rPr>
                <a:t>Collection Service</a:t>
              </a:r>
              <a:endParaRPr b="1" i="0" sz="800" u="none" cap="none" strike="noStrike">
                <a:solidFill>
                  <a:schemeClr val="lt1"/>
                </a:solidFill>
                <a:latin typeface="Arial"/>
                <a:ea typeface="Arial"/>
                <a:cs typeface="Arial"/>
                <a:sym typeface="Arial"/>
              </a:endParaRPr>
            </a:p>
          </p:txBody>
        </p:sp>
        <p:sp>
          <p:nvSpPr>
            <p:cNvPr id="1132" name="Google Shape;1132;p47"/>
            <p:cNvSpPr/>
            <p:nvPr/>
          </p:nvSpPr>
          <p:spPr>
            <a:xfrm>
              <a:off x="9490889" y="2748769"/>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Normal Collection</a:t>
              </a:r>
              <a:endParaRPr sz="600">
                <a:solidFill>
                  <a:srgbClr val="000000"/>
                </a:solidFill>
              </a:endParaRPr>
            </a:p>
          </p:txBody>
        </p:sp>
        <p:sp>
          <p:nvSpPr>
            <p:cNvPr id="1133" name="Google Shape;1133;p47"/>
            <p:cNvSpPr/>
            <p:nvPr/>
          </p:nvSpPr>
          <p:spPr>
            <a:xfrm>
              <a:off x="9490889" y="3218600"/>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Collection Inbound</a:t>
              </a:r>
              <a:endParaRPr sz="600">
                <a:solidFill>
                  <a:srgbClr val="000000"/>
                </a:solidFill>
              </a:endParaRPr>
            </a:p>
          </p:txBody>
        </p:sp>
        <p:sp>
          <p:nvSpPr>
            <p:cNvPr id="1134" name="Google Shape;1134;p47"/>
            <p:cNvSpPr/>
            <p:nvPr/>
          </p:nvSpPr>
          <p:spPr>
            <a:xfrm>
              <a:off x="9490889" y="3688432"/>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Self Checkin</a:t>
              </a:r>
              <a:endParaRPr sz="600">
                <a:solidFill>
                  <a:srgbClr val="000000"/>
                </a:solidFill>
              </a:endParaRPr>
            </a:p>
          </p:txBody>
        </p:sp>
        <p:sp>
          <p:nvSpPr>
            <p:cNvPr id="1135" name="Google Shape;1135;p47"/>
            <p:cNvSpPr/>
            <p:nvPr/>
          </p:nvSpPr>
          <p:spPr>
            <a:xfrm>
              <a:off x="9490889" y="4158264"/>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Send SMS</a:t>
              </a:r>
              <a:endParaRPr sz="600">
                <a:solidFill>
                  <a:srgbClr val="000000"/>
                </a:solidFill>
              </a:endParaRPr>
            </a:p>
          </p:txBody>
        </p:sp>
        <p:sp>
          <p:nvSpPr>
            <p:cNvPr id="1136" name="Google Shape;1136;p47"/>
            <p:cNvSpPr/>
            <p:nvPr/>
          </p:nvSpPr>
          <p:spPr>
            <a:xfrm>
              <a:off x="9490889" y="4626777"/>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Parcel Search</a:t>
              </a:r>
              <a:endParaRPr sz="600">
                <a:solidFill>
                  <a:srgbClr val="000000"/>
                </a:solidFill>
              </a:endParaRPr>
            </a:p>
          </p:txBody>
        </p:sp>
        <p:sp>
          <p:nvSpPr>
            <p:cNvPr id="1137" name="Google Shape;1137;p47"/>
            <p:cNvSpPr/>
            <p:nvPr/>
          </p:nvSpPr>
          <p:spPr>
            <a:xfrm>
              <a:off x="10278232" y="2748769"/>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Self  </a:t>
              </a:r>
              <a:endParaRPr sz="600"/>
            </a:p>
            <a:p>
              <a:pPr indent="0" lvl="0" marL="0" marR="0" rtl="0" algn="ctr">
                <a:lnSpc>
                  <a:spcPct val="100000"/>
                </a:lnSpc>
                <a:spcBef>
                  <a:spcPts val="0"/>
                </a:spcBef>
                <a:spcAft>
                  <a:spcPts val="0"/>
                </a:spcAft>
                <a:buNone/>
              </a:pPr>
              <a:r>
                <a:rPr lang="en" sz="600"/>
                <a:t>Collection</a:t>
              </a:r>
              <a:endParaRPr sz="600">
                <a:solidFill>
                  <a:srgbClr val="000000"/>
                </a:solidFill>
              </a:endParaRPr>
            </a:p>
          </p:txBody>
        </p:sp>
        <p:sp>
          <p:nvSpPr>
            <p:cNvPr id="1138" name="Google Shape;1138;p47"/>
            <p:cNvSpPr/>
            <p:nvPr/>
          </p:nvSpPr>
          <p:spPr>
            <a:xfrm>
              <a:off x="10278232" y="3218600"/>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Collection Outbound</a:t>
              </a:r>
              <a:endParaRPr sz="600">
                <a:solidFill>
                  <a:srgbClr val="000000"/>
                </a:solidFill>
              </a:endParaRPr>
            </a:p>
          </p:txBody>
        </p:sp>
        <p:sp>
          <p:nvSpPr>
            <p:cNvPr id="1139" name="Google Shape;1139;p47"/>
            <p:cNvSpPr/>
            <p:nvPr/>
          </p:nvSpPr>
          <p:spPr>
            <a:xfrm>
              <a:off x="10278232" y="3688432"/>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Self Payment</a:t>
              </a:r>
              <a:endParaRPr sz="600">
                <a:solidFill>
                  <a:srgbClr val="000000"/>
                </a:solidFill>
              </a:endParaRPr>
            </a:p>
          </p:txBody>
        </p:sp>
        <p:sp>
          <p:nvSpPr>
            <p:cNvPr id="1140" name="Google Shape;1140;p47"/>
            <p:cNvSpPr/>
            <p:nvPr/>
          </p:nvSpPr>
          <p:spPr>
            <a:xfrm>
              <a:off x="10278232" y="4158264"/>
              <a:ext cx="7212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Collection Remind</a:t>
              </a:r>
              <a:endParaRPr sz="600">
                <a:solidFill>
                  <a:srgbClr val="000000"/>
                </a:solidFill>
              </a:endParaRPr>
            </a:p>
          </p:txBody>
        </p:sp>
        <p:sp>
          <p:nvSpPr>
            <p:cNvPr id="1141" name="Google Shape;1141;p47"/>
            <p:cNvSpPr/>
            <p:nvPr/>
          </p:nvSpPr>
          <p:spPr>
            <a:xfrm>
              <a:off x="10278232" y="4624793"/>
              <a:ext cx="721200" cy="4347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Print Receipt</a:t>
              </a:r>
              <a:endParaRPr sz="600"/>
            </a:p>
          </p:txBody>
        </p:sp>
      </p:grpSp>
      <p:grpSp>
        <p:nvGrpSpPr>
          <p:cNvPr id="1142" name="Google Shape;1142;p47"/>
          <p:cNvGrpSpPr/>
          <p:nvPr/>
        </p:nvGrpSpPr>
        <p:grpSpPr>
          <a:xfrm>
            <a:off x="5679521" y="1786486"/>
            <a:ext cx="1285200" cy="2115675"/>
            <a:chOff x="7683836" y="2381981"/>
            <a:chExt cx="1713600" cy="2820900"/>
          </a:xfrm>
        </p:grpSpPr>
        <p:sp>
          <p:nvSpPr>
            <p:cNvPr id="1143" name="Google Shape;1143;p47"/>
            <p:cNvSpPr/>
            <p:nvPr/>
          </p:nvSpPr>
          <p:spPr>
            <a:xfrm>
              <a:off x="7683836" y="2381981"/>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i="0" lang="en" sz="800" u="none" cap="none" strike="noStrike">
                  <a:solidFill>
                    <a:schemeClr val="lt1"/>
                  </a:solidFill>
                  <a:latin typeface="Arial"/>
                  <a:ea typeface="Arial"/>
                  <a:cs typeface="Arial"/>
                  <a:sym typeface="Arial"/>
                </a:rPr>
                <a:t>In-Point Service</a:t>
              </a:r>
              <a:endParaRPr b="1" i="0" sz="800" u="none" cap="none" strike="noStrike">
                <a:solidFill>
                  <a:schemeClr val="lt1"/>
                </a:solidFill>
                <a:latin typeface="Arial"/>
                <a:ea typeface="Arial"/>
                <a:cs typeface="Arial"/>
                <a:sym typeface="Arial"/>
              </a:endParaRPr>
            </a:p>
          </p:txBody>
        </p:sp>
        <p:sp>
          <p:nvSpPr>
            <p:cNvPr id="1144" name="Google Shape;1144;p47"/>
            <p:cNvSpPr/>
            <p:nvPr/>
          </p:nvSpPr>
          <p:spPr>
            <a:xfrm>
              <a:off x="7777723" y="2749969"/>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Put Away</a:t>
              </a:r>
              <a:endParaRPr sz="600">
                <a:solidFill>
                  <a:srgbClr val="000000"/>
                </a:solidFill>
              </a:endParaRPr>
            </a:p>
          </p:txBody>
        </p:sp>
        <p:sp>
          <p:nvSpPr>
            <p:cNvPr id="1145" name="Google Shape;1145;p47"/>
            <p:cNvSpPr/>
            <p:nvPr/>
          </p:nvSpPr>
          <p:spPr>
            <a:xfrm>
              <a:off x="7777723" y="3219800"/>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Pack TO</a:t>
              </a:r>
              <a:endParaRPr sz="600">
                <a:solidFill>
                  <a:srgbClr val="000000"/>
                </a:solidFill>
              </a:endParaRPr>
            </a:p>
          </p:txBody>
        </p:sp>
        <p:sp>
          <p:nvSpPr>
            <p:cNvPr id="1146" name="Google Shape;1146;p47"/>
            <p:cNvSpPr/>
            <p:nvPr/>
          </p:nvSpPr>
          <p:spPr>
            <a:xfrm>
              <a:off x="7777723" y="3689632"/>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Put Locker</a:t>
              </a:r>
              <a:endParaRPr sz="600">
                <a:solidFill>
                  <a:srgbClr val="000000"/>
                </a:solidFill>
              </a:endParaRPr>
            </a:p>
          </p:txBody>
        </p:sp>
        <p:sp>
          <p:nvSpPr>
            <p:cNvPr id="1147" name="Google Shape;1147;p47"/>
            <p:cNvSpPr/>
            <p:nvPr/>
          </p:nvSpPr>
          <p:spPr>
            <a:xfrm>
              <a:off x="7777723" y="4159464"/>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Inventory Mgt</a:t>
              </a:r>
              <a:endParaRPr sz="600">
                <a:solidFill>
                  <a:srgbClr val="000000"/>
                </a:solidFill>
              </a:endParaRPr>
            </a:p>
          </p:txBody>
        </p:sp>
        <p:sp>
          <p:nvSpPr>
            <p:cNvPr id="1148" name="Google Shape;1148;p47"/>
            <p:cNvSpPr/>
            <p:nvPr/>
          </p:nvSpPr>
          <p:spPr>
            <a:xfrm>
              <a:off x="8565216" y="2749969"/>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Adjust Inventory</a:t>
              </a:r>
              <a:endParaRPr sz="600">
                <a:solidFill>
                  <a:srgbClr val="000000"/>
                </a:solidFill>
              </a:endParaRPr>
            </a:p>
          </p:txBody>
        </p:sp>
        <p:sp>
          <p:nvSpPr>
            <p:cNvPr id="1149" name="Google Shape;1149;p47"/>
            <p:cNvSpPr/>
            <p:nvPr/>
          </p:nvSpPr>
          <p:spPr>
            <a:xfrm>
              <a:off x="8565216" y="3219800"/>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Unpack TO</a:t>
              </a:r>
              <a:endParaRPr sz="600">
                <a:solidFill>
                  <a:srgbClr val="000000"/>
                </a:solidFill>
              </a:endParaRPr>
            </a:p>
          </p:txBody>
        </p:sp>
        <p:sp>
          <p:nvSpPr>
            <p:cNvPr id="1150" name="Google Shape;1150;p47"/>
            <p:cNvSpPr/>
            <p:nvPr/>
          </p:nvSpPr>
          <p:spPr>
            <a:xfrm>
              <a:off x="8565216" y="3689632"/>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Handover TO</a:t>
              </a:r>
              <a:endParaRPr sz="600">
                <a:solidFill>
                  <a:srgbClr val="000000"/>
                </a:solidFill>
              </a:endParaRPr>
            </a:p>
          </p:txBody>
        </p:sp>
        <p:sp>
          <p:nvSpPr>
            <p:cNvPr id="1151" name="Google Shape;1151;p47"/>
            <p:cNvSpPr/>
            <p:nvPr/>
          </p:nvSpPr>
          <p:spPr>
            <a:xfrm>
              <a:off x="8565216" y="4159464"/>
              <a:ext cx="7209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Complete TO</a:t>
              </a:r>
              <a:endParaRPr sz="600">
                <a:solidFill>
                  <a:srgbClr val="000000"/>
                </a:solidFill>
              </a:endParaRPr>
            </a:p>
          </p:txBody>
        </p:sp>
      </p:grpSp>
      <p:sp>
        <p:nvSpPr>
          <p:cNvPr id="1152" name="Google Shape;1152;p47"/>
          <p:cNvSpPr/>
          <p:nvPr/>
        </p:nvSpPr>
        <p:spPr>
          <a:xfrm>
            <a:off x="732263" y="694125"/>
            <a:ext cx="7781100" cy="6840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1100"/>
              <a:t>Client</a:t>
            </a:r>
            <a:endParaRPr b="1" sz="1100"/>
          </a:p>
        </p:txBody>
      </p:sp>
      <p:sp>
        <p:nvSpPr>
          <p:cNvPr id="1153" name="Google Shape;1153;p47"/>
          <p:cNvSpPr/>
          <p:nvPr/>
        </p:nvSpPr>
        <p:spPr>
          <a:xfrm>
            <a:off x="6460316" y="941807"/>
            <a:ext cx="1969500" cy="392400"/>
          </a:xfrm>
          <a:prstGeom prst="rect">
            <a:avLst/>
          </a:prstGeom>
          <a:solidFill>
            <a:srgbClr val="113366"/>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a:t>
            </a:r>
            <a:r>
              <a:rPr b="1" lang="en" sz="900"/>
              <a:t> </a:t>
            </a:r>
            <a:r>
              <a:rPr b="1" lang="en" sz="900">
                <a:solidFill>
                  <a:schemeClr val="lt1"/>
                </a:solidFill>
              </a:rPr>
              <a:t>Buyer</a:t>
            </a:r>
            <a:endParaRPr b="1" sz="900"/>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154" name="Google Shape;1154;p47"/>
          <p:cNvSpPr/>
          <p:nvPr/>
        </p:nvSpPr>
        <p:spPr>
          <a:xfrm>
            <a:off x="6562781" y="1152216"/>
            <a:ext cx="824700" cy="1674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Check In Machine</a:t>
            </a:r>
            <a:endParaRPr sz="600"/>
          </a:p>
        </p:txBody>
      </p:sp>
      <p:sp>
        <p:nvSpPr>
          <p:cNvPr id="1155" name="Google Shape;1155;p47"/>
          <p:cNvSpPr/>
          <p:nvPr/>
        </p:nvSpPr>
        <p:spPr>
          <a:xfrm>
            <a:off x="7550831" y="1152216"/>
            <a:ext cx="823500" cy="1683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Payment Machine</a:t>
            </a:r>
            <a:endParaRPr sz="600"/>
          </a:p>
        </p:txBody>
      </p:sp>
      <p:sp>
        <p:nvSpPr>
          <p:cNvPr id="1156" name="Google Shape;1156;p47"/>
          <p:cNvSpPr/>
          <p:nvPr/>
        </p:nvSpPr>
        <p:spPr>
          <a:xfrm>
            <a:off x="893745" y="941807"/>
            <a:ext cx="3763800" cy="392400"/>
          </a:xfrm>
          <a:prstGeom prst="rect">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 Partner</a:t>
            </a:r>
            <a:endParaRPr b="1" sz="900">
              <a:solidFill>
                <a:schemeClr val="lt1"/>
              </a:solidFill>
            </a:endParaRPr>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157" name="Google Shape;1157;p47"/>
          <p:cNvSpPr/>
          <p:nvPr/>
        </p:nvSpPr>
        <p:spPr>
          <a:xfrm>
            <a:off x="3472991" y="1152216"/>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a:t>
            </a:r>
            <a:endParaRPr sz="600"/>
          </a:p>
        </p:txBody>
      </p:sp>
      <p:sp>
        <p:nvSpPr>
          <p:cNvPr id="1158" name="Google Shape;1158;p47"/>
          <p:cNvSpPr/>
          <p:nvPr/>
        </p:nvSpPr>
        <p:spPr>
          <a:xfrm>
            <a:off x="2242221" y="1152191"/>
            <a:ext cx="1039500" cy="1683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 APP</a:t>
            </a:r>
            <a:endParaRPr sz="600"/>
          </a:p>
        </p:txBody>
      </p:sp>
      <p:sp>
        <p:nvSpPr>
          <p:cNvPr id="1159" name="Google Shape;1159;p47"/>
          <p:cNvSpPr/>
          <p:nvPr/>
        </p:nvSpPr>
        <p:spPr>
          <a:xfrm>
            <a:off x="1023776" y="1152185"/>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 Portal </a:t>
            </a:r>
            <a:endParaRPr sz="600"/>
          </a:p>
        </p:txBody>
      </p:sp>
      <p:grpSp>
        <p:nvGrpSpPr>
          <p:cNvPr id="1160" name="Google Shape;1160;p47"/>
          <p:cNvGrpSpPr/>
          <p:nvPr/>
        </p:nvGrpSpPr>
        <p:grpSpPr>
          <a:xfrm>
            <a:off x="4797600" y="941807"/>
            <a:ext cx="1580850" cy="392400"/>
            <a:chOff x="6168200" y="1283700"/>
            <a:chExt cx="2107800" cy="523200"/>
          </a:xfrm>
        </p:grpSpPr>
        <p:sp>
          <p:nvSpPr>
            <p:cNvPr id="1161" name="Google Shape;1161;p47"/>
            <p:cNvSpPr/>
            <p:nvPr/>
          </p:nvSpPr>
          <p:spPr>
            <a:xfrm>
              <a:off x="6168200" y="1283700"/>
              <a:ext cx="2107800" cy="523200"/>
            </a:xfrm>
            <a:prstGeom prst="rect">
              <a:avLst/>
            </a:prstGeom>
            <a:solidFill>
              <a:srgbClr val="113366"/>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 Seller</a:t>
              </a:r>
              <a:endParaRPr b="1" sz="900">
                <a:solidFill>
                  <a:schemeClr val="lt1"/>
                </a:solidFill>
              </a:endParaRPr>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162" name="Google Shape;1162;p47"/>
            <p:cNvSpPr/>
            <p:nvPr/>
          </p:nvSpPr>
          <p:spPr>
            <a:xfrm>
              <a:off x="6274071" y="1518311"/>
              <a:ext cx="846300" cy="2670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a:t>
              </a:r>
              <a:endParaRPr sz="600"/>
            </a:p>
          </p:txBody>
        </p:sp>
        <p:sp>
          <p:nvSpPr>
            <p:cNvPr id="1163" name="Google Shape;1163;p47"/>
            <p:cNvSpPr/>
            <p:nvPr/>
          </p:nvSpPr>
          <p:spPr>
            <a:xfrm>
              <a:off x="7266129" y="1518321"/>
              <a:ext cx="846300" cy="2670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Check In Machine</a:t>
              </a:r>
              <a:endParaRPr sz="600"/>
            </a:p>
          </p:txBody>
        </p:sp>
      </p:grpSp>
      <p:grpSp>
        <p:nvGrpSpPr>
          <p:cNvPr id="1164" name="Google Shape;1164;p47"/>
          <p:cNvGrpSpPr/>
          <p:nvPr/>
        </p:nvGrpSpPr>
        <p:grpSpPr>
          <a:xfrm>
            <a:off x="4307138" y="1783388"/>
            <a:ext cx="1286100" cy="2115675"/>
            <a:chOff x="5895250" y="2377850"/>
            <a:chExt cx="1714800" cy="2820900"/>
          </a:xfrm>
        </p:grpSpPr>
        <p:sp>
          <p:nvSpPr>
            <p:cNvPr id="1165" name="Google Shape;1165;p47"/>
            <p:cNvSpPr/>
            <p:nvPr/>
          </p:nvSpPr>
          <p:spPr>
            <a:xfrm>
              <a:off x="5895250" y="2377850"/>
              <a:ext cx="17148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i="0" lang="en" sz="800" u="none" cap="none" strike="noStrike">
                  <a:solidFill>
                    <a:schemeClr val="lt1"/>
                  </a:solidFill>
                  <a:latin typeface="Arial"/>
                  <a:ea typeface="Arial"/>
                  <a:cs typeface="Arial"/>
                  <a:sym typeface="Arial"/>
                </a:rPr>
                <a:t>Dropoff Service</a:t>
              </a:r>
              <a:endParaRPr b="1" i="0" sz="800" u="none" cap="none" strike="noStrike">
                <a:solidFill>
                  <a:schemeClr val="lt1"/>
                </a:solidFill>
                <a:latin typeface="Arial"/>
                <a:ea typeface="Arial"/>
                <a:cs typeface="Arial"/>
                <a:sym typeface="Arial"/>
              </a:endParaRPr>
            </a:p>
          </p:txBody>
        </p:sp>
        <p:sp>
          <p:nvSpPr>
            <p:cNvPr id="1166" name="Google Shape;1166;p47"/>
            <p:cNvSpPr/>
            <p:nvPr/>
          </p:nvSpPr>
          <p:spPr>
            <a:xfrm>
              <a:off x="6001272" y="2748769"/>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Normal Drop-off</a:t>
              </a:r>
              <a:endParaRPr sz="600">
                <a:solidFill>
                  <a:srgbClr val="000000"/>
                </a:solidFill>
              </a:endParaRPr>
            </a:p>
          </p:txBody>
        </p:sp>
        <p:sp>
          <p:nvSpPr>
            <p:cNvPr id="1167" name="Google Shape;1167;p47"/>
            <p:cNvSpPr/>
            <p:nvPr/>
          </p:nvSpPr>
          <p:spPr>
            <a:xfrm>
              <a:off x="6001272" y="3218600"/>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Dropoff Inbound</a:t>
              </a:r>
              <a:endParaRPr sz="600"/>
            </a:p>
          </p:txBody>
        </p:sp>
        <p:sp>
          <p:nvSpPr>
            <p:cNvPr id="1168" name="Google Shape;1168;p47"/>
            <p:cNvSpPr/>
            <p:nvPr/>
          </p:nvSpPr>
          <p:spPr>
            <a:xfrm>
              <a:off x="6001272" y="3688432"/>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Parcel </a:t>
              </a:r>
              <a:endParaRPr sz="600">
                <a:solidFill>
                  <a:schemeClr val="dk1"/>
                </a:solidFill>
              </a:endParaRPr>
            </a:p>
            <a:p>
              <a:pPr indent="0" lvl="0" marL="0" rtl="0" algn="ctr">
                <a:spcBef>
                  <a:spcPts val="0"/>
                </a:spcBef>
                <a:spcAft>
                  <a:spcPts val="0"/>
                </a:spcAft>
                <a:buNone/>
              </a:pPr>
              <a:r>
                <a:rPr lang="en" sz="600">
                  <a:solidFill>
                    <a:schemeClr val="dk1"/>
                  </a:solidFill>
                </a:rPr>
                <a:t>Weight</a:t>
              </a:r>
              <a:endParaRPr sz="600"/>
            </a:p>
          </p:txBody>
        </p:sp>
        <p:sp>
          <p:nvSpPr>
            <p:cNvPr id="1169" name="Google Shape;1169;p47"/>
            <p:cNvSpPr/>
            <p:nvPr/>
          </p:nvSpPr>
          <p:spPr>
            <a:xfrm>
              <a:off x="6001272" y="4158264"/>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Print </a:t>
              </a:r>
              <a:endParaRPr sz="600"/>
            </a:p>
            <a:p>
              <a:pPr indent="0" lvl="0" marL="0" marR="0" rtl="0" algn="ctr">
                <a:lnSpc>
                  <a:spcPct val="100000"/>
                </a:lnSpc>
                <a:spcBef>
                  <a:spcPts val="0"/>
                </a:spcBef>
                <a:spcAft>
                  <a:spcPts val="0"/>
                </a:spcAft>
                <a:buNone/>
              </a:pPr>
              <a:r>
                <a:rPr lang="en" sz="600"/>
                <a:t>Receipt</a:t>
              </a:r>
              <a:endParaRPr sz="600">
                <a:solidFill>
                  <a:srgbClr val="000000"/>
                </a:solidFill>
              </a:endParaRPr>
            </a:p>
          </p:txBody>
        </p:sp>
        <p:sp>
          <p:nvSpPr>
            <p:cNvPr id="1170" name="Google Shape;1170;p47"/>
            <p:cNvSpPr/>
            <p:nvPr/>
          </p:nvSpPr>
          <p:spPr>
            <a:xfrm>
              <a:off x="6001272" y="4628095"/>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Checkin</a:t>
              </a:r>
              <a:endParaRPr sz="600">
                <a:solidFill>
                  <a:srgbClr val="000000"/>
                </a:solidFill>
              </a:endParaRPr>
            </a:p>
          </p:txBody>
        </p:sp>
        <p:sp>
          <p:nvSpPr>
            <p:cNvPr id="1171" name="Google Shape;1171;p47"/>
            <p:cNvSpPr/>
            <p:nvPr/>
          </p:nvSpPr>
          <p:spPr>
            <a:xfrm>
              <a:off x="6789082" y="2748769"/>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Self </a:t>
              </a:r>
              <a:endParaRPr sz="600"/>
            </a:p>
            <a:p>
              <a:pPr indent="0" lvl="0" marL="0" marR="0" rtl="0" algn="ctr">
                <a:lnSpc>
                  <a:spcPct val="100000"/>
                </a:lnSpc>
                <a:spcBef>
                  <a:spcPts val="0"/>
                </a:spcBef>
                <a:spcAft>
                  <a:spcPts val="0"/>
                </a:spcAft>
                <a:buNone/>
              </a:pPr>
              <a:r>
                <a:rPr lang="en" sz="600"/>
                <a:t> Drop-off</a:t>
              </a:r>
              <a:endParaRPr sz="600">
                <a:solidFill>
                  <a:srgbClr val="000000"/>
                </a:solidFill>
              </a:endParaRPr>
            </a:p>
          </p:txBody>
        </p:sp>
        <p:sp>
          <p:nvSpPr>
            <p:cNvPr id="1172" name="Google Shape;1172;p47"/>
            <p:cNvSpPr/>
            <p:nvPr/>
          </p:nvSpPr>
          <p:spPr>
            <a:xfrm>
              <a:off x="6789082" y="3218600"/>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Print Receipt</a:t>
              </a:r>
              <a:endParaRPr sz="600">
                <a:solidFill>
                  <a:srgbClr val="000000"/>
                </a:solidFill>
              </a:endParaRPr>
            </a:p>
          </p:txBody>
        </p:sp>
        <p:sp>
          <p:nvSpPr>
            <p:cNvPr id="1173" name="Google Shape;1173;p47"/>
            <p:cNvSpPr/>
            <p:nvPr/>
          </p:nvSpPr>
          <p:spPr>
            <a:xfrm>
              <a:off x="6789082" y="3688432"/>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Pay Shipping Fee</a:t>
              </a:r>
              <a:endParaRPr sz="600">
                <a:solidFill>
                  <a:srgbClr val="000000"/>
                </a:solidFill>
              </a:endParaRPr>
            </a:p>
          </p:txBody>
        </p:sp>
        <p:sp>
          <p:nvSpPr>
            <p:cNvPr id="1174" name="Google Shape;1174;p47"/>
            <p:cNvSpPr/>
            <p:nvPr/>
          </p:nvSpPr>
          <p:spPr>
            <a:xfrm>
              <a:off x="6789082" y="4158264"/>
              <a:ext cx="7215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Print </a:t>
              </a:r>
              <a:endParaRPr sz="600"/>
            </a:p>
            <a:p>
              <a:pPr indent="0" lvl="0" marL="0" marR="0" rtl="0" algn="ctr">
                <a:lnSpc>
                  <a:spcPct val="100000"/>
                </a:lnSpc>
                <a:spcBef>
                  <a:spcPts val="0"/>
                </a:spcBef>
                <a:spcAft>
                  <a:spcPts val="0"/>
                </a:spcAft>
                <a:buNone/>
              </a:pPr>
              <a:r>
                <a:rPr lang="en" sz="600"/>
                <a:t>AWB</a:t>
              </a:r>
              <a:endParaRPr sz="600">
                <a:solidFill>
                  <a:srgbClr val="000000"/>
                </a:solidFill>
              </a:endParaRPr>
            </a:p>
          </p:txBody>
        </p:sp>
        <p:sp>
          <p:nvSpPr>
            <p:cNvPr id="1175" name="Google Shape;1175;p47"/>
            <p:cNvSpPr/>
            <p:nvPr/>
          </p:nvSpPr>
          <p:spPr>
            <a:xfrm>
              <a:off x="6789082" y="4626111"/>
              <a:ext cx="721500" cy="4347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Drop off Outbound</a:t>
              </a:r>
              <a:endParaRPr sz="600"/>
            </a:p>
          </p:txBody>
        </p:sp>
      </p:grpSp>
      <p:sp>
        <p:nvSpPr>
          <p:cNvPr id="1176" name="Google Shape;1176;p47"/>
          <p:cNvSpPr/>
          <p:nvPr/>
        </p:nvSpPr>
        <p:spPr>
          <a:xfrm>
            <a:off x="1784006" y="1349775"/>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77" name="Google Shape;1177;p47"/>
          <p:cNvSpPr/>
          <p:nvPr/>
        </p:nvSpPr>
        <p:spPr>
          <a:xfrm>
            <a:off x="893738" y="1547419"/>
            <a:ext cx="3144300" cy="2506200"/>
          </a:xfrm>
          <a:prstGeom prst="rect">
            <a:avLst/>
          </a:prstGeom>
          <a:solidFill>
            <a:srgbClr val="EE4D2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商业</a:t>
            </a:r>
            <a:endParaRPr b="1" sz="800">
              <a:solidFill>
                <a:srgbClr val="FFFFFF"/>
              </a:solidFill>
            </a:endParaRPr>
          </a:p>
        </p:txBody>
      </p:sp>
      <p:grpSp>
        <p:nvGrpSpPr>
          <p:cNvPr id="1178" name="Google Shape;1178;p47"/>
          <p:cNvGrpSpPr/>
          <p:nvPr/>
        </p:nvGrpSpPr>
        <p:grpSpPr>
          <a:xfrm>
            <a:off x="2584196" y="1786505"/>
            <a:ext cx="1285200" cy="2115675"/>
            <a:chOff x="3750395" y="2382006"/>
            <a:chExt cx="1713600" cy="2820900"/>
          </a:xfrm>
        </p:grpSpPr>
        <p:sp>
          <p:nvSpPr>
            <p:cNvPr id="1179" name="Google Shape;1179;p47"/>
            <p:cNvSpPr/>
            <p:nvPr/>
          </p:nvSpPr>
          <p:spPr>
            <a:xfrm>
              <a:off x="3750395" y="2382006"/>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Partner Management</a:t>
              </a:r>
              <a:endParaRPr b="1" i="0" sz="800" u="none" cap="none" strike="noStrike">
                <a:solidFill>
                  <a:schemeClr val="lt1"/>
                </a:solidFill>
                <a:latin typeface="Arial"/>
                <a:ea typeface="Arial"/>
                <a:cs typeface="Arial"/>
                <a:sym typeface="Arial"/>
              </a:endParaRPr>
            </a:p>
          </p:txBody>
        </p:sp>
        <p:sp>
          <p:nvSpPr>
            <p:cNvPr id="1180" name="Google Shape;1180;p47"/>
            <p:cNvSpPr/>
            <p:nvPr/>
          </p:nvSpPr>
          <p:spPr>
            <a:xfrm>
              <a:off x="3844268" y="2750000"/>
              <a:ext cx="13860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入驻</a:t>
              </a:r>
              <a:endParaRPr sz="600"/>
            </a:p>
            <a:p>
              <a:pPr indent="0" lvl="0" marL="0" marR="0" rtl="0" algn="ctr">
                <a:lnSpc>
                  <a:spcPct val="100000"/>
                </a:lnSpc>
                <a:spcBef>
                  <a:spcPts val="0"/>
                </a:spcBef>
                <a:spcAft>
                  <a:spcPts val="0"/>
                </a:spcAft>
                <a:buNone/>
              </a:pPr>
              <a:r>
                <a:rPr lang="en" sz="500">
                  <a:solidFill>
                    <a:schemeClr val="lt2"/>
                  </a:solidFill>
                </a:rPr>
                <a:t>KYC | 审核 | 合同 | 培训</a:t>
              </a:r>
              <a:endParaRPr sz="500">
                <a:solidFill>
                  <a:schemeClr val="lt2"/>
                </a:solidFill>
              </a:endParaRPr>
            </a:p>
          </p:txBody>
        </p:sp>
        <p:sp>
          <p:nvSpPr>
            <p:cNvPr id="1181" name="Google Shape;1181;p47"/>
            <p:cNvSpPr/>
            <p:nvPr/>
          </p:nvSpPr>
          <p:spPr>
            <a:xfrm>
              <a:off x="3844268" y="3346833"/>
              <a:ext cx="1386000" cy="4335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Performance</a:t>
              </a:r>
              <a:endParaRPr sz="600"/>
            </a:p>
            <a:p>
              <a:pPr indent="0" lvl="0" marL="0" rtl="0" algn="ctr">
                <a:spcBef>
                  <a:spcPts val="0"/>
                </a:spcBef>
                <a:spcAft>
                  <a:spcPts val="0"/>
                </a:spcAft>
                <a:buClr>
                  <a:schemeClr val="dk1"/>
                </a:buClr>
                <a:buSzPts val="800"/>
                <a:buFont typeface="Arial"/>
                <a:buNone/>
              </a:pPr>
              <a:r>
                <a:rPr lang="en" sz="500">
                  <a:solidFill>
                    <a:schemeClr val="lt2"/>
                  </a:solidFill>
                </a:rPr>
                <a:t>入库及时率  | 丢件率</a:t>
              </a:r>
              <a:endParaRPr sz="600"/>
            </a:p>
          </p:txBody>
        </p:sp>
        <p:sp>
          <p:nvSpPr>
            <p:cNvPr id="1182" name="Google Shape;1182;p47"/>
            <p:cNvSpPr/>
            <p:nvPr/>
          </p:nvSpPr>
          <p:spPr>
            <a:xfrm>
              <a:off x="3844268" y="3943667"/>
              <a:ext cx="13860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提成（BMS）</a:t>
              </a:r>
              <a:endParaRPr sz="600"/>
            </a:p>
            <a:p>
              <a:pPr indent="0" lvl="0" marL="0" marR="0" rtl="0" algn="ctr">
                <a:lnSpc>
                  <a:spcPct val="100000"/>
                </a:lnSpc>
                <a:spcBef>
                  <a:spcPts val="0"/>
                </a:spcBef>
                <a:spcAft>
                  <a:spcPts val="0"/>
                </a:spcAft>
                <a:buNone/>
              </a:pPr>
              <a:r>
                <a:rPr lang="en" sz="600">
                  <a:solidFill>
                    <a:schemeClr val="lt2"/>
                  </a:solidFill>
                </a:rPr>
                <a:t>计费 | 转账</a:t>
              </a:r>
              <a:endParaRPr sz="600">
                <a:solidFill>
                  <a:schemeClr val="lt2"/>
                </a:solidFill>
              </a:endParaRPr>
            </a:p>
          </p:txBody>
        </p:sp>
        <p:sp>
          <p:nvSpPr>
            <p:cNvPr id="1183" name="Google Shape;1183;p47"/>
            <p:cNvSpPr/>
            <p:nvPr/>
          </p:nvSpPr>
          <p:spPr>
            <a:xfrm>
              <a:off x="3844269" y="4540500"/>
              <a:ext cx="1386000" cy="4335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附加服务</a:t>
              </a:r>
              <a:endParaRPr sz="600"/>
            </a:p>
            <a:p>
              <a:pPr indent="0" lvl="0" marL="0" rtl="0" algn="ctr">
                <a:spcBef>
                  <a:spcPts val="0"/>
                </a:spcBef>
                <a:spcAft>
                  <a:spcPts val="0"/>
                </a:spcAft>
                <a:buClr>
                  <a:schemeClr val="dk1"/>
                </a:buClr>
                <a:buSzPts val="800"/>
                <a:buFont typeface="Arial"/>
                <a:buNone/>
              </a:pPr>
              <a:r>
                <a:rPr lang="en" sz="500">
                  <a:solidFill>
                    <a:schemeClr val="lt2"/>
                  </a:solidFill>
                </a:rPr>
                <a:t>暂存  |  广告 | 零售</a:t>
              </a:r>
              <a:endParaRPr sz="600"/>
            </a:p>
          </p:txBody>
        </p:sp>
      </p:grpSp>
      <p:grpSp>
        <p:nvGrpSpPr>
          <p:cNvPr id="1184" name="Google Shape;1184;p47"/>
          <p:cNvGrpSpPr/>
          <p:nvPr/>
        </p:nvGrpSpPr>
        <p:grpSpPr>
          <a:xfrm>
            <a:off x="1154663" y="1783406"/>
            <a:ext cx="1286100" cy="2115675"/>
            <a:chOff x="1539550" y="2377875"/>
            <a:chExt cx="1714800" cy="2820900"/>
          </a:xfrm>
        </p:grpSpPr>
        <p:sp>
          <p:nvSpPr>
            <p:cNvPr id="1185" name="Google Shape;1185;p47"/>
            <p:cNvSpPr/>
            <p:nvPr/>
          </p:nvSpPr>
          <p:spPr>
            <a:xfrm>
              <a:off x="1539550" y="2377875"/>
              <a:ext cx="17148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Planning</a:t>
              </a:r>
              <a:endParaRPr b="1" i="0" sz="800" u="none" cap="none" strike="noStrike">
                <a:solidFill>
                  <a:schemeClr val="lt1"/>
                </a:solidFill>
                <a:latin typeface="Arial"/>
                <a:ea typeface="Arial"/>
                <a:cs typeface="Arial"/>
                <a:sym typeface="Arial"/>
              </a:endParaRPr>
            </a:p>
          </p:txBody>
        </p:sp>
        <p:sp>
          <p:nvSpPr>
            <p:cNvPr id="1186" name="Google Shape;1186;p47"/>
            <p:cNvSpPr/>
            <p:nvPr/>
          </p:nvSpPr>
          <p:spPr>
            <a:xfrm>
              <a:off x="1717093" y="2750000"/>
              <a:ext cx="13860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Heatmap</a:t>
              </a:r>
              <a:endParaRPr sz="600"/>
            </a:p>
            <a:p>
              <a:pPr indent="0" lvl="0" marL="0" marR="0" rtl="0" algn="ctr">
                <a:lnSpc>
                  <a:spcPct val="100000"/>
                </a:lnSpc>
                <a:spcBef>
                  <a:spcPts val="0"/>
                </a:spcBef>
                <a:spcAft>
                  <a:spcPts val="0"/>
                </a:spcAft>
                <a:buNone/>
              </a:pPr>
              <a:r>
                <a:rPr lang="en" sz="500">
                  <a:solidFill>
                    <a:schemeClr val="lt2"/>
                  </a:solidFill>
                </a:rPr>
                <a:t>分布 | 策略</a:t>
              </a:r>
              <a:endParaRPr sz="500">
                <a:solidFill>
                  <a:schemeClr val="lt2"/>
                </a:solidFill>
              </a:endParaRPr>
            </a:p>
          </p:txBody>
        </p:sp>
        <p:sp>
          <p:nvSpPr>
            <p:cNvPr id="1187" name="Google Shape;1187;p47"/>
            <p:cNvSpPr/>
            <p:nvPr/>
          </p:nvSpPr>
          <p:spPr>
            <a:xfrm>
              <a:off x="1687268" y="3878513"/>
              <a:ext cx="1386000" cy="4335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Recommend Potential Area</a:t>
              </a:r>
              <a:endParaRPr sz="600"/>
            </a:p>
            <a:p>
              <a:pPr indent="0" lvl="0" marL="0" marR="0" rtl="0" algn="ctr">
                <a:lnSpc>
                  <a:spcPct val="100000"/>
                </a:lnSpc>
                <a:spcBef>
                  <a:spcPts val="0"/>
                </a:spcBef>
                <a:spcAft>
                  <a:spcPts val="0"/>
                </a:spcAft>
                <a:buNone/>
              </a:pPr>
              <a:r>
                <a:rPr lang="en" sz="500">
                  <a:solidFill>
                    <a:schemeClr val="lt2"/>
                  </a:solidFill>
                </a:rPr>
                <a:t>预测 | 策略</a:t>
              </a:r>
              <a:endParaRPr sz="500">
                <a:solidFill>
                  <a:schemeClr val="lt2"/>
                </a:solidFill>
              </a:endParaRPr>
            </a:p>
          </p:txBody>
        </p:sp>
      </p:grpSp>
      <p:sp>
        <p:nvSpPr>
          <p:cNvPr id="1188" name="Google Shape;1188;p47"/>
          <p:cNvSpPr/>
          <p:nvPr/>
        </p:nvSpPr>
        <p:spPr>
          <a:xfrm>
            <a:off x="893738" y="4138200"/>
            <a:ext cx="7536000" cy="435300"/>
          </a:xfrm>
          <a:prstGeom prst="rect">
            <a:avLst/>
          </a:prstGeom>
          <a:solidFill>
            <a:srgbClr val="3B73D6"/>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1" sz="700">
              <a:solidFill>
                <a:srgbClr val="000000"/>
              </a:solidFill>
            </a:endParaRPr>
          </a:p>
        </p:txBody>
      </p:sp>
      <p:sp>
        <p:nvSpPr>
          <p:cNvPr id="1189" name="Google Shape;1189;p47"/>
          <p:cNvSpPr/>
          <p:nvPr/>
        </p:nvSpPr>
        <p:spPr>
          <a:xfrm>
            <a:off x="1277957" y="41912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Point Service</a:t>
            </a:r>
            <a:endParaRPr sz="600"/>
          </a:p>
          <a:p>
            <a:pPr indent="0" lvl="0" marL="0" marR="0" rtl="0" algn="ctr">
              <a:lnSpc>
                <a:spcPct val="100000"/>
              </a:lnSpc>
              <a:spcBef>
                <a:spcPts val="0"/>
              </a:spcBef>
              <a:spcAft>
                <a:spcPts val="0"/>
              </a:spcAft>
              <a:buNone/>
            </a:pPr>
            <a:r>
              <a:rPr lang="en" sz="500">
                <a:solidFill>
                  <a:schemeClr val="lt2"/>
                </a:solidFill>
              </a:rPr>
              <a:t>Point Mgt | Zone Mgt | Checkout  limitation</a:t>
            </a:r>
            <a:endParaRPr sz="500">
              <a:solidFill>
                <a:schemeClr val="lt2"/>
              </a:solidFill>
            </a:endParaRPr>
          </a:p>
        </p:txBody>
      </p:sp>
      <p:sp>
        <p:nvSpPr>
          <p:cNvPr id="1190" name="Google Shape;1190;p47"/>
          <p:cNvSpPr/>
          <p:nvPr/>
        </p:nvSpPr>
        <p:spPr>
          <a:xfrm>
            <a:off x="4430445" y="4222869"/>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Account Service</a:t>
            </a:r>
            <a:endParaRPr sz="600"/>
          </a:p>
          <a:p>
            <a:pPr indent="0" lvl="0" marL="0" marR="0" rtl="0" algn="ctr">
              <a:lnSpc>
                <a:spcPct val="100000"/>
              </a:lnSpc>
              <a:spcBef>
                <a:spcPts val="0"/>
              </a:spcBef>
              <a:spcAft>
                <a:spcPts val="0"/>
              </a:spcAft>
              <a:buNone/>
            </a:pPr>
            <a:r>
              <a:rPr lang="en" sz="500">
                <a:solidFill>
                  <a:schemeClr val="lt2"/>
                </a:solidFill>
              </a:rPr>
              <a:t>Account  Mgt | Role Mgt | Permission Mgt | Authentication</a:t>
            </a:r>
            <a:endParaRPr sz="500">
              <a:solidFill>
                <a:schemeClr val="lt2"/>
              </a:solidFill>
            </a:endParaRPr>
          </a:p>
        </p:txBody>
      </p:sp>
      <p:sp>
        <p:nvSpPr>
          <p:cNvPr id="1191" name="Google Shape;1191;p47"/>
          <p:cNvSpPr/>
          <p:nvPr/>
        </p:nvSpPr>
        <p:spPr>
          <a:xfrm>
            <a:off x="7301257" y="4222869"/>
            <a:ext cx="1039500" cy="3252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Monitor &amp; Alert</a:t>
            </a:r>
            <a:endParaRPr sz="600"/>
          </a:p>
          <a:p>
            <a:pPr indent="0" lvl="0" marL="0" marR="0" rtl="0" algn="ctr">
              <a:lnSpc>
                <a:spcPct val="100000"/>
              </a:lnSpc>
              <a:spcBef>
                <a:spcPts val="0"/>
              </a:spcBef>
              <a:spcAft>
                <a:spcPts val="0"/>
              </a:spcAft>
              <a:buNone/>
            </a:pPr>
            <a:r>
              <a:rPr lang="en" sz="500">
                <a:solidFill>
                  <a:schemeClr val="lt2"/>
                </a:solidFill>
              </a:rPr>
              <a:t>超时未取预警 | 爆仓预警</a:t>
            </a:r>
            <a:endParaRPr sz="500">
              <a:solidFill>
                <a:schemeClr val="lt2"/>
              </a:solidFill>
            </a:endParaRPr>
          </a:p>
          <a:p>
            <a:pPr indent="0" lvl="0" marL="0" rtl="0" algn="ctr">
              <a:spcBef>
                <a:spcPts val="0"/>
              </a:spcBef>
              <a:spcAft>
                <a:spcPts val="0"/>
              </a:spcAft>
              <a:buNone/>
            </a:pPr>
            <a:r>
              <a:rPr lang="en" sz="500">
                <a:solidFill>
                  <a:schemeClr val="lt2"/>
                </a:solidFill>
              </a:rPr>
              <a:t>Daily Reports | Dashboard</a:t>
            </a:r>
            <a:endParaRPr sz="500">
              <a:solidFill>
                <a:schemeClr val="lt2"/>
              </a:solidFill>
            </a:endParaRPr>
          </a:p>
        </p:txBody>
      </p:sp>
      <p:sp>
        <p:nvSpPr>
          <p:cNvPr id="1192" name="Google Shape;1192;p47"/>
          <p:cNvSpPr/>
          <p:nvPr/>
        </p:nvSpPr>
        <p:spPr>
          <a:xfrm>
            <a:off x="3281644" y="1352981"/>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3" name="Google Shape;1193;p47"/>
          <p:cNvSpPr/>
          <p:nvPr/>
        </p:nvSpPr>
        <p:spPr>
          <a:xfrm>
            <a:off x="4470056" y="1352972"/>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4" name="Google Shape;1194;p47"/>
          <p:cNvSpPr/>
          <p:nvPr/>
        </p:nvSpPr>
        <p:spPr>
          <a:xfrm>
            <a:off x="5404875" y="1368538"/>
            <a:ext cx="137700" cy="3924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5" name="Google Shape;1195;p47"/>
          <p:cNvSpPr/>
          <p:nvPr/>
        </p:nvSpPr>
        <p:spPr>
          <a:xfrm>
            <a:off x="7814831" y="1355750"/>
            <a:ext cx="137700" cy="3924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6" name="Google Shape;1196;p47"/>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Operation</a:t>
            </a:r>
            <a:r>
              <a:rPr lang="en"/>
              <a:t> </a:t>
            </a:r>
            <a:r>
              <a:rPr lang="en" sz="1800"/>
              <a:t>(</a:t>
            </a:r>
            <a:r>
              <a:rPr lang="en"/>
              <a:t>5</a:t>
            </a:r>
            <a:r>
              <a:rPr lang="en" sz="1800"/>
              <a:t>/6) - </a:t>
            </a:r>
            <a:r>
              <a:rPr lang="en"/>
              <a:t>Service Point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8"/>
          <p:cNvSpPr/>
          <p:nvPr/>
        </p:nvSpPr>
        <p:spPr>
          <a:xfrm>
            <a:off x="732450" y="1417781"/>
            <a:ext cx="7781100" cy="33003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t/>
            </a:r>
            <a:endParaRPr b="1" sz="800"/>
          </a:p>
        </p:txBody>
      </p:sp>
      <p:sp>
        <p:nvSpPr>
          <p:cNvPr id="1203" name="Google Shape;1203;p48"/>
          <p:cNvSpPr/>
          <p:nvPr/>
        </p:nvSpPr>
        <p:spPr>
          <a:xfrm>
            <a:off x="710379" y="4764769"/>
            <a:ext cx="1494600" cy="299700"/>
          </a:xfrm>
          <a:prstGeom prst="rect">
            <a:avLst/>
          </a:prstGeom>
          <a:noFill/>
          <a:ln cap="flat" cmpd="sng" w="9525">
            <a:solidFill>
              <a:srgbClr val="000000"/>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04" name="Google Shape;1204;p48"/>
          <p:cNvSpPr/>
          <p:nvPr/>
        </p:nvSpPr>
        <p:spPr>
          <a:xfrm>
            <a:off x="764664" y="4809620"/>
            <a:ext cx="593400" cy="2034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Existing</a:t>
            </a:r>
            <a:endParaRPr b="0" i="0" sz="600" u="none" cap="none" strike="noStrike">
              <a:solidFill>
                <a:srgbClr val="000000"/>
              </a:solidFill>
              <a:latin typeface="Arial"/>
              <a:ea typeface="Arial"/>
              <a:cs typeface="Arial"/>
              <a:sym typeface="Arial"/>
            </a:endParaRPr>
          </a:p>
        </p:txBody>
      </p:sp>
      <p:sp>
        <p:nvSpPr>
          <p:cNvPr id="1205" name="Google Shape;1205;p48"/>
          <p:cNvSpPr/>
          <p:nvPr/>
        </p:nvSpPr>
        <p:spPr>
          <a:xfrm>
            <a:off x="1488544" y="480158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Planning</a:t>
            </a:r>
            <a:endParaRPr b="0" i="0" sz="600" u="none" cap="none" strike="noStrike">
              <a:solidFill>
                <a:srgbClr val="000000"/>
              </a:solidFill>
              <a:latin typeface="Arial"/>
              <a:ea typeface="Arial"/>
              <a:cs typeface="Arial"/>
              <a:sym typeface="Arial"/>
            </a:endParaRPr>
          </a:p>
        </p:txBody>
      </p:sp>
      <p:sp>
        <p:nvSpPr>
          <p:cNvPr id="1206" name="Google Shape;1206;p48"/>
          <p:cNvSpPr/>
          <p:nvPr/>
        </p:nvSpPr>
        <p:spPr>
          <a:xfrm>
            <a:off x="4089375" y="1547400"/>
            <a:ext cx="4340400" cy="2506200"/>
          </a:xfrm>
          <a:prstGeom prst="rect">
            <a:avLst/>
          </a:prstGeom>
          <a:solidFill>
            <a:srgbClr val="113366"/>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运营</a:t>
            </a:r>
            <a:endParaRPr b="1" sz="800">
              <a:solidFill>
                <a:srgbClr val="FFFFFF"/>
              </a:solidFill>
            </a:endParaRPr>
          </a:p>
        </p:txBody>
      </p:sp>
      <p:sp>
        <p:nvSpPr>
          <p:cNvPr id="1207" name="Google Shape;1207;p48"/>
          <p:cNvSpPr/>
          <p:nvPr/>
        </p:nvSpPr>
        <p:spPr>
          <a:xfrm>
            <a:off x="6529150" y="1772375"/>
            <a:ext cx="1580700" cy="15873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Collection</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208" name="Google Shape;1208;p48"/>
          <p:cNvSpPr/>
          <p:nvPr/>
        </p:nvSpPr>
        <p:spPr>
          <a:xfrm>
            <a:off x="732263" y="694125"/>
            <a:ext cx="7781100" cy="6840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1100"/>
              <a:t>Client</a:t>
            </a:r>
            <a:endParaRPr b="1" sz="1100"/>
          </a:p>
        </p:txBody>
      </p:sp>
      <p:sp>
        <p:nvSpPr>
          <p:cNvPr id="1209" name="Google Shape;1209;p48"/>
          <p:cNvSpPr/>
          <p:nvPr/>
        </p:nvSpPr>
        <p:spPr>
          <a:xfrm>
            <a:off x="6460316" y="941807"/>
            <a:ext cx="1969500" cy="392400"/>
          </a:xfrm>
          <a:prstGeom prst="rect">
            <a:avLst/>
          </a:prstGeom>
          <a:solidFill>
            <a:srgbClr val="113366"/>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a:t>
            </a:r>
            <a:r>
              <a:rPr b="1" lang="en" sz="900"/>
              <a:t> </a:t>
            </a:r>
            <a:r>
              <a:rPr b="1" lang="en" sz="900">
                <a:solidFill>
                  <a:schemeClr val="lt1"/>
                </a:solidFill>
              </a:rPr>
              <a:t>Buyer</a:t>
            </a:r>
            <a:endParaRPr b="1" sz="900"/>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210" name="Google Shape;1210;p48"/>
          <p:cNvSpPr/>
          <p:nvPr/>
        </p:nvSpPr>
        <p:spPr>
          <a:xfrm>
            <a:off x="6562781" y="1152216"/>
            <a:ext cx="824700" cy="1674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solidFill>
                  <a:schemeClr val="dk1"/>
                </a:solidFill>
              </a:rPr>
              <a:t>SPX Website(Find SP)</a:t>
            </a:r>
            <a:endParaRPr sz="600">
              <a:solidFill>
                <a:schemeClr val="dk1"/>
              </a:solidFill>
            </a:endParaRPr>
          </a:p>
        </p:txBody>
      </p:sp>
      <p:sp>
        <p:nvSpPr>
          <p:cNvPr id="1211" name="Google Shape;1211;p48"/>
          <p:cNvSpPr/>
          <p:nvPr/>
        </p:nvSpPr>
        <p:spPr>
          <a:xfrm>
            <a:off x="7550831" y="1152216"/>
            <a:ext cx="823500" cy="1683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solidFill>
                  <a:schemeClr val="dk1"/>
                </a:solidFill>
              </a:rPr>
              <a:t>SP Portal(H5)</a:t>
            </a:r>
            <a:endParaRPr sz="600"/>
          </a:p>
        </p:txBody>
      </p:sp>
      <p:sp>
        <p:nvSpPr>
          <p:cNvPr id="1212" name="Google Shape;1212;p48"/>
          <p:cNvSpPr/>
          <p:nvPr/>
        </p:nvSpPr>
        <p:spPr>
          <a:xfrm>
            <a:off x="893750" y="941800"/>
            <a:ext cx="3576300" cy="392400"/>
          </a:xfrm>
          <a:prstGeom prst="rect">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 Partner</a:t>
            </a:r>
            <a:endParaRPr b="1" sz="900">
              <a:solidFill>
                <a:schemeClr val="lt1"/>
              </a:solidFill>
            </a:endParaRPr>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213" name="Google Shape;1213;p48"/>
          <p:cNvSpPr/>
          <p:nvPr/>
        </p:nvSpPr>
        <p:spPr>
          <a:xfrm>
            <a:off x="3320591" y="1152216"/>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Website(KYC)</a:t>
            </a:r>
            <a:endParaRPr sz="600"/>
          </a:p>
        </p:txBody>
      </p:sp>
      <p:sp>
        <p:nvSpPr>
          <p:cNvPr id="1214" name="Google Shape;1214;p48"/>
          <p:cNvSpPr/>
          <p:nvPr/>
        </p:nvSpPr>
        <p:spPr>
          <a:xfrm>
            <a:off x="2166021" y="1152191"/>
            <a:ext cx="1039500" cy="1683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 Open API</a:t>
            </a:r>
            <a:endParaRPr sz="600"/>
          </a:p>
        </p:txBody>
      </p:sp>
      <p:sp>
        <p:nvSpPr>
          <p:cNvPr id="1215" name="Google Shape;1215;p48"/>
          <p:cNvSpPr/>
          <p:nvPr/>
        </p:nvSpPr>
        <p:spPr>
          <a:xfrm>
            <a:off x="1023776" y="1152185"/>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 Portal/APP </a:t>
            </a:r>
            <a:endParaRPr sz="600"/>
          </a:p>
        </p:txBody>
      </p:sp>
      <p:grpSp>
        <p:nvGrpSpPr>
          <p:cNvPr id="1216" name="Google Shape;1216;p48"/>
          <p:cNvGrpSpPr/>
          <p:nvPr/>
        </p:nvGrpSpPr>
        <p:grpSpPr>
          <a:xfrm>
            <a:off x="4547311" y="941800"/>
            <a:ext cx="1830835" cy="392400"/>
            <a:chOff x="6168200" y="1283700"/>
            <a:chExt cx="2107800" cy="523200"/>
          </a:xfrm>
        </p:grpSpPr>
        <p:sp>
          <p:nvSpPr>
            <p:cNvPr id="1217" name="Google Shape;1217;p48"/>
            <p:cNvSpPr/>
            <p:nvPr/>
          </p:nvSpPr>
          <p:spPr>
            <a:xfrm>
              <a:off x="6168200" y="1283700"/>
              <a:ext cx="2107800" cy="523200"/>
            </a:xfrm>
            <a:prstGeom prst="rect">
              <a:avLst/>
            </a:prstGeom>
            <a:solidFill>
              <a:srgbClr val="113366"/>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 Seller</a:t>
              </a:r>
              <a:endParaRPr b="1" sz="900">
                <a:solidFill>
                  <a:schemeClr val="lt1"/>
                </a:solidFill>
              </a:endParaRPr>
            </a:p>
            <a:p>
              <a:pPr indent="0" lvl="0" marL="0" marR="0" rtl="0" algn="ctr">
                <a:lnSpc>
                  <a:spcPct val="100000"/>
                </a:lnSpc>
                <a:spcBef>
                  <a:spcPts val="0"/>
                </a:spcBef>
                <a:spcAft>
                  <a:spcPts val="0"/>
                </a:spcAft>
                <a:buNone/>
              </a:pPr>
              <a:r>
                <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218" name="Google Shape;1218;p48"/>
            <p:cNvSpPr/>
            <p:nvPr/>
          </p:nvSpPr>
          <p:spPr>
            <a:xfrm>
              <a:off x="6274066" y="1518324"/>
              <a:ext cx="992100" cy="2670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Website(Find SP)</a:t>
              </a:r>
              <a:endParaRPr sz="600"/>
            </a:p>
          </p:txBody>
        </p:sp>
        <p:sp>
          <p:nvSpPr>
            <p:cNvPr id="1219" name="Google Shape;1219;p48"/>
            <p:cNvSpPr/>
            <p:nvPr/>
          </p:nvSpPr>
          <p:spPr>
            <a:xfrm>
              <a:off x="7353856" y="1518321"/>
              <a:ext cx="846300" cy="2670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 Portal(H5)</a:t>
              </a:r>
              <a:endParaRPr sz="600"/>
            </a:p>
          </p:txBody>
        </p:sp>
      </p:grpSp>
      <p:sp>
        <p:nvSpPr>
          <p:cNvPr id="1220" name="Google Shape;1220;p48"/>
          <p:cNvSpPr/>
          <p:nvPr/>
        </p:nvSpPr>
        <p:spPr>
          <a:xfrm>
            <a:off x="4307150" y="1783400"/>
            <a:ext cx="1780800" cy="15873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Drop-off Service</a:t>
            </a:r>
            <a:endParaRPr b="1" i="0" sz="800" u="none" cap="none" strike="noStrike">
              <a:solidFill>
                <a:schemeClr val="lt1"/>
              </a:solidFill>
              <a:latin typeface="Arial"/>
              <a:ea typeface="Arial"/>
              <a:cs typeface="Arial"/>
              <a:sym typeface="Arial"/>
            </a:endParaRPr>
          </a:p>
        </p:txBody>
      </p:sp>
      <p:grpSp>
        <p:nvGrpSpPr>
          <p:cNvPr id="1221" name="Google Shape;1221;p48"/>
          <p:cNvGrpSpPr/>
          <p:nvPr/>
        </p:nvGrpSpPr>
        <p:grpSpPr>
          <a:xfrm>
            <a:off x="5593250" y="3634925"/>
            <a:ext cx="2341050" cy="203400"/>
            <a:chOff x="7568808" y="4846567"/>
            <a:chExt cx="3121400" cy="271200"/>
          </a:xfrm>
        </p:grpSpPr>
        <p:sp>
          <p:nvSpPr>
            <p:cNvPr id="1222" name="Google Shape;1222;p48"/>
            <p:cNvSpPr/>
            <p:nvPr/>
          </p:nvSpPr>
          <p:spPr>
            <a:xfrm>
              <a:off x="7568808" y="4846567"/>
              <a:ext cx="1509300" cy="271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TO packing</a:t>
              </a:r>
              <a:endParaRPr sz="600"/>
            </a:p>
          </p:txBody>
        </p:sp>
        <p:sp>
          <p:nvSpPr>
            <p:cNvPr id="1223" name="Google Shape;1223;p48"/>
            <p:cNvSpPr/>
            <p:nvPr/>
          </p:nvSpPr>
          <p:spPr>
            <a:xfrm>
              <a:off x="9180908" y="4846567"/>
              <a:ext cx="1509300" cy="271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Inventory</a:t>
              </a:r>
              <a:endParaRPr sz="600"/>
            </a:p>
            <a:p>
              <a:pPr indent="0" lvl="0" marL="0" rtl="0" algn="ctr">
                <a:spcBef>
                  <a:spcPts val="0"/>
                </a:spcBef>
                <a:spcAft>
                  <a:spcPts val="0"/>
                </a:spcAft>
                <a:buNone/>
              </a:pPr>
              <a:r>
                <a:rPr lang="en" sz="500">
                  <a:solidFill>
                    <a:schemeClr val="lt2"/>
                  </a:solidFill>
                </a:rPr>
                <a:t>Put-away | Parcel search | Cycle count</a:t>
              </a:r>
              <a:endParaRPr sz="600"/>
            </a:p>
          </p:txBody>
        </p:sp>
      </p:grpSp>
      <p:sp>
        <p:nvSpPr>
          <p:cNvPr id="1224" name="Google Shape;1224;p48"/>
          <p:cNvSpPr/>
          <p:nvPr/>
        </p:nvSpPr>
        <p:spPr>
          <a:xfrm>
            <a:off x="4691446" y="2061575"/>
            <a:ext cx="11319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Shopee Drop-off </a:t>
            </a:r>
            <a:endParaRPr sz="600"/>
          </a:p>
          <a:p>
            <a:pPr indent="0" lvl="0" marL="0" rtl="0" algn="ctr">
              <a:spcBef>
                <a:spcPts val="0"/>
              </a:spcBef>
              <a:spcAft>
                <a:spcPts val="0"/>
              </a:spcAft>
              <a:buNone/>
            </a:pPr>
            <a:r>
              <a:rPr lang="en" sz="500">
                <a:solidFill>
                  <a:schemeClr val="lt2"/>
                </a:solidFill>
              </a:rPr>
              <a:t>自助寄件 | 店员寄件</a:t>
            </a:r>
            <a:endParaRPr sz="600"/>
          </a:p>
        </p:txBody>
      </p:sp>
      <p:sp>
        <p:nvSpPr>
          <p:cNvPr id="1225" name="Google Shape;1225;p48"/>
          <p:cNvSpPr/>
          <p:nvPr/>
        </p:nvSpPr>
        <p:spPr>
          <a:xfrm>
            <a:off x="4691446" y="2413950"/>
            <a:ext cx="11319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Non-Shopee Drop-off</a:t>
            </a:r>
            <a:endParaRPr sz="600">
              <a:solidFill>
                <a:schemeClr val="dk1"/>
              </a:solidFill>
            </a:endParaRPr>
          </a:p>
          <a:p>
            <a:pPr indent="0" lvl="0" marL="0" rtl="0" algn="ctr">
              <a:spcBef>
                <a:spcPts val="0"/>
              </a:spcBef>
              <a:spcAft>
                <a:spcPts val="0"/>
              </a:spcAft>
              <a:buNone/>
            </a:pPr>
            <a:r>
              <a:rPr lang="en" sz="500">
                <a:solidFill>
                  <a:schemeClr val="lt2"/>
                </a:solidFill>
              </a:rPr>
              <a:t>Walk-in | ERP</a:t>
            </a:r>
            <a:endParaRPr sz="600">
              <a:solidFill>
                <a:schemeClr val="dk1"/>
              </a:solidFill>
            </a:endParaRPr>
          </a:p>
        </p:txBody>
      </p:sp>
      <p:sp>
        <p:nvSpPr>
          <p:cNvPr id="1226" name="Google Shape;1226;p48"/>
          <p:cNvSpPr/>
          <p:nvPr/>
        </p:nvSpPr>
        <p:spPr>
          <a:xfrm>
            <a:off x="1784006" y="1349775"/>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7" name="Google Shape;1227;p48"/>
          <p:cNvSpPr/>
          <p:nvPr/>
        </p:nvSpPr>
        <p:spPr>
          <a:xfrm>
            <a:off x="893738" y="1547419"/>
            <a:ext cx="3144300" cy="2506200"/>
          </a:xfrm>
          <a:prstGeom prst="rect">
            <a:avLst/>
          </a:prstGeom>
          <a:solidFill>
            <a:srgbClr val="EE4D2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商业</a:t>
            </a:r>
            <a:endParaRPr b="1" sz="800">
              <a:solidFill>
                <a:srgbClr val="FFFFFF"/>
              </a:solidFill>
            </a:endParaRPr>
          </a:p>
        </p:txBody>
      </p:sp>
      <p:sp>
        <p:nvSpPr>
          <p:cNvPr id="1228" name="Google Shape;1228;p48"/>
          <p:cNvSpPr/>
          <p:nvPr/>
        </p:nvSpPr>
        <p:spPr>
          <a:xfrm>
            <a:off x="1119575" y="1783400"/>
            <a:ext cx="2749800" cy="2118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Partner Management</a:t>
            </a:r>
            <a:endParaRPr b="1" i="0" sz="800" u="none" cap="none" strike="noStrike">
              <a:solidFill>
                <a:schemeClr val="lt1"/>
              </a:solidFill>
              <a:latin typeface="Arial"/>
              <a:ea typeface="Arial"/>
              <a:cs typeface="Arial"/>
              <a:sym typeface="Arial"/>
            </a:endParaRPr>
          </a:p>
        </p:txBody>
      </p:sp>
      <p:sp>
        <p:nvSpPr>
          <p:cNvPr id="1229" name="Google Shape;1229;p48"/>
          <p:cNvSpPr/>
          <p:nvPr/>
        </p:nvSpPr>
        <p:spPr>
          <a:xfrm>
            <a:off x="1252223" y="2062000"/>
            <a:ext cx="23961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入驻</a:t>
            </a:r>
            <a:endParaRPr sz="600"/>
          </a:p>
          <a:p>
            <a:pPr indent="0" lvl="0" marL="0" marR="0" rtl="0" algn="ctr">
              <a:lnSpc>
                <a:spcPct val="100000"/>
              </a:lnSpc>
              <a:spcBef>
                <a:spcPts val="0"/>
              </a:spcBef>
              <a:spcAft>
                <a:spcPts val="0"/>
              </a:spcAft>
              <a:buNone/>
            </a:pPr>
            <a:r>
              <a:rPr lang="en" sz="500">
                <a:solidFill>
                  <a:schemeClr val="lt2"/>
                </a:solidFill>
              </a:rPr>
              <a:t>KYC | 审核 | 合同 | 培训</a:t>
            </a:r>
            <a:endParaRPr sz="500">
              <a:solidFill>
                <a:schemeClr val="lt2"/>
              </a:solidFill>
            </a:endParaRPr>
          </a:p>
        </p:txBody>
      </p:sp>
      <p:sp>
        <p:nvSpPr>
          <p:cNvPr id="1230" name="Google Shape;1230;p48"/>
          <p:cNvSpPr/>
          <p:nvPr/>
        </p:nvSpPr>
        <p:spPr>
          <a:xfrm>
            <a:off x="1265501" y="2595563"/>
            <a:ext cx="1039500" cy="3252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Performance</a:t>
            </a:r>
            <a:endParaRPr sz="600"/>
          </a:p>
          <a:p>
            <a:pPr indent="0" lvl="0" marL="0" rtl="0" algn="ctr">
              <a:spcBef>
                <a:spcPts val="0"/>
              </a:spcBef>
              <a:spcAft>
                <a:spcPts val="0"/>
              </a:spcAft>
              <a:buClr>
                <a:schemeClr val="dk1"/>
              </a:buClr>
              <a:buSzPts val="800"/>
              <a:buFont typeface="Arial"/>
              <a:buNone/>
            </a:pPr>
            <a:r>
              <a:rPr lang="en" sz="500">
                <a:solidFill>
                  <a:schemeClr val="lt2"/>
                </a:solidFill>
              </a:rPr>
              <a:t>入库及时率  | 丢件率</a:t>
            </a:r>
            <a:endParaRPr sz="600"/>
          </a:p>
        </p:txBody>
      </p:sp>
      <p:sp>
        <p:nvSpPr>
          <p:cNvPr id="1231" name="Google Shape;1231;p48"/>
          <p:cNvSpPr/>
          <p:nvPr/>
        </p:nvSpPr>
        <p:spPr>
          <a:xfrm>
            <a:off x="2608826" y="2595550"/>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提成（BMS）</a:t>
            </a:r>
            <a:endParaRPr sz="600"/>
          </a:p>
          <a:p>
            <a:pPr indent="0" lvl="0" marL="0" marR="0" rtl="0" algn="ctr">
              <a:lnSpc>
                <a:spcPct val="100000"/>
              </a:lnSpc>
              <a:spcBef>
                <a:spcPts val="0"/>
              </a:spcBef>
              <a:spcAft>
                <a:spcPts val="0"/>
              </a:spcAft>
              <a:buNone/>
            </a:pPr>
            <a:r>
              <a:rPr lang="en" sz="600">
                <a:solidFill>
                  <a:schemeClr val="lt2"/>
                </a:solidFill>
              </a:rPr>
              <a:t>计费 | 转账</a:t>
            </a:r>
            <a:endParaRPr sz="600">
              <a:solidFill>
                <a:schemeClr val="lt2"/>
              </a:solidFill>
            </a:endParaRPr>
          </a:p>
        </p:txBody>
      </p:sp>
      <p:sp>
        <p:nvSpPr>
          <p:cNvPr id="1232" name="Google Shape;1232;p48"/>
          <p:cNvSpPr/>
          <p:nvPr/>
        </p:nvSpPr>
        <p:spPr>
          <a:xfrm>
            <a:off x="893738" y="4138200"/>
            <a:ext cx="7536000" cy="435300"/>
          </a:xfrm>
          <a:prstGeom prst="rect">
            <a:avLst/>
          </a:prstGeom>
          <a:solidFill>
            <a:srgbClr val="3B73D6"/>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1" sz="700">
              <a:solidFill>
                <a:srgbClr val="000000"/>
              </a:solidFill>
            </a:endParaRPr>
          </a:p>
        </p:txBody>
      </p:sp>
      <p:sp>
        <p:nvSpPr>
          <p:cNvPr id="1233" name="Google Shape;1233;p48"/>
          <p:cNvSpPr/>
          <p:nvPr/>
        </p:nvSpPr>
        <p:spPr>
          <a:xfrm>
            <a:off x="1277957" y="41912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Point Service</a:t>
            </a:r>
            <a:endParaRPr sz="600"/>
          </a:p>
          <a:p>
            <a:pPr indent="0" lvl="0" marL="0" marR="0" rtl="0" algn="ctr">
              <a:lnSpc>
                <a:spcPct val="100000"/>
              </a:lnSpc>
              <a:spcBef>
                <a:spcPts val="0"/>
              </a:spcBef>
              <a:spcAft>
                <a:spcPts val="0"/>
              </a:spcAft>
              <a:buNone/>
            </a:pPr>
            <a:r>
              <a:rPr lang="en" sz="500">
                <a:solidFill>
                  <a:schemeClr val="lt2"/>
                </a:solidFill>
              </a:rPr>
              <a:t>Point Mgt | Zone Mgt | Checkout  limitation</a:t>
            </a:r>
            <a:endParaRPr sz="500">
              <a:solidFill>
                <a:schemeClr val="lt2"/>
              </a:solidFill>
            </a:endParaRPr>
          </a:p>
        </p:txBody>
      </p:sp>
      <p:sp>
        <p:nvSpPr>
          <p:cNvPr id="1234" name="Google Shape;1234;p48"/>
          <p:cNvSpPr/>
          <p:nvPr/>
        </p:nvSpPr>
        <p:spPr>
          <a:xfrm>
            <a:off x="4289595" y="41912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Account Service</a:t>
            </a:r>
            <a:endParaRPr sz="600"/>
          </a:p>
          <a:p>
            <a:pPr indent="0" lvl="0" marL="0" marR="0" rtl="0" algn="ctr">
              <a:lnSpc>
                <a:spcPct val="100000"/>
              </a:lnSpc>
              <a:spcBef>
                <a:spcPts val="0"/>
              </a:spcBef>
              <a:spcAft>
                <a:spcPts val="0"/>
              </a:spcAft>
              <a:buNone/>
            </a:pPr>
            <a:r>
              <a:rPr lang="en" sz="500">
                <a:solidFill>
                  <a:schemeClr val="lt2"/>
                </a:solidFill>
              </a:rPr>
              <a:t>Account  Mgt | Role Mgt | Permission Mgt | Authentication</a:t>
            </a:r>
            <a:endParaRPr sz="500">
              <a:solidFill>
                <a:schemeClr val="lt2"/>
              </a:solidFill>
            </a:endParaRPr>
          </a:p>
        </p:txBody>
      </p:sp>
      <p:sp>
        <p:nvSpPr>
          <p:cNvPr id="1235" name="Google Shape;1235;p48"/>
          <p:cNvSpPr/>
          <p:nvPr/>
        </p:nvSpPr>
        <p:spPr>
          <a:xfrm>
            <a:off x="7301257" y="4191294"/>
            <a:ext cx="1039500" cy="3252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Monitor &amp; Alert</a:t>
            </a:r>
            <a:endParaRPr sz="600"/>
          </a:p>
          <a:p>
            <a:pPr indent="0" lvl="0" marL="0" marR="0" rtl="0" algn="ctr">
              <a:lnSpc>
                <a:spcPct val="100000"/>
              </a:lnSpc>
              <a:spcBef>
                <a:spcPts val="0"/>
              </a:spcBef>
              <a:spcAft>
                <a:spcPts val="0"/>
              </a:spcAft>
              <a:buNone/>
            </a:pPr>
            <a:r>
              <a:rPr lang="en" sz="500">
                <a:solidFill>
                  <a:schemeClr val="lt2"/>
                </a:solidFill>
              </a:rPr>
              <a:t>超时未取预警 | 爆仓预警</a:t>
            </a:r>
            <a:endParaRPr sz="500">
              <a:solidFill>
                <a:schemeClr val="lt2"/>
              </a:solidFill>
            </a:endParaRPr>
          </a:p>
          <a:p>
            <a:pPr indent="0" lvl="0" marL="0" rtl="0" algn="ctr">
              <a:spcBef>
                <a:spcPts val="0"/>
              </a:spcBef>
              <a:spcAft>
                <a:spcPts val="0"/>
              </a:spcAft>
              <a:buNone/>
            </a:pPr>
            <a:r>
              <a:rPr lang="en" sz="500">
                <a:solidFill>
                  <a:schemeClr val="lt2"/>
                </a:solidFill>
              </a:rPr>
              <a:t>Daily Reports | Dashboard</a:t>
            </a:r>
            <a:endParaRPr sz="500">
              <a:solidFill>
                <a:schemeClr val="lt2"/>
              </a:solidFill>
            </a:endParaRPr>
          </a:p>
        </p:txBody>
      </p:sp>
      <p:sp>
        <p:nvSpPr>
          <p:cNvPr id="1236" name="Google Shape;1236;p48"/>
          <p:cNvSpPr/>
          <p:nvPr/>
        </p:nvSpPr>
        <p:spPr>
          <a:xfrm>
            <a:off x="3281644" y="1352981"/>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7" name="Google Shape;1237;p48"/>
          <p:cNvSpPr/>
          <p:nvPr/>
        </p:nvSpPr>
        <p:spPr>
          <a:xfrm>
            <a:off x="4470056" y="1352972"/>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8" name="Google Shape;1238;p48"/>
          <p:cNvSpPr/>
          <p:nvPr/>
        </p:nvSpPr>
        <p:spPr>
          <a:xfrm>
            <a:off x="5404875" y="1368538"/>
            <a:ext cx="137700" cy="3924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9" name="Google Shape;1239;p48"/>
          <p:cNvSpPr/>
          <p:nvPr/>
        </p:nvSpPr>
        <p:spPr>
          <a:xfrm>
            <a:off x="7814831" y="1355750"/>
            <a:ext cx="137700" cy="3924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40" name="Google Shape;1240;p48"/>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Operation</a:t>
            </a:r>
            <a:r>
              <a:rPr lang="en"/>
              <a:t> </a:t>
            </a:r>
            <a:r>
              <a:rPr lang="en" sz="1800"/>
              <a:t>(</a:t>
            </a:r>
            <a:r>
              <a:rPr lang="en"/>
              <a:t>5</a:t>
            </a:r>
            <a:r>
              <a:rPr lang="en" sz="1800"/>
              <a:t>/6) - </a:t>
            </a:r>
            <a:r>
              <a:rPr lang="en"/>
              <a:t>Service Point</a:t>
            </a:r>
            <a:endParaRPr sz="1800"/>
          </a:p>
        </p:txBody>
      </p:sp>
      <p:sp>
        <p:nvSpPr>
          <p:cNvPr id="1241" name="Google Shape;1241;p48"/>
          <p:cNvSpPr/>
          <p:nvPr/>
        </p:nvSpPr>
        <p:spPr>
          <a:xfrm>
            <a:off x="4691496" y="2786525"/>
            <a:ext cx="11319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VAS</a:t>
            </a:r>
            <a:endParaRPr sz="600"/>
          </a:p>
          <a:p>
            <a:pPr indent="0" lvl="0" marL="0" rtl="0" algn="ctr">
              <a:spcBef>
                <a:spcPts val="0"/>
              </a:spcBef>
              <a:spcAft>
                <a:spcPts val="0"/>
              </a:spcAft>
              <a:buNone/>
            </a:pPr>
            <a:r>
              <a:rPr lang="en" sz="500">
                <a:solidFill>
                  <a:schemeClr val="lt2"/>
                </a:solidFill>
              </a:rPr>
              <a:t>上门取件 | 称重量方 | 退货免运</a:t>
            </a:r>
            <a:endParaRPr sz="600"/>
          </a:p>
        </p:txBody>
      </p:sp>
      <p:sp>
        <p:nvSpPr>
          <p:cNvPr id="1242" name="Google Shape;1242;p48"/>
          <p:cNvSpPr/>
          <p:nvPr/>
        </p:nvSpPr>
        <p:spPr>
          <a:xfrm>
            <a:off x="4307150" y="3425725"/>
            <a:ext cx="3797400" cy="4764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In-point Service</a:t>
            </a:r>
            <a:endParaRPr b="1" i="0" sz="800" u="none" cap="none" strike="noStrike">
              <a:solidFill>
                <a:schemeClr val="lt1"/>
              </a:solidFill>
              <a:latin typeface="Arial"/>
              <a:ea typeface="Arial"/>
              <a:cs typeface="Arial"/>
              <a:sym typeface="Arial"/>
            </a:endParaRPr>
          </a:p>
        </p:txBody>
      </p:sp>
      <p:sp>
        <p:nvSpPr>
          <p:cNvPr id="1243" name="Google Shape;1243;p48"/>
          <p:cNvSpPr/>
          <p:nvPr/>
        </p:nvSpPr>
        <p:spPr>
          <a:xfrm>
            <a:off x="6746771" y="2061538"/>
            <a:ext cx="11319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SP(Locker) collection</a:t>
            </a:r>
            <a:endParaRPr sz="600"/>
          </a:p>
          <a:p>
            <a:pPr indent="0" lvl="0" marL="0" rtl="0" algn="ctr">
              <a:spcBef>
                <a:spcPts val="0"/>
              </a:spcBef>
              <a:spcAft>
                <a:spcPts val="0"/>
              </a:spcAft>
              <a:buNone/>
            </a:pPr>
            <a:r>
              <a:rPr lang="en" sz="500">
                <a:solidFill>
                  <a:schemeClr val="lt2"/>
                </a:solidFill>
              </a:rPr>
              <a:t>自助取件 | 店员取件</a:t>
            </a:r>
            <a:endParaRPr sz="600"/>
          </a:p>
        </p:txBody>
      </p:sp>
      <p:sp>
        <p:nvSpPr>
          <p:cNvPr id="1244" name="Google Shape;1244;p48"/>
          <p:cNvSpPr/>
          <p:nvPr/>
        </p:nvSpPr>
        <p:spPr>
          <a:xfrm>
            <a:off x="6746771" y="2428800"/>
            <a:ext cx="11319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VAS</a:t>
            </a:r>
            <a:endParaRPr sz="600"/>
          </a:p>
          <a:p>
            <a:pPr indent="0" lvl="0" marL="0" rtl="0" algn="ctr">
              <a:spcBef>
                <a:spcPts val="0"/>
              </a:spcBef>
              <a:spcAft>
                <a:spcPts val="0"/>
              </a:spcAft>
              <a:buNone/>
            </a:pPr>
            <a:r>
              <a:rPr lang="en" sz="500">
                <a:solidFill>
                  <a:schemeClr val="lt2"/>
                </a:solidFill>
              </a:rPr>
              <a:t>COD | 包材回收</a:t>
            </a:r>
            <a:endParaRPr sz="600"/>
          </a:p>
        </p:txBody>
      </p:sp>
      <p:sp>
        <p:nvSpPr>
          <p:cNvPr id="1245" name="Google Shape;1245;p48"/>
          <p:cNvSpPr/>
          <p:nvPr/>
        </p:nvSpPr>
        <p:spPr>
          <a:xfrm>
            <a:off x="4384250" y="3633746"/>
            <a:ext cx="11319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Check-in</a:t>
            </a:r>
            <a:endParaRPr sz="600"/>
          </a:p>
          <a:p>
            <a:pPr indent="0" lvl="0" marL="0" rtl="0" algn="ctr">
              <a:spcBef>
                <a:spcPts val="0"/>
              </a:spcBef>
              <a:spcAft>
                <a:spcPts val="0"/>
              </a:spcAft>
              <a:buNone/>
            </a:pPr>
            <a:r>
              <a:rPr lang="en" sz="500">
                <a:solidFill>
                  <a:schemeClr val="lt2"/>
                </a:solidFill>
              </a:rPr>
              <a:t>Drop-off  | Self-collection</a:t>
            </a:r>
            <a:endParaRPr sz="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9" name="Shape 1249"/>
        <p:cNvGrpSpPr/>
        <p:nvPr/>
      </p:nvGrpSpPr>
      <p:grpSpPr>
        <a:xfrm>
          <a:off x="0" y="0"/>
          <a:ext cx="0" cy="0"/>
          <a:chOff x="0" y="0"/>
          <a:chExt cx="0" cy="0"/>
        </a:xfrm>
      </p:grpSpPr>
      <p:sp>
        <p:nvSpPr>
          <p:cNvPr id="1250" name="Google Shape;1250;p49"/>
          <p:cNvSpPr txBox="1"/>
          <p:nvPr>
            <p:ph type="title"/>
          </p:nvPr>
        </p:nvSpPr>
        <p:spPr>
          <a:xfrm>
            <a:off x="533180" y="89320"/>
            <a:ext cx="8077800" cy="422400"/>
          </a:xfrm>
          <a:prstGeom prst="rect">
            <a:avLst/>
          </a:prstGeom>
        </p:spPr>
        <p:txBody>
          <a:bodyPr anchorCtr="0" anchor="b" bIns="51425" lIns="51425" spcFirstLastPara="1" rIns="51425" wrap="square" tIns="51425">
            <a:normAutofit/>
          </a:bodyPr>
          <a:lstStyle/>
          <a:p>
            <a:pPr indent="0" lvl="0" marL="0" rtl="0" algn="l">
              <a:spcBef>
                <a:spcPts val="0"/>
              </a:spcBef>
              <a:spcAft>
                <a:spcPts val="0"/>
              </a:spcAft>
              <a:buClr>
                <a:schemeClr val="dk2"/>
              </a:buClr>
              <a:buSzPts val="1400"/>
              <a:buFont typeface="Arial"/>
              <a:buNone/>
            </a:pPr>
            <a:r>
              <a:rPr lang="en">
                <a:solidFill>
                  <a:schemeClr val="dk2"/>
                </a:solidFill>
              </a:rPr>
              <a:t>SPX Operation (6/6) - </a:t>
            </a:r>
            <a:r>
              <a:rPr lang="en">
                <a:solidFill>
                  <a:schemeClr val="dk2"/>
                </a:solidFill>
              </a:rPr>
              <a:t>Locker</a:t>
            </a:r>
            <a:r>
              <a:rPr lang="en">
                <a:solidFill>
                  <a:schemeClr val="dk2"/>
                </a:solidFill>
              </a:rPr>
              <a:t>（1）</a:t>
            </a:r>
            <a:endParaRPr/>
          </a:p>
        </p:txBody>
      </p:sp>
      <p:sp>
        <p:nvSpPr>
          <p:cNvPr id="1251" name="Google Shape;1251;p49"/>
          <p:cNvSpPr/>
          <p:nvPr/>
        </p:nvSpPr>
        <p:spPr>
          <a:xfrm>
            <a:off x="2799125" y="1078325"/>
            <a:ext cx="5943000" cy="2646300"/>
          </a:xfrm>
          <a:prstGeom prst="rect">
            <a:avLst/>
          </a:prstGeom>
          <a:solidFill>
            <a:srgbClr val="EB5600"/>
          </a:solidFill>
          <a:ln>
            <a:noFill/>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lt1"/>
                </a:solidFill>
              </a:rPr>
              <a:t>As Locker</a:t>
            </a:r>
            <a:endParaRPr sz="800">
              <a:solidFill>
                <a:schemeClr val="lt1"/>
              </a:solidFill>
            </a:endParaRPr>
          </a:p>
        </p:txBody>
      </p:sp>
      <p:sp>
        <p:nvSpPr>
          <p:cNvPr id="1252" name="Google Shape;1252;p49"/>
          <p:cNvSpPr/>
          <p:nvPr/>
        </p:nvSpPr>
        <p:spPr>
          <a:xfrm>
            <a:off x="2955372" y="1327912"/>
            <a:ext cx="3321000" cy="2280300"/>
          </a:xfrm>
          <a:prstGeom prst="rect">
            <a:avLst/>
          </a:prstGeom>
          <a:solidFill>
            <a:schemeClr val="lt1"/>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3PL Locker</a:t>
            </a:r>
            <a:endParaRPr sz="800">
              <a:solidFill>
                <a:srgbClr val="EB5600"/>
              </a:solidFill>
            </a:endParaRPr>
          </a:p>
        </p:txBody>
      </p:sp>
      <p:sp>
        <p:nvSpPr>
          <p:cNvPr id="1253" name="Google Shape;1253;p49"/>
          <p:cNvSpPr/>
          <p:nvPr/>
        </p:nvSpPr>
        <p:spPr>
          <a:xfrm>
            <a:off x="6353275" y="1328125"/>
            <a:ext cx="2184600" cy="22803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SPX Locker </a:t>
            </a:r>
            <a:endParaRPr sz="800">
              <a:solidFill>
                <a:srgbClr val="EB5600"/>
              </a:solidFill>
            </a:endParaRPr>
          </a:p>
        </p:txBody>
      </p:sp>
      <p:sp>
        <p:nvSpPr>
          <p:cNvPr id="1254" name="Google Shape;1254;p49"/>
          <p:cNvSpPr txBox="1"/>
          <p:nvPr>
            <p:ph idx="12" type="sldNum"/>
          </p:nvPr>
        </p:nvSpPr>
        <p:spPr>
          <a:xfrm>
            <a:off x="6946731" y="4767262"/>
            <a:ext cx="2057400" cy="273900"/>
          </a:xfrm>
          <a:prstGeom prst="rect">
            <a:avLst/>
          </a:prstGeom>
        </p:spPr>
        <p:txBody>
          <a:bodyPr anchorCtr="0" anchor="ctr" bIns="19275" lIns="38575" spcFirstLastPara="1" rIns="38575" wrap="square" tIns="19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1255" name="Google Shape;1255;p49"/>
          <p:cNvSpPr/>
          <p:nvPr/>
        </p:nvSpPr>
        <p:spPr>
          <a:xfrm>
            <a:off x="4060264" y="3182851"/>
            <a:ext cx="1097100" cy="3441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Locker point sync </a:t>
            </a:r>
            <a:endParaRPr sz="800">
              <a:solidFill>
                <a:srgbClr val="EB5600"/>
              </a:solidFill>
            </a:endParaRPr>
          </a:p>
        </p:txBody>
      </p:sp>
      <p:sp>
        <p:nvSpPr>
          <p:cNvPr id="1256" name="Google Shape;1256;p49"/>
          <p:cNvSpPr txBox="1"/>
          <p:nvPr/>
        </p:nvSpPr>
        <p:spPr>
          <a:xfrm>
            <a:off x="7703925" y="620050"/>
            <a:ext cx="1170000" cy="16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t>Last modified: Nov 2022</a:t>
            </a:r>
            <a:endParaRPr sz="600"/>
          </a:p>
        </p:txBody>
      </p:sp>
      <p:sp>
        <p:nvSpPr>
          <p:cNvPr id="1257" name="Google Shape;1257;p49"/>
          <p:cNvSpPr/>
          <p:nvPr/>
        </p:nvSpPr>
        <p:spPr>
          <a:xfrm>
            <a:off x="5248287" y="3175008"/>
            <a:ext cx="949800" cy="3441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LSP register</a:t>
            </a:r>
            <a:endParaRPr sz="800">
              <a:solidFill>
                <a:srgbClr val="EB5600"/>
              </a:solidFill>
            </a:endParaRPr>
          </a:p>
        </p:txBody>
      </p:sp>
      <p:sp>
        <p:nvSpPr>
          <p:cNvPr id="1258" name="Google Shape;1258;p49"/>
          <p:cNvSpPr/>
          <p:nvPr/>
        </p:nvSpPr>
        <p:spPr>
          <a:xfrm>
            <a:off x="4060238" y="1663607"/>
            <a:ext cx="2135400" cy="3255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Reservation Locker</a:t>
            </a:r>
            <a:endParaRPr sz="800">
              <a:solidFill>
                <a:srgbClr val="EB5600"/>
              </a:solidFill>
            </a:endParaRPr>
          </a:p>
        </p:txBody>
      </p:sp>
      <p:sp>
        <p:nvSpPr>
          <p:cNvPr id="1259" name="Google Shape;1259;p49"/>
          <p:cNvSpPr/>
          <p:nvPr/>
        </p:nvSpPr>
        <p:spPr>
          <a:xfrm>
            <a:off x="4060238" y="2096588"/>
            <a:ext cx="2135400" cy="3255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LSP Delivery</a:t>
            </a:r>
            <a:endParaRPr b="1" sz="800">
              <a:solidFill>
                <a:srgbClr val="EB5600"/>
              </a:solidFill>
            </a:endParaRPr>
          </a:p>
        </p:txBody>
      </p:sp>
      <p:sp>
        <p:nvSpPr>
          <p:cNvPr id="1260" name="Google Shape;1260;p49"/>
          <p:cNvSpPr/>
          <p:nvPr/>
        </p:nvSpPr>
        <p:spPr>
          <a:xfrm>
            <a:off x="5248394" y="2525647"/>
            <a:ext cx="949800" cy="4071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Timeout Retrieval</a:t>
            </a:r>
            <a:endParaRPr b="1" sz="800">
              <a:solidFill>
                <a:srgbClr val="EB5600"/>
              </a:solidFill>
            </a:endParaRPr>
          </a:p>
        </p:txBody>
      </p:sp>
      <p:sp>
        <p:nvSpPr>
          <p:cNvPr id="1261" name="Google Shape;1261;p49"/>
          <p:cNvSpPr/>
          <p:nvPr/>
        </p:nvSpPr>
        <p:spPr>
          <a:xfrm>
            <a:off x="4060264" y="2529569"/>
            <a:ext cx="1097100" cy="4071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Buyer self-collection</a:t>
            </a:r>
            <a:endParaRPr b="1" sz="800">
              <a:solidFill>
                <a:srgbClr val="EB5600"/>
              </a:solidFill>
            </a:endParaRPr>
          </a:p>
        </p:txBody>
      </p:sp>
      <p:sp>
        <p:nvSpPr>
          <p:cNvPr id="1262" name="Google Shape;1262;p49"/>
          <p:cNvSpPr/>
          <p:nvPr/>
        </p:nvSpPr>
        <p:spPr>
          <a:xfrm>
            <a:off x="4000850" y="1623045"/>
            <a:ext cx="2251200" cy="13707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45700">
            <a:noAutofit/>
          </a:bodyPr>
          <a:lstStyle/>
          <a:p>
            <a:pPr indent="0" lvl="0" marL="0" rtl="0" algn="ctr">
              <a:spcBef>
                <a:spcPts val="0"/>
              </a:spcBef>
              <a:spcAft>
                <a:spcPts val="0"/>
              </a:spcAft>
              <a:buNone/>
            </a:pPr>
            <a:r>
              <a:t/>
            </a:r>
            <a:endParaRPr b="1" sz="800">
              <a:solidFill>
                <a:schemeClr val="dk2"/>
              </a:solidFill>
            </a:endParaRPr>
          </a:p>
        </p:txBody>
      </p:sp>
      <p:sp>
        <p:nvSpPr>
          <p:cNvPr id="1263" name="Google Shape;1263;p49"/>
          <p:cNvSpPr/>
          <p:nvPr/>
        </p:nvSpPr>
        <p:spPr>
          <a:xfrm>
            <a:off x="4000850" y="3096050"/>
            <a:ext cx="2251200" cy="5019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45700">
            <a:noAutofit/>
          </a:bodyPr>
          <a:lstStyle/>
          <a:p>
            <a:pPr indent="0" lvl="0" marL="0" rtl="0" algn="ctr">
              <a:spcBef>
                <a:spcPts val="0"/>
              </a:spcBef>
              <a:spcAft>
                <a:spcPts val="0"/>
              </a:spcAft>
              <a:buNone/>
            </a:pPr>
            <a:r>
              <a:t/>
            </a:r>
            <a:endParaRPr b="1" sz="800">
              <a:solidFill>
                <a:schemeClr val="dk2"/>
              </a:solidFill>
            </a:endParaRPr>
          </a:p>
        </p:txBody>
      </p:sp>
      <p:sp>
        <p:nvSpPr>
          <p:cNvPr id="1264" name="Google Shape;1264;p49"/>
          <p:cNvSpPr/>
          <p:nvPr/>
        </p:nvSpPr>
        <p:spPr>
          <a:xfrm>
            <a:off x="3004313" y="1623082"/>
            <a:ext cx="949800" cy="1370700"/>
          </a:xfrm>
          <a:prstGeom prst="rect">
            <a:avLst/>
          </a:prstGeom>
          <a:solidFill>
            <a:srgbClr val="4A86E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Operation</a:t>
            </a:r>
            <a:endParaRPr b="1" sz="700">
              <a:solidFill>
                <a:schemeClr val="lt1"/>
              </a:solidFill>
            </a:endParaRPr>
          </a:p>
        </p:txBody>
      </p:sp>
      <p:sp>
        <p:nvSpPr>
          <p:cNvPr id="1265" name="Google Shape;1265;p49"/>
          <p:cNvSpPr/>
          <p:nvPr/>
        </p:nvSpPr>
        <p:spPr>
          <a:xfrm>
            <a:off x="3004325" y="3090400"/>
            <a:ext cx="949800" cy="501900"/>
          </a:xfrm>
          <a:prstGeom prst="rect">
            <a:avLst/>
          </a:prstGeom>
          <a:solidFill>
            <a:srgbClr val="4A86E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Basic</a:t>
            </a:r>
            <a:endParaRPr b="1" sz="700">
              <a:solidFill>
                <a:schemeClr val="lt1"/>
              </a:solidFill>
            </a:endParaRPr>
          </a:p>
          <a:p>
            <a:pPr indent="0" lvl="0" marL="0" rtl="0" algn="ctr">
              <a:spcBef>
                <a:spcPts val="0"/>
              </a:spcBef>
              <a:spcAft>
                <a:spcPts val="0"/>
              </a:spcAft>
              <a:buNone/>
            </a:pPr>
            <a:r>
              <a:rPr b="1" lang="en" sz="700">
                <a:solidFill>
                  <a:schemeClr val="lt1"/>
                </a:solidFill>
              </a:rPr>
              <a:t>Data</a:t>
            </a:r>
            <a:endParaRPr b="1" sz="700">
              <a:solidFill>
                <a:schemeClr val="lt1"/>
              </a:solidFill>
            </a:endParaRPr>
          </a:p>
        </p:txBody>
      </p:sp>
      <p:sp>
        <p:nvSpPr>
          <p:cNvPr id="1266" name="Google Shape;1266;p49"/>
          <p:cNvSpPr/>
          <p:nvPr/>
        </p:nvSpPr>
        <p:spPr>
          <a:xfrm>
            <a:off x="2799125" y="3805625"/>
            <a:ext cx="3870000" cy="299700"/>
          </a:xfrm>
          <a:prstGeom prst="rect">
            <a:avLst/>
          </a:prstGeom>
          <a:noFill/>
          <a:ln cap="flat" cmpd="sng" w="9525">
            <a:solidFill>
              <a:srgbClr val="000000"/>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LSP：logistics service provider，who has account can log in the 3PL locker.</a:t>
            </a:r>
            <a:endParaRPr sz="800"/>
          </a:p>
        </p:txBody>
      </p:sp>
      <p:sp>
        <p:nvSpPr>
          <p:cNvPr id="1267" name="Google Shape;1267;p49"/>
          <p:cNvSpPr/>
          <p:nvPr/>
        </p:nvSpPr>
        <p:spPr>
          <a:xfrm>
            <a:off x="363575" y="1078325"/>
            <a:ext cx="2354100" cy="2646300"/>
          </a:xfrm>
          <a:prstGeom prst="rect">
            <a:avLst/>
          </a:prstGeom>
          <a:solidFill>
            <a:srgbClr val="A5A5A5"/>
          </a:solidFill>
          <a:ln>
            <a:noFill/>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lt1"/>
                </a:solidFill>
              </a:rPr>
              <a:t>As platform</a:t>
            </a:r>
            <a:endParaRPr sz="8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50"/>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Operation</a:t>
            </a:r>
            <a:r>
              <a:rPr lang="en"/>
              <a:t> </a:t>
            </a:r>
            <a:r>
              <a:rPr lang="en" sz="1800"/>
              <a:t>(</a:t>
            </a:r>
            <a:r>
              <a:rPr lang="en"/>
              <a:t>6</a:t>
            </a:r>
            <a:r>
              <a:rPr lang="en" sz="1800"/>
              <a:t>/6) - </a:t>
            </a:r>
            <a:r>
              <a:rPr lang="en"/>
              <a:t>Locke</a:t>
            </a:r>
            <a:r>
              <a:rPr lang="en"/>
              <a:t>r</a:t>
            </a:r>
            <a:endParaRPr sz="1800"/>
          </a:p>
        </p:txBody>
      </p:sp>
      <p:sp>
        <p:nvSpPr>
          <p:cNvPr id="1273" name="Google Shape;1273;p50"/>
          <p:cNvSpPr/>
          <p:nvPr/>
        </p:nvSpPr>
        <p:spPr>
          <a:xfrm>
            <a:off x="2243650" y="1547400"/>
            <a:ext cx="4541400" cy="2506200"/>
          </a:xfrm>
          <a:prstGeom prst="rect">
            <a:avLst/>
          </a:prstGeom>
          <a:solidFill>
            <a:srgbClr val="113366"/>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Operation</a:t>
            </a:r>
            <a:endParaRPr b="1" sz="800">
              <a:solidFill>
                <a:srgbClr val="FFFFFF"/>
              </a:solidFill>
            </a:endParaRPr>
          </a:p>
        </p:txBody>
      </p:sp>
      <p:grpSp>
        <p:nvGrpSpPr>
          <p:cNvPr id="1274" name="Google Shape;1274;p50"/>
          <p:cNvGrpSpPr/>
          <p:nvPr/>
        </p:nvGrpSpPr>
        <p:grpSpPr>
          <a:xfrm>
            <a:off x="2427772" y="3342913"/>
            <a:ext cx="4145704" cy="625500"/>
            <a:chOff x="5342013" y="4375067"/>
            <a:chExt cx="5821800" cy="834000"/>
          </a:xfrm>
        </p:grpSpPr>
        <p:sp>
          <p:nvSpPr>
            <p:cNvPr id="1275" name="Google Shape;1275;p50"/>
            <p:cNvSpPr/>
            <p:nvPr/>
          </p:nvSpPr>
          <p:spPr>
            <a:xfrm>
              <a:off x="5342013" y="4375067"/>
              <a:ext cx="5821800" cy="8340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Inventory</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276" name="Google Shape;1276;p50"/>
            <p:cNvSpPr/>
            <p:nvPr/>
          </p:nvSpPr>
          <p:spPr>
            <a:xfrm>
              <a:off x="5584195" y="4646767"/>
              <a:ext cx="13860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入库管理</a:t>
              </a:r>
              <a:endParaRPr sz="600"/>
            </a:p>
          </p:txBody>
        </p:sp>
        <p:sp>
          <p:nvSpPr>
            <p:cNvPr id="1277" name="Google Shape;1277;p50"/>
            <p:cNvSpPr/>
            <p:nvPr/>
          </p:nvSpPr>
          <p:spPr>
            <a:xfrm>
              <a:off x="9570520" y="4673733"/>
              <a:ext cx="1386000" cy="3996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盘点</a:t>
              </a:r>
              <a:endParaRPr sz="600"/>
            </a:p>
          </p:txBody>
        </p:sp>
      </p:grpSp>
      <p:sp>
        <p:nvSpPr>
          <p:cNvPr id="1278" name="Google Shape;1278;p50"/>
          <p:cNvSpPr/>
          <p:nvPr/>
        </p:nvSpPr>
        <p:spPr>
          <a:xfrm>
            <a:off x="2243675" y="572850"/>
            <a:ext cx="4541400" cy="8052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1100">
                <a:solidFill>
                  <a:schemeClr val="dk1"/>
                </a:solidFill>
              </a:rPr>
              <a:t>Client</a:t>
            </a:r>
            <a:endParaRPr b="1" sz="1100"/>
          </a:p>
        </p:txBody>
      </p:sp>
      <p:sp>
        <p:nvSpPr>
          <p:cNvPr id="1279" name="Google Shape;1279;p50"/>
          <p:cNvSpPr/>
          <p:nvPr/>
        </p:nvSpPr>
        <p:spPr>
          <a:xfrm>
            <a:off x="3464250" y="899675"/>
            <a:ext cx="1039500" cy="3876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a:t>
            </a:r>
            <a:endParaRPr sz="600"/>
          </a:p>
          <a:p>
            <a:pPr indent="0" lvl="0" marL="0" rtl="0" algn="ctr">
              <a:spcBef>
                <a:spcPts val="0"/>
              </a:spcBef>
              <a:spcAft>
                <a:spcPts val="0"/>
              </a:spcAft>
              <a:buNone/>
            </a:pPr>
            <a:r>
              <a:rPr lang="en" sz="600"/>
              <a:t>（For Buyer/Seller）</a:t>
            </a:r>
            <a:endParaRPr sz="600"/>
          </a:p>
        </p:txBody>
      </p:sp>
      <p:grpSp>
        <p:nvGrpSpPr>
          <p:cNvPr id="1280" name="Google Shape;1280;p50"/>
          <p:cNvGrpSpPr/>
          <p:nvPr/>
        </p:nvGrpSpPr>
        <p:grpSpPr>
          <a:xfrm>
            <a:off x="4652157" y="1793765"/>
            <a:ext cx="1906172" cy="1445019"/>
            <a:chOff x="9470741" y="2400200"/>
            <a:chExt cx="1714800" cy="1773900"/>
          </a:xfrm>
        </p:grpSpPr>
        <p:sp>
          <p:nvSpPr>
            <p:cNvPr id="1281" name="Google Shape;1281;p50"/>
            <p:cNvSpPr/>
            <p:nvPr/>
          </p:nvSpPr>
          <p:spPr>
            <a:xfrm>
              <a:off x="9470741" y="2400200"/>
              <a:ext cx="1714800" cy="1773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Collection</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282" name="Google Shape;1282;p50"/>
            <p:cNvSpPr/>
            <p:nvPr/>
          </p:nvSpPr>
          <p:spPr>
            <a:xfrm>
              <a:off x="9512692" y="2754217"/>
              <a:ext cx="764700" cy="856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普通取件</a:t>
              </a:r>
              <a:endParaRPr sz="600"/>
            </a:p>
            <a:p>
              <a:pPr indent="0" lvl="0" marL="0" marR="0" rtl="0" algn="ctr">
                <a:lnSpc>
                  <a:spcPct val="100000"/>
                </a:lnSpc>
                <a:spcBef>
                  <a:spcPts val="0"/>
                </a:spcBef>
                <a:spcAft>
                  <a:spcPts val="0"/>
                </a:spcAft>
                <a:buNone/>
              </a:pPr>
              <a:r>
                <a:rPr lang="en" sz="600"/>
                <a:t>按单取件｜</a:t>
              </a:r>
              <a:r>
                <a:rPr lang="en" sz="600">
                  <a:solidFill>
                    <a:schemeClr val="lt2"/>
                  </a:solidFill>
                </a:rPr>
                <a:t>按任务取</a:t>
              </a:r>
              <a:endParaRPr sz="600">
                <a:solidFill>
                  <a:schemeClr val="lt2"/>
                </a:solidFill>
              </a:endParaRPr>
            </a:p>
          </p:txBody>
        </p:sp>
        <p:sp>
          <p:nvSpPr>
            <p:cNvPr id="1283" name="Google Shape;1283;p50"/>
            <p:cNvSpPr/>
            <p:nvPr/>
          </p:nvSpPr>
          <p:spPr>
            <a:xfrm>
              <a:off x="10363380" y="2756875"/>
              <a:ext cx="764700" cy="856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超时取件</a:t>
              </a:r>
              <a:endParaRPr sz="600"/>
            </a:p>
            <a:p>
              <a:pPr indent="0" lvl="0" marL="0" marR="0" rtl="0" algn="ctr">
                <a:lnSpc>
                  <a:spcPct val="100000"/>
                </a:lnSpc>
                <a:spcBef>
                  <a:spcPts val="0"/>
                </a:spcBef>
                <a:spcAft>
                  <a:spcPts val="0"/>
                </a:spcAft>
                <a:buNone/>
              </a:pPr>
              <a:r>
                <a:rPr lang="en" sz="600"/>
                <a:t>按单取件｜</a:t>
              </a:r>
              <a:r>
                <a:rPr lang="en" sz="600">
                  <a:solidFill>
                    <a:schemeClr val="lt2"/>
                  </a:solidFill>
                </a:rPr>
                <a:t>按任务取</a:t>
              </a:r>
              <a:endParaRPr sz="600">
                <a:solidFill>
                  <a:schemeClr val="lt2"/>
                </a:solidFill>
              </a:endParaRPr>
            </a:p>
          </p:txBody>
        </p:sp>
      </p:grpSp>
      <p:sp>
        <p:nvSpPr>
          <p:cNvPr id="1284" name="Google Shape;1284;p50"/>
          <p:cNvSpPr/>
          <p:nvPr/>
        </p:nvSpPr>
        <p:spPr>
          <a:xfrm>
            <a:off x="2243650" y="4266825"/>
            <a:ext cx="4541400" cy="805200"/>
          </a:xfrm>
          <a:prstGeom prst="rect">
            <a:avLst/>
          </a:prstGeom>
          <a:solidFill>
            <a:srgbClr val="3B73D6"/>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Basic </a:t>
            </a:r>
            <a:endParaRPr b="1" sz="800">
              <a:solidFill>
                <a:schemeClr val="lt1"/>
              </a:solidFill>
            </a:endParaRPr>
          </a:p>
        </p:txBody>
      </p:sp>
      <p:sp>
        <p:nvSpPr>
          <p:cNvPr id="1285" name="Google Shape;1285;p50"/>
          <p:cNvSpPr/>
          <p:nvPr/>
        </p:nvSpPr>
        <p:spPr>
          <a:xfrm>
            <a:off x="2329007" y="4529319"/>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Point Service</a:t>
            </a:r>
            <a:endParaRPr sz="600"/>
          </a:p>
          <a:p>
            <a:pPr indent="0" lvl="0" marL="0" rtl="0" algn="ctr">
              <a:spcBef>
                <a:spcPts val="0"/>
              </a:spcBef>
              <a:spcAft>
                <a:spcPts val="0"/>
              </a:spcAft>
              <a:buClr>
                <a:schemeClr val="dk1"/>
              </a:buClr>
              <a:buSzPts val="1100"/>
              <a:buFont typeface="Arial"/>
              <a:buNone/>
            </a:pPr>
            <a:r>
              <a:rPr lang="en" sz="500"/>
              <a:t>Point Mgt | Checkout Limit</a:t>
            </a:r>
            <a:endParaRPr sz="600"/>
          </a:p>
        </p:txBody>
      </p:sp>
      <p:sp>
        <p:nvSpPr>
          <p:cNvPr id="1286" name="Google Shape;1286;p50"/>
          <p:cNvSpPr/>
          <p:nvPr/>
        </p:nvSpPr>
        <p:spPr>
          <a:xfrm>
            <a:off x="4475307" y="4529319"/>
            <a:ext cx="1039500" cy="325200"/>
          </a:xfrm>
          <a:prstGeom prst="roundRect">
            <a:avLst>
              <a:gd fmla="val 16667" name="adj"/>
            </a:avLst>
          </a:prstGeom>
          <a:solidFill>
            <a:srgbClr val="FFFFFF"/>
          </a:solidFill>
          <a:ln cap="flat" cmpd="sng" w="9525">
            <a:solidFill>
              <a:srgbClr val="FF0000"/>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Account</a:t>
            </a:r>
            <a:endParaRPr sz="600"/>
          </a:p>
          <a:p>
            <a:pPr indent="0" lvl="0" marL="0" rtl="0" algn="ctr">
              <a:spcBef>
                <a:spcPts val="0"/>
              </a:spcBef>
              <a:spcAft>
                <a:spcPts val="0"/>
              </a:spcAft>
              <a:buClr>
                <a:schemeClr val="dk1"/>
              </a:buClr>
              <a:buSzPts val="1100"/>
              <a:buFont typeface="Arial"/>
              <a:buNone/>
            </a:pPr>
            <a:r>
              <a:rPr lang="en" sz="500">
                <a:solidFill>
                  <a:schemeClr val="lt2"/>
                </a:solidFill>
              </a:rPr>
              <a:t>Account  Mgt | Role Mgt Permission Mgt | Authentication</a:t>
            </a:r>
            <a:endParaRPr sz="500">
              <a:solidFill>
                <a:schemeClr val="lt2"/>
              </a:solidFill>
            </a:endParaRPr>
          </a:p>
        </p:txBody>
      </p:sp>
      <p:sp>
        <p:nvSpPr>
          <p:cNvPr id="1287" name="Google Shape;1287;p50"/>
          <p:cNvSpPr/>
          <p:nvPr/>
        </p:nvSpPr>
        <p:spPr>
          <a:xfrm>
            <a:off x="2260256" y="1352972"/>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8" name="Google Shape;1288;p50"/>
          <p:cNvSpPr/>
          <p:nvPr/>
        </p:nvSpPr>
        <p:spPr>
          <a:xfrm>
            <a:off x="4435638" y="1346044"/>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9" name="Google Shape;1289;p50"/>
          <p:cNvSpPr/>
          <p:nvPr/>
        </p:nvSpPr>
        <p:spPr>
          <a:xfrm>
            <a:off x="6611050" y="1352963"/>
            <a:ext cx="137700" cy="175800"/>
          </a:xfrm>
          <a:prstGeom prst="upArrow">
            <a:avLst>
              <a:gd fmla="val 34105"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0" name="Google Shape;1290;p50"/>
          <p:cNvSpPr/>
          <p:nvPr/>
        </p:nvSpPr>
        <p:spPr>
          <a:xfrm>
            <a:off x="4042985" y="3557525"/>
            <a:ext cx="9153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出库管理</a:t>
            </a:r>
            <a:endParaRPr sz="600"/>
          </a:p>
        </p:txBody>
      </p:sp>
      <p:sp>
        <p:nvSpPr>
          <p:cNvPr id="1291" name="Google Shape;1291;p50"/>
          <p:cNvSpPr/>
          <p:nvPr/>
        </p:nvSpPr>
        <p:spPr>
          <a:xfrm>
            <a:off x="5610550" y="4529325"/>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Monitor</a:t>
            </a:r>
            <a:endParaRPr sz="600"/>
          </a:p>
          <a:p>
            <a:pPr indent="0" lvl="0" marL="0" rtl="0" algn="ctr">
              <a:spcBef>
                <a:spcPts val="0"/>
              </a:spcBef>
              <a:spcAft>
                <a:spcPts val="0"/>
              </a:spcAft>
              <a:buClr>
                <a:schemeClr val="dk1"/>
              </a:buClr>
              <a:buSzPts val="1100"/>
              <a:buFont typeface="Arial"/>
              <a:buNone/>
            </a:pPr>
            <a:r>
              <a:rPr lang="en" sz="500">
                <a:solidFill>
                  <a:schemeClr val="lt2"/>
                </a:solidFill>
              </a:rPr>
              <a:t>Report｜Dashboard</a:t>
            </a:r>
            <a:endParaRPr sz="600"/>
          </a:p>
        </p:txBody>
      </p:sp>
      <p:sp>
        <p:nvSpPr>
          <p:cNvPr id="1292" name="Google Shape;1292;p50"/>
          <p:cNvSpPr/>
          <p:nvPr/>
        </p:nvSpPr>
        <p:spPr>
          <a:xfrm>
            <a:off x="2329025" y="862471"/>
            <a:ext cx="1039500" cy="203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PDA</a:t>
            </a:r>
            <a:endParaRPr sz="600"/>
          </a:p>
          <a:p>
            <a:pPr indent="0" lvl="0" marL="0" rtl="0" algn="ctr">
              <a:spcBef>
                <a:spcPts val="0"/>
              </a:spcBef>
              <a:spcAft>
                <a:spcPts val="0"/>
              </a:spcAft>
              <a:buNone/>
            </a:pPr>
            <a:r>
              <a:rPr lang="en" sz="600"/>
              <a:t>（For Staff）</a:t>
            </a:r>
            <a:endParaRPr sz="600"/>
          </a:p>
        </p:txBody>
      </p:sp>
      <p:sp>
        <p:nvSpPr>
          <p:cNvPr id="1293" name="Google Shape;1293;p50"/>
          <p:cNvSpPr/>
          <p:nvPr/>
        </p:nvSpPr>
        <p:spPr>
          <a:xfrm>
            <a:off x="4598163" y="899675"/>
            <a:ext cx="1039500" cy="3876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Driver App</a:t>
            </a:r>
            <a:endParaRPr sz="600"/>
          </a:p>
          <a:p>
            <a:pPr indent="0" lvl="0" marL="0" rtl="0" algn="ctr">
              <a:spcBef>
                <a:spcPts val="0"/>
              </a:spcBef>
              <a:spcAft>
                <a:spcPts val="0"/>
              </a:spcAft>
              <a:buNone/>
            </a:pPr>
            <a:r>
              <a:rPr lang="en" sz="600"/>
              <a:t>（For LM Driver）</a:t>
            </a:r>
            <a:endParaRPr sz="600"/>
          </a:p>
        </p:txBody>
      </p:sp>
      <p:sp>
        <p:nvSpPr>
          <p:cNvPr id="1294" name="Google Shape;1294;p50"/>
          <p:cNvSpPr/>
          <p:nvPr/>
        </p:nvSpPr>
        <p:spPr>
          <a:xfrm>
            <a:off x="2330325" y="1107729"/>
            <a:ext cx="1039500" cy="203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Locker（SP） Portal</a:t>
            </a:r>
            <a:endParaRPr sz="600"/>
          </a:p>
          <a:p>
            <a:pPr indent="0" lvl="0" marL="0" rtl="0" algn="ctr">
              <a:spcBef>
                <a:spcPts val="0"/>
              </a:spcBef>
              <a:spcAft>
                <a:spcPts val="0"/>
              </a:spcAft>
              <a:buNone/>
            </a:pPr>
            <a:r>
              <a:rPr lang="en" sz="600"/>
              <a:t>（For Staff）</a:t>
            </a:r>
            <a:endParaRPr sz="600"/>
          </a:p>
        </p:txBody>
      </p:sp>
      <p:sp>
        <p:nvSpPr>
          <p:cNvPr id="1295" name="Google Shape;1295;p50"/>
          <p:cNvSpPr/>
          <p:nvPr/>
        </p:nvSpPr>
        <p:spPr>
          <a:xfrm>
            <a:off x="2431625" y="1793925"/>
            <a:ext cx="1950300" cy="14451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Put-away</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296" name="Google Shape;1296;p50"/>
          <p:cNvSpPr/>
          <p:nvPr/>
        </p:nvSpPr>
        <p:spPr>
          <a:xfrm>
            <a:off x="2518650" y="2058675"/>
            <a:ext cx="849900" cy="691200"/>
          </a:xfrm>
          <a:prstGeom prst="roundRect">
            <a:avLst>
              <a:gd fmla="val 16667" name="adj"/>
            </a:avLst>
          </a:prstGeom>
          <a:solidFill>
            <a:srgbClr val="FFFFFF"/>
          </a:solidFill>
          <a:ln>
            <a:noFill/>
          </a:ln>
        </p:spPr>
        <p:txBody>
          <a:bodyPr anchorCtr="0" anchor="t" bIns="68575" lIns="0" spcFirstLastPara="1" rIns="0" wrap="square" tIns="68575">
            <a:noAutofit/>
          </a:bodyPr>
          <a:lstStyle/>
          <a:p>
            <a:pPr indent="0" lvl="0" marL="0" rtl="0" algn="ctr">
              <a:spcBef>
                <a:spcPts val="0"/>
              </a:spcBef>
              <a:spcAft>
                <a:spcPts val="0"/>
              </a:spcAft>
              <a:buNone/>
            </a:pPr>
            <a:r>
              <a:t/>
            </a:r>
            <a:endParaRPr sz="600">
              <a:solidFill>
                <a:schemeClr val="dk1"/>
              </a:solidFill>
            </a:endParaRPr>
          </a:p>
          <a:p>
            <a:pPr indent="0" lvl="0" marL="0" rtl="0" algn="ctr">
              <a:spcBef>
                <a:spcPts val="0"/>
              </a:spcBef>
              <a:spcAft>
                <a:spcPts val="0"/>
              </a:spcAft>
              <a:buNone/>
            </a:pPr>
            <a:r>
              <a:t/>
            </a:r>
            <a:endParaRPr sz="600">
              <a:solidFill>
                <a:schemeClr val="dk1"/>
              </a:solidFill>
            </a:endParaRPr>
          </a:p>
          <a:p>
            <a:pPr indent="0" lvl="0" marL="0" rtl="0" algn="ctr">
              <a:spcBef>
                <a:spcPts val="0"/>
              </a:spcBef>
              <a:spcAft>
                <a:spcPts val="0"/>
              </a:spcAft>
              <a:buNone/>
            </a:pPr>
            <a:r>
              <a:rPr lang="en" sz="600">
                <a:solidFill>
                  <a:schemeClr val="dk1"/>
                </a:solidFill>
              </a:rPr>
              <a:t>Manual inbound</a:t>
            </a:r>
            <a:endParaRPr sz="600">
              <a:solidFill>
                <a:schemeClr val="dk1"/>
              </a:solidFill>
            </a:endParaRPr>
          </a:p>
          <a:p>
            <a:pPr indent="0" lvl="0" marL="0" rtl="0" algn="ctr">
              <a:spcBef>
                <a:spcPts val="0"/>
              </a:spcBef>
              <a:spcAft>
                <a:spcPts val="0"/>
              </a:spcAft>
              <a:buNone/>
            </a:pPr>
            <a:r>
              <a:rPr lang="en" sz="600">
                <a:solidFill>
                  <a:schemeClr val="dk1"/>
                </a:solidFill>
              </a:rPr>
              <a:t>按单放件｜</a:t>
            </a:r>
            <a:r>
              <a:rPr lang="en" sz="600">
                <a:solidFill>
                  <a:schemeClr val="lt2"/>
                </a:solidFill>
              </a:rPr>
              <a:t>按TO放</a:t>
            </a:r>
            <a:endParaRPr sz="600">
              <a:solidFill>
                <a:schemeClr val="dk1"/>
              </a:solidFill>
            </a:endParaRPr>
          </a:p>
          <a:p>
            <a:pPr indent="0" lvl="0" marL="0" marR="0" rtl="0" algn="ctr">
              <a:lnSpc>
                <a:spcPct val="100000"/>
              </a:lnSpc>
              <a:spcBef>
                <a:spcPts val="0"/>
              </a:spcBef>
              <a:spcAft>
                <a:spcPts val="0"/>
              </a:spcAft>
              <a:buNone/>
            </a:pPr>
            <a:r>
              <a:t/>
            </a:r>
            <a:endParaRPr sz="600">
              <a:solidFill>
                <a:schemeClr val="lt2"/>
              </a:solidFill>
            </a:endParaRPr>
          </a:p>
        </p:txBody>
      </p:sp>
      <p:sp>
        <p:nvSpPr>
          <p:cNvPr id="1297" name="Google Shape;1297;p50"/>
          <p:cNvSpPr/>
          <p:nvPr/>
        </p:nvSpPr>
        <p:spPr>
          <a:xfrm>
            <a:off x="2518650" y="2849150"/>
            <a:ext cx="17739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格口预定</a:t>
            </a:r>
            <a:endParaRPr sz="600"/>
          </a:p>
          <a:p>
            <a:pPr indent="0" lvl="0" marL="0" marR="0" rtl="0" algn="ctr">
              <a:lnSpc>
                <a:spcPct val="100000"/>
              </a:lnSpc>
              <a:spcBef>
                <a:spcPts val="0"/>
              </a:spcBef>
              <a:spcAft>
                <a:spcPts val="0"/>
              </a:spcAft>
              <a:buNone/>
            </a:pPr>
            <a:r>
              <a:rPr lang="en" sz="600"/>
              <a:t>自动预定｜</a:t>
            </a:r>
            <a:r>
              <a:rPr lang="en" sz="600">
                <a:solidFill>
                  <a:schemeClr val="lt2"/>
                </a:solidFill>
              </a:rPr>
              <a:t>手动预定</a:t>
            </a:r>
            <a:endParaRPr sz="600">
              <a:solidFill>
                <a:schemeClr val="lt2"/>
              </a:solidFill>
            </a:endParaRPr>
          </a:p>
        </p:txBody>
      </p:sp>
      <p:sp>
        <p:nvSpPr>
          <p:cNvPr id="1298" name="Google Shape;1298;p50"/>
          <p:cNvSpPr/>
          <p:nvPr/>
        </p:nvSpPr>
        <p:spPr>
          <a:xfrm>
            <a:off x="3464250" y="2053500"/>
            <a:ext cx="849900" cy="697800"/>
          </a:xfrm>
          <a:prstGeom prst="roundRect">
            <a:avLst>
              <a:gd fmla="val 16667" name="adj"/>
            </a:avLst>
          </a:prstGeom>
          <a:solidFill>
            <a:srgbClr val="FFFFFF"/>
          </a:solidFill>
          <a:ln>
            <a:noFill/>
          </a:ln>
        </p:spPr>
        <p:txBody>
          <a:bodyPr anchorCtr="0" anchor="t" bIns="68575" lIns="0" spcFirstLastPara="1" rIns="0" wrap="square" tIns="68575">
            <a:noAutofit/>
          </a:bodyPr>
          <a:lstStyle/>
          <a:p>
            <a:pPr indent="0" lvl="0" marL="0" rtl="0" algn="ctr">
              <a:spcBef>
                <a:spcPts val="0"/>
              </a:spcBef>
              <a:spcAft>
                <a:spcPts val="0"/>
              </a:spcAft>
              <a:buNone/>
            </a:pPr>
            <a:r>
              <a:t/>
            </a:r>
            <a:endParaRPr sz="600">
              <a:solidFill>
                <a:schemeClr val="dk1"/>
              </a:solidFill>
            </a:endParaRPr>
          </a:p>
          <a:p>
            <a:pPr indent="0" lvl="0" marL="0" rtl="0" algn="ctr">
              <a:spcBef>
                <a:spcPts val="0"/>
              </a:spcBef>
              <a:spcAft>
                <a:spcPts val="0"/>
              </a:spcAft>
              <a:buNone/>
            </a:pPr>
            <a:r>
              <a:t/>
            </a:r>
            <a:endParaRPr sz="600">
              <a:solidFill>
                <a:schemeClr val="dk1"/>
              </a:solidFill>
            </a:endParaRPr>
          </a:p>
          <a:p>
            <a:pPr indent="0" lvl="0" marL="0" rtl="0" algn="ctr">
              <a:spcBef>
                <a:spcPts val="0"/>
              </a:spcBef>
              <a:spcAft>
                <a:spcPts val="0"/>
              </a:spcAft>
              <a:buNone/>
            </a:pPr>
            <a:r>
              <a:rPr lang="en" sz="600">
                <a:solidFill>
                  <a:schemeClr val="dk1"/>
                </a:solidFill>
              </a:rPr>
              <a:t>Smart inbound</a:t>
            </a:r>
            <a:endParaRPr sz="600"/>
          </a:p>
          <a:p>
            <a:pPr indent="0" lvl="0" marL="0" rtl="0" algn="ctr">
              <a:spcBef>
                <a:spcPts val="0"/>
              </a:spcBef>
              <a:spcAft>
                <a:spcPts val="0"/>
              </a:spcAft>
              <a:buNone/>
            </a:pPr>
            <a:r>
              <a:rPr lang="en" sz="600">
                <a:solidFill>
                  <a:schemeClr val="dk1"/>
                </a:solidFill>
              </a:rPr>
              <a:t>按单放件｜</a:t>
            </a:r>
            <a:r>
              <a:rPr lang="en" sz="600">
                <a:solidFill>
                  <a:schemeClr val="lt2"/>
                </a:solidFill>
              </a:rPr>
              <a:t>按TO放</a:t>
            </a:r>
            <a:endParaRPr sz="600">
              <a:solidFill>
                <a:schemeClr val="lt2"/>
              </a:solidFill>
            </a:endParaRPr>
          </a:p>
        </p:txBody>
      </p:sp>
      <p:sp>
        <p:nvSpPr>
          <p:cNvPr id="1299" name="Google Shape;1299;p50"/>
          <p:cNvSpPr/>
          <p:nvPr/>
        </p:nvSpPr>
        <p:spPr>
          <a:xfrm>
            <a:off x="3464238" y="4529313"/>
            <a:ext cx="915300" cy="325200"/>
          </a:xfrm>
          <a:prstGeom prst="roundRect">
            <a:avLst>
              <a:gd fmla="val 16667" name="adj"/>
            </a:avLst>
          </a:prstGeom>
          <a:solidFill>
            <a:srgbClr val="FFFFFF"/>
          </a:solidFill>
          <a:ln cap="flat" cmpd="sng" w="9525">
            <a:solidFill>
              <a:srgbClr val="FF0000"/>
            </a:solidFill>
            <a:prstDash val="dash"/>
            <a:round/>
            <a:headEnd len="sm" w="sm" type="none"/>
            <a:tailEnd len="sm" w="sm" type="none"/>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Vendor</a:t>
            </a:r>
            <a:endParaRPr sz="600">
              <a:solidFill>
                <a:schemeClr val="dk1"/>
              </a:solidFill>
            </a:endParaRPr>
          </a:p>
          <a:p>
            <a:pPr indent="0" lvl="0" marL="0" rtl="0" algn="ctr">
              <a:spcBef>
                <a:spcPts val="0"/>
              </a:spcBef>
              <a:spcAft>
                <a:spcPts val="0"/>
              </a:spcAft>
              <a:buClr>
                <a:schemeClr val="dk1"/>
              </a:buClr>
              <a:buSzPts val="1100"/>
              <a:buFont typeface="Arial"/>
              <a:buNone/>
            </a:pPr>
            <a:r>
              <a:rPr lang="en" sz="500">
                <a:solidFill>
                  <a:srgbClr val="1A1A1A"/>
                </a:solidFill>
              </a:rPr>
              <a:t>Hardware Service</a:t>
            </a:r>
            <a:endParaRPr sz="600">
              <a:solidFill>
                <a:srgbClr val="1A1A1A"/>
              </a:solidFill>
            </a:endParaRPr>
          </a:p>
        </p:txBody>
      </p:sp>
      <p:sp>
        <p:nvSpPr>
          <p:cNvPr id="1300" name="Google Shape;1300;p50"/>
          <p:cNvSpPr/>
          <p:nvPr/>
        </p:nvSpPr>
        <p:spPr>
          <a:xfrm>
            <a:off x="7077075" y="572850"/>
            <a:ext cx="1102800" cy="44991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en" sz="800"/>
              <a:t>3PL Locker</a:t>
            </a:r>
            <a:endParaRPr b="1" sz="800"/>
          </a:p>
        </p:txBody>
      </p:sp>
      <p:sp>
        <p:nvSpPr>
          <p:cNvPr id="1301" name="Google Shape;1301;p50"/>
          <p:cNvSpPr/>
          <p:nvPr/>
        </p:nvSpPr>
        <p:spPr>
          <a:xfrm>
            <a:off x="6828613" y="2546475"/>
            <a:ext cx="204900" cy="203400"/>
          </a:xfrm>
          <a:prstGeom prst="leftArrow">
            <a:avLst>
              <a:gd fmla="val 50000" name="adj1"/>
              <a:gd fmla="val 50000" name="adj2"/>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a:off x="6828625" y="923825"/>
            <a:ext cx="204900" cy="203400"/>
          </a:xfrm>
          <a:prstGeom prst="leftArrow">
            <a:avLst>
              <a:gd fmla="val 50000" name="adj1"/>
              <a:gd fmla="val 50000" name="adj2"/>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0"/>
          <p:cNvSpPr/>
          <p:nvPr/>
        </p:nvSpPr>
        <p:spPr>
          <a:xfrm>
            <a:off x="884675" y="1547400"/>
            <a:ext cx="1039500" cy="25062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800"/>
              <a:t>Operation Domain</a:t>
            </a:r>
            <a:endParaRPr b="1" sz="800"/>
          </a:p>
        </p:txBody>
      </p:sp>
      <p:sp>
        <p:nvSpPr>
          <p:cNvPr id="1304" name="Google Shape;1304;p50"/>
          <p:cNvSpPr/>
          <p:nvPr/>
        </p:nvSpPr>
        <p:spPr>
          <a:xfrm>
            <a:off x="946763" y="1969025"/>
            <a:ext cx="9153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SP</a:t>
            </a:r>
            <a:endParaRPr sz="600"/>
          </a:p>
        </p:txBody>
      </p:sp>
      <p:sp>
        <p:nvSpPr>
          <p:cNvPr id="1305" name="Google Shape;1305;p50"/>
          <p:cNvSpPr/>
          <p:nvPr/>
        </p:nvSpPr>
        <p:spPr>
          <a:xfrm>
            <a:off x="946763" y="2408700"/>
            <a:ext cx="9153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Delivery</a:t>
            </a:r>
            <a:endParaRPr sz="600"/>
          </a:p>
        </p:txBody>
      </p:sp>
      <p:sp>
        <p:nvSpPr>
          <p:cNvPr id="1306" name="Google Shape;1306;p50"/>
          <p:cNvSpPr/>
          <p:nvPr/>
        </p:nvSpPr>
        <p:spPr>
          <a:xfrm>
            <a:off x="1981463" y="2696550"/>
            <a:ext cx="204900" cy="251700"/>
          </a:xfrm>
          <a:prstGeom prst="rightArrow">
            <a:avLst>
              <a:gd fmla="val 50000" name="adj1"/>
              <a:gd fmla="val 50000" name="adj2"/>
            </a:avLst>
          </a:prstGeom>
          <a:solidFill>
            <a:srgbClr val="EC4D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07" name="Google Shape;1307;p50"/>
          <p:cNvSpPr/>
          <p:nvPr/>
        </p:nvSpPr>
        <p:spPr>
          <a:xfrm>
            <a:off x="946763" y="2848375"/>
            <a:ext cx="915300" cy="326100"/>
          </a:xfrm>
          <a:prstGeom prst="roundRect">
            <a:avLst>
              <a:gd fmla="val 16667" name="adj"/>
            </a:avLst>
          </a:prstGeom>
          <a:solidFill>
            <a:schemeClr val="accent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Pickup</a:t>
            </a:r>
            <a:endParaRPr sz="600"/>
          </a:p>
        </p:txBody>
      </p:sp>
      <p:sp>
        <p:nvSpPr>
          <p:cNvPr id="1308" name="Google Shape;1308;p50"/>
          <p:cNvSpPr/>
          <p:nvPr/>
        </p:nvSpPr>
        <p:spPr>
          <a:xfrm>
            <a:off x="2260256" y="4072309"/>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9" name="Google Shape;1309;p50"/>
          <p:cNvSpPr/>
          <p:nvPr/>
        </p:nvSpPr>
        <p:spPr>
          <a:xfrm>
            <a:off x="4445488" y="4072306"/>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0" name="Google Shape;1310;p50"/>
          <p:cNvSpPr/>
          <p:nvPr/>
        </p:nvSpPr>
        <p:spPr>
          <a:xfrm>
            <a:off x="6611050" y="4072300"/>
            <a:ext cx="137700" cy="175800"/>
          </a:xfrm>
          <a:prstGeom prst="upArrow">
            <a:avLst>
              <a:gd fmla="val 34105"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1" name="Google Shape;1311;p50"/>
          <p:cNvSpPr/>
          <p:nvPr/>
        </p:nvSpPr>
        <p:spPr>
          <a:xfrm>
            <a:off x="6828613" y="4567725"/>
            <a:ext cx="204900" cy="203400"/>
          </a:xfrm>
          <a:prstGeom prst="leftArrow">
            <a:avLst>
              <a:gd fmla="val 50000" name="adj1"/>
              <a:gd fmla="val 50000" name="adj2"/>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0"/>
          <p:cNvSpPr/>
          <p:nvPr/>
        </p:nvSpPr>
        <p:spPr>
          <a:xfrm>
            <a:off x="7142475" y="986175"/>
            <a:ext cx="987600" cy="3252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Locker Screen Client</a:t>
            </a:r>
            <a:endParaRPr sz="600"/>
          </a:p>
          <a:p>
            <a:pPr indent="0" lvl="0" marL="0" rtl="0" algn="ctr">
              <a:spcBef>
                <a:spcPts val="0"/>
              </a:spcBef>
              <a:spcAft>
                <a:spcPts val="0"/>
              </a:spcAft>
              <a:buNone/>
            </a:pPr>
            <a:r>
              <a:rPr lang="en" sz="600"/>
              <a:t>（For Driver）</a:t>
            </a:r>
            <a:endParaRPr sz="600"/>
          </a:p>
        </p:txBody>
      </p:sp>
      <p:sp>
        <p:nvSpPr>
          <p:cNvPr id="1313" name="Google Shape;1313;p50"/>
          <p:cNvSpPr/>
          <p:nvPr/>
        </p:nvSpPr>
        <p:spPr>
          <a:xfrm>
            <a:off x="7211325" y="2219363"/>
            <a:ext cx="849900" cy="251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Reservation</a:t>
            </a:r>
            <a:endParaRPr sz="600">
              <a:solidFill>
                <a:schemeClr val="lt2"/>
              </a:solidFill>
            </a:endParaRPr>
          </a:p>
        </p:txBody>
      </p:sp>
      <p:sp>
        <p:nvSpPr>
          <p:cNvPr id="1314" name="Google Shape;1314;p50"/>
          <p:cNvSpPr/>
          <p:nvPr/>
        </p:nvSpPr>
        <p:spPr>
          <a:xfrm>
            <a:off x="7203525" y="3497375"/>
            <a:ext cx="849900" cy="251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Capacity Mgt</a:t>
            </a:r>
            <a:endParaRPr sz="600">
              <a:solidFill>
                <a:schemeClr val="lt2"/>
              </a:solidFill>
            </a:endParaRPr>
          </a:p>
        </p:txBody>
      </p:sp>
      <p:sp>
        <p:nvSpPr>
          <p:cNvPr id="1315" name="Google Shape;1315;p50"/>
          <p:cNvSpPr/>
          <p:nvPr/>
        </p:nvSpPr>
        <p:spPr>
          <a:xfrm>
            <a:off x="7211325" y="2858375"/>
            <a:ext cx="849900" cy="251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投递/取出同步</a:t>
            </a:r>
            <a:endParaRPr sz="600">
              <a:solidFill>
                <a:schemeClr val="lt2"/>
              </a:solidFill>
            </a:endParaRPr>
          </a:p>
        </p:txBody>
      </p:sp>
      <p:sp>
        <p:nvSpPr>
          <p:cNvPr id="1316" name="Google Shape;1316;p50"/>
          <p:cNvSpPr/>
          <p:nvPr/>
        </p:nvSpPr>
        <p:spPr>
          <a:xfrm>
            <a:off x="7212100" y="4266825"/>
            <a:ext cx="8499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Driver Account</a:t>
            </a:r>
            <a:endParaRPr sz="600">
              <a:solidFill>
                <a:schemeClr val="lt2"/>
              </a:solidFill>
            </a:endParaRPr>
          </a:p>
        </p:txBody>
      </p:sp>
      <p:cxnSp>
        <p:nvCxnSpPr>
          <p:cNvPr id="1317" name="Google Shape;1317;p50"/>
          <p:cNvCxnSpPr>
            <a:stCxn id="1312" idx="0"/>
            <a:endCxn id="1318" idx="0"/>
          </p:cNvCxnSpPr>
          <p:nvPr/>
        </p:nvCxnSpPr>
        <p:spPr>
          <a:xfrm flipH="1" rot="5400000">
            <a:off x="6891225" y="241125"/>
            <a:ext cx="87000" cy="1403100"/>
          </a:xfrm>
          <a:prstGeom prst="curvedConnector3">
            <a:avLst>
              <a:gd fmla="val 373850" name="adj1"/>
            </a:avLst>
          </a:prstGeom>
          <a:noFill/>
          <a:ln cap="flat" cmpd="sng" w="9525">
            <a:solidFill>
              <a:srgbClr val="FF0000"/>
            </a:solidFill>
            <a:prstDash val="solid"/>
            <a:round/>
            <a:headEnd len="med" w="med" type="none"/>
            <a:tailEnd len="med" w="med" type="stealth"/>
          </a:ln>
        </p:spPr>
      </p:cxnSp>
      <p:sp>
        <p:nvSpPr>
          <p:cNvPr id="1318" name="Google Shape;1318;p50"/>
          <p:cNvSpPr/>
          <p:nvPr/>
        </p:nvSpPr>
        <p:spPr>
          <a:xfrm>
            <a:off x="5739350" y="899050"/>
            <a:ext cx="987600" cy="387600"/>
          </a:xfrm>
          <a:prstGeom prst="roundRect">
            <a:avLst>
              <a:gd fmla="val 16667" name="adj"/>
            </a:avLst>
          </a:prstGeom>
          <a:solidFill>
            <a:schemeClr val="lt1"/>
          </a:solidFill>
          <a:ln cap="flat" cmpd="sng" w="9525">
            <a:solidFill>
              <a:srgbClr val="FF0000"/>
            </a:solidFill>
            <a:prstDash val="dash"/>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Locker Screen Client</a:t>
            </a:r>
            <a:endParaRPr sz="600"/>
          </a:p>
          <a:p>
            <a:pPr indent="0" lvl="0" marL="0" rtl="0" algn="ctr">
              <a:spcBef>
                <a:spcPts val="0"/>
              </a:spcBef>
              <a:spcAft>
                <a:spcPts val="0"/>
              </a:spcAft>
              <a:buNone/>
            </a:pPr>
            <a:r>
              <a:rPr lang="en" sz="600"/>
              <a:t>（For Driver）</a:t>
            </a:r>
            <a:endParaRPr sz="600"/>
          </a:p>
        </p:txBody>
      </p:sp>
      <p:sp>
        <p:nvSpPr>
          <p:cNvPr id="1319" name="Google Shape;1319;p50"/>
          <p:cNvSpPr/>
          <p:nvPr/>
        </p:nvSpPr>
        <p:spPr>
          <a:xfrm>
            <a:off x="7212100" y="4657075"/>
            <a:ext cx="8499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Hardware service</a:t>
            </a:r>
            <a:endParaRPr sz="600">
              <a:solidFill>
                <a:schemeClr val="lt2"/>
              </a:solidFill>
            </a:endParaRPr>
          </a:p>
        </p:txBody>
      </p:sp>
      <p:cxnSp>
        <p:nvCxnSpPr>
          <p:cNvPr id="1320" name="Google Shape;1320;p50"/>
          <p:cNvCxnSpPr>
            <a:stCxn id="1316" idx="1"/>
            <a:endCxn id="1286" idx="0"/>
          </p:cNvCxnSpPr>
          <p:nvPr/>
        </p:nvCxnSpPr>
        <p:spPr>
          <a:xfrm flipH="1">
            <a:off x="4995100" y="4429425"/>
            <a:ext cx="2217000" cy="99900"/>
          </a:xfrm>
          <a:prstGeom prst="curvedConnector2">
            <a:avLst/>
          </a:prstGeom>
          <a:noFill/>
          <a:ln cap="flat" cmpd="sng" w="9525">
            <a:solidFill>
              <a:srgbClr val="FF0000"/>
            </a:solidFill>
            <a:prstDash val="solid"/>
            <a:round/>
            <a:headEnd len="med" w="med" type="none"/>
            <a:tailEnd len="med" w="med" type="stealth"/>
          </a:ln>
        </p:spPr>
      </p:cxnSp>
      <p:cxnSp>
        <p:nvCxnSpPr>
          <p:cNvPr id="1321" name="Google Shape;1321;p50"/>
          <p:cNvCxnSpPr>
            <a:stCxn id="1319" idx="1"/>
            <a:endCxn id="1299" idx="2"/>
          </p:cNvCxnSpPr>
          <p:nvPr/>
        </p:nvCxnSpPr>
        <p:spPr>
          <a:xfrm flipH="1">
            <a:off x="3922000" y="4819675"/>
            <a:ext cx="3290100" cy="34800"/>
          </a:xfrm>
          <a:prstGeom prst="curvedConnector4">
            <a:avLst>
              <a:gd fmla="val 10255" name="adj1"/>
              <a:gd fmla="val 814583" name="adj2"/>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5" name="Shape 1325"/>
        <p:cNvGrpSpPr/>
        <p:nvPr/>
      </p:nvGrpSpPr>
      <p:grpSpPr>
        <a:xfrm>
          <a:off x="0" y="0"/>
          <a:ext cx="0" cy="0"/>
          <a:chOff x="0" y="0"/>
          <a:chExt cx="0" cy="0"/>
        </a:xfrm>
      </p:grpSpPr>
      <p:sp>
        <p:nvSpPr>
          <p:cNvPr id="1326" name="Google Shape;1326;p51"/>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Operation</a:t>
            </a:r>
            <a:r>
              <a:rPr lang="en"/>
              <a:t> </a:t>
            </a:r>
            <a:r>
              <a:rPr lang="en" sz="1800"/>
              <a:t>(</a:t>
            </a:r>
            <a:r>
              <a:rPr lang="en"/>
              <a:t>6</a:t>
            </a:r>
            <a:r>
              <a:rPr lang="en" sz="1800"/>
              <a:t>/6) - </a:t>
            </a:r>
            <a:r>
              <a:rPr lang="en"/>
              <a:t>Locker</a:t>
            </a:r>
            <a:r>
              <a:rPr lang="en"/>
              <a:t>（2）</a:t>
            </a:r>
            <a:endParaRPr sz="1800"/>
          </a:p>
        </p:txBody>
      </p:sp>
      <p:sp>
        <p:nvSpPr>
          <p:cNvPr id="1327" name="Google Shape;1327;p51"/>
          <p:cNvSpPr/>
          <p:nvPr/>
        </p:nvSpPr>
        <p:spPr>
          <a:xfrm>
            <a:off x="732450" y="1417775"/>
            <a:ext cx="8262600" cy="36651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t/>
            </a:r>
            <a:endParaRPr b="1" sz="800"/>
          </a:p>
        </p:txBody>
      </p:sp>
      <p:sp>
        <p:nvSpPr>
          <p:cNvPr id="1328" name="Google Shape;1328;p51"/>
          <p:cNvSpPr/>
          <p:nvPr/>
        </p:nvSpPr>
        <p:spPr>
          <a:xfrm>
            <a:off x="1126607" y="61698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Planning</a:t>
            </a:r>
            <a:endParaRPr b="0" i="0" sz="600" u="none" cap="none" strike="noStrike">
              <a:solidFill>
                <a:srgbClr val="000000"/>
              </a:solidFill>
              <a:latin typeface="Arial"/>
              <a:ea typeface="Arial"/>
              <a:cs typeface="Arial"/>
              <a:sym typeface="Arial"/>
            </a:endParaRPr>
          </a:p>
        </p:txBody>
      </p:sp>
      <p:sp>
        <p:nvSpPr>
          <p:cNvPr id="1329" name="Google Shape;1329;p51"/>
          <p:cNvSpPr/>
          <p:nvPr/>
        </p:nvSpPr>
        <p:spPr>
          <a:xfrm>
            <a:off x="3836950" y="1547400"/>
            <a:ext cx="4764300" cy="2506200"/>
          </a:xfrm>
          <a:prstGeom prst="rect">
            <a:avLst/>
          </a:prstGeom>
          <a:solidFill>
            <a:srgbClr val="113366"/>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Operation</a:t>
            </a:r>
            <a:endParaRPr b="1" sz="800">
              <a:solidFill>
                <a:srgbClr val="FFFFFF"/>
              </a:solidFill>
            </a:endParaRPr>
          </a:p>
        </p:txBody>
      </p:sp>
      <p:grpSp>
        <p:nvGrpSpPr>
          <p:cNvPr id="1330" name="Google Shape;1330;p51"/>
          <p:cNvGrpSpPr/>
          <p:nvPr/>
        </p:nvGrpSpPr>
        <p:grpSpPr>
          <a:xfrm>
            <a:off x="7099132" y="1775613"/>
            <a:ext cx="1285200" cy="2115675"/>
            <a:chOff x="9407409" y="2377850"/>
            <a:chExt cx="1713600" cy="2820900"/>
          </a:xfrm>
        </p:grpSpPr>
        <p:sp>
          <p:nvSpPr>
            <p:cNvPr id="1331" name="Google Shape;1331;p51"/>
            <p:cNvSpPr/>
            <p:nvPr/>
          </p:nvSpPr>
          <p:spPr>
            <a:xfrm>
              <a:off x="9407409" y="2377850"/>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Inventory</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332" name="Google Shape;1332;p51"/>
            <p:cNvSpPr/>
            <p:nvPr/>
          </p:nvSpPr>
          <p:spPr>
            <a:xfrm>
              <a:off x="9566177" y="2771467"/>
              <a:ext cx="1386000" cy="43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入库管理</a:t>
              </a:r>
              <a:endParaRPr sz="600">
                <a:solidFill>
                  <a:srgbClr val="FF6F21"/>
                </a:solidFill>
              </a:endParaRPr>
            </a:p>
          </p:txBody>
        </p:sp>
        <p:sp>
          <p:nvSpPr>
            <p:cNvPr id="1333" name="Google Shape;1333;p51"/>
            <p:cNvSpPr/>
            <p:nvPr/>
          </p:nvSpPr>
          <p:spPr>
            <a:xfrm>
              <a:off x="9566167" y="4179933"/>
              <a:ext cx="1386000" cy="3996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盘点</a:t>
              </a:r>
              <a:endParaRPr sz="600"/>
            </a:p>
          </p:txBody>
        </p:sp>
      </p:grpSp>
      <p:grpSp>
        <p:nvGrpSpPr>
          <p:cNvPr id="1334" name="Google Shape;1334;p51"/>
          <p:cNvGrpSpPr/>
          <p:nvPr/>
        </p:nvGrpSpPr>
        <p:grpSpPr>
          <a:xfrm>
            <a:off x="5574771" y="1775611"/>
            <a:ext cx="1285200" cy="2115675"/>
            <a:chOff x="7558919" y="2381981"/>
            <a:chExt cx="1713600" cy="2820900"/>
          </a:xfrm>
        </p:grpSpPr>
        <p:sp>
          <p:nvSpPr>
            <p:cNvPr id="1335" name="Google Shape;1335;p51"/>
            <p:cNvSpPr/>
            <p:nvPr/>
          </p:nvSpPr>
          <p:spPr>
            <a:xfrm>
              <a:off x="7558919" y="2381981"/>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Put-away</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336" name="Google Shape;1336;p51"/>
            <p:cNvSpPr/>
            <p:nvPr/>
          </p:nvSpPr>
          <p:spPr>
            <a:xfrm>
              <a:off x="7661509" y="3464767"/>
              <a:ext cx="15084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人工上架</a:t>
              </a:r>
              <a:endParaRPr sz="600">
                <a:solidFill>
                  <a:srgbClr val="FF6F21"/>
                </a:solidFill>
              </a:endParaRPr>
            </a:p>
            <a:p>
              <a:pPr indent="0" lvl="0" marL="0" marR="0" rtl="0" algn="ctr">
                <a:lnSpc>
                  <a:spcPct val="100000"/>
                </a:lnSpc>
                <a:spcBef>
                  <a:spcPts val="0"/>
                </a:spcBef>
                <a:spcAft>
                  <a:spcPts val="0"/>
                </a:spcAft>
                <a:buNone/>
              </a:pPr>
              <a:r>
                <a:rPr lang="en" sz="600">
                  <a:solidFill>
                    <a:srgbClr val="FF6F21"/>
                  </a:solidFill>
                </a:rPr>
                <a:t>按单上架</a:t>
              </a:r>
              <a:r>
                <a:rPr lang="en" sz="600"/>
                <a:t>｜按TO上架</a:t>
              </a:r>
              <a:endParaRPr sz="600"/>
            </a:p>
          </p:txBody>
        </p:sp>
        <p:sp>
          <p:nvSpPr>
            <p:cNvPr id="1337" name="Google Shape;1337;p51"/>
            <p:cNvSpPr/>
            <p:nvPr/>
          </p:nvSpPr>
          <p:spPr>
            <a:xfrm>
              <a:off x="7661508" y="4201000"/>
              <a:ext cx="15084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Smart inbound</a:t>
              </a:r>
              <a:endParaRPr sz="600"/>
            </a:p>
            <a:p>
              <a:pPr indent="0" lvl="0" marL="0" rtl="0" algn="ctr">
                <a:spcBef>
                  <a:spcPts val="0"/>
                </a:spcBef>
                <a:spcAft>
                  <a:spcPts val="0"/>
                </a:spcAft>
                <a:buNone/>
              </a:pPr>
              <a:r>
                <a:rPr lang="en" sz="600">
                  <a:solidFill>
                    <a:schemeClr val="dk1"/>
                  </a:solidFill>
                </a:rPr>
                <a:t>按单上架｜按TO上架</a:t>
              </a:r>
              <a:endParaRPr sz="600"/>
            </a:p>
          </p:txBody>
        </p:sp>
        <p:sp>
          <p:nvSpPr>
            <p:cNvPr id="1338" name="Google Shape;1338;p51"/>
            <p:cNvSpPr/>
            <p:nvPr/>
          </p:nvSpPr>
          <p:spPr>
            <a:xfrm>
              <a:off x="7661524" y="2757067"/>
              <a:ext cx="15084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格口预定</a:t>
              </a:r>
              <a:endParaRPr sz="600"/>
            </a:p>
            <a:p>
              <a:pPr indent="0" lvl="0" marL="0" marR="0" rtl="0" algn="ctr">
                <a:lnSpc>
                  <a:spcPct val="100000"/>
                </a:lnSpc>
                <a:spcBef>
                  <a:spcPts val="0"/>
                </a:spcBef>
                <a:spcAft>
                  <a:spcPts val="0"/>
                </a:spcAft>
                <a:buNone/>
              </a:pPr>
              <a:r>
                <a:rPr lang="en" sz="600"/>
                <a:t>自动预定｜手动预定</a:t>
              </a:r>
              <a:endParaRPr sz="600"/>
            </a:p>
          </p:txBody>
        </p:sp>
      </p:grpSp>
      <p:sp>
        <p:nvSpPr>
          <p:cNvPr id="1339" name="Google Shape;1339;p51"/>
          <p:cNvSpPr/>
          <p:nvPr/>
        </p:nvSpPr>
        <p:spPr>
          <a:xfrm>
            <a:off x="732275" y="572850"/>
            <a:ext cx="8262600" cy="805200"/>
          </a:xfrm>
          <a:prstGeom prst="rect">
            <a:avLst/>
          </a:prstGeom>
          <a:solidFill>
            <a:srgbClr val="EFEFEF"/>
          </a:solid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1100"/>
              <a:t>Client</a:t>
            </a:r>
            <a:endParaRPr b="1" sz="1100"/>
          </a:p>
        </p:txBody>
      </p:sp>
      <p:sp>
        <p:nvSpPr>
          <p:cNvPr id="1340" name="Google Shape;1340;p51"/>
          <p:cNvSpPr/>
          <p:nvPr/>
        </p:nvSpPr>
        <p:spPr>
          <a:xfrm>
            <a:off x="893750" y="828425"/>
            <a:ext cx="7707300" cy="505800"/>
          </a:xfrm>
          <a:prstGeom prst="rect">
            <a:avLst/>
          </a:prstGeom>
          <a:solidFill>
            <a:schemeClr val="accent5"/>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lt1"/>
                </a:solidFill>
              </a:rPr>
              <a:t>For Partner / For Driver / For Staff / For Sender / For Receiver</a:t>
            </a:r>
            <a:endParaRPr sz="1100"/>
          </a:p>
          <a:p>
            <a:pPr indent="0" lvl="0" marL="0" marR="0" rtl="0" algn="ctr">
              <a:lnSpc>
                <a:spcPct val="100000"/>
              </a:lnSpc>
              <a:spcBef>
                <a:spcPts val="0"/>
              </a:spcBef>
              <a:spcAft>
                <a:spcPts val="0"/>
              </a:spcAft>
              <a:buNone/>
            </a:pPr>
            <a:r>
              <a:t/>
            </a:r>
            <a:endParaRPr sz="800">
              <a:solidFill>
                <a:srgbClr val="767171"/>
              </a:solidFill>
            </a:endParaRPr>
          </a:p>
        </p:txBody>
      </p:sp>
      <p:sp>
        <p:nvSpPr>
          <p:cNvPr id="1341" name="Google Shape;1341;p51"/>
          <p:cNvSpPr/>
          <p:nvPr/>
        </p:nvSpPr>
        <p:spPr>
          <a:xfrm>
            <a:off x="3472991" y="1152216"/>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SPX Website</a:t>
            </a:r>
            <a:endParaRPr sz="600"/>
          </a:p>
        </p:txBody>
      </p:sp>
      <p:sp>
        <p:nvSpPr>
          <p:cNvPr id="1342" name="Google Shape;1342;p51"/>
          <p:cNvSpPr/>
          <p:nvPr/>
        </p:nvSpPr>
        <p:spPr>
          <a:xfrm>
            <a:off x="2242221" y="1152191"/>
            <a:ext cx="1039500" cy="1683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Locker Screen Client</a:t>
            </a:r>
            <a:endParaRPr sz="600"/>
          </a:p>
        </p:txBody>
      </p:sp>
      <p:sp>
        <p:nvSpPr>
          <p:cNvPr id="1343" name="Google Shape;1343;p51"/>
          <p:cNvSpPr/>
          <p:nvPr/>
        </p:nvSpPr>
        <p:spPr>
          <a:xfrm>
            <a:off x="1023776" y="1152185"/>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Open Platform Portal </a:t>
            </a:r>
            <a:endParaRPr sz="600"/>
          </a:p>
        </p:txBody>
      </p:sp>
      <p:grpSp>
        <p:nvGrpSpPr>
          <p:cNvPr id="1344" name="Google Shape;1344;p51"/>
          <p:cNvGrpSpPr/>
          <p:nvPr/>
        </p:nvGrpSpPr>
        <p:grpSpPr>
          <a:xfrm>
            <a:off x="4049488" y="1775638"/>
            <a:ext cx="1286100" cy="2115675"/>
            <a:chOff x="7455867" y="2377850"/>
            <a:chExt cx="1714800" cy="2820900"/>
          </a:xfrm>
        </p:grpSpPr>
        <p:sp>
          <p:nvSpPr>
            <p:cNvPr id="1345" name="Google Shape;1345;p51"/>
            <p:cNvSpPr/>
            <p:nvPr/>
          </p:nvSpPr>
          <p:spPr>
            <a:xfrm>
              <a:off x="7455867" y="2377850"/>
              <a:ext cx="17148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Collection</a:t>
              </a:r>
              <a:r>
                <a:rPr b="1" i="0" lang="en" sz="800" u="none" cap="none" strike="noStrike">
                  <a:solidFill>
                    <a:schemeClr val="lt1"/>
                  </a:solidFill>
                  <a:latin typeface="Arial"/>
                  <a:ea typeface="Arial"/>
                  <a:cs typeface="Arial"/>
                  <a:sym typeface="Arial"/>
                </a:rPr>
                <a:t> Service</a:t>
              </a:r>
              <a:endParaRPr b="1" i="0" sz="800" u="none" cap="none" strike="noStrike">
                <a:solidFill>
                  <a:schemeClr val="lt1"/>
                </a:solidFill>
                <a:latin typeface="Arial"/>
                <a:ea typeface="Arial"/>
                <a:cs typeface="Arial"/>
                <a:sym typeface="Arial"/>
              </a:endParaRPr>
            </a:p>
          </p:txBody>
        </p:sp>
        <p:sp>
          <p:nvSpPr>
            <p:cNvPr id="1346" name="Google Shape;1346;p51"/>
            <p:cNvSpPr/>
            <p:nvPr/>
          </p:nvSpPr>
          <p:spPr>
            <a:xfrm>
              <a:off x="7574650" y="2727638"/>
              <a:ext cx="1386000" cy="452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普通取件</a:t>
              </a:r>
              <a:endParaRPr sz="600">
                <a:solidFill>
                  <a:srgbClr val="FF6F21"/>
                </a:solidFill>
              </a:endParaRPr>
            </a:p>
            <a:p>
              <a:pPr indent="0" lvl="0" marL="0" marR="0" rtl="0" algn="ctr">
                <a:lnSpc>
                  <a:spcPct val="100000"/>
                </a:lnSpc>
                <a:spcBef>
                  <a:spcPts val="0"/>
                </a:spcBef>
                <a:spcAft>
                  <a:spcPts val="0"/>
                </a:spcAft>
                <a:buNone/>
              </a:pPr>
              <a:r>
                <a:rPr lang="en" sz="600">
                  <a:solidFill>
                    <a:srgbClr val="FF6F21"/>
                  </a:solidFill>
                </a:rPr>
                <a:t>按单取件</a:t>
              </a:r>
              <a:r>
                <a:rPr lang="en" sz="600"/>
                <a:t>｜按任务取</a:t>
              </a:r>
              <a:endParaRPr sz="600"/>
            </a:p>
          </p:txBody>
        </p:sp>
        <p:sp>
          <p:nvSpPr>
            <p:cNvPr id="1347" name="Google Shape;1347;p51"/>
            <p:cNvSpPr/>
            <p:nvPr/>
          </p:nvSpPr>
          <p:spPr>
            <a:xfrm>
              <a:off x="7538517" y="3458835"/>
              <a:ext cx="1386000" cy="452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超时取件</a:t>
              </a:r>
              <a:endParaRPr sz="600">
                <a:solidFill>
                  <a:srgbClr val="FF6F21"/>
                </a:solidFill>
              </a:endParaRPr>
            </a:p>
            <a:p>
              <a:pPr indent="0" lvl="0" marL="0" marR="0" rtl="0" algn="ctr">
                <a:lnSpc>
                  <a:spcPct val="100000"/>
                </a:lnSpc>
                <a:spcBef>
                  <a:spcPts val="0"/>
                </a:spcBef>
                <a:spcAft>
                  <a:spcPts val="0"/>
                </a:spcAft>
                <a:buNone/>
              </a:pPr>
              <a:r>
                <a:rPr lang="en" sz="600">
                  <a:solidFill>
                    <a:srgbClr val="FF6F21"/>
                  </a:solidFill>
                </a:rPr>
                <a:t>按单取件</a:t>
              </a:r>
              <a:r>
                <a:rPr lang="en" sz="600"/>
                <a:t>｜按任务取</a:t>
              </a:r>
              <a:endParaRPr sz="600"/>
            </a:p>
          </p:txBody>
        </p:sp>
      </p:grpSp>
      <p:sp>
        <p:nvSpPr>
          <p:cNvPr id="1348" name="Google Shape;1348;p51"/>
          <p:cNvSpPr/>
          <p:nvPr/>
        </p:nvSpPr>
        <p:spPr>
          <a:xfrm>
            <a:off x="1784006" y="1349775"/>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49" name="Google Shape;1349;p51"/>
          <p:cNvSpPr/>
          <p:nvPr/>
        </p:nvSpPr>
        <p:spPr>
          <a:xfrm>
            <a:off x="893750" y="1547425"/>
            <a:ext cx="2793900" cy="2506200"/>
          </a:xfrm>
          <a:prstGeom prst="rect">
            <a:avLst/>
          </a:prstGeom>
          <a:solidFill>
            <a:srgbClr val="EE4D2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Business</a:t>
            </a:r>
            <a:endParaRPr b="1" sz="800">
              <a:solidFill>
                <a:srgbClr val="FFFFFF"/>
              </a:solidFill>
            </a:endParaRPr>
          </a:p>
        </p:txBody>
      </p:sp>
      <p:sp>
        <p:nvSpPr>
          <p:cNvPr id="1350" name="Google Shape;1350;p51"/>
          <p:cNvSpPr/>
          <p:nvPr/>
        </p:nvSpPr>
        <p:spPr>
          <a:xfrm>
            <a:off x="893750" y="4138200"/>
            <a:ext cx="7707300" cy="881100"/>
          </a:xfrm>
          <a:prstGeom prst="rect">
            <a:avLst/>
          </a:prstGeom>
          <a:solidFill>
            <a:srgbClr val="3B73D6"/>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1" sz="700">
              <a:solidFill>
                <a:srgbClr val="000000"/>
              </a:solidFill>
            </a:endParaRPr>
          </a:p>
        </p:txBody>
      </p:sp>
      <p:sp>
        <p:nvSpPr>
          <p:cNvPr id="1351" name="Google Shape;1351;p51"/>
          <p:cNvSpPr/>
          <p:nvPr/>
        </p:nvSpPr>
        <p:spPr>
          <a:xfrm>
            <a:off x="1424232" y="42229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Point Service</a:t>
            </a:r>
            <a:endParaRPr sz="600">
              <a:solidFill>
                <a:srgbClr val="FF6F21"/>
              </a:solidFill>
            </a:endParaRPr>
          </a:p>
          <a:p>
            <a:pPr indent="0" lvl="0" marL="0" rtl="0" algn="ctr">
              <a:spcBef>
                <a:spcPts val="0"/>
              </a:spcBef>
              <a:spcAft>
                <a:spcPts val="0"/>
              </a:spcAft>
              <a:buClr>
                <a:schemeClr val="dk1"/>
              </a:buClr>
              <a:buSzPts val="1100"/>
              <a:buFont typeface="Arial"/>
              <a:buNone/>
            </a:pPr>
            <a:r>
              <a:rPr lang="en" sz="500">
                <a:solidFill>
                  <a:srgbClr val="FF6F21"/>
                </a:solidFill>
              </a:rPr>
              <a:t>Point Mgt | Checkout Limit</a:t>
            </a:r>
            <a:endParaRPr sz="600">
              <a:solidFill>
                <a:srgbClr val="FF6F21"/>
              </a:solidFill>
            </a:endParaRPr>
          </a:p>
        </p:txBody>
      </p:sp>
      <p:sp>
        <p:nvSpPr>
          <p:cNvPr id="1352" name="Google Shape;1352;p51"/>
          <p:cNvSpPr/>
          <p:nvPr/>
        </p:nvSpPr>
        <p:spPr>
          <a:xfrm>
            <a:off x="1000775" y="1783400"/>
            <a:ext cx="1198800" cy="21156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KA Customer </a:t>
            </a:r>
            <a:endParaRPr b="1" i="0" sz="800" u="none" cap="none" strike="noStrike">
              <a:solidFill>
                <a:schemeClr val="lt1"/>
              </a:solidFill>
              <a:latin typeface="Arial"/>
              <a:ea typeface="Arial"/>
              <a:cs typeface="Arial"/>
              <a:sym typeface="Arial"/>
            </a:endParaRPr>
          </a:p>
        </p:txBody>
      </p:sp>
      <p:sp>
        <p:nvSpPr>
          <p:cNvPr id="1353" name="Google Shape;1353;p51"/>
          <p:cNvSpPr/>
          <p:nvPr/>
        </p:nvSpPr>
        <p:spPr>
          <a:xfrm>
            <a:off x="2599620" y="422294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Account</a:t>
            </a:r>
            <a:endParaRPr sz="600"/>
          </a:p>
          <a:p>
            <a:pPr indent="0" lvl="0" marL="0" rtl="0" algn="ctr">
              <a:spcBef>
                <a:spcPts val="0"/>
              </a:spcBef>
              <a:spcAft>
                <a:spcPts val="0"/>
              </a:spcAft>
              <a:buNone/>
            </a:pPr>
            <a:r>
              <a:rPr lang="en" sz="500">
                <a:solidFill>
                  <a:schemeClr val="lt2"/>
                </a:solidFill>
              </a:rPr>
              <a:t>Register｜Log in</a:t>
            </a:r>
            <a:endParaRPr sz="500">
              <a:solidFill>
                <a:schemeClr val="lt2"/>
              </a:solidFill>
            </a:endParaRPr>
          </a:p>
          <a:p>
            <a:pPr indent="0" lvl="0" marL="0" rtl="0" algn="ctr">
              <a:spcBef>
                <a:spcPts val="0"/>
              </a:spcBef>
              <a:spcAft>
                <a:spcPts val="0"/>
              </a:spcAft>
              <a:buClr>
                <a:schemeClr val="dk1"/>
              </a:buClr>
              <a:buSzPts val="1100"/>
              <a:buFont typeface="Arial"/>
              <a:buNone/>
            </a:pPr>
            <a:r>
              <a:rPr lang="en" sz="500">
                <a:solidFill>
                  <a:schemeClr val="lt2"/>
                </a:solidFill>
              </a:rPr>
              <a:t>Reset password</a:t>
            </a:r>
            <a:endParaRPr sz="500">
              <a:solidFill>
                <a:schemeClr val="lt2"/>
              </a:solidFill>
            </a:endParaRPr>
          </a:p>
        </p:txBody>
      </p:sp>
      <p:sp>
        <p:nvSpPr>
          <p:cNvPr id="1354" name="Google Shape;1354;p51"/>
          <p:cNvSpPr/>
          <p:nvPr/>
        </p:nvSpPr>
        <p:spPr>
          <a:xfrm>
            <a:off x="3281644" y="1352981"/>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5" name="Google Shape;1355;p51"/>
          <p:cNvSpPr/>
          <p:nvPr/>
        </p:nvSpPr>
        <p:spPr>
          <a:xfrm>
            <a:off x="4470056" y="1352972"/>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6" name="Google Shape;1356;p51"/>
          <p:cNvSpPr/>
          <p:nvPr/>
        </p:nvSpPr>
        <p:spPr>
          <a:xfrm>
            <a:off x="5934550" y="1352906"/>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7" name="Google Shape;1357;p51"/>
          <p:cNvSpPr/>
          <p:nvPr/>
        </p:nvSpPr>
        <p:spPr>
          <a:xfrm>
            <a:off x="7433825" y="1352913"/>
            <a:ext cx="137700" cy="175800"/>
          </a:xfrm>
          <a:prstGeom prst="upArrow">
            <a:avLst>
              <a:gd fmla="val 34105"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8" name="Google Shape;1358;p51"/>
          <p:cNvSpPr/>
          <p:nvPr/>
        </p:nvSpPr>
        <p:spPr>
          <a:xfrm>
            <a:off x="3775020" y="422294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Authentication</a:t>
            </a:r>
            <a:endParaRPr sz="600">
              <a:solidFill>
                <a:srgbClr val="FF6F21"/>
              </a:solidFill>
            </a:endParaRPr>
          </a:p>
          <a:p>
            <a:pPr indent="0" lvl="0" marL="0" marR="0" rtl="0" algn="ctr">
              <a:lnSpc>
                <a:spcPct val="100000"/>
              </a:lnSpc>
              <a:spcBef>
                <a:spcPts val="0"/>
              </a:spcBef>
              <a:spcAft>
                <a:spcPts val="0"/>
              </a:spcAft>
              <a:buNone/>
            </a:pPr>
            <a:r>
              <a:rPr lang="en" sz="500">
                <a:solidFill>
                  <a:srgbClr val="FF6F21"/>
                </a:solidFill>
              </a:rPr>
              <a:t>Device Mgt</a:t>
            </a:r>
            <a:r>
              <a:rPr lang="en" sz="600">
                <a:solidFill>
                  <a:schemeClr val="dk1"/>
                </a:solidFill>
              </a:rPr>
              <a:t> ｜</a:t>
            </a:r>
            <a:r>
              <a:rPr lang="en" sz="500">
                <a:solidFill>
                  <a:schemeClr val="lt2"/>
                </a:solidFill>
              </a:rPr>
              <a:t>Pincode Verification</a:t>
            </a:r>
            <a:endParaRPr sz="600">
              <a:solidFill>
                <a:schemeClr val="dk1"/>
              </a:solidFill>
            </a:endParaRPr>
          </a:p>
          <a:p>
            <a:pPr indent="0" lvl="0" marL="0" marR="0" rtl="0" algn="ctr">
              <a:lnSpc>
                <a:spcPct val="100000"/>
              </a:lnSpc>
              <a:spcBef>
                <a:spcPts val="0"/>
              </a:spcBef>
              <a:spcAft>
                <a:spcPts val="0"/>
              </a:spcAft>
              <a:buNone/>
            </a:pPr>
            <a:r>
              <a:rPr lang="en" sz="500">
                <a:solidFill>
                  <a:srgbClr val="FF6F21"/>
                </a:solidFill>
              </a:rPr>
              <a:t>User Permission Mgt</a:t>
            </a:r>
            <a:endParaRPr sz="500">
              <a:solidFill>
                <a:srgbClr val="FF6F21"/>
              </a:solidFill>
            </a:endParaRPr>
          </a:p>
        </p:txBody>
      </p:sp>
      <p:sp>
        <p:nvSpPr>
          <p:cNvPr id="1359" name="Google Shape;1359;p51"/>
          <p:cNvSpPr/>
          <p:nvPr/>
        </p:nvSpPr>
        <p:spPr>
          <a:xfrm>
            <a:off x="7224308" y="2595063"/>
            <a:ext cx="1039500" cy="326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rgbClr val="FF6F21"/>
                </a:solidFill>
              </a:rPr>
              <a:t>出库管理</a:t>
            </a:r>
            <a:endParaRPr sz="600">
              <a:solidFill>
                <a:srgbClr val="FF6F21"/>
              </a:solidFill>
            </a:endParaRPr>
          </a:p>
        </p:txBody>
      </p:sp>
      <p:sp>
        <p:nvSpPr>
          <p:cNvPr id="1360" name="Google Shape;1360;p51"/>
          <p:cNvSpPr/>
          <p:nvPr/>
        </p:nvSpPr>
        <p:spPr>
          <a:xfrm>
            <a:off x="4950420" y="422294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Task Service</a:t>
            </a:r>
            <a:endParaRPr sz="600"/>
          </a:p>
          <a:p>
            <a:pPr indent="0" lvl="0" marL="0" rtl="0" algn="ctr">
              <a:spcBef>
                <a:spcPts val="0"/>
              </a:spcBef>
              <a:spcAft>
                <a:spcPts val="0"/>
              </a:spcAft>
              <a:buNone/>
            </a:pPr>
            <a:r>
              <a:rPr lang="en" sz="500">
                <a:solidFill>
                  <a:schemeClr val="lt2"/>
                </a:solidFill>
              </a:rPr>
              <a:t>DT（Deliver Task）</a:t>
            </a:r>
            <a:r>
              <a:rPr lang="en" sz="600">
                <a:solidFill>
                  <a:schemeClr val="dk1"/>
                </a:solidFill>
              </a:rPr>
              <a:t>｜</a:t>
            </a:r>
            <a:r>
              <a:rPr lang="en" sz="500">
                <a:solidFill>
                  <a:schemeClr val="lt2"/>
                </a:solidFill>
              </a:rPr>
              <a:t>PT</a:t>
            </a:r>
            <a:endParaRPr sz="500">
              <a:solidFill>
                <a:schemeClr val="lt2"/>
              </a:solidFill>
            </a:endParaRPr>
          </a:p>
          <a:p>
            <a:pPr indent="0" lvl="0" marL="0" rtl="0" algn="ctr">
              <a:spcBef>
                <a:spcPts val="0"/>
              </a:spcBef>
              <a:spcAft>
                <a:spcPts val="0"/>
              </a:spcAft>
              <a:buClr>
                <a:schemeClr val="dk1"/>
              </a:buClr>
              <a:buSzPts val="1100"/>
              <a:buFont typeface="Arial"/>
              <a:buNone/>
            </a:pPr>
            <a:r>
              <a:rPr lang="en" sz="500">
                <a:solidFill>
                  <a:schemeClr val="lt2"/>
                </a:solidFill>
              </a:rPr>
              <a:t>TT（Transfer Task）</a:t>
            </a:r>
            <a:endParaRPr sz="500">
              <a:solidFill>
                <a:schemeClr val="lt2"/>
              </a:solidFill>
            </a:endParaRPr>
          </a:p>
        </p:txBody>
      </p:sp>
      <p:sp>
        <p:nvSpPr>
          <p:cNvPr id="1361" name="Google Shape;1361;p51"/>
          <p:cNvSpPr/>
          <p:nvPr/>
        </p:nvSpPr>
        <p:spPr>
          <a:xfrm>
            <a:off x="1424220" y="46071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Notification </a:t>
            </a:r>
            <a:endParaRPr sz="600"/>
          </a:p>
          <a:p>
            <a:pPr indent="0" lvl="0" marL="0" rtl="0" algn="ctr">
              <a:spcBef>
                <a:spcPts val="0"/>
              </a:spcBef>
              <a:spcAft>
                <a:spcPts val="0"/>
              </a:spcAft>
              <a:buClr>
                <a:schemeClr val="dk1"/>
              </a:buClr>
              <a:buSzPts val="1100"/>
              <a:buFont typeface="Arial"/>
              <a:buNone/>
            </a:pPr>
            <a:r>
              <a:rPr lang="en" sz="500">
                <a:solidFill>
                  <a:schemeClr val="lt2"/>
                </a:solidFill>
              </a:rPr>
              <a:t>Noti Channel｜Send Log</a:t>
            </a:r>
            <a:endParaRPr sz="600"/>
          </a:p>
        </p:txBody>
      </p:sp>
      <p:sp>
        <p:nvSpPr>
          <p:cNvPr id="1362" name="Google Shape;1362;p51"/>
          <p:cNvSpPr/>
          <p:nvPr/>
        </p:nvSpPr>
        <p:spPr>
          <a:xfrm>
            <a:off x="2599620" y="46071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Locker Order</a:t>
            </a:r>
            <a:endParaRPr sz="600"/>
          </a:p>
          <a:p>
            <a:pPr indent="0" lvl="0" marL="0" marR="0" rtl="0" algn="ctr">
              <a:lnSpc>
                <a:spcPct val="100000"/>
              </a:lnSpc>
              <a:spcBef>
                <a:spcPts val="0"/>
              </a:spcBef>
              <a:spcAft>
                <a:spcPts val="0"/>
              </a:spcAft>
              <a:buNone/>
            </a:pPr>
            <a:r>
              <a:rPr lang="en" sz="500">
                <a:solidFill>
                  <a:schemeClr val="lt2"/>
                </a:solidFill>
              </a:rPr>
              <a:t>Order info｜Status Mgt</a:t>
            </a:r>
            <a:r>
              <a:rPr lang="en" sz="600"/>
              <a:t> </a:t>
            </a:r>
            <a:endParaRPr sz="500">
              <a:solidFill>
                <a:schemeClr val="lt2"/>
              </a:solidFill>
            </a:endParaRPr>
          </a:p>
        </p:txBody>
      </p:sp>
      <p:sp>
        <p:nvSpPr>
          <p:cNvPr id="1363" name="Google Shape;1363;p51"/>
          <p:cNvSpPr/>
          <p:nvPr/>
        </p:nvSpPr>
        <p:spPr>
          <a:xfrm>
            <a:off x="3775020" y="46071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Open Service</a:t>
            </a:r>
            <a:endParaRPr sz="600"/>
          </a:p>
          <a:p>
            <a:pPr indent="0" lvl="0" marL="0" rtl="0" algn="ctr">
              <a:spcBef>
                <a:spcPts val="0"/>
              </a:spcBef>
              <a:spcAft>
                <a:spcPts val="0"/>
              </a:spcAft>
              <a:buClr>
                <a:schemeClr val="dk1"/>
              </a:buClr>
              <a:buSzPts val="1100"/>
              <a:buFont typeface="Arial"/>
              <a:buNone/>
            </a:pPr>
            <a:r>
              <a:rPr lang="en" sz="500">
                <a:solidFill>
                  <a:schemeClr val="lt2"/>
                </a:solidFill>
              </a:rPr>
              <a:t>Open API</a:t>
            </a:r>
            <a:endParaRPr sz="600"/>
          </a:p>
        </p:txBody>
      </p:sp>
      <p:sp>
        <p:nvSpPr>
          <p:cNvPr id="1364" name="Google Shape;1364;p51"/>
          <p:cNvSpPr/>
          <p:nvPr/>
        </p:nvSpPr>
        <p:spPr>
          <a:xfrm>
            <a:off x="4950420" y="46071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Finance</a:t>
            </a:r>
            <a:endParaRPr sz="600"/>
          </a:p>
          <a:p>
            <a:pPr indent="0" lvl="0" marL="0" rtl="0" algn="ctr">
              <a:spcBef>
                <a:spcPts val="0"/>
              </a:spcBef>
              <a:spcAft>
                <a:spcPts val="0"/>
              </a:spcAft>
              <a:buNone/>
            </a:pPr>
            <a:r>
              <a:rPr lang="en" sz="500">
                <a:solidFill>
                  <a:schemeClr val="lt2"/>
                </a:solidFill>
              </a:rPr>
              <a:t>Rule config｜Commission</a:t>
            </a:r>
            <a:endParaRPr sz="600"/>
          </a:p>
        </p:txBody>
      </p:sp>
      <p:sp>
        <p:nvSpPr>
          <p:cNvPr id="1365" name="Google Shape;1365;p51"/>
          <p:cNvSpPr/>
          <p:nvPr/>
        </p:nvSpPr>
        <p:spPr>
          <a:xfrm>
            <a:off x="6125820" y="422294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Monitor</a:t>
            </a:r>
            <a:endParaRPr sz="500">
              <a:solidFill>
                <a:schemeClr val="lt2"/>
              </a:solidFill>
            </a:endParaRPr>
          </a:p>
        </p:txBody>
      </p:sp>
      <p:sp>
        <p:nvSpPr>
          <p:cNvPr id="1366" name="Google Shape;1366;p51"/>
          <p:cNvSpPr/>
          <p:nvPr/>
        </p:nvSpPr>
        <p:spPr>
          <a:xfrm>
            <a:off x="1080500" y="2052075"/>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600"/>
          </a:p>
          <a:p>
            <a:pPr indent="0" lvl="0" marL="0" rtl="0" algn="ctr">
              <a:spcBef>
                <a:spcPts val="0"/>
              </a:spcBef>
              <a:spcAft>
                <a:spcPts val="0"/>
              </a:spcAft>
              <a:buClr>
                <a:schemeClr val="dk1"/>
              </a:buClr>
              <a:buSzPts val="1100"/>
              <a:buFont typeface="Arial"/>
              <a:buNone/>
            </a:pPr>
            <a:r>
              <a:rPr lang="en" sz="600">
                <a:solidFill>
                  <a:schemeClr val="dk1"/>
                </a:solidFill>
              </a:rPr>
              <a:t>Partner Join</a:t>
            </a:r>
            <a:endParaRPr sz="600">
              <a:solidFill>
                <a:schemeClr val="dk1"/>
              </a:solidFill>
            </a:endParaRPr>
          </a:p>
          <a:p>
            <a:pPr indent="0" lvl="0" marL="0" rtl="0" algn="ctr">
              <a:spcBef>
                <a:spcPts val="0"/>
              </a:spcBef>
              <a:spcAft>
                <a:spcPts val="0"/>
              </a:spcAft>
              <a:buClr>
                <a:schemeClr val="dk1"/>
              </a:buClr>
              <a:buSzPts val="1100"/>
              <a:buFont typeface="Arial"/>
              <a:buNone/>
            </a:pPr>
            <a:r>
              <a:rPr lang="en" sz="500">
                <a:solidFill>
                  <a:schemeClr val="lt2"/>
                </a:solidFill>
              </a:rPr>
              <a:t>KYC | Verify | Contract </a:t>
            </a:r>
            <a:endParaRPr sz="600">
              <a:solidFill>
                <a:schemeClr val="dk1"/>
              </a:solidFill>
            </a:endParaRPr>
          </a:p>
          <a:p>
            <a:pPr indent="0" lvl="0" marL="0" marR="0" rtl="0" algn="ctr">
              <a:lnSpc>
                <a:spcPct val="100000"/>
              </a:lnSpc>
              <a:spcBef>
                <a:spcPts val="0"/>
              </a:spcBef>
              <a:spcAft>
                <a:spcPts val="0"/>
              </a:spcAft>
              <a:buNone/>
            </a:pPr>
            <a:r>
              <a:t/>
            </a:r>
            <a:endParaRPr sz="600"/>
          </a:p>
        </p:txBody>
      </p:sp>
      <p:sp>
        <p:nvSpPr>
          <p:cNvPr id="1367" name="Google Shape;1367;p51"/>
          <p:cNvSpPr/>
          <p:nvPr/>
        </p:nvSpPr>
        <p:spPr>
          <a:xfrm>
            <a:off x="1080400" y="2595513"/>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Partner Mgt</a:t>
            </a:r>
            <a:endParaRPr sz="600">
              <a:solidFill>
                <a:schemeClr val="dk1"/>
              </a:solidFill>
            </a:endParaRPr>
          </a:p>
          <a:p>
            <a:pPr indent="0" lvl="0" marL="0" rtl="0" algn="ctr">
              <a:spcBef>
                <a:spcPts val="0"/>
              </a:spcBef>
              <a:spcAft>
                <a:spcPts val="0"/>
              </a:spcAft>
              <a:buClr>
                <a:schemeClr val="dk1"/>
              </a:buClr>
              <a:buSzPts val="1100"/>
              <a:buFont typeface="Arial"/>
              <a:buNone/>
            </a:pPr>
            <a:r>
              <a:rPr lang="en" sz="500">
                <a:solidFill>
                  <a:schemeClr val="lt2"/>
                </a:solidFill>
              </a:rPr>
              <a:t>Fee calculation | payment</a:t>
            </a:r>
            <a:endParaRPr sz="600">
              <a:solidFill>
                <a:schemeClr val="dk1"/>
              </a:solidFill>
            </a:endParaRPr>
          </a:p>
        </p:txBody>
      </p:sp>
      <p:sp>
        <p:nvSpPr>
          <p:cNvPr id="1368" name="Google Shape;1368;p51"/>
          <p:cNvSpPr/>
          <p:nvPr/>
        </p:nvSpPr>
        <p:spPr>
          <a:xfrm>
            <a:off x="4703766" y="1152166"/>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PDA</a:t>
            </a:r>
            <a:endParaRPr sz="600"/>
          </a:p>
        </p:txBody>
      </p:sp>
      <p:sp>
        <p:nvSpPr>
          <p:cNvPr id="1369" name="Google Shape;1369;p51"/>
          <p:cNvSpPr/>
          <p:nvPr/>
        </p:nvSpPr>
        <p:spPr>
          <a:xfrm>
            <a:off x="5934541" y="1152166"/>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Driver App</a:t>
            </a:r>
            <a:endParaRPr sz="600"/>
          </a:p>
        </p:txBody>
      </p:sp>
      <p:sp>
        <p:nvSpPr>
          <p:cNvPr id="1370" name="Google Shape;1370;p51"/>
          <p:cNvSpPr/>
          <p:nvPr/>
        </p:nvSpPr>
        <p:spPr>
          <a:xfrm>
            <a:off x="7165316" y="1152191"/>
            <a:ext cx="1039500" cy="16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Locker Portal</a:t>
            </a:r>
            <a:endParaRPr sz="600"/>
          </a:p>
        </p:txBody>
      </p:sp>
      <p:sp>
        <p:nvSpPr>
          <p:cNvPr id="1371" name="Google Shape;1371;p51"/>
          <p:cNvSpPr/>
          <p:nvPr/>
        </p:nvSpPr>
        <p:spPr>
          <a:xfrm>
            <a:off x="944225" y="4223000"/>
            <a:ext cx="409200" cy="709500"/>
          </a:xfrm>
          <a:prstGeom prst="roundRect">
            <a:avLst>
              <a:gd fmla="val 16667" name="adj"/>
            </a:avLst>
          </a:prstGeom>
          <a:solidFill>
            <a:srgbClr val="3B73D6"/>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b="1" lang="en" sz="800">
                <a:solidFill>
                  <a:schemeClr val="lt1"/>
                </a:solidFill>
              </a:rPr>
              <a:t>Basic</a:t>
            </a:r>
            <a:endParaRPr b="1" sz="700">
              <a:solidFill>
                <a:schemeClr val="lt1"/>
              </a:solidFill>
            </a:endParaRPr>
          </a:p>
        </p:txBody>
      </p:sp>
      <p:grpSp>
        <p:nvGrpSpPr>
          <p:cNvPr id="1372" name="Google Shape;1372;p51"/>
          <p:cNvGrpSpPr/>
          <p:nvPr/>
        </p:nvGrpSpPr>
        <p:grpSpPr>
          <a:xfrm>
            <a:off x="-653849" y="1775661"/>
            <a:ext cx="4274883" cy="2115675"/>
            <a:chOff x="3572676" y="2381981"/>
            <a:chExt cx="5699844" cy="2820900"/>
          </a:xfrm>
        </p:grpSpPr>
        <p:sp>
          <p:nvSpPr>
            <p:cNvPr id="1373" name="Google Shape;1373;p51"/>
            <p:cNvSpPr/>
            <p:nvPr/>
          </p:nvSpPr>
          <p:spPr>
            <a:xfrm>
              <a:off x="7558919" y="2381981"/>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Membership </a:t>
              </a:r>
              <a:endParaRPr b="1" i="0" sz="800" u="none" cap="none" strike="noStrike">
                <a:solidFill>
                  <a:schemeClr val="lt1"/>
                </a:solidFill>
                <a:latin typeface="Arial"/>
                <a:ea typeface="Arial"/>
                <a:cs typeface="Arial"/>
                <a:sym typeface="Arial"/>
              </a:endParaRPr>
            </a:p>
          </p:txBody>
        </p:sp>
        <p:sp>
          <p:nvSpPr>
            <p:cNvPr id="1374" name="Google Shape;1374;p51"/>
            <p:cNvSpPr/>
            <p:nvPr/>
          </p:nvSpPr>
          <p:spPr>
            <a:xfrm>
              <a:off x="3572676" y="3821733"/>
              <a:ext cx="15084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Advertising</a:t>
              </a:r>
              <a:endParaRPr sz="500">
                <a:solidFill>
                  <a:srgbClr val="808080"/>
                </a:solidFill>
              </a:endParaRPr>
            </a:p>
          </p:txBody>
        </p:sp>
        <p:sp>
          <p:nvSpPr>
            <p:cNvPr id="1375" name="Google Shape;1375;p51"/>
            <p:cNvSpPr/>
            <p:nvPr/>
          </p:nvSpPr>
          <p:spPr>
            <a:xfrm>
              <a:off x="7661524" y="2757067"/>
              <a:ext cx="1508400" cy="4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Membership</a:t>
              </a:r>
              <a:endParaRPr sz="600"/>
            </a:p>
          </p:txBody>
        </p:sp>
      </p:grpSp>
      <p:sp>
        <p:nvSpPr>
          <p:cNvPr id="1376" name="Google Shape;1376;p51"/>
          <p:cNvSpPr/>
          <p:nvPr/>
        </p:nvSpPr>
        <p:spPr>
          <a:xfrm>
            <a:off x="6125820" y="4607194"/>
            <a:ext cx="10395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a:t>
            </a:r>
            <a:endParaRPr sz="5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52"/>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82" name="Google Shape;1382;p52"/>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1383" name="Google Shape;1383;p52"/>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384" name="Google Shape;1384;p52"/>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chemeClr val="dk1"/>
              </a:buClr>
              <a:buSzPts val="900"/>
              <a:buChar char="-"/>
            </a:pPr>
            <a:r>
              <a:rPr b="1" lang="en" sz="900">
                <a:solidFill>
                  <a:schemeClr val="dk1"/>
                </a:solidFill>
              </a:rPr>
              <a:t>Product &amp; Order</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Product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Order (including Tracking)</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Network &amp; Dispatch &amp; Exception</a:t>
            </a:r>
            <a:endParaRPr b="1"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Operation</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Pickup</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In-Station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Line haul</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Delivery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Service Point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Locker</a:t>
            </a:r>
            <a:endParaRPr sz="900">
              <a:solidFill>
                <a:schemeClr val="dk1"/>
              </a:solidFill>
            </a:endParaRPr>
          </a:p>
          <a:p>
            <a:pPr indent="-285750" lvl="0" marL="457200" rtl="0" algn="l">
              <a:spcBef>
                <a:spcPts val="0"/>
              </a:spcBef>
              <a:spcAft>
                <a:spcPts val="0"/>
              </a:spcAft>
              <a:buClr>
                <a:srgbClr val="EC4D2D"/>
              </a:buClr>
              <a:buSzPts val="900"/>
              <a:buChar char="-"/>
            </a:pPr>
            <a:r>
              <a:rPr b="1" lang="en" sz="900">
                <a:solidFill>
                  <a:srgbClr val="EC4D2D"/>
                </a:solidFill>
              </a:rPr>
              <a:t>Resource Mgmt</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Workforce</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Asset</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Vehicle</a:t>
            </a:r>
            <a:endParaRPr sz="900">
              <a:solidFill>
                <a:srgbClr val="EC4D2D"/>
              </a:solidFill>
            </a:endParaRPr>
          </a:p>
          <a:p>
            <a:pPr indent="-285750" lvl="0" marL="457200" rtl="0" algn="l">
              <a:spcBef>
                <a:spcPts val="0"/>
              </a:spcBef>
              <a:spcAft>
                <a:spcPts val="0"/>
              </a:spcAft>
              <a:buClr>
                <a:schemeClr val="dk1"/>
              </a:buClr>
              <a:buSzPts val="900"/>
              <a:buChar char="-"/>
            </a:pPr>
            <a:r>
              <a:rPr b="1" lang="en" sz="900">
                <a:solidFill>
                  <a:schemeClr val="dk1"/>
                </a:solidFill>
              </a:rPr>
              <a:t>Data &amp; Algo</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Smart Solution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Data Product</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Finance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 COD</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Basic Service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Account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Notification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Container</a:t>
            </a:r>
            <a:endParaRPr sz="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3"/>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Resource Mgmt </a:t>
            </a:r>
            <a:r>
              <a:rPr lang="en" sz="1800"/>
              <a:t>(</a:t>
            </a:r>
            <a:r>
              <a:rPr lang="en"/>
              <a:t>1</a:t>
            </a:r>
            <a:r>
              <a:rPr lang="en" sz="1800"/>
              <a:t>/</a:t>
            </a:r>
            <a:r>
              <a:rPr lang="en"/>
              <a:t>3</a:t>
            </a:r>
            <a:r>
              <a:rPr lang="en" sz="1800"/>
              <a:t>) - </a:t>
            </a:r>
            <a:r>
              <a:rPr lang="en">
                <a:solidFill>
                  <a:schemeClr val="dk1"/>
                </a:solidFill>
              </a:rPr>
              <a:t>Workforce</a:t>
            </a:r>
            <a:endParaRPr sz="1800"/>
          </a:p>
        </p:txBody>
      </p:sp>
      <p:sp>
        <p:nvSpPr>
          <p:cNvPr id="1390" name="Google Shape;1390;p53"/>
          <p:cNvSpPr/>
          <p:nvPr/>
        </p:nvSpPr>
        <p:spPr>
          <a:xfrm>
            <a:off x="7195450" y="1032500"/>
            <a:ext cx="1441500" cy="1927500"/>
          </a:xfrm>
          <a:prstGeom prst="rect">
            <a:avLst/>
          </a:prstGeom>
          <a:solidFill>
            <a:srgbClr val="D9D9D9"/>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1"/>
                </a:solidFill>
              </a:rPr>
              <a:t>Driver APP</a:t>
            </a:r>
            <a:endParaRPr b="1" sz="800">
              <a:solidFill>
                <a:schemeClr val="dk1"/>
              </a:solidFill>
            </a:endParaRPr>
          </a:p>
        </p:txBody>
      </p:sp>
      <p:sp>
        <p:nvSpPr>
          <p:cNvPr id="1391" name="Google Shape;1391;p53"/>
          <p:cNvSpPr/>
          <p:nvPr/>
        </p:nvSpPr>
        <p:spPr>
          <a:xfrm>
            <a:off x="902800" y="1048700"/>
            <a:ext cx="4575300" cy="18951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WFM &amp; Driver</a:t>
            </a:r>
            <a:endParaRPr b="1" sz="800"/>
          </a:p>
        </p:txBody>
      </p:sp>
      <p:sp>
        <p:nvSpPr>
          <p:cNvPr id="1392" name="Google Shape;1392;p53"/>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393" name="Google Shape;1393;p53"/>
          <p:cNvSpPr/>
          <p:nvPr/>
        </p:nvSpPr>
        <p:spPr>
          <a:xfrm>
            <a:off x="201900" y="3955400"/>
            <a:ext cx="873000" cy="34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chemeClr val="dk1"/>
                </a:solidFill>
              </a:rPr>
              <a:t>Account</a:t>
            </a:r>
            <a:endParaRPr b="1" i="0" sz="1000" u="none" cap="none" strike="noStrike">
              <a:solidFill>
                <a:schemeClr val="dk1"/>
              </a:solidFill>
              <a:latin typeface="Arial"/>
              <a:ea typeface="Arial"/>
              <a:cs typeface="Arial"/>
              <a:sym typeface="Arial"/>
            </a:endParaRPr>
          </a:p>
        </p:txBody>
      </p:sp>
      <p:sp>
        <p:nvSpPr>
          <p:cNvPr id="1394" name="Google Shape;1394;p53"/>
          <p:cNvSpPr/>
          <p:nvPr/>
        </p:nvSpPr>
        <p:spPr>
          <a:xfrm>
            <a:off x="1133350" y="1690225"/>
            <a:ext cx="693600" cy="9573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Staff Resources planning and management</a:t>
            </a:r>
            <a:endParaRPr b="1" sz="700">
              <a:solidFill>
                <a:schemeClr val="lt1"/>
              </a:solidFill>
            </a:endParaRPr>
          </a:p>
        </p:txBody>
      </p:sp>
      <p:sp>
        <p:nvSpPr>
          <p:cNvPr id="1395" name="Google Shape;1395;p53"/>
          <p:cNvSpPr/>
          <p:nvPr/>
        </p:nvSpPr>
        <p:spPr>
          <a:xfrm>
            <a:off x="1999854" y="1690225"/>
            <a:ext cx="654600" cy="9573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Operation schedule</a:t>
            </a:r>
            <a:endParaRPr b="1" sz="700">
              <a:solidFill>
                <a:schemeClr val="lt1"/>
              </a:solidFill>
            </a:endParaRPr>
          </a:p>
        </p:txBody>
      </p:sp>
      <p:sp>
        <p:nvSpPr>
          <p:cNvPr id="1396" name="Google Shape;1396;p53"/>
          <p:cNvSpPr/>
          <p:nvPr/>
        </p:nvSpPr>
        <p:spPr>
          <a:xfrm>
            <a:off x="2871625" y="1690225"/>
            <a:ext cx="693600" cy="9573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Performance</a:t>
            </a:r>
            <a:endParaRPr b="1" sz="700">
              <a:solidFill>
                <a:schemeClr val="lt1"/>
              </a:solidFill>
            </a:endParaRPr>
          </a:p>
        </p:txBody>
      </p:sp>
      <p:sp>
        <p:nvSpPr>
          <p:cNvPr id="1397" name="Google Shape;1397;p53"/>
          <p:cNvSpPr/>
          <p:nvPr/>
        </p:nvSpPr>
        <p:spPr>
          <a:xfrm>
            <a:off x="4615153" y="1690229"/>
            <a:ext cx="654600" cy="9573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Training</a:t>
            </a:r>
            <a:endParaRPr b="1" sz="700">
              <a:solidFill>
                <a:schemeClr val="lt1"/>
              </a:solidFill>
            </a:endParaRPr>
          </a:p>
        </p:txBody>
      </p:sp>
      <p:sp>
        <p:nvSpPr>
          <p:cNvPr id="1398" name="Google Shape;1398;p53"/>
          <p:cNvSpPr/>
          <p:nvPr/>
        </p:nvSpPr>
        <p:spPr>
          <a:xfrm>
            <a:off x="5706151" y="1009825"/>
            <a:ext cx="823800" cy="19275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Finance</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发放渠道 </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(发放周期)</a:t>
            </a:r>
            <a:endParaRPr b="1" sz="800">
              <a:solidFill>
                <a:srgbClr val="FFFFFF"/>
              </a:solidFill>
            </a:endParaRPr>
          </a:p>
        </p:txBody>
      </p:sp>
      <p:sp>
        <p:nvSpPr>
          <p:cNvPr id="1399" name="Google Shape;1399;p53"/>
          <p:cNvSpPr/>
          <p:nvPr/>
        </p:nvSpPr>
        <p:spPr>
          <a:xfrm>
            <a:off x="7328100" y="1380225"/>
            <a:ext cx="480000" cy="11868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Wallet</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提现</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充值</a:t>
            </a:r>
            <a:endParaRPr b="1" sz="800">
              <a:solidFill>
                <a:srgbClr val="FFFFFF"/>
              </a:solidFill>
            </a:endParaRPr>
          </a:p>
        </p:txBody>
      </p:sp>
      <p:sp>
        <p:nvSpPr>
          <p:cNvPr id="1400" name="Google Shape;1400;p53"/>
          <p:cNvSpPr/>
          <p:nvPr/>
        </p:nvSpPr>
        <p:spPr>
          <a:xfrm>
            <a:off x="902800" y="3127325"/>
            <a:ext cx="5627100" cy="348300"/>
          </a:xfrm>
          <a:prstGeom prst="rect">
            <a:avLst/>
          </a:prstGeom>
          <a:solidFill>
            <a:srgbClr val="FCE5CD"/>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chemeClr val="dk1"/>
                </a:solidFill>
              </a:rPr>
              <a:t>Staff ID     (   Ops ID   ｜  Driver ID   )</a:t>
            </a:r>
            <a:endParaRPr i="0" sz="700" u="none" cap="none" strike="noStrike">
              <a:solidFill>
                <a:schemeClr val="dk1"/>
              </a:solidFill>
            </a:endParaRPr>
          </a:p>
        </p:txBody>
      </p:sp>
      <p:sp>
        <p:nvSpPr>
          <p:cNvPr id="1401" name="Google Shape;1401;p53"/>
          <p:cNvSpPr/>
          <p:nvPr/>
        </p:nvSpPr>
        <p:spPr>
          <a:xfrm>
            <a:off x="7511500" y="3950575"/>
            <a:ext cx="809400" cy="3483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2B/2C Account</a:t>
            </a:r>
            <a:endParaRPr b="1" sz="800">
              <a:solidFill>
                <a:srgbClr val="FFFFFF"/>
              </a:solidFill>
            </a:endParaRPr>
          </a:p>
        </p:txBody>
      </p:sp>
      <p:cxnSp>
        <p:nvCxnSpPr>
          <p:cNvPr id="1402" name="Google Shape;1402;p53"/>
          <p:cNvCxnSpPr>
            <a:stCxn id="1390" idx="2"/>
            <a:endCxn id="1401" idx="0"/>
          </p:cNvCxnSpPr>
          <p:nvPr/>
        </p:nvCxnSpPr>
        <p:spPr>
          <a:xfrm flipH="1" rot="-5400000">
            <a:off x="7421200" y="3455000"/>
            <a:ext cx="990600" cy="600"/>
          </a:xfrm>
          <a:prstGeom prst="bentConnector3">
            <a:avLst>
              <a:gd fmla="val 49999" name="adj1"/>
            </a:avLst>
          </a:prstGeom>
          <a:noFill/>
          <a:ln cap="flat" cmpd="sng" w="9525">
            <a:solidFill>
              <a:schemeClr val="dk2"/>
            </a:solidFill>
            <a:prstDash val="solid"/>
            <a:round/>
            <a:headEnd len="med" w="med" type="none"/>
            <a:tailEnd len="med" w="med" type="none"/>
          </a:ln>
        </p:spPr>
      </p:cxnSp>
      <p:sp>
        <p:nvSpPr>
          <p:cNvPr id="1403" name="Google Shape;1403;p53"/>
          <p:cNvSpPr/>
          <p:nvPr/>
        </p:nvSpPr>
        <p:spPr>
          <a:xfrm>
            <a:off x="3329007" y="3955425"/>
            <a:ext cx="763800" cy="3483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Google</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Account</a:t>
            </a:r>
            <a:endParaRPr b="1" sz="800">
              <a:solidFill>
                <a:srgbClr val="FFFFFF"/>
              </a:solidFill>
            </a:endParaRPr>
          </a:p>
        </p:txBody>
      </p:sp>
      <p:cxnSp>
        <p:nvCxnSpPr>
          <p:cNvPr id="1404" name="Google Shape;1404;p53"/>
          <p:cNvCxnSpPr/>
          <p:nvPr/>
        </p:nvCxnSpPr>
        <p:spPr>
          <a:xfrm>
            <a:off x="3707534" y="3393225"/>
            <a:ext cx="3300" cy="585300"/>
          </a:xfrm>
          <a:prstGeom prst="straightConnector1">
            <a:avLst/>
          </a:prstGeom>
          <a:noFill/>
          <a:ln cap="flat" cmpd="sng" w="9525">
            <a:solidFill>
              <a:schemeClr val="dk2"/>
            </a:solidFill>
            <a:prstDash val="solid"/>
            <a:round/>
            <a:headEnd len="med" w="med" type="none"/>
            <a:tailEnd len="med" w="med" type="none"/>
          </a:ln>
        </p:spPr>
      </p:cxnSp>
      <p:sp>
        <p:nvSpPr>
          <p:cNvPr id="1405" name="Google Shape;1405;p53"/>
          <p:cNvSpPr/>
          <p:nvPr/>
        </p:nvSpPr>
        <p:spPr>
          <a:xfrm>
            <a:off x="201900" y="1961300"/>
            <a:ext cx="693600" cy="348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chemeClr val="dk1"/>
                </a:solidFill>
              </a:rPr>
              <a:t>业务层</a:t>
            </a:r>
            <a:endParaRPr b="1" i="0" sz="1000" u="none" cap="none" strike="noStrike">
              <a:solidFill>
                <a:schemeClr val="dk1"/>
              </a:solidFill>
              <a:latin typeface="Arial"/>
              <a:ea typeface="Arial"/>
              <a:cs typeface="Arial"/>
              <a:sym typeface="Arial"/>
            </a:endParaRPr>
          </a:p>
        </p:txBody>
      </p:sp>
      <p:cxnSp>
        <p:nvCxnSpPr>
          <p:cNvPr id="1406" name="Google Shape;1406;p53"/>
          <p:cNvCxnSpPr/>
          <p:nvPr/>
        </p:nvCxnSpPr>
        <p:spPr>
          <a:xfrm>
            <a:off x="195375" y="3725325"/>
            <a:ext cx="8623200" cy="26100"/>
          </a:xfrm>
          <a:prstGeom prst="straightConnector1">
            <a:avLst/>
          </a:prstGeom>
          <a:noFill/>
          <a:ln cap="flat" cmpd="sng" w="9525">
            <a:solidFill>
              <a:schemeClr val="dk2"/>
            </a:solidFill>
            <a:prstDash val="dash"/>
            <a:round/>
            <a:headEnd len="med" w="med" type="none"/>
            <a:tailEnd len="med" w="med" type="none"/>
          </a:ln>
        </p:spPr>
      </p:cxnSp>
      <p:sp>
        <p:nvSpPr>
          <p:cNvPr id="1407" name="Google Shape;1407;p53"/>
          <p:cNvSpPr/>
          <p:nvPr/>
        </p:nvSpPr>
        <p:spPr>
          <a:xfrm>
            <a:off x="3743374" y="1690225"/>
            <a:ext cx="693600" cy="957300"/>
          </a:xfrm>
          <a:prstGeom prst="rect">
            <a:avLst/>
          </a:prstGeom>
          <a:solidFill>
            <a:srgbClr val="FF683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700">
                <a:solidFill>
                  <a:schemeClr val="lt1"/>
                </a:solidFill>
              </a:rPr>
              <a:t>Compensation</a:t>
            </a:r>
            <a:endParaRPr b="1" sz="700">
              <a:solidFill>
                <a:schemeClr val="lt1"/>
              </a:solidFill>
            </a:endParaRPr>
          </a:p>
        </p:txBody>
      </p:sp>
      <p:cxnSp>
        <p:nvCxnSpPr>
          <p:cNvPr id="1408" name="Google Shape;1408;p53"/>
          <p:cNvCxnSpPr>
            <a:stCxn id="1407" idx="0"/>
            <a:endCxn id="1398" idx="0"/>
          </p:cNvCxnSpPr>
          <p:nvPr/>
        </p:nvCxnSpPr>
        <p:spPr>
          <a:xfrm rot="-5400000">
            <a:off x="4763974" y="336025"/>
            <a:ext cx="680400" cy="2028000"/>
          </a:xfrm>
          <a:prstGeom prst="bentConnector3">
            <a:avLst>
              <a:gd fmla="val 134998" name="adj1"/>
            </a:avLst>
          </a:prstGeom>
          <a:noFill/>
          <a:ln cap="flat" cmpd="sng" w="9525">
            <a:solidFill>
              <a:srgbClr val="4A86E8"/>
            </a:solidFill>
            <a:prstDash val="solid"/>
            <a:round/>
            <a:headEnd len="med" w="med" type="none"/>
            <a:tailEnd len="med" w="med" type="stealth"/>
          </a:ln>
        </p:spPr>
      </p:cxnSp>
      <p:cxnSp>
        <p:nvCxnSpPr>
          <p:cNvPr id="1409" name="Google Shape;1409;p53"/>
          <p:cNvCxnSpPr>
            <a:stCxn id="1391" idx="2"/>
          </p:cNvCxnSpPr>
          <p:nvPr/>
        </p:nvCxnSpPr>
        <p:spPr>
          <a:xfrm>
            <a:off x="3190450" y="2943800"/>
            <a:ext cx="3300" cy="1857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53"/>
          <p:cNvCxnSpPr>
            <a:stCxn id="1398" idx="2"/>
          </p:cNvCxnSpPr>
          <p:nvPr/>
        </p:nvCxnSpPr>
        <p:spPr>
          <a:xfrm>
            <a:off x="6118051" y="2937325"/>
            <a:ext cx="3000" cy="198300"/>
          </a:xfrm>
          <a:prstGeom prst="straightConnector1">
            <a:avLst/>
          </a:prstGeom>
          <a:noFill/>
          <a:ln cap="flat" cmpd="sng" w="9525">
            <a:solidFill>
              <a:schemeClr val="dk2"/>
            </a:solidFill>
            <a:prstDash val="solid"/>
            <a:round/>
            <a:headEnd len="med" w="med" type="none"/>
            <a:tailEnd len="med" w="med" type="none"/>
          </a:ln>
        </p:spPr>
      </p:cxnSp>
      <p:sp>
        <p:nvSpPr>
          <p:cNvPr id="1411" name="Google Shape;1411;p53"/>
          <p:cNvSpPr/>
          <p:nvPr/>
        </p:nvSpPr>
        <p:spPr>
          <a:xfrm>
            <a:off x="201900" y="4643675"/>
            <a:ext cx="1506300" cy="3693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412" name="Google Shape;1412;p53"/>
          <p:cNvCxnSpPr/>
          <p:nvPr/>
        </p:nvCxnSpPr>
        <p:spPr>
          <a:xfrm>
            <a:off x="331425" y="4755000"/>
            <a:ext cx="331500" cy="0"/>
          </a:xfrm>
          <a:prstGeom prst="straightConnector1">
            <a:avLst/>
          </a:prstGeom>
          <a:noFill/>
          <a:ln cap="flat" cmpd="sng" w="9525">
            <a:solidFill>
              <a:schemeClr val="dk2"/>
            </a:solidFill>
            <a:prstDash val="solid"/>
            <a:round/>
            <a:headEnd len="med" w="med" type="none"/>
            <a:tailEnd len="med" w="med" type="none"/>
          </a:ln>
        </p:spPr>
      </p:cxnSp>
      <p:sp>
        <p:nvSpPr>
          <p:cNvPr id="1413" name="Google Shape;1413;p53"/>
          <p:cNvSpPr txBox="1"/>
          <p:nvPr/>
        </p:nvSpPr>
        <p:spPr>
          <a:xfrm>
            <a:off x="879625" y="4616550"/>
            <a:ext cx="110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Account关联</a:t>
            </a:r>
            <a:endParaRPr sz="600"/>
          </a:p>
        </p:txBody>
      </p:sp>
      <p:cxnSp>
        <p:nvCxnSpPr>
          <p:cNvPr id="1414" name="Google Shape;1414;p53"/>
          <p:cNvCxnSpPr/>
          <p:nvPr/>
        </p:nvCxnSpPr>
        <p:spPr>
          <a:xfrm>
            <a:off x="331425" y="4907400"/>
            <a:ext cx="331500" cy="0"/>
          </a:xfrm>
          <a:prstGeom prst="straightConnector1">
            <a:avLst/>
          </a:prstGeom>
          <a:noFill/>
          <a:ln cap="flat" cmpd="sng" w="9525">
            <a:solidFill>
              <a:srgbClr val="4A86E8"/>
            </a:solidFill>
            <a:prstDash val="solid"/>
            <a:round/>
            <a:headEnd len="med" w="med" type="none"/>
            <a:tailEnd len="med" w="med" type="stealth"/>
          </a:ln>
        </p:spPr>
      </p:cxnSp>
      <p:sp>
        <p:nvSpPr>
          <p:cNvPr id="1415" name="Google Shape;1415;p53"/>
          <p:cNvSpPr txBox="1"/>
          <p:nvPr/>
        </p:nvSpPr>
        <p:spPr>
          <a:xfrm>
            <a:off x="879625" y="4768950"/>
            <a:ext cx="110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Compensation</a:t>
            </a:r>
            <a:endParaRPr sz="600"/>
          </a:p>
        </p:txBody>
      </p:sp>
      <p:sp>
        <p:nvSpPr>
          <p:cNvPr id="1416" name="Google Shape;1416;p53"/>
          <p:cNvSpPr/>
          <p:nvPr/>
        </p:nvSpPr>
        <p:spPr>
          <a:xfrm>
            <a:off x="7937700" y="1380175"/>
            <a:ext cx="480000" cy="11868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其他</a:t>
            </a:r>
            <a:endParaRPr b="1"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1" lang="en" sz="800">
                <a:solidFill>
                  <a:srgbClr val="FFFFFF"/>
                </a:solidFill>
              </a:rPr>
              <a:t>功能</a:t>
            </a:r>
            <a:endParaRPr b="1" sz="800">
              <a:solidFill>
                <a:srgbClr val="FFFFFF"/>
              </a:solidFill>
            </a:endParaRPr>
          </a:p>
        </p:txBody>
      </p:sp>
      <p:cxnSp>
        <p:nvCxnSpPr>
          <p:cNvPr id="1417" name="Google Shape;1417;p53"/>
          <p:cNvCxnSpPr>
            <a:stCxn id="1398" idx="3"/>
            <a:endCxn id="1399" idx="1"/>
          </p:cNvCxnSpPr>
          <p:nvPr/>
        </p:nvCxnSpPr>
        <p:spPr>
          <a:xfrm>
            <a:off x="6529951" y="1973575"/>
            <a:ext cx="798000" cy="0"/>
          </a:xfrm>
          <a:prstGeom prst="straightConnector1">
            <a:avLst/>
          </a:prstGeom>
          <a:noFill/>
          <a:ln cap="flat" cmpd="sng" w="9525">
            <a:solidFill>
              <a:srgbClr val="4A86E8"/>
            </a:solidFill>
            <a:prstDash val="solid"/>
            <a:round/>
            <a:headEnd len="med" w="med" type="none"/>
            <a:tailEnd len="med" w="med" type="stealth"/>
          </a:ln>
        </p:spPr>
      </p:cxnSp>
      <p:sp>
        <p:nvSpPr>
          <p:cNvPr id="1418" name="Google Shape;1418;p53"/>
          <p:cNvSpPr txBox="1"/>
          <p:nvPr/>
        </p:nvSpPr>
        <p:spPr>
          <a:xfrm>
            <a:off x="4034375" y="732925"/>
            <a:ext cx="2077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WFM配置薪资规则、计算和审核后，finance生成账单</a:t>
            </a:r>
            <a:endParaRPr sz="600"/>
          </a:p>
        </p:txBody>
      </p:sp>
      <p:sp>
        <p:nvSpPr>
          <p:cNvPr id="1419" name="Google Shape;1419;p53"/>
          <p:cNvSpPr txBox="1"/>
          <p:nvPr/>
        </p:nvSpPr>
        <p:spPr>
          <a:xfrm>
            <a:off x="6500775" y="1929825"/>
            <a:ext cx="94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薪资“发放”“到wallet</a:t>
            </a:r>
            <a:endParaRPr sz="600"/>
          </a:p>
          <a:p>
            <a:pPr indent="0" lvl="0" marL="0" rtl="0" algn="l">
              <a:spcBef>
                <a:spcPts val="0"/>
              </a:spcBef>
              <a:spcAft>
                <a:spcPts val="0"/>
              </a:spcAft>
              <a:buNone/>
            </a:pPr>
            <a:r>
              <a:rPr lang="en" sz="600"/>
              <a:t>driver可提现、充值</a:t>
            </a:r>
            <a:endParaRPr sz="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4"/>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solidFill>
                  <a:schemeClr val="dk1"/>
                </a:solidFill>
              </a:rPr>
              <a:t>Resource Mgmt </a:t>
            </a:r>
            <a:r>
              <a:rPr lang="en" sz="1800"/>
              <a:t>(</a:t>
            </a:r>
            <a:r>
              <a:rPr lang="en"/>
              <a:t>1</a:t>
            </a:r>
            <a:r>
              <a:rPr lang="en" sz="1800"/>
              <a:t>/</a:t>
            </a:r>
            <a:r>
              <a:rPr lang="en"/>
              <a:t>3</a:t>
            </a:r>
            <a:r>
              <a:rPr lang="en" sz="1800"/>
              <a:t>) - </a:t>
            </a:r>
            <a:r>
              <a:rPr lang="en"/>
              <a:t>Workforce</a:t>
            </a:r>
            <a:endParaRPr sz="1800"/>
          </a:p>
        </p:txBody>
      </p:sp>
      <p:sp>
        <p:nvSpPr>
          <p:cNvPr id="1425" name="Google Shape;1425;p54"/>
          <p:cNvSpPr/>
          <p:nvPr/>
        </p:nvSpPr>
        <p:spPr>
          <a:xfrm>
            <a:off x="690350" y="1318950"/>
            <a:ext cx="7781100" cy="33492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WFM &amp; Driver Management</a:t>
            </a:r>
            <a:endParaRPr b="1" sz="800"/>
          </a:p>
        </p:txBody>
      </p:sp>
      <p:sp>
        <p:nvSpPr>
          <p:cNvPr id="1426" name="Google Shape;1426;p54"/>
          <p:cNvSpPr/>
          <p:nvPr/>
        </p:nvSpPr>
        <p:spPr>
          <a:xfrm>
            <a:off x="788700" y="1768800"/>
            <a:ext cx="2194500" cy="2640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Staff Resources Management</a:t>
            </a:r>
            <a:endParaRPr b="1" sz="700">
              <a:solidFill>
                <a:schemeClr val="lt1"/>
              </a:solidFill>
            </a:endParaRPr>
          </a:p>
        </p:txBody>
      </p:sp>
      <p:sp>
        <p:nvSpPr>
          <p:cNvPr id="1427" name="Google Shape;1427;p54"/>
          <p:cNvSpPr/>
          <p:nvPr/>
        </p:nvSpPr>
        <p:spPr>
          <a:xfrm flipH="1">
            <a:off x="905250" y="2103075"/>
            <a:ext cx="1984800" cy="995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28" name="Google Shape;1428;p54"/>
          <p:cNvSpPr/>
          <p:nvPr/>
        </p:nvSpPr>
        <p:spPr>
          <a:xfrm>
            <a:off x="5964888" y="1771750"/>
            <a:ext cx="1628100" cy="2646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Compensation</a:t>
            </a:r>
            <a:endParaRPr b="1" sz="700">
              <a:solidFill>
                <a:schemeClr val="lt1"/>
              </a:solidFill>
            </a:endParaRPr>
          </a:p>
        </p:txBody>
      </p:sp>
      <p:sp>
        <p:nvSpPr>
          <p:cNvPr id="1429" name="Google Shape;1429;p54"/>
          <p:cNvSpPr/>
          <p:nvPr/>
        </p:nvSpPr>
        <p:spPr>
          <a:xfrm>
            <a:off x="8526950" y="1318950"/>
            <a:ext cx="538200" cy="3349200"/>
          </a:xfrm>
          <a:prstGeom prst="rect">
            <a:avLst/>
          </a:prstGeom>
          <a:solidFill>
            <a:srgbClr val="F9CB9C"/>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External</a:t>
            </a:r>
            <a:endParaRPr b="1" sz="700">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System</a:t>
            </a:r>
            <a:endParaRPr b="1" sz="700">
              <a:solidFill>
                <a:schemeClr val="dk1"/>
              </a:solidFill>
            </a:endParaRPr>
          </a:p>
        </p:txBody>
      </p:sp>
      <p:sp>
        <p:nvSpPr>
          <p:cNvPr id="1430" name="Google Shape;1430;p54"/>
          <p:cNvSpPr/>
          <p:nvPr/>
        </p:nvSpPr>
        <p:spPr>
          <a:xfrm>
            <a:off x="710373" y="4764769"/>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31" name="Google Shape;1431;p54"/>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432" name="Google Shape;1432;p54"/>
          <p:cNvSpPr/>
          <p:nvPr/>
        </p:nvSpPr>
        <p:spPr>
          <a:xfrm>
            <a:off x="1260996" y="673850"/>
            <a:ext cx="4296000" cy="1605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1433" name="Google Shape;1433;p54"/>
          <p:cNvSpPr/>
          <p:nvPr/>
        </p:nvSpPr>
        <p:spPr>
          <a:xfrm>
            <a:off x="1261046" y="860325"/>
            <a:ext cx="42960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1434" name="Google Shape;1434;p54"/>
          <p:cNvSpPr/>
          <p:nvPr/>
        </p:nvSpPr>
        <p:spPr>
          <a:xfrm>
            <a:off x="5620346" y="673854"/>
            <a:ext cx="2851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1435" name="Google Shape;1435;p54"/>
          <p:cNvSpPr/>
          <p:nvPr/>
        </p:nvSpPr>
        <p:spPr>
          <a:xfrm>
            <a:off x="5620321" y="860201"/>
            <a:ext cx="2851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1436" name="Google Shape;1436;p54"/>
          <p:cNvSpPr/>
          <p:nvPr/>
        </p:nvSpPr>
        <p:spPr>
          <a:xfrm>
            <a:off x="106950" y="673850"/>
            <a:ext cx="1074300" cy="34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1437" name="Google Shape;1437;p54"/>
          <p:cNvSpPr/>
          <p:nvPr/>
        </p:nvSpPr>
        <p:spPr>
          <a:xfrm>
            <a:off x="764664" y="4809620"/>
            <a:ext cx="593400" cy="2034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1438" name="Google Shape;1438;p54"/>
          <p:cNvSpPr/>
          <p:nvPr/>
        </p:nvSpPr>
        <p:spPr>
          <a:xfrm>
            <a:off x="1465594" y="480961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1439" name="Google Shape;1439;p54"/>
          <p:cNvSpPr/>
          <p:nvPr/>
        </p:nvSpPr>
        <p:spPr>
          <a:xfrm>
            <a:off x="2166507" y="480961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1440" name="Google Shape;1440;p54"/>
          <p:cNvSpPr/>
          <p:nvPr/>
        </p:nvSpPr>
        <p:spPr>
          <a:xfrm>
            <a:off x="1261046" y="1048499"/>
            <a:ext cx="7210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Operation Service Library</a:t>
            </a:r>
            <a:endParaRPr sz="800">
              <a:solidFill>
                <a:srgbClr val="FFFFFF"/>
              </a:solidFill>
            </a:endParaRPr>
          </a:p>
        </p:txBody>
      </p:sp>
      <p:sp>
        <p:nvSpPr>
          <p:cNvPr id="1441" name="Google Shape;1441;p54"/>
          <p:cNvSpPr/>
          <p:nvPr/>
        </p:nvSpPr>
        <p:spPr>
          <a:xfrm>
            <a:off x="106950" y="1050200"/>
            <a:ext cx="1074300" cy="1605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Smart Solution</a:t>
            </a:r>
            <a:endParaRPr b="1" i="0" sz="800" u="none" cap="none" strike="noStrike">
              <a:solidFill>
                <a:srgbClr val="FFFFFF"/>
              </a:solidFill>
              <a:latin typeface="Arial"/>
              <a:ea typeface="Arial"/>
              <a:cs typeface="Arial"/>
              <a:sym typeface="Arial"/>
            </a:endParaRPr>
          </a:p>
        </p:txBody>
      </p:sp>
      <p:sp>
        <p:nvSpPr>
          <p:cNvPr id="1442" name="Google Shape;1442;p54"/>
          <p:cNvSpPr/>
          <p:nvPr/>
        </p:nvSpPr>
        <p:spPr>
          <a:xfrm>
            <a:off x="8594145" y="3183625"/>
            <a:ext cx="4038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Facial recognition</a:t>
            </a:r>
            <a:endParaRPr sz="600">
              <a:solidFill>
                <a:schemeClr val="dk1"/>
              </a:solidFill>
            </a:endParaRPr>
          </a:p>
        </p:txBody>
      </p:sp>
      <p:sp>
        <p:nvSpPr>
          <p:cNvPr id="1443" name="Google Shape;1443;p54"/>
          <p:cNvSpPr/>
          <p:nvPr/>
        </p:nvSpPr>
        <p:spPr>
          <a:xfrm>
            <a:off x="8594148" y="4102775"/>
            <a:ext cx="4038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HRIS</a:t>
            </a:r>
            <a:endParaRPr sz="600">
              <a:solidFill>
                <a:schemeClr val="dk1"/>
              </a:solidFill>
            </a:endParaRPr>
          </a:p>
        </p:txBody>
      </p:sp>
      <p:sp>
        <p:nvSpPr>
          <p:cNvPr id="1444" name="Google Shape;1444;p54"/>
          <p:cNvSpPr/>
          <p:nvPr/>
        </p:nvSpPr>
        <p:spPr>
          <a:xfrm>
            <a:off x="100475" y="1318550"/>
            <a:ext cx="538200" cy="3349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l">
              <a:spcBef>
                <a:spcPts val="0"/>
              </a:spcBef>
              <a:spcAft>
                <a:spcPts val="0"/>
              </a:spcAft>
              <a:buClr>
                <a:schemeClr val="dk1"/>
              </a:buClr>
              <a:buSzPts val="800"/>
              <a:buFont typeface="Arial"/>
              <a:buNone/>
            </a:pPr>
            <a:r>
              <a:rPr lang="en" sz="800">
                <a:solidFill>
                  <a:schemeClr val="lt1"/>
                </a:solidFill>
              </a:rPr>
              <a:t>   Data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Algo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 Finance</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General Service</a:t>
            </a:r>
            <a:endParaRPr sz="800">
              <a:solidFill>
                <a:schemeClr val="lt1"/>
              </a:solidFill>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endParaRPr>
          </a:p>
        </p:txBody>
      </p:sp>
      <p:sp>
        <p:nvSpPr>
          <p:cNvPr id="1445" name="Google Shape;1445;p54"/>
          <p:cNvSpPr/>
          <p:nvPr/>
        </p:nvSpPr>
        <p:spPr>
          <a:xfrm>
            <a:off x="8606152" y="2080275"/>
            <a:ext cx="4038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Biometric Device</a:t>
            </a:r>
            <a:endParaRPr sz="600">
              <a:solidFill>
                <a:schemeClr val="dk1"/>
              </a:solidFill>
            </a:endParaRPr>
          </a:p>
        </p:txBody>
      </p:sp>
      <p:sp>
        <p:nvSpPr>
          <p:cNvPr id="1446" name="Google Shape;1446;p54"/>
          <p:cNvSpPr/>
          <p:nvPr/>
        </p:nvSpPr>
        <p:spPr>
          <a:xfrm flipH="1">
            <a:off x="1975475" y="2311539"/>
            <a:ext cx="825900" cy="735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47" name="Google Shape;1447;p54"/>
          <p:cNvSpPr txBox="1"/>
          <p:nvPr/>
        </p:nvSpPr>
        <p:spPr>
          <a:xfrm>
            <a:off x="1975530" y="2327506"/>
            <a:ext cx="825900" cy="2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rPr>
              <a:t>Weekly/Daily Planning</a:t>
            </a:r>
            <a:endParaRPr sz="600">
              <a:solidFill>
                <a:schemeClr val="lt1"/>
              </a:solidFill>
            </a:endParaRPr>
          </a:p>
          <a:p>
            <a:pPr indent="0" lvl="0" marL="0" rtl="0" algn="ctr">
              <a:spcBef>
                <a:spcPts val="0"/>
              </a:spcBef>
              <a:spcAft>
                <a:spcPts val="0"/>
              </a:spcAft>
              <a:buNone/>
            </a:pPr>
            <a:r>
              <a:rPr lang="en" sz="600">
                <a:solidFill>
                  <a:schemeClr val="lt1"/>
                </a:solidFill>
              </a:rPr>
              <a:t>(for Working plan)</a:t>
            </a:r>
            <a:endParaRPr sz="600">
              <a:solidFill>
                <a:schemeClr val="lt1"/>
              </a:solidFill>
            </a:endParaRPr>
          </a:p>
        </p:txBody>
      </p:sp>
      <p:sp>
        <p:nvSpPr>
          <p:cNvPr id="1448" name="Google Shape;1448;p54"/>
          <p:cNvSpPr/>
          <p:nvPr/>
        </p:nvSpPr>
        <p:spPr>
          <a:xfrm flipH="1">
            <a:off x="892808" y="3310475"/>
            <a:ext cx="1984800" cy="995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49" name="Google Shape;1449;p54"/>
          <p:cNvSpPr/>
          <p:nvPr/>
        </p:nvSpPr>
        <p:spPr>
          <a:xfrm>
            <a:off x="4614100" y="2032825"/>
            <a:ext cx="1146000" cy="905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50" name="Google Shape;1450;p54"/>
          <p:cNvSpPr/>
          <p:nvPr/>
        </p:nvSpPr>
        <p:spPr>
          <a:xfrm>
            <a:off x="7760063" y="1766450"/>
            <a:ext cx="593400" cy="2646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Support</a:t>
            </a:r>
            <a:endParaRPr b="1" sz="700">
              <a:solidFill>
                <a:schemeClr val="lt1"/>
              </a:solidFill>
            </a:endParaRPr>
          </a:p>
        </p:txBody>
      </p:sp>
      <p:sp>
        <p:nvSpPr>
          <p:cNvPr id="1451" name="Google Shape;1451;p54"/>
          <p:cNvSpPr/>
          <p:nvPr/>
        </p:nvSpPr>
        <p:spPr>
          <a:xfrm>
            <a:off x="4569925" y="1771750"/>
            <a:ext cx="1227900" cy="2646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Performance</a:t>
            </a:r>
            <a:endParaRPr b="1" sz="700">
              <a:solidFill>
                <a:schemeClr val="lt1"/>
              </a:solidFill>
            </a:endParaRPr>
          </a:p>
        </p:txBody>
      </p:sp>
      <p:sp>
        <p:nvSpPr>
          <p:cNvPr id="1452" name="Google Shape;1452;p54"/>
          <p:cNvSpPr/>
          <p:nvPr/>
        </p:nvSpPr>
        <p:spPr>
          <a:xfrm>
            <a:off x="3150838" y="1771750"/>
            <a:ext cx="1280100" cy="2646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Operation Schedule</a:t>
            </a:r>
            <a:endParaRPr b="1" sz="700">
              <a:solidFill>
                <a:schemeClr val="lt1"/>
              </a:solidFill>
            </a:endParaRPr>
          </a:p>
        </p:txBody>
      </p:sp>
      <p:sp>
        <p:nvSpPr>
          <p:cNvPr id="1453" name="Google Shape;1453;p54"/>
          <p:cNvSpPr/>
          <p:nvPr/>
        </p:nvSpPr>
        <p:spPr>
          <a:xfrm>
            <a:off x="3240274" y="2911550"/>
            <a:ext cx="4692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Overtime management</a:t>
            </a:r>
            <a:endParaRPr sz="600">
              <a:solidFill>
                <a:schemeClr val="dk1"/>
              </a:solidFill>
            </a:endParaRPr>
          </a:p>
        </p:txBody>
      </p:sp>
      <p:sp>
        <p:nvSpPr>
          <p:cNvPr id="1454" name="Google Shape;1454;p54"/>
          <p:cNvSpPr/>
          <p:nvPr/>
        </p:nvSpPr>
        <p:spPr>
          <a:xfrm>
            <a:off x="3242605" y="3761970"/>
            <a:ext cx="469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Leave Management</a:t>
            </a:r>
            <a:endParaRPr b="0" i="0" sz="600" u="none" cap="none" strike="noStrike">
              <a:solidFill>
                <a:schemeClr val="dk1"/>
              </a:solidFill>
              <a:latin typeface="Arial"/>
              <a:ea typeface="Arial"/>
              <a:cs typeface="Arial"/>
              <a:sym typeface="Arial"/>
            </a:endParaRPr>
          </a:p>
        </p:txBody>
      </p:sp>
      <p:sp>
        <p:nvSpPr>
          <p:cNvPr id="1455" name="Google Shape;1455;p54"/>
          <p:cNvSpPr/>
          <p:nvPr/>
        </p:nvSpPr>
        <p:spPr>
          <a:xfrm>
            <a:off x="3236891" y="2346250"/>
            <a:ext cx="469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FTE Shift management</a:t>
            </a:r>
            <a:endParaRPr sz="600">
              <a:solidFill>
                <a:schemeClr val="dk1"/>
              </a:solidFill>
            </a:endParaRPr>
          </a:p>
        </p:txBody>
      </p:sp>
      <p:sp>
        <p:nvSpPr>
          <p:cNvPr id="1456" name="Google Shape;1456;p54"/>
          <p:cNvSpPr/>
          <p:nvPr/>
        </p:nvSpPr>
        <p:spPr>
          <a:xfrm>
            <a:off x="3236891" y="2628900"/>
            <a:ext cx="4692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Event planning</a:t>
            </a:r>
            <a:endParaRPr sz="600">
              <a:solidFill>
                <a:schemeClr val="dk1"/>
              </a:solidFill>
            </a:endParaRPr>
          </a:p>
        </p:txBody>
      </p:sp>
      <p:sp>
        <p:nvSpPr>
          <p:cNvPr id="1457" name="Google Shape;1457;p54"/>
          <p:cNvSpPr txBox="1"/>
          <p:nvPr/>
        </p:nvSpPr>
        <p:spPr>
          <a:xfrm>
            <a:off x="3323095" y="2080287"/>
            <a:ext cx="2967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排班</a:t>
            </a:r>
            <a:endParaRPr sz="600">
              <a:solidFill>
                <a:schemeClr val="lt1"/>
              </a:solidFill>
            </a:endParaRPr>
          </a:p>
        </p:txBody>
      </p:sp>
      <p:sp>
        <p:nvSpPr>
          <p:cNvPr id="1458" name="Google Shape;1458;p54"/>
          <p:cNvSpPr/>
          <p:nvPr/>
        </p:nvSpPr>
        <p:spPr>
          <a:xfrm>
            <a:off x="3906554" y="2346250"/>
            <a:ext cx="469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Barcode</a:t>
            </a:r>
            <a:endParaRPr sz="600">
              <a:solidFill>
                <a:schemeClr val="dk1"/>
              </a:solidFill>
            </a:endParaRPr>
          </a:p>
          <a:p>
            <a:pPr indent="0" lvl="0" marL="0" rtl="0" algn="ctr">
              <a:spcBef>
                <a:spcPts val="0"/>
              </a:spcBef>
              <a:spcAft>
                <a:spcPts val="0"/>
              </a:spcAft>
              <a:buClr>
                <a:schemeClr val="dk1"/>
              </a:buClr>
              <a:buSzPts val="800"/>
              <a:buFont typeface="Arial"/>
              <a:buNone/>
            </a:pPr>
            <a:r>
              <a:rPr lang="en" sz="600">
                <a:solidFill>
                  <a:schemeClr val="dk1"/>
                </a:solidFill>
              </a:rPr>
              <a:t>(Staff ID)</a:t>
            </a:r>
            <a:endParaRPr sz="600">
              <a:solidFill>
                <a:schemeClr val="dk1"/>
              </a:solidFill>
            </a:endParaRPr>
          </a:p>
        </p:txBody>
      </p:sp>
      <p:sp>
        <p:nvSpPr>
          <p:cNvPr id="1459" name="Google Shape;1459;p54"/>
          <p:cNvSpPr/>
          <p:nvPr/>
        </p:nvSpPr>
        <p:spPr>
          <a:xfrm>
            <a:off x="3906554" y="2628900"/>
            <a:ext cx="469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chemeClr val="dk1"/>
              </a:buClr>
              <a:buSzPts val="800"/>
              <a:buFont typeface="Arial"/>
              <a:buNone/>
            </a:pPr>
            <a:r>
              <a:rPr lang="en" sz="600">
                <a:solidFill>
                  <a:schemeClr val="dk1"/>
                </a:solidFill>
              </a:rPr>
              <a:t>打卡机</a:t>
            </a:r>
            <a:endParaRPr sz="600">
              <a:solidFill>
                <a:schemeClr val="dk1"/>
              </a:solidFill>
            </a:endParaRPr>
          </a:p>
        </p:txBody>
      </p:sp>
      <p:sp>
        <p:nvSpPr>
          <p:cNvPr id="1460" name="Google Shape;1460;p54"/>
          <p:cNvSpPr txBox="1"/>
          <p:nvPr/>
        </p:nvSpPr>
        <p:spPr>
          <a:xfrm>
            <a:off x="3992758" y="2080287"/>
            <a:ext cx="2967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打卡</a:t>
            </a:r>
            <a:endParaRPr sz="600">
              <a:solidFill>
                <a:schemeClr val="lt1"/>
              </a:solidFill>
            </a:endParaRPr>
          </a:p>
        </p:txBody>
      </p:sp>
      <p:sp>
        <p:nvSpPr>
          <p:cNvPr id="1461" name="Google Shape;1461;p54"/>
          <p:cNvSpPr/>
          <p:nvPr/>
        </p:nvSpPr>
        <p:spPr>
          <a:xfrm>
            <a:off x="3906554" y="2910694"/>
            <a:ext cx="4692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面部)</a:t>
            </a:r>
            <a:endParaRPr sz="600">
              <a:solidFill>
                <a:schemeClr val="dk1"/>
              </a:solidFill>
            </a:endParaRPr>
          </a:p>
        </p:txBody>
      </p:sp>
      <p:cxnSp>
        <p:nvCxnSpPr>
          <p:cNvPr id="1462" name="Google Shape;1462;p54"/>
          <p:cNvCxnSpPr/>
          <p:nvPr/>
        </p:nvCxnSpPr>
        <p:spPr>
          <a:xfrm>
            <a:off x="3806942" y="2244412"/>
            <a:ext cx="5100" cy="1188600"/>
          </a:xfrm>
          <a:prstGeom prst="straightConnector1">
            <a:avLst/>
          </a:prstGeom>
          <a:noFill/>
          <a:ln cap="flat" cmpd="sng" w="9525">
            <a:solidFill>
              <a:schemeClr val="lt1"/>
            </a:solidFill>
            <a:prstDash val="dash"/>
            <a:round/>
            <a:headEnd len="med" w="med" type="none"/>
            <a:tailEnd len="med" w="med" type="none"/>
          </a:ln>
        </p:spPr>
      </p:cxnSp>
      <p:sp>
        <p:nvSpPr>
          <p:cNvPr id="1463" name="Google Shape;1463;p54"/>
          <p:cNvSpPr/>
          <p:nvPr/>
        </p:nvSpPr>
        <p:spPr>
          <a:xfrm>
            <a:off x="4651950" y="2919838"/>
            <a:ext cx="10743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Attendance report</a:t>
            </a:r>
            <a:endParaRPr b="0" i="0" sz="600" u="none" cap="none" strike="noStrike">
              <a:solidFill>
                <a:schemeClr val="dk1"/>
              </a:solidFill>
              <a:latin typeface="Arial"/>
              <a:ea typeface="Arial"/>
              <a:cs typeface="Arial"/>
              <a:sym typeface="Arial"/>
            </a:endParaRPr>
          </a:p>
        </p:txBody>
      </p:sp>
      <p:sp>
        <p:nvSpPr>
          <p:cNvPr id="1464" name="Google Shape;1464;p54"/>
          <p:cNvSpPr/>
          <p:nvPr/>
        </p:nvSpPr>
        <p:spPr>
          <a:xfrm>
            <a:off x="4645225" y="2355625"/>
            <a:ext cx="281700" cy="4827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Driver</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Report</a:t>
            </a:r>
            <a:endParaRPr sz="600">
              <a:solidFill>
                <a:schemeClr val="dk1"/>
              </a:solidFill>
            </a:endParaRPr>
          </a:p>
        </p:txBody>
      </p:sp>
      <p:sp>
        <p:nvSpPr>
          <p:cNvPr id="1465" name="Google Shape;1465;p54"/>
          <p:cNvSpPr/>
          <p:nvPr/>
        </p:nvSpPr>
        <p:spPr>
          <a:xfrm>
            <a:off x="4950600" y="2355625"/>
            <a:ext cx="252300" cy="4827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Key Metric Grade</a:t>
            </a:r>
            <a:endParaRPr sz="600">
              <a:solidFill>
                <a:schemeClr val="dk1"/>
              </a:solidFill>
            </a:endParaRPr>
          </a:p>
        </p:txBody>
      </p:sp>
      <p:sp>
        <p:nvSpPr>
          <p:cNvPr id="1466" name="Google Shape;1466;p54"/>
          <p:cNvSpPr txBox="1"/>
          <p:nvPr/>
        </p:nvSpPr>
        <p:spPr>
          <a:xfrm>
            <a:off x="4749749" y="2080263"/>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Driver</a:t>
            </a:r>
            <a:endParaRPr sz="600">
              <a:solidFill>
                <a:schemeClr val="lt1"/>
              </a:solidFill>
            </a:endParaRPr>
          </a:p>
        </p:txBody>
      </p:sp>
      <p:sp>
        <p:nvSpPr>
          <p:cNvPr id="1467" name="Google Shape;1467;p54"/>
          <p:cNvSpPr/>
          <p:nvPr/>
        </p:nvSpPr>
        <p:spPr>
          <a:xfrm>
            <a:off x="5251975" y="2369000"/>
            <a:ext cx="447300" cy="4827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Productivity</a:t>
            </a:r>
            <a:endParaRPr sz="600">
              <a:solidFill>
                <a:schemeClr val="dk1"/>
              </a:solidFill>
            </a:endParaRPr>
          </a:p>
          <a:p>
            <a:pPr indent="0" lvl="0" marL="0" rtl="0" algn="ctr">
              <a:spcBef>
                <a:spcPts val="0"/>
              </a:spcBef>
              <a:spcAft>
                <a:spcPts val="0"/>
              </a:spcAft>
              <a:buClr>
                <a:schemeClr val="dk1"/>
              </a:buClr>
              <a:buSzPts val="800"/>
              <a:buFont typeface="Arial"/>
              <a:buNone/>
            </a:pPr>
            <a:r>
              <a:t/>
            </a:r>
            <a:endParaRPr sz="600">
              <a:solidFill>
                <a:schemeClr val="dk1"/>
              </a:solidFill>
            </a:endParaRPr>
          </a:p>
          <a:p>
            <a:pPr indent="0" lvl="0" marL="0" rtl="0" algn="ctr">
              <a:spcBef>
                <a:spcPts val="0"/>
              </a:spcBef>
              <a:spcAft>
                <a:spcPts val="0"/>
              </a:spcAft>
              <a:buClr>
                <a:schemeClr val="dk1"/>
              </a:buClr>
              <a:buSzPts val="800"/>
              <a:buFont typeface="Arial"/>
              <a:buNone/>
            </a:pPr>
            <a:r>
              <a:rPr lang="en" sz="600">
                <a:solidFill>
                  <a:schemeClr val="dk1"/>
                </a:solidFill>
              </a:rPr>
              <a:t>Individual/</a:t>
            </a:r>
            <a:endParaRPr sz="600">
              <a:solidFill>
                <a:schemeClr val="dk1"/>
              </a:solidFill>
            </a:endParaRPr>
          </a:p>
          <a:p>
            <a:pPr indent="0" lvl="0" marL="0" rtl="0" algn="ctr">
              <a:spcBef>
                <a:spcPts val="0"/>
              </a:spcBef>
              <a:spcAft>
                <a:spcPts val="0"/>
              </a:spcAft>
              <a:buClr>
                <a:schemeClr val="dk1"/>
              </a:buClr>
              <a:buSzPts val="800"/>
              <a:buFont typeface="Arial"/>
              <a:buNone/>
            </a:pPr>
            <a:r>
              <a:rPr lang="en" sz="600">
                <a:solidFill>
                  <a:schemeClr val="dk1"/>
                </a:solidFill>
              </a:rPr>
              <a:t>workstation</a:t>
            </a:r>
            <a:endParaRPr sz="600">
              <a:solidFill>
                <a:schemeClr val="dk1"/>
              </a:solidFill>
            </a:endParaRPr>
          </a:p>
        </p:txBody>
      </p:sp>
      <p:sp>
        <p:nvSpPr>
          <p:cNvPr id="1468" name="Google Shape;1468;p54"/>
          <p:cNvSpPr txBox="1"/>
          <p:nvPr/>
        </p:nvSpPr>
        <p:spPr>
          <a:xfrm>
            <a:off x="5346108" y="2080274"/>
            <a:ext cx="3240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Ops</a:t>
            </a:r>
            <a:endParaRPr sz="600">
              <a:solidFill>
                <a:schemeClr val="lt1"/>
              </a:solidFill>
            </a:endParaRPr>
          </a:p>
        </p:txBody>
      </p:sp>
      <p:cxnSp>
        <p:nvCxnSpPr>
          <p:cNvPr id="1469" name="Google Shape;1469;p54"/>
          <p:cNvCxnSpPr/>
          <p:nvPr/>
        </p:nvCxnSpPr>
        <p:spPr>
          <a:xfrm>
            <a:off x="5222331" y="2151913"/>
            <a:ext cx="9900" cy="735900"/>
          </a:xfrm>
          <a:prstGeom prst="straightConnector1">
            <a:avLst/>
          </a:prstGeom>
          <a:noFill/>
          <a:ln cap="flat" cmpd="sng" w="9525">
            <a:solidFill>
              <a:schemeClr val="lt1"/>
            </a:solidFill>
            <a:prstDash val="dash"/>
            <a:round/>
            <a:headEnd len="med" w="med" type="none"/>
            <a:tailEnd len="med" w="med" type="none"/>
          </a:ln>
        </p:spPr>
      </p:cxnSp>
      <p:sp>
        <p:nvSpPr>
          <p:cNvPr id="1470" name="Google Shape;1470;p54"/>
          <p:cNvSpPr txBox="1"/>
          <p:nvPr/>
        </p:nvSpPr>
        <p:spPr>
          <a:xfrm>
            <a:off x="6002348" y="1996300"/>
            <a:ext cx="547800" cy="4155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solidFill>
                  <a:schemeClr val="lt1"/>
                </a:solidFill>
              </a:rPr>
              <a:t>基础工资+OT+提成</a:t>
            </a:r>
            <a:endParaRPr sz="600">
              <a:solidFill>
                <a:schemeClr val="lt1"/>
              </a:solidFill>
            </a:endParaRPr>
          </a:p>
          <a:p>
            <a:pPr indent="0" lvl="0" marL="0" rtl="0" algn="ctr">
              <a:spcBef>
                <a:spcPts val="0"/>
              </a:spcBef>
              <a:spcAft>
                <a:spcPts val="0"/>
              </a:spcAft>
              <a:buNone/>
            </a:pPr>
            <a:r>
              <a:rPr lang="en" sz="600">
                <a:solidFill>
                  <a:schemeClr val="lt1"/>
                </a:solidFill>
              </a:rPr>
              <a:t>SEA</a:t>
            </a:r>
            <a:endParaRPr sz="600">
              <a:solidFill>
                <a:schemeClr val="lt1"/>
              </a:solidFill>
            </a:endParaRPr>
          </a:p>
        </p:txBody>
      </p:sp>
      <p:sp>
        <p:nvSpPr>
          <p:cNvPr id="1471" name="Google Shape;1471;p54"/>
          <p:cNvSpPr txBox="1"/>
          <p:nvPr/>
        </p:nvSpPr>
        <p:spPr>
          <a:xfrm>
            <a:off x="6510385" y="1996275"/>
            <a:ext cx="506100" cy="411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solidFill>
                  <a:schemeClr val="lt1"/>
                </a:solidFill>
              </a:rPr>
              <a:t>单趟任务</a:t>
            </a:r>
            <a:endParaRPr sz="600">
              <a:solidFill>
                <a:schemeClr val="lt1"/>
              </a:solidFill>
            </a:endParaRPr>
          </a:p>
          <a:p>
            <a:pPr indent="0" lvl="0" marL="0" rtl="0" algn="ctr">
              <a:spcBef>
                <a:spcPts val="0"/>
              </a:spcBef>
              <a:spcAft>
                <a:spcPts val="0"/>
              </a:spcAft>
              <a:buNone/>
            </a:pPr>
            <a:r>
              <a:rPr lang="en" sz="600">
                <a:solidFill>
                  <a:schemeClr val="lt1"/>
                </a:solidFill>
              </a:rPr>
              <a:t>BR</a:t>
            </a:r>
            <a:endParaRPr sz="600">
              <a:solidFill>
                <a:schemeClr val="lt1"/>
              </a:solidFill>
            </a:endParaRPr>
          </a:p>
        </p:txBody>
      </p:sp>
      <p:sp>
        <p:nvSpPr>
          <p:cNvPr id="1472" name="Google Shape;1472;p54"/>
          <p:cNvSpPr txBox="1"/>
          <p:nvPr/>
        </p:nvSpPr>
        <p:spPr>
          <a:xfrm>
            <a:off x="7083862" y="1996300"/>
            <a:ext cx="450000" cy="4116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600">
                <a:solidFill>
                  <a:schemeClr val="lt1"/>
                </a:solidFill>
              </a:rPr>
              <a:t>计单</a:t>
            </a:r>
            <a:endParaRPr sz="600">
              <a:solidFill>
                <a:schemeClr val="lt1"/>
              </a:solidFill>
            </a:endParaRPr>
          </a:p>
          <a:p>
            <a:pPr indent="0" lvl="0" marL="0" rtl="0" algn="ctr">
              <a:spcBef>
                <a:spcPts val="0"/>
              </a:spcBef>
              <a:spcAft>
                <a:spcPts val="0"/>
              </a:spcAft>
              <a:buNone/>
            </a:pPr>
            <a:r>
              <a:rPr lang="en" sz="600">
                <a:solidFill>
                  <a:schemeClr val="lt1"/>
                </a:solidFill>
              </a:rPr>
              <a:t>SEA</a:t>
            </a:r>
            <a:endParaRPr sz="600">
              <a:solidFill>
                <a:schemeClr val="lt1"/>
              </a:solidFill>
            </a:endParaRPr>
          </a:p>
        </p:txBody>
      </p:sp>
      <p:cxnSp>
        <p:nvCxnSpPr>
          <p:cNvPr id="1473" name="Google Shape;1473;p54"/>
          <p:cNvCxnSpPr/>
          <p:nvPr/>
        </p:nvCxnSpPr>
        <p:spPr>
          <a:xfrm>
            <a:off x="6524753" y="2026879"/>
            <a:ext cx="5700" cy="1700700"/>
          </a:xfrm>
          <a:prstGeom prst="straightConnector1">
            <a:avLst/>
          </a:prstGeom>
          <a:noFill/>
          <a:ln cap="flat" cmpd="sng" w="9525">
            <a:solidFill>
              <a:schemeClr val="lt1"/>
            </a:solidFill>
            <a:prstDash val="dash"/>
            <a:round/>
            <a:headEnd len="med" w="med" type="none"/>
            <a:tailEnd len="med" w="med" type="none"/>
          </a:ln>
        </p:spPr>
      </p:cxnSp>
      <p:cxnSp>
        <p:nvCxnSpPr>
          <p:cNvPr id="1474" name="Google Shape;1474;p54"/>
          <p:cNvCxnSpPr/>
          <p:nvPr/>
        </p:nvCxnSpPr>
        <p:spPr>
          <a:xfrm>
            <a:off x="7031295" y="2026879"/>
            <a:ext cx="5700" cy="1700700"/>
          </a:xfrm>
          <a:prstGeom prst="straightConnector1">
            <a:avLst/>
          </a:prstGeom>
          <a:noFill/>
          <a:ln cap="flat" cmpd="sng" w="9525">
            <a:solidFill>
              <a:schemeClr val="lt1"/>
            </a:solidFill>
            <a:prstDash val="dash"/>
            <a:round/>
            <a:headEnd len="med" w="med" type="none"/>
            <a:tailEnd len="med" w="med" type="none"/>
          </a:ln>
        </p:spPr>
      </p:cxnSp>
      <p:sp>
        <p:nvSpPr>
          <p:cNvPr id="1475" name="Google Shape;1475;p54"/>
          <p:cNvSpPr/>
          <p:nvPr/>
        </p:nvSpPr>
        <p:spPr>
          <a:xfrm>
            <a:off x="6051306" y="2349688"/>
            <a:ext cx="45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Base Salary</a:t>
            </a:r>
            <a:endParaRPr b="0" i="0" sz="600" u="none" cap="none" strike="noStrike">
              <a:solidFill>
                <a:schemeClr val="dk1"/>
              </a:solidFill>
              <a:latin typeface="Arial"/>
              <a:ea typeface="Arial"/>
              <a:cs typeface="Arial"/>
              <a:sym typeface="Arial"/>
            </a:endParaRPr>
          </a:p>
        </p:txBody>
      </p:sp>
      <p:sp>
        <p:nvSpPr>
          <p:cNvPr id="1476" name="Google Shape;1476;p54"/>
          <p:cNvSpPr/>
          <p:nvPr/>
        </p:nvSpPr>
        <p:spPr>
          <a:xfrm>
            <a:off x="6051306" y="2630437"/>
            <a:ext cx="45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Incentive</a:t>
            </a:r>
            <a:endParaRPr b="0" i="0" sz="600" u="none" cap="none" strike="noStrike">
              <a:solidFill>
                <a:schemeClr val="dk1"/>
              </a:solidFill>
              <a:latin typeface="Arial"/>
              <a:ea typeface="Arial"/>
              <a:cs typeface="Arial"/>
              <a:sym typeface="Arial"/>
            </a:endParaRPr>
          </a:p>
        </p:txBody>
      </p:sp>
      <p:sp>
        <p:nvSpPr>
          <p:cNvPr id="1477" name="Google Shape;1477;p54"/>
          <p:cNvSpPr/>
          <p:nvPr/>
        </p:nvSpPr>
        <p:spPr>
          <a:xfrm>
            <a:off x="6053885" y="2913901"/>
            <a:ext cx="4500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OT expense</a:t>
            </a:r>
            <a:endParaRPr sz="600">
              <a:solidFill>
                <a:schemeClr val="dk1"/>
              </a:solidFill>
            </a:endParaRPr>
          </a:p>
        </p:txBody>
      </p:sp>
      <p:sp>
        <p:nvSpPr>
          <p:cNvPr id="1478" name="Google Shape;1478;p54"/>
          <p:cNvSpPr/>
          <p:nvPr/>
        </p:nvSpPr>
        <p:spPr>
          <a:xfrm>
            <a:off x="6047998" y="3197365"/>
            <a:ext cx="45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Bonus</a:t>
            </a:r>
            <a:endParaRPr b="0" i="0" sz="600" u="none" cap="none" strike="noStrike">
              <a:solidFill>
                <a:schemeClr val="dk1"/>
              </a:solidFill>
              <a:latin typeface="Arial"/>
              <a:ea typeface="Arial"/>
              <a:cs typeface="Arial"/>
              <a:sym typeface="Arial"/>
            </a:endParaRPr>
          </a:p>
        </p:txBody>
      </p:sp>
      <p:sp>
        <p:nvSpPr>
          <p:cNvPr id="1479" name="Google Shape;1479;p54"/>
          <p:cNvSpPr/>
          <p:nvPr/>
        </p:nvSpPr>
        <p:spPr>
          <a:xfrm>
            <a:off x="6047998" y="3480829"/>
            <a:ext cx="45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Allowance</a:t>
            </a:r>
            <a:endParaRPr b="0" i="0" sz="600" u="none" cap="none" strike="noStrike">
              <a:solidFill>
                <a:schemeClr val="dk1"/>
              </a:solidFill>
              <a:latin typeface="Arial"/>
              <a:ea typeface="Arial"/>
              <a:cs typeface="Arial"/>
              <a:sym typeface="Arial"/>
            </a:endParaRPr>
          </a:p>
        </p:txBody>
      </p:sp>
      <p:sp>
        <p:nvSpPr>
          <p:cNvPr id="1480" name="Google Shape;1480;p54"/>
          <p:cNvSpPr/>
          <p:nvPr/>
        </p:nvSpPr>
        <p:spPr>
          <a:xfrm>
            <a:off x="7073672" y="2346241"/>
            <a:ext cx="4473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Freelance Salary</a:t>
            </a:r>
            <a:endParaRPr b="0" i="0" sz="600" u="none" cap="none" strike="noStrike">
              <a:solidFill>
                <a:schemeClr val="dk1"/>
              </a:solidFill>
              <a:latin typeface="Arial"/>
              <a:ea typeface="Arial"/>
              <a:cs typeface="Arial"/>
              <a:sym typeface="Arial"/>
            </a:endParaRPr>
          </a:p>
        </p:txBody>
      </p:sp>
      <p:sp>
        <p:nvSpPr>
          <p:cNvPr id="1481" name="Google Shape;1481;p54"/>
          <p:cNvSpPr/>
          <p:nvPr/>
        </p:nvSpPr>
        <p:spPr>
          <a:xfrm>
            <a:off x="6561374" y="2346973"/>
            <a:ext cx="4473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Own Fleet Trip Fee</a:t>
            </a:r>
            <a:endParaRPr sz="600">
              <a:solidFill>
                <a:schemeClr val="dk1"/>
              </a:solidFill>
            </a:endParaRPr>
          </a:p>
        </p:txBody>
      </p:sp>
      <p:sp>
        <p:nvSpPr>
          <p:cNvPr id="1482" name="Google Shape;1482;p54"/>
          <p:cNvSpPr/>
          <p:nvPr/>
        </p:nvSpPr>
        <p:spPr>
          <a:xfrm>
            <a:off x="6561374" y="2646923"/>
            <a:ext cx="4473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Assistant Fee</a:t>
            </a:r>
            <a:endParaRPr sz="600">
              <a:solidFill>
                <a:schemeClr val="dk1"/>
              </a:solidFill>
            </a:endParaRPr>
          </a:p>
        </p:txBody>
      </p:sp>
      <p:sp>
        <p:nvSpPr>
          <p:cNvPr id="1483" name="Google Shape;1483;p54"/>
          <p:cNvSpPr/>
          <p:nvPr/>
        </p:nvSpPr>
        <p:spPr>
          <a:xfrm>
            <a:off x="6561374" y="2946873"/>
            <a:ext cx="4473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Incentive Fee</a:t>
            </a:r>
            <a:endParaRPr sz="600">
              <a:solidFill>
                <a:schemeClr val="dk1"/>
              </a:solidFill>
            </a:endParaRPr>
          </a:p>
        </p:txBody>
      </p:sp>
      <p:sp>
        <p:nvSpPr>
          <p:cNvPr id="1484" name="Google Shape;1484;p54"/>
          <p:cNvSpPr/>
          <p:nvPr/>
        </p:nvSpPr>
        <p:spPr>
          <a:xfrm>
            <a:off x="7859260" y="2080275"/>
            <a:ext cx="421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FAQ</a:t>
            </a:r>
            <a:endParaRPr b="0" i="0" sz="600" u="none" cap="none" strike="noStrike">
              <a:solidFill>
                <a:schemeClr val="dk1"/>
              </a:solidFill>
              <a:latin typeface="Arial"/>
              <a:ea typeface="Arial"/>
              <a:cs typeface="Arial"/>
              <a:sym typeface="Arial"/>
            </a:endParaRPr>
          </a:p>
        </p:txBody>
      </p:sp>
      <p:sp>
        <p:nvSpPr>
          <p:cNvPr id="1485" name="Google Shape;1485;p54"/>
          <p:cNvSpPr/>
          <p:nvPr/>
        </p:nvSpPr>
        <p:spPr>
          <a:xfrm>
            <a:off x="7859260" y="2380200"/>
            <a:ext cx="4215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E-learning</a:t>
            </a:r>
            <a:endParaRPr sz="600">
              <a:solidFill>
                <a:schemeClr val="dk1"/>
              </a:solidFill>
            </a:endParaRPr>
          </a:p>
        </p:txBody>
      </p:sp>
      <p:sp>
        <p:nvSpPr>
          <p:cNvPr id="1486" name="Google Shape;1486;p54"/>
          <p:cNvSpPr/>
          <p:nvPr/>
        </p:nvSpPr>
        <p:spPr>
          <a:xfrm>
            <a:off x="933002" y="3767925"/>
            <a:ext cx="4389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KYC</a:t>
            </a:r>
            <a:endParaRPr b="0" i="0" sz="600" u="none" cap="none" strike="noStrike">
              <a:solidFill>
                <a:schemeClr val="dk1"/>
              </a:solidFill>
              <a:latin typeface="Arial"/>
              <a:ea typeface="Arial"/>
              <a:cs typeface="Arial"/>
              <a:sym typeface="Arial"/>
            </a:endParaRPr>
          </a:p>
        </p:txBody>
      </p:sp>
      <p:sp>
        <p:nvSpPr>
          <p:cNvPr id="1487" name="Google Shape;1487;p54"/>
          <p:cNvSpPr txBox="1"/>
          <p:nvPr/>
        </p:nvSpPr>
        <p:spPr>
          <a:xfrm>
            <a:off x="1153675" y="3501950"/>
            <a:ext cx="375300" cy="231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600">
                <a:solidFill>
                  <a:schemeClr val="lt1"/>
                </a:solidFill>
              </a:rPr>
              <a:t>入驻</a:t>
            </a:r>
            <a:endParaRPr sz="600">
              <a:solidFill>
                <a:schemeClr val="lt1"/>
              </a:solidFill>
            </a:endParaRPr>
          </a:p>
        </p:txBody>
      </p:sp>
      <p:sp>
        <p:nvSpPr>
          <p:cNvPr id="1488" name="Google Shape;1488;p54"/>
          <p:cNvSpPr/>
          <p:nvPr/>
        </p:nvSpPr>
        <p:spPr>
          <a:xfrm>
            <a:off x="1909440" y="3767914"/>
            <a:ext cx="44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Suspend Penalty</a:t>
            </a:r>
            <a:endParaRPr sz="600">
              <a:solidFill>
                <a:schemeClr val="dk1"/>
              </a:solidFill>
            </a:endParaRPr>
          </a:p>
        </p:txBody>
      </p:sp>
      <p:sp>
        <p:nvSpPr>
          <p:cNvPr id="1489" name="Google Shape;1489;p54"/>
          <p:cNvSpPr txBox="1"/>
          <p:nvPr/>
        </p:nvSpPr>
        <p:spPr>
          <a:xfrm>
            <a:off x="1947425" y="3501950"/>
            <a:ext cx="396000" cy="231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600">
                <a:solidFill>
                  <a:schemeClr val="lt1"/>
                </a:solidFill>
              </a:rPr>
              <a:t>惩罚</a:t>
            </a:r>
            <a:endParaRPr sz="600">
              <a:solidFill>
                <a:schemeClr val="lt1"/>
              </a:solidFill>
            </a:endParaRPr>
          </a:p>
        </p:txBody>
      </p:sp>
      <p:cxnSp>
        <p:nvCxnSpPr>
          <p:cNvPr id="1490" name="Google Shape;1490;p54"/>
          <p:cNvCxnSpPr/>
          <p:nvPr/>
        </p:nvCxnSpPr>
        <p:spPr>
          <a:xfrm>
            <a:off x="1887310" y="3666077"/>
            <a:ext cx="5400" cy="640200"/>
          </a:xfrm>
          <a:prstGeom prst="straightConnector1">
            <a:avLst/>
          </a:prstGeom>
          <a:noFill/>
          <a:ln cap="flat" cmpd="sng" w="9525">
            <a:solidFill>
              <a:schemeClr val="lt1"/>
            </a:solidFill>
            <a:prstDash val="dash"/>
            <a:round/>
            <a:headEnd len="med" w="med" type="none"/>
            <a:tailEnd len="med" w="med" type="none"/>
          </a:ln>
        </p:spPr>
      </p:cxnSp>
      <p:sp>
        <p:nvSpPr>
          <p:cNvPr id="1491" name="Google Shape;1491;p54"/>
          <p:cNvSpPr/>
          <p:nvPr/>
        </p:nvSpPr>
        <p:spPr>
          <a:xfrm>
            <a:off x="932999" y="4055025"/>
            <a:ext cx="4389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Staff Info</a:t>
            </a:r>
            <a:endParaRPr b="0" i="0" sz="600" u="none" cap="none" strike="noStrike">
              <a:solidFill>
                <a:schemeClr val="dk1"/>
              </a:solidFill>
              <a:latin typeface="Arial"/>
              <a:ea typeface="Arial"/>
              <a:cs typeface="Arial"/>
              <a:sym typeface="Arial"/>
            </a:endParaRPr>
          </a:p>
        </p:txBody>
      </p:sp>
      <p:sp>
        <p:nvSpPr>
          <p:cNvPr id="1492" name="Google Shape;1492;p54"/>
          <p:cNvSpPr/>
          <p:nvPr/>
        </p:nvSpPr>
        <p:spPr>
          <a:xfrm>
            <a:off x="1410150" y="4055025"/>
            <a:ext cx="4389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Contract info</a:t>
            </a:r>
            <a:endParaRPr b="0" i="0" sz="600" u="none" cap="none" strike="noStrike">
              <a:solidFill>
                <a:schemeClr val="dk1"/>
              </a:solidFill>
              <a:latin typeface="Arial"/>
              <a:ea typeface="Arial"/>
              <a:cs typeface="Arial"/>
              <a:sym typeface="Arial"/>
            </a:endParaRPr>
          </a:p>
        </p:txBody>
      </p:sp>
      <p:sp>
        <p:nvSpPr>
          <p:cNvPr id="1493" name="Google Shape;1493;p54"/>
          <p:cNvSpPr txBox="1"/>
          <p:nvPr/>
        </p:nvSpPr>
        <p:spPr>
          <a:xfrm>
            <a:off x="2420622" y="3501950"/>
            <a:ext cx="375300" cy="2310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600">
                <a:solidFill>
                  <a:schemeClr val="lt1"/>
                </a:solidFill>
              </a:rPr>
              <a:t>退出</a:t>
            </a:r>
            <a:endParaRPr sz="600">
              <a:solidFill>
                <a:schemeClr val="lt1"/>
              </a:solidFill>
            </a:endParaRPr>
          </a:p>
        </p:txBody>
      </p:sp>
      <p:sp>
        <p:nvSpPr>
          <p:cNvPr id="1494" name="Google Shape;1494;p54"/>
          <p:cNvSpPr/>
          <p:nvPr/>
        </p:nvSpPr>
        <p:spPr>
          <a:xfrm>
            <a:off x="2399418" y="3767914"/>
            <a:ext cx="44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Blacklist</a:t>
            </a:r>
            <a:endParaRPr sz="600">
              <a:solidFill>
                <a:schemeClr val="dk1"/>
              </a:solidFill>
            </a:endParaRPr>
          </a:p>
        </p:txBody>
      </p:sp>
      <p:cxnSp>
        <p:nvCxnSpPr>
          <p:cNvPr id="1495" name="Google Shape;1495;p54"/>
          <p:cNvCxnSpPr/>
          <p:nvPr/>
        </p:nvCxnSpPr>
        <p:spPr>
          <a:xfrm>
            <a:off x="2377287" y="3666077"/>
            <a:ext cx="5400" cy="640200"/>
          </a:xfrm>
          <a:prstGeom prst="straightConnector1">
            <a:avLst/>
          </a:prstGeom>
          <a:noFill/>
          <a:ln cap="flat" cmpd="sng" w="9525">
            <a:solidFill>
              <a:schemeClr val="lt1"/>
            </a:solidFill>
            <a:prstDash val="dash"/>
            <a:round/>
            <a:headEnd len="med" w="med" type="none"/>
            <a:tailEnd len="med" w="med" type="none"/>
          </a:ln>
        </p:spPr>
      </p:cxnSp>
      <p:sp>
        <p:nvSpPr>
          <p:cNvPr id="1496" name="Google Shape;1496;p54"/>
          <p:cNvSpPr/>
          <p:nvPr/>
        </p:nvSpPr>
        <p:spPr>
          <a:xfrm>
            <a:off x="2395854" y="4050552"/>
            <a:ext cx="44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Resigned</a:t>
            </a:r>
            <a:endParaRPr sz="600">
              <a:solidFill>
                <a:schemeClr val="dk1"/>
              </a:solidFill>
            </a:endParaRPr>
          </a:p>
        </p:txBody>
      </p:sp>
      <p:sp>
        <p:nvSpPr>
          <p:cNvPr id="1497" name="Google Shape;1497;p54"/>
          <p:cNvSpPr/>
          <p:nvPr/>
        </p:nvSpPr>
        <p:spPr>
          <a:xfrm flipH="1">
            <a:off x="1042575" y="2295264"/>
            <a:ext cx="825900" cy="7359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98" name="Google Shape;1498;p54"/>
          <p:cNvSpPr/>
          <p:nvPr/>
        </p:nvSpPr>
        <p:spPr>
          <a:xfrm>
            <a:off x="1475600" y="2735185"/>
            <a:ext cx="351000" cy="2013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策略</a:t>
            </a:r>
            <a:endParaRPr sz="600">
              <a:solidFill>
                <a:schemeClr val="dk1"/>
              </a:solidFill>
            </a:endParaRPr>
          </a:p>
        </p:txBody>
      </p:sp>
      <p:sp>
        <p:nvSpPr>
          <p:cNvPr id="1499" name="Google Shape;1499;p54"/>
          <p:cNvSpPr/>
          <p:nvPr/>
        </p:nvSpPr>
        <p:spPr>
          <a:xfrm>
            <a:off x="1084900" y="2731268"/>
            <a:ext cx="351000" cy="2007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预测</a:t>
            </a:r>
            <a:endParaRPr sz="600">
              <a:solidFill>
                <a:schemeClr val="dk1"/>
              </a:solidFill>
            </a:endParaRPr>
          </a:p>
        </p:txBody>
      </p:sp>
      <p:sp>
        <p:nvSpPr>
          <p:cNvPr id="1500" name="Google Shape;1500;p54"/>
          <p:cNvSpPr/>
          <p:nvPr/>
        </p:nvSpPr>
        <p:spPr>
          <a:xfrm>
            <a:off x="2405429" y="2731008"/>
            <a:ext cx="351000" cy="2013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策略</a:t>
            </a:r>
            <a:endParaRPr sz="600">
              <a:solidFill>
                <a:schemeClr val="dk1"/>
              </a:solidFill>
            </a:endParaRPr>
          </a:p>
        </p:txBody>
      </p:sp>
      <p:sp>
        <p:nvSpPr>
          <p:cNvPr id="1501" name="Google Shape;1501;p54"/>
          <p:cNvSpPr/>
          <p:nvPr/>
        </p:nvSpPr>
        <p:spPr>
          <a:xfrm>
            <a:off x="2014750" y="2731008"/>
            <a:ext cx="351000" cy="2013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预测</a:t>
            </a:r>
            <a:endParaRPr sz="600">
              <a:solidFill>
                <a:schemeClr val="dk1"/>
              </a:solidFill>
            </a:endParaRPr>
          </a:p>
        </p:txBody>
      </p:sp>
      <p:sp>
        <p:nvSpPr>
          <p:cNvPr id="1502" name="Google Shape;1502;p54"/>
          <p:cNvSpPr txBox="1"/>
          <p:nvPr/>
        </p:nvSpPr>
        <p:spPr>
          <a:xfrm>
            <a:off x="984113" y="2327506"/>
            <a:ext cx="942000" cy="2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rPr>
              <a:t>Quarterly/ monthly Planning</a:t>
            </a:r>
            <a:endParaRPr sz="600">
              <a:solidFill>
                <a:schemeClr val="lt1"/>
              </a:solidFill>
            </a:endParaRPr>
          </a:p>
          <a:p>
            <a:pPr indent="0" lvl="0" marL="0" rtl="0" algn="ctr">
              <a:spcBef>
                <a:spcPts val="0"/>
              </a:spcBef>
              <a:spcAft>
                <a:spcPts val="0"/>
              </a:spcAft>
              <a:buNone/>
            </a:pPr>
            <a:r>
              <a:rPr lang="en" sz="600">
                <a:solidFill>
                  <a:schemeClr val="lt1"/>
                </a:solidFill>
              </a:rPr>
              <a:t>(for Recruitment)</a:t>
            </a:r>
            <a:endParaRPr sz="600">
              <a:solidFill>
                <a:schemeClr val="lt1"/>
              </a:solidFill>
            </a:endParaRPr>
          </a:p>
        </p:txBody>
      </p:sp>
      <p:cxnSp>
        <p:nvCxnSpPr>
          <p:cNvPr id="1503" name="Google Shape;1503;p54"/>
          <p:cNvCxnSpPr/>
          <p:nvPr/>
        </p:nvCxnSpPr>
        <p:spPr>
          <a:xfrm rot="10800000">
            <a:off x="1680524" y="3111625"/>
            <a:ext cx="0" cy="169200"/>
          </a:xfrm>
          <a:prstGeom prst="straightConnector1">
            <a:avLst/>
          </a:prstGeom>
          <a:noFill/>
          <a:ln cap="flat" cmpd="sng" w="9525">
            <a:solidFill>
              <a:schemeClr val="lt1"/>
            </a:solidFill>
            <a:prstDash val="solid"/>
            <a:round/>
            <a:headEnd len="med" w="med" type="triangle"/>
            <a:tailEnd len="med" w="med" type="none"/>
          </a:ln>
        </p:spPr>
      </p:cxnSp>
      <p:cxnSp>
        <p:nvCxnSpPr>
          <p:cNvPr id="1504" name="Google Shape;1504;p54"/>
          <p:cNvCxnSpPr/>
          <p:nvPr/>
        </p:nvCxnSpPr>
        <p:spPr>
          <a:xfrm flipH="1">
            <a:off x="2095630" y="3111475"/>
            <a:ext cx="2700" cy="192000"/>
          </a:xfrm>
          <a:prstGeom prst="straightConnector1">
            <a:avLst/>
          </a:prstGeom>
          <a:noFill/>
          <a:ln cap="flat" cmpd="sng" w="9525">
            <a:solidFill>
              <a:schemeClr val="lt1"/>
            </a:solidFill>
            <a:prstDash val="solid"/>
            <a:round/>
            <a:headEnd len="med" w="med" type="triangle"/>
            <a:tailEnd len="med" w="med" type="none"/>
          </a:ln>
        </p:spPr>
      </p:cxnSp>
      <p:sp>
        <p:nvSpPr>
          <p:cNvPr id="1505" name="Google Shape;1505;p54"/>
          <p:cNvSpPr txBox="1"/>
          <p:nvPr/>
        </p:nvSpPr>
        <p:spPr>
          <a:xfrm>
            <a:off x="907855" y="3271773"/>
            <a:ext cx="1969500" cy="2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rPr>
              <a:t>Staff Management</a:t>
            </a:r>
            <a:endParaRPr sz="600">
              <a:solidFill>
                <a:schemeClr val="lt1"/>
              </a:solidFill>
            </a:endParaRPr>
          </a:p>
        </p:txBody>
      </p:sp>
      <p:cxnSp>
        <p:nvCxnSpPr>
          <p:cNvPr id="1506" name="Google Shape;1506;p54"/>
          <p:cNvCxnSpPr/>
          <p:nvPr/>
        </p:nvCxnSpPr>
        <p:spPr>
          <a:xfrm>
            <a:off x="477075" y="2787925"/>
            <a:ext cx="439800" cy="0"/>
          </a:xfrm>
          <a:prstGeom prst="straightConnector1">
            <a:avLst/>
          </a:prstGeom>
          <a:noFill/>
          <a:ln cap="flat" cmpd="sng" w="9525">
            <a:solidFill>
              <a:srgbClr val="4A86E8"/>
            </a:solidFill>
            <a:prstDash val="solid"/>
            <a:round/>
            <a:headEnd len="med" w="med" type="triangle"/>
            <a:tailEnd len="med" w="med" type="triangle"/>
          </a:ln>
        </p:spPr>
      </p:cxnSp>
      <p:sp>
        <p:nvSpPr>
          <p:cNvPr id="1507" name="Google Shape;1507;p54"/>
          <p:cNvSpPr/>
          <p:nvPr/>
        </p:nvSpPr>
        <p:spPr>
          <a:xfrm>
            <a:off x="3906554" y="3183626"/>
            <a:ext cx="469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Geofence</a:t>
            </a:r>
            <a:endParaRPr sz="600">
              <a:solidFill>
                <a:schemeClr val="dk1"/>
              </a:solidFill>
            </a:endParaRPr>
          </a:p>
        </p:txBody>
      </p:sp>
      <p:sp>
        <p:nvSpPr>
          <p:cNvPr id="1508" name="Google Shape;1508;p54"/>
          <p:cNvSpPr txBox="1"/>
          <p:nvPr/>
        </p:nvSpPr>
        <p:spPr>
          <a:xfrm>
            <a:off x="3227775" y="3521446"/>
            <a:ext cx="4500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假期管理</a:t>
            </a:r>
            <a:endParaRPr sz="600">
              <a:solidFill>
                <a:schemeClr val="lt1"/>
              </a:solidFill>
            </a:endParaRPr>
          </a:p>
        </p:txBody>
      </p:sp>
      <p:cxnSp>
        <p:nvCxnSpPr>
          <p:cNvPr id="1509" name="Google Shape;1509;p54"/>
          <p:cNvCxnSpPr/>
          <p:nvPr/>
        </p:nvCxnSpPr>
        <p:spPr>
          <a:xfrm>
            <a:off x="3191875" y="3492725"/>
            <a:ext cx="1188600" cy="19200"/>
          </a:xfrm>
          <a:prstGeom prst="straightConnector1">
            <a:avLst/>
          </a:prstGeom>
          <a:noFill/>
          <a:ln cap="flat" cmpd="sng" w="9525">
            <a:solidFill>
              <a:schemeClr val="lt1"/>
            </a:solidFill>
            <a:prstDash val="dot"/>
            <a:round/>
            <a:headEnd len="med" w="med" type="none"/>
            <a:tailEnd len="med" w="med" type="none"/>
          </a:ln>
        </p:spPr>
      </p:cxnSp>
      <p:sp>
        <p:nvSpPr>
          <p:cNvPr id="1510" name="Google Shape;1510;p54"/>
          <p:cNvSpPr txBox="1"/>
          <p:nvPr/>
        </p:nvSpPr>
        <p:spPr>
          <a:xfrm>
            <a:off x="885305" y="2053631"/>
            <a:ext cx="1969500" cy="2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rPr>
              <a:t>Resource Planning</a:t>
            </a:r>
            <a:endParaRPr sz="600">
              <a:solidFill>
                <a:schemeClr val="lt1"/>
              </a:solidFill>
            </a:endParaRPr>
          </a:p>
        </p:txBody>
      </p:sp>
      <p:sp>
        <p:nvSpPr>
          <p:cNvPr id="1511" name="Google Shape;1511;p54"/>
          <p:cNvSpPr/>
          <p:nvPr/>
        </p:nvSpPr>
        <p:spPr>
          <a:xfrm>
            <a:off x="1408176" y="3767328"/>
            <a:ext cx="4389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Contract sign &amp; verify</a:t>
            </a:r>
            <a:endParaRPr b="0" i="0" sz="600" u="none" cap="none" strike="noStrike">
              <a:solidFill>
                <a:schemeClr val="dk1"/>
              </a:solidFill>
              <a:latin typeface="Arial"/>
              <a:ea typeface="Arial"/>
              <a:cs typeface="Arial"/>
              <a:sym typeface="Arial"/>
            </a:endParaRPr>
          </a:p>
        </p:txBody>
      </p:sp>
      <p:cxnSp>
        <p:nvCxnSpPr>
          <p:cNvPr id="1512" name="Google Shape;1512;p54"/>
          <p:cNvCxnSpPr>
            <a:stCxn id="1447" idx="3"/>
            <a:endCxn id="1457" idx="1"/>
          </p:cNvCxnSpPr>
          <p:nvPr/>
        </p:nvCxnSpPr>
        <p:spPr>
          <a:xfrm flipH="1" rot="10800000">
            <a:off x="2801430" y="2195656"/>
            <a:ext cx="521700" cy="270300"/>
          </a:xfrm>
          <a:prstGeom prst="curvedConnector3">
            <a:avLst>
              <a:gd fmla="val 49997" name="adj1"/>
            </a:avLst>
          </a:prstGeom>
          <a:noFill/>
          <a:ln cap="flat" cmpd="sng" w="9525">
            <a:solidFill>
              <a:srgbClr val="4A86E8"/>
            </a:solidFill>
            <a:prstDash val="solid"/>
            <a:round/>
            <a:headEnd len="med" w="med" type="none"/>
            <a:tailEnd len="med" w="med" type="triangle"/>
          </a:ln>
        </p:spPr>
      </p:cxnSp>
      <p:cxnSp>
        <p:nvCxnSpPr>
          <p:cNvPr id="1513" name="Google Shape;1513;p54"/>
          <p:cNvCxnSpPr>
            <a:stCxn id="1460" idx="3"/>
            <a:endCxn id="1463" idx="1"/>
          </p:cNvCxnSpPr>
          <p:nvPr/>
        </p:nvCxnSpPr>
        <p:spPr>
          <a:xfrm>
            <a:off x="4289458" y="2195787"/>
            <a:ext cx="362400" cy="825900"/>
          </a:xfrm>
          <a:prstGeom prst="curvedConnector3">
            <a:avLst>
              <a:gd fmla="val 50013" name="adj1"/>
            </a:avLst>
          </a:prstGeom>
          <a:noFill/>
          <a:ln cap="flat" cmpd="sng" w="9525">
            <a:solidFill>
              <a:srgbClr val="4A86E8"/>
            </a:solidFill>
            <a:prstDash val="solid"/>
            <a:round/>
            <a:headEnd len="med" w="med" type="none"/>
            <a:tailEnd len="med" w="med" type="triangle"/>
          </a:ln>
        </p:spPr>
      </p:cxnSp>
      <p:sp>
        <p:nvSpPr>
          <p:cNvPr id="1514" name="Google Shape;1514;p54"/>
          <p:cNvSpPr/>
          <p:nvPr/>
        </p:nvSpPr>
        <p:spPr>
          <a:xfrm>
            <a:off x="4383750" y="2178425"/>
            <a:ext cx="4222375" cy="2306160"/>
          </a:xfrm>
          <a:custGeom>
            <a:rect b="b" l="l" r="r" t="t"/>
            <a:pathLst>
              <a:path extrusionOk="0" h="94129" w="168895">
                <a:moveTo>
                  <a:pt x="0" y="22591"/>
                </a:moveTo>
                <a:lnTo>
                  <a:pt x="3765" y="22860"/>
                </a:lnTo>
                <a:lnTo>
                  <a:pt x="5110" y="93323"/>
                </a:lnTo>
                <a:lnTo>
                  <a:pt x="161364" y="94129"/>
                </a:lnTo>
                <a:lnTo>
                  <a:pt x="161364" y="0"/>
                </a:lnTo>
                <a:lnTo>
                  <a:pt x="168895" y="269"/>
                </a:lnTo>
              </a:path>
            </a:pathLst>
          </a:custGeom>
          <a:noFill/>
          <a:ln cap="flat" cmpd="sng" w="9525">
            <a:solidFill>
              <a:srgbClr val="4A86E8"/>
            </a:solidFill>
            <a:prstDash val="solid"/>
            <a:round/>
            <a:headEnd len="med" w="med" type="none"/>
            <a:tailEnd len="med" w="med" type="none"/>
          </a:ln>
        </p:spPr>
      </p:sp>
      <p:sp>
        <p:nvSpPr>
          <p:cNvPr id="1515" name="Google Shape;1515;p54"/>
          <p:cNvSpPr/>
          <p:nvPr/>
        </p:nvSpPr>
        <p:spPr>
          <a:xfrm>
            <a:off x="4377025" y="3018875"/>
            <a:ext cx="4222375" cy="1539728"/>
          </a:xfrm>
          <a:custGeom>
            <a:rect b="b" l="l" r="r" t="t"/>
            <a:pathLst>
              <a:path extrusionOk="0" h="62394" w="168895">
                <a:moveTo>
                  <a:pt x="0" y="0"/>
                </a:moveTo>
                <a:lnTo>
                  <a:pt x="2958" y="269"/>
                </a:lnTo>
                <a:lnTo>
                  <a:pt x="4034" y="62125"/>
                </a:lnTo>
                <a:lnTo>
                  <a:pt x="163516" y="62394"/>
                </a:lnTo>
                <a:lnTo>
                  <a:pt x="163785" y="11564"/>
                </a:lnTo>
                <a:lnTo>
                  <a:pt x="168895" y="11564"/>
                </a:lnTo>
              </a:path>
            </a:pathLst>
          </a:custGeom>
          <a:noFill/>
          <a:ln cap="flat" cmpd="sng" w="9525">
            <a:solidFill>
              <a:srgbClr val="4A86E8"/>
            </a:solidFill>
            <a:prstDash val="solid"/>
            <a:round/>
            <a:headEnd len="med" w="med" type="none"/>
            <a:tailEnd len="med" w="med" type="none"/>
          </a:ln>
        </p:spPr>
      </p:sp>
      <p:cxnSp>
        <p:nvCxnSpPr>
          <p:cNvPr id="1516" name="Google Shape;1516;p54"/>
          <p:cNvCxnSpPr>
            <a:stCxn id="1491" idx="2"/>
            <a:endCxn id="1443" idx="2"/>
          </p:cNvCxnSpPr>
          <p:nvPr/>
        </p:nvCxnSpPr>
        <p:spPr>
          <a:xfrm flipH="1" rot="-5400000">
            <a:off x="4950449" y="460425"/>
            <a:ext cx="47700" cy="7643700"/>
          </a:xfrm>
          <a:prstGeom prst="bentConnector3">
            <a:avLst>
              <a:gd fmla="val 599319" name="adj1"/>
            </a:avLst>
          </a:prstGeom>
          <a:noFill/>
          <a:ln cap="flat" cmpd="sng" w="9525">
            <a:solidFill>
              <a:srgbClr val="4A86E8"/>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1089725" y="2601975"/>
            <a:ext cx="1176900" cy="510000"/>
          </a:xfrm>
          <a:prstGeom prst="rect">
            <a:avLst/>
          </a:prstGeom>
          <a:solidFill>
            <a:srgbClr val="F3F3F3"/>
          </a:solid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000"/>
              <a:t>MyStock</a:t>
            </a:r>
            <a:endParaRPr sz="1000"/>
          </a:p>
        </p:txBody>
      </p:sp>
      <p:sp>
        <p:nvSpPr>
          <p:cNvPr id="151" name="Google Shape;151;p28"/>
          <p:cNvSpPr/>
          <p:nvPr/>
        </p:nvSpPr>
        <p:spPr>
          <a:xfrm>
            <a:off x="7796275" y="2794875"/>
            <a:ext cx="425700" cy="1734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Merchant </a:t>
            </a:r>
            <a:endParaRPr sz="400">
              <a:solidFill>
                <a:srgbClr val="FFFFFF"/>
              </a:solidFill>
            </a:endParaRPr>
          </a:p>
          <a:p>
            <a:pPr indent="0" lvl="0" marL="0" rtl="0" algn="ctr">
              <a:spcBef>
                <a:spcPts val="0"/>
              </a:spcBef>
              <a:spcAft>
                <a:spcPts val="0"/>
              </a:spcAft>
              <a:buNone/>
            </a:pPr>
            <a:r>
              <a:rPr lang="en" sz="400">
                <a:solidFill>
                  <a:srgbClr val="FFFFFF"/>
                </a:solidFill>
              </a:rPr>
              <a:t>Open API</a:t>
            </a:r>
            <a:endParaRPr sz="400">
              <a:solidFill>
                <a:srgbClr val="FFFFFF"/>
              </a:solidFill>
            </a:endParaRPr>
          </a:p>
        </p:txBody>
      </p:sp>
      <p:sp>
        <p:nvSpPr>
          <p:cNvPr id="152" name="Google Shape;152;p28"/>
          <p:cNvSpPr/>
          <p:nvPr/>
        </p:nvSpPr>
        <p:spPr>
          <a:xfrm>
            <a:off x="5247350" y="2611275"/>
            <a:ext cx="2433900" cy="510000"/>
          </a:xfrm>
          <a:prstGeom prst="rect">
            <a:avLst/>
          </a:prstGeom>
          <a:solidFill>
            <a:srgbClr val="F3F3F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Open</a:t>
            </a:r>
            <a:endParaRPr sz="1000"/>
          </a:p>
          <a:p>
            <a:pPr indent="0" lvl="0" marL="0" rtl="0" algn="r">
              <a:spcBef>
                <a:spcPts val="0"/>
              </a:spcBef>
              <a:spcAft>
                <a:spcPts val="0"/>
              </a:spcAft>
              <a:buNone/>
            </a:pPr>
            <a:r>
              <a:t/>
            </a:r>
            <a:endParaRPr sz="1000"/>
          </a:p>
        </p:txBody>
      </p:sp>
      <p:sp>
        <p:nvSpPr>
          <p:cNvPr id="153" name="Google Shape;153;p28"/>
          <p:cNvSpPr/>
          <p:nvPr/>
        </p:nvSpPr>
        <p:spPr>
          <a:xfrm>
            <a:off x="1628088" y="2365907"/>
            <a:ext cx="630300" cy="975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Open API</a:t>
            </a:r>
            <a:endParaRPr sz="400">
              <a:solidFill>
                <a:srgbClr val="FFFFFF"/>
              </a:solidFill>
            </a:endParaRPr>
          </a:p>
        </p:txBody>
      </p:sp>
      <p:sp>
        <p:nvSpPr>
          <p:cNvPr id="154" name="Google Shape;154;p28"/>
          <p:cNvSpPr/>
          <p:nvPr/>
        </p:nvSpPr>
        <p:spPr>
          <a:xfrm>
            <a:off x="2311900" y="2607200"/>
            <a:ext cx="2856900" cy="510000"/>
          </a:xfrm>
          <a:prstGeom prst="rect">
            <a:avLst/>
          </a:prstGeom>
          <a:solidFill>
            <a:srgbClr val="F3F3F3"/>
          </a:solidFill>
          <a:ln>
            <a:noFill/>
          </a:ln>
        </p:spPr>
        <p:txBody>
          <a:bodyPr anchorCtr="0" anchor="t" bIns="91425" lIns="91425" spcFirstLastPara="1" rIns="91425" wrap="square" tIns="45700">
            <a:noAutofit/>
          </a:bodyPr>
          <a:lstStyle/>
          <a:p>
            <a:pPr indent="0" lvl="0" marL="0" rtl="0" algn="l">
              <a:spcBef>
                <a:spcPts val="0"/>
              </a:spcBef>
              <a:spcAft>
                <a:spcPts val="0"/>
              </a:spcAft>
              <a:buNone/>
            </a:pPr>
            <a:r>
              <a:rPr lang="en" sz="1000"/>
              <a:t>Retail</a:t>
            </a:r>
            <a:endParaRPr sz="1000"/>
          </a:p>
        </p:txBody>
      </p:sp>
      <p:sp>
        <p:nvSpPr>
          <p:cNvPr id="155" name="Google Shape;155;p28"/>
          <p:cNvSpPr/>
          <p:nvPr/>
        </p:nvSpPr>
        <p:spPr>
          <a:xfrm>
            <a:off x="2311800" y="3856789"/>
            <a:ext cx="5369400" cy="606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PIS</a:t>
            </a:r>
            <a:endParaRPr sz="400">
              <a:solidFill>
                <a:srgbClr val="FFFFFF"/>
              </a:solidFill>
            </a:endParaRPr>
          </a:p>
        </p:txBody>
      </p:sp>
      <p:sp>
        <p:nvSpPr>
          <p:cNvPr id="156" name="Google Shape;156;p28"/>
          <p:cNvSpPr/>
          <p:nvPr/>
        </p:nvSpPr>
        <p:spPr>
          <a:xfrm>
            <a:off x="2311900" y="3952100"/>
            <a:ext cx="5369400" cy="420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WMS/TWS/SPX + 3PL</a:t>
            </a:r>
            <a:endParaRPr sz="800"/>
          </a:p>
          <a:p>
            <a:pPr indent="0" lvl="0" marL="0" rtl="0" algn="l">
              <a:spcBef>
                <a:spcPts val="0"/>
              </a:spcBef>
              <a:spcAft>
                <a:spcPts val="0"/>
              </a:spcAft>
              <a:buNone/>
            </a:pPr>
            <a:r>
              <a:rPr lang="en" sz="800"/>
              <a:t>Onground System</a:t>
            </a:r>
            <a:endParaRPr sz="800"/>
          </a:p>
        </p:txBody>
      </p:sp>
      <p:sp>
        <p:nvSpPr>
          <p:cNvPr id="157" name="Google Shape;157;p28"/>
          <p:cNvSpPr/>
          <p:nvPr/>
        </p:nvSpPr>
        <p:spPr>
          <a:xfrm>
            <a:off x="2311900" y="3158037"/>
            <a:ext cx="2856900" cy="667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Fulfillment</a:t>
            </a:r>
            <a:endParaRPr sz="1000"/>
          </a:p>
        </p:txBody>
      </p:sp>
      <p:sp>
        <p:nvSpPr>
          <p:cNvPr id="158" name="Google Shape;158;p28"/>
          <p:cNvSpPr/>
          <p:nvPr/>
        </p:nvSpPr>
        <p:spPr>
          <a:xfrm>
            <a:off x="5247350" y="3158043"/>
            <a:ext cx="2433900" cy="658800"/>
          </a:xfrm>
          <a:prstGeom prst="rect">
            <a:avLst/>
          </a:prstGeom>
          <a:solidFill>
            <a:srgbClr val="F3F3F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Logistics</a:t>
            </a:r>
            <a:endParaRPr sz="1000"/>
          </a:p>
          <a:p>
            <a:pPr indent="0" lvl="0" marL="0" rtl="0" algn="r">
              <a:spcBef>
                <a:spcPts val="0"/>
              </a:spcBef>
              <a:spcAft>
                <a:spcPts val="0"/>
              </a:spcAft>
              <a:buNone/>
            </a:pPr>
            <a:r>
              <a:t/>
            </a:r>
            <a:endParaRPr sz="1000"/>
          </a:p>
        </p:txBody>
      </p:sp>
      <p:sp>
        <p:nvSpPr>
          <p:cNvPr id="159" name="Google Shape;159;p28"/>
          <p:cNvSpPr/>
          <p:nvPr/>
        </p:nvSpPr>
        <p:spPr>
          <a:xfrm>
            <a:off x="4708423" y="1430690"/>
            <a:ext cx="425700" cy="1464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rgbClr val="FFFFFF"/>
                </a:solidFill>
              </a:rPr>
              <a:t>Shop</a:t>
            </a:r>
            <a:endParaRPr sz="500">
              <a:solidFill>
                <a:srgbClr val="FFFFFF"/>
              </a:solidFill>
            </a:endParaRPr>
          </a:p>
        </p:txBody>
      </p:sp>
      <p:sp>
        <p:nvSpPr>
          <p:cNvPr id="160" name="Google Shape;160;p28"/>
          <p:cNvSpPr/>
          <p:nvPr/>
        </p:nvSpPr>
        <p:spPr>
          <a:xfrm>
            <a:off x="4708423" y="1750578"/>
            <a:ext cx="425700" cy="1464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rgbClr val="FFFFFF"/>
                </a:solidFill>
              </a:rPr>
              <a:t>Listing</a:t>
            </a:r>
            <a:endParaRPr sz="500">
              <a:solidFill>
                <a:srgbClr val="FFFFFF"/>
              </a:solidFill>
            </a:endParaRPr>
          </a:p>
        </p:txBody>
      </p:sp>
      <p:cxnSp>
        <p:nvCxnSpPr>
          <p:cNvPr id="161" name="Google Shape;161;p28"/>
          <p:cNvCxnSpPr>
            <a:stCxn id="159" idx="2"/>
            <a:endCxn id="160" idx="0"/>
          </p:cNvCxnSpPr>
          <p:nvPr/>
        </p:nvCxnSpPr>
        <p:spPr>
          <a:xfrm>
            <a:off x="4921273" y="1577090"/>
            <a:ext cx="0" cy="173400"/>
          </a:xfrm>
          <a:prstGeom prst="straightConnector1">
            <a:avLst/>
          </a:prstGeom>
          <a:noFill/>
          <a:ln cap="flat" cmpd="sng" w="9525">
            <a:solidFill>
              <a:srgbClr val="6AA84F"/>
            </a:solidFill>
            <a:prstDash val="solid"/>
            <a:round/>
            <a:headEnd len="med" w="med" type="none"/>
            <a:tailEnd len="med" w="med" type="triangle"/>
          </a:ln>
        </p:spPr>
      </p:cxnSp>
      <p:sp>
        <p:nvSpPr>
          <p:cNvPr id="162" name="Google Shape;162;p28"/>
          <p:cNvSpPr/>
          <p:nvPr/>
        </p:nvSpPr>
        <p:spPr>
          <a:xfrm>
            <a:off x="4708423" y="2127615"/>
            <a:ext cx="425700" cy="1464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rgbClr val="FFFFFF"/>
                </a:solidFill>
              </a:rPr>
              <a:t>Order</a:t>
            </a:r>
            <a:endParaRPr sz="500">
              <a:solidFill>
                <a:srgbClr val="FFFFFF"/>
              </a:solidFill>
            </a:endParaRPr>
          </a:p>
        </p:txBody>
      </p:sp>
      <p:cxnSp>
        <p:nvCxnSpPr>
          <p:cNvPr id="163" name="Google Shape;163;p28"/>
          <p:cNvCxnSpPr>
            <a:stCxn id="160" idx="2"/>
            <a:endCxn id="162" idx="0"/>
          </p:cNvCxnSpPr>
          <p:nvPr/>
        </p:nvCxnSpPr>
        <p:spPr>
          <a:xfrm>
            <a:off x="4921273" y="1896978"/>
            <a:ext cx="0" cy="230700"/>
          </a:xfrm>
          <a:prstGeom prst="straightConnector1">
            <a:avLst/>
          </a:prstGeom>
          <a:noFill/>
          <a:ln cap="flat" cmpd="sng" w="9525">
            <a:solidFill>
              <a:srgbClr val="6AA84F"/>
            </a:solidFill>
            <a:prstDash val="solid"/>
            <a:round/>
            <a:headEnd len="med" w="med" type="none"/>
            <a:tailEnd len="med" w="med" type="triangle"/>
          </a:ln>
        </p:spPr>
      </p:cxnSp>
      <p:sp>
        <p:nvSpPr>
          <p:cNvPr id="164" name="Google Shape;164;p28"/>
          <p:cNvSpPr/>
          <p:nvPr/>
        </p:nvSpPr>
        <p:spPr>
          <a:xfrm>
            <a:off x="4456209" y="3284875"/>
            <a:ext cx="933600" cy="1464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2C Fulfillment (OMS)</a:t>
            </a:r>
            <a:endParaRPr sz="600">
              <a:solidFill>
                <a:srgbClr val="FFFFFF"/>
              </a:solidFill>
            </a:endParaRPr>
          </a:p>
        </p:txBody>
      </p:sp>
      <p:sp>
        <p:nvSpPr>
          <p:cNvPr id="165" name="Google Shape;165;p28"/>
          <p:cNvSpPr/>
          <p:nvPr/>
        </p:nvSpPr>
        <p:spPr>
          <a:xfrm>
            <a:off x="6030567" y="3283326"/>
            <a:ext cx="425700" cy="1464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SLS</a:t>
            </a:r>
            <a:endParaRPr sz="600">
              <a:solidFill>
                <a:srgbClr val="FFFFFF"/>
              </a:solidFill>
            </a:endParaRPr>
          </a:p>
        </p:txBody>
      </p:sp>
      <p:sp>
        <p:nvSpPr>
          <p:cNvPr id="166" name="Google Shape;166;p28"/>
          <p:cNvSpPr/>
          <p:nvPr/>
        </p:nvSpPr>
        <p:spPr>
          <a:xfrm>
            <a:off x="6418196" y="3638957"/>
            <a:ext cx="630300" cy="97500"/>
          </a:xfrm>
          <a:prstGeom prst="roundRect">
            <a:avLst>
              <a:gd fmla="val 16667" name="adj"/>
            </a:avLst>
          </a:prstGeom>
          <a:noFill/>
          <a:ln cap="flat" cmpd="sng" w="9525">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CB订单履约服务</a:t>
            </a:r>
            <a:endParaRPr sz="400">
              <a:solidFill>
                <a:srgbClr val="3C78D8"/>
              </a:solidFill>
            </a:endParaRPr>
          </a:p>
        </p:txBody>
      </p:sp>
      <p:sp>
        <p:nvSpPr>
          <p:cNvPr id="167" name="Google Shape;167;p28"/>
          <p:cNvSpPr/>
          <p:nvPr/>
        </p:nvSpPr>
        <p:spPr>
          <a:xfrm>
            <a:off x="4102881" y="3614178"/>
            <a:ext cx="425700" cy="1464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ISC</a:t>
            </a:r>
            <a:endParaRPr sz="600">
              <a:solidFill>
                <a:srgbClr val="FFFFFF"/>
              </a:solidFill>
            </a:endParaRPr>
          </a:p>
        </p:txBody>
      </p:sp>
      <p:cxnSp>
        <p:nvCxnSpPr>
          <p:cNvPr id="168" name="Google Shape;168;p28"/>
          <p:cNvCxnSpPr>
            <a:stCxn id="164" idx="3"/>
            <a:endCxn id="165" idx="1"/>
          </p:cNvCxnSpPr>
          <p:nvPr/>
        </p:nvCxnSpPr>
        <p:spPr>
          <a:xfrm flipH="1" rot="10800000">
            <a:off x="5389809" y="3356575"/>
            <a:ext cx="640800" cy="1500"/>
          </a:xfrm>
          <a:prstGeom prst="curvedConnector3">
            <a:avLst>
              <a:gd fmla="val 50003" name="adj1"/>
            </a:avLst>
          </a:prstGeom>
          <a:noFill/>
          <a:ln cap="flat" cmpd="sng" w="9525">
            <a:solidFill>
              <a:srgbClr val="1155CC"/>
            </a:solidFill>
            <a:prstDash val="solid"/>
            <a:round/>
            <a:headEnd len="med" w="med" type="none"/>
            <a:tailEnd len="med" w="med" type="triangle"/>
          </a:ln>
        </p:spPr>
      </p:cxnSp>
      <p:sp>
        <p:nvSpPr>
          <p:cNvPr id="169" name="Google Shape;169;p28"/>
          <p:cNvSpPr/>
          <p:nvPr/>
        </p:nvSpPr>
        <p:spPr>
          <a:xfrm>
            <a:off x="5953707" y="4154165"/>
            <a:ext cx="310200" cy="1464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FM</a:t>
            </a:r>
            <a:endParaRPr sz="400">
              <a:solidFill>
                <a:srgbClr val="FFFFFF"/>
              </a:solidFill>
            </a:endParaRPr>
          </a:p>
        </p:txBody>
      </p:sp>
      <p:sp>
        <p:nvSpPr>
          <p:cNvPr id="170" name="Google Shape;170;p28"/>
          <p:cNvSpPr/>
          <p:nvPr/>
        </p:nvSpPr>
        <p:spPr>
          <a:xfrm>
            <a:off x="5577569" y="4154157"/>
            <a:ext cx="284400" cy="146400"/>
          </a:xfrm>
          <a:prstGeom prst="roundRect">
            <a:avLst>
              <a:gd fmla="val 16667" name="adj"/>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3pl</a:t>
            </a:r>
            <a:endParaRPr sz="400">
              <a:solidFill>
                <a:srgbClr val="3C78D8"/>
              </a:solidFill>
            </a:endParaRPr>
          </a:p>
        </p:txBody>
      </p:sp>
      <p:sp>
        <p:nvSpPr>
          <p:cNvPr id="171" name="Google Shape;171;p28"/>
          <p:cNvSpPr/>
          <p:nvPr/>
        </p:nvSpPr>
        <p:spPr>
          <a:xfrm>
            <a:off x="6273126" y="4154157"/>
            <a:ext cx="333900" cy="1464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TWS</a:t>
            </a:r>
            <a:endParaRPr sz="400">
              <a:solidFill>
                <a:srgbClr val="FFFFFF"/>
              </a:solidFill>
            </a:endParaRPr>
          </a:p>
        </p:txBody>
      </p:sp>
      <p:sp>
        <p:nvSpPr>
          <p:cNvPr id="172" name="Google Shape;172;p28"/>
          <p:cNvSpPr/>
          <p:nvPr/>
        </p:nvSpPr>
        <p:spPr>
          <a:xfrm>
            <a:off x="6617079" y="4154157"/>
            <a:ext cx="284400" cy="146400"/>
          </a:xfrm>
          <a:prstGeom prst="roundRect">
            <a:avLst>
              <a:gd fmla="val 16667" name="adj"/>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LH</a:t>
            </a:r>
            <a:endParaRPr sz="400">
              <a:solidFill>
                <a:srgbClr val="3C78D8"/>
              </a:solidFill>
            </a:endParaRPr>
          </a:p>
        </p:txBody>
      </p:sp>
      <p:sp>
        <p:nvSpPr>
          <p:cNvPr id="173" name="Google Shape;173;p28"/>
          <p:cNvSpPr/>
          <p:nvPr/>
        </p:nvSpPr>
        <p:spPr>
          <a:xfrm>
            <a:off x="6922714" y="4154157"/>
            <a:ext cx="293100" cy="146400"/>
          </a:xfrm>
          <a:prstGeom prst="roundRect">
            <a:avLst>
              <a:gd fmla="val 16667" name="adj"/>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CC</a:t>
            </a:r>
            <a:endParaRPr sz="400">
              <a:solidFill>
                <a:srgbClr val="3C78D8"/>
              </a:solidFill>
            </a:endParaRPr>
          </a:p>
        </p:txBody>
      </p:sp>
      <p:sp>
        <p:nvSpPr>
          <p:cNvPr id="174" name="Google Shape;174;p28"/>
          <p:cNvSpPr/>
          <p:nvPr/>
        </p:nvSpPr>
        <p:spPr>
          <a:xfrm>
            <a:off x="7244773" y="4154158"/>
            <a:ext cx="284400" cy="146400"/>
          </a:xfrm>
          <a:prstGeom prst="roundRect">
            <a:avLst>
              <a:gd fmla="val 16667" name="adj"/>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LM</a:t>
            </a:r>
            <a:endParaRPr sz="400">
              <a:solidFill>
                <a:srgbClr val="3C78D8"/>
              </a:solidFill>
            </a:endParaRPr>
          </a:p>
        </p:txBody>
      </p:sp>
      <p:cxnSp>
        <p:nvCxnSpPr>
          <p:cNvPr id="175" name="Google Shape;175;p28"/>
          <p:cNvCxnSpPr>
            <a:stCxn id="176" idx="2"/>
            <a:endCxn id="170" idx="0"/>
          </p:cNvCxnSpPr>
          <p:nvPr/>
        </p:nvCxnSpPr>
        <p:spPr>
          <a:xfrm rot="5400000">
            <a:off x="5573820" y="3882257"/>
            <a:ext cx="417600" cy="126000"/>
          </a:xfrm>
          <a:prstGeom prst="curvedConnector3">
            <a:avLst>
              <a:gd fmla="val 49994" name="adj1"/>
            </a:avLst>
          </a:prstGeom>
          <a:noFill/>
          <a:ln cap="flat" cmpd="sng" w="9525">
            <a:solidFill>
              <a:srgbClr val="1155CC"/>
            </a:solidFill>
            <a:prstDash val="solid"/>
            <a:round/>
            <a:headEnd len="med" w="med" type="none"/>
            <a:tailEnd len="med" w="med" type="triangle"/>
          </a:ln>
        </p:spPr>
      </p:cxnSp>
      <p:cxnSp>
        <p:nvCxnSpPr>
          <p:cNvPr id="177" name="Google Shape;177;p28"/>
          <p:cNvCxnSpPr>
            <a:stCxn id="165" idx="2"/>
            <a:endCxn id="166" idx="0"/>
          </p:cNvCxnSpPr>
          <p:nvPr/>
        </p:nvCxnSpPr>
        <p:spPr>
          <a:xfrm flipH="1" rot="-5400000">
            <a:off x="6383817" y="3289326"/>
            <a:ext cx="209100" cy="489900"/>
          </a:xfrm>
          <a:prstGeom prst="curvedConnector3">
            <a:avLst>
              <a:gd fmla="val 49978" name="adj1"/>
            </a:avLst>
          </a:prstGeom>
          <a:noFill/>
          <a:ln cap="flat" cmpd="sng" w="9525">
            <a:solidFill>
              <a:srgbClr val="1155CC"/>
            </a:solidFill>
            <a:prstDash val="solid"/>
            <a:round/>
            <a:headEnd len="med" w="med" type="none"/>
            <a:tailEnd len="med" w="med" type="triangle"/>
          </a:ln>
        </p:spPr>
      </p:cxnSp>
      <p:cxnSp>
        <p:nvCxnSpPr>
          <p:cNvPr id="178" name="Google Shape;178;p28"/>
          <p:cNvCxnSpPr>
            <a:stCxn id="166" idx="2"/>
            <a:endCxn id="169" idx="0"/>
          </p:cNvCxnSpPr>
          <p:nvPr/>
        </p:nvCxnSpPr>
        <p:spPr>
          <a:xfrm rot="5400000">
            <a:off x="6212246" y="3632957"/>
            <a:ext cx="417600" cy="624600"/>
          </a:xfrm>
          <a:prstGeom prst="curvedConnector3">
            <a:avLst>
              <a:gd fmla="val 49995" name="adj1"/>
            </a:avLst>
          </a:prstGeom>
          <a:noFill/>
          <a:ln cap="flat" cmpd="sng" w="9525">
            <a:solidFill>
              <a:srgbClr val="1155CC"/>
            </a:solidFill>
            <a:prstDash val="solid"/>
            <a:round/>
            <a:headEnd len="med" w="med" type="none"/>
            <a:tailEnd len="med" w="med" type="triangle"/>
          </a:ln>
        </p:spPr>
      </p:cxnSp>
      <p:cxnSp>
        <p:nvCxnSpPr>
          <p:cNvPr id="179" name="Google Shape;179;p28"/>
          <p:cNvCxnSpPr>
            <a:stCxn id="166" idx="2"/>
            <a:endCxn id="171" idx="0"/>
          </p:cNvCxnSpPr>
          <p:nvPr/>
        </p:nvCxnSpPr>
        <p:spPr>
          <a:xfrm rot="5400000">
            <a:off x="6377846" y="3798557"/>
            <a:ext cx="417600" cy="293400"/>
          </a:xfrm>
          <a:prstGeom prst="curvedConnector3">
            <a:avLst>
              <a:gd fmla="val 49994" name="adj1"/>
            </a:avLst>
          </a:prstGeom>
          <a:noFill/>
          <a:ln cap="flat" cmpd="sng" w="9525">
            <a:solidFill>
              <a:srgbClr val="1155CC"/>
            </a:solidFill>
            <a:prstDash val="solid"/>
            <a:round/>
            <a:headEnd len="med" w="med" type="none"/>
            <a:tailEnd len="med" w="med" type="triangle"/>
          </a:ln>
        </p:spPr>
      </p:cxnSp>
      <p:cxnSp>
        <p:nvCxnSpPr>
          <p:cNvPr id="180" name="Google Shape;180;p28"/>
          <p:cNvCxnSpPr>
            <a:stCxn id="166" idx="2"/>
            <a:endCxn id="172" idx="0"/>
          </p:cNvCxnSpPr>
          <p:nvPr/>
        </p:nvCxnSpPr>
        <p:spPr>
          <a:xfrm flipH="1" rot="-5400000">
            <a:off x="6537446" y="3932357"/>
            <a:ext cx="417600" cy="25800"/>
          </a:xfrm>
          <a:prstGeom prst="curvedConnector3">
            <a:avLst>
              <a:gd fmla="val 49994" name="adj1"/>
            </a:avLst>
          </a:prstGeom>
          <a:noFill/>
          <a:ln cap="flat" cmpd="sng" w="9525">
            <a:solidFill>
              <a:srgbClr val="1155CC"/>
            </a:solidFill>
            <a:prstDash val="solid"/>
            <a:round/>
            <a:headEnd len="med" w="med" type="none"/>
            <a:tailEnd len="med" w="med" type="triangle"/>
          </a:ln>
        </p:spPr>
      </p:cxnSp>
      <p:cxnSp>
        <p:nvCxnSpPr>
          <p:cNvPr id="181" name="Google Shape;181;p28"/>
          <p:cNvCxnSpPr>
            <a:stCxn id="166" idx="2"/>
            <a:endCxn id="173" idx="0"/>
          </p:cNvCxnSpPr>
          <p:nvPr/>
        </p:nvCxnSpPr>
        <p:spPr>
          <a:xfrm flipH="1" rot="-5400000">
            <a:off x="6692546" y="3777257"/>
            <a:ext cx="417600" cy="336000"/>
          </a:xfrm>
          <a:prstGeom prst="curvedConnector3">
            <a:avLst>
              <a:gd fmla="val 49994" name="adj1"/>
            </a:avLst>
          </a:prstGeom>
          <a:noFill/>
          <a:ln cap="flat" cmpd="sng" w="9525">
            <a:solidFill>
              <a:srgbClr val="1155CC"/>
            </a:solidFill>
            <a:prstDash val="solid"/>
            <a:round/>
            <a:headEnd len="med" w="med" type="none"/>
            <a:tailEnd len="med" w="med" type="triangle"/>
          </a:ln>
        </p:spPr>
      </p:cxnSp>
      <p:cxnSp>
        <p:nvCxnSpPr>
          <p:cNvPr id="182" name="Google Shape;182;p28"/>
          <p:cNvCxnSpPr>
            <a:stCxn id="166" idx="2"/>
            <a:endCxn id="174" idx="0"/>
          </p:cNvCxnSpPr>
          <p:nvPr/>
        </p:nvCxnSpPr>
        <p:spPr>
          <a:xfrm flipH="1" rot="-5400000">
            <a:off x="6851396" y="3618407"/>
            <a:ext cx="417600" cy="653700"/>
          </a:xfrm>
          <a:prstGeom prst="curvedConnector3">
            <a:avLst>
              <a:gd fmla="val 49994" name="adj1"/>
            </a:avLst>
          </a:prstGeom>
          <a:noFill/>
          <a:ln cap="flat" cmpd="sng" w="9525">
            <a:solidFill>
              <a:srgbClr val="1155CC"/>
            </a:solidFill>
            <a:prstDash val="solid"/>
            <a:round/>
            <a:headEnd len="med" w="med" type="none"/>
            <a:tailEnd len="med" w="med" type="triangle"/>
          </a:ln>
        </p:spPr>
      </p:cxnSp>
      <p:cxnSp>
        <p:nvCxnSpPr>
          <p:cNvPr id="183" name="Google Shape;183;p28"/>
          <p:cNvCxnSpPr>
            <a:stCxn id="164" idx="2"/>
            <a:endCxn id="167" idx="3"/>
          </p:cNvCxnSpPr>
          <p:nvPr/>
        </p:nvCxnSpPr>
        <p:spPr>
          <a:xfrm rot="5400000">
            <a:off x="4597659" y="3362125"/>
            <a:ext cx="256200" cy="394500"/>
          </a:xfrm>
          <a:prstGeom prst="curvedConnector2">
            <a:avLst/>
          </a:prstGeom>
          <a:noFill/>
          <a:ln cap="flat" cmpd="sng" w="9525">
            <a:solidFill>
              <a:srgbClr val="EE4D2D"/>
            </a:solidFill>
            <a:prstDash val="solid"/>
            <a:round/>
            <a:headEnd len="med" w="med" type="none"/>
            <a:tailEnd len="med" w="med" type="triangle"/>
          </a:ln>
        </p:spPr>
      </p:cxnSp>
      <p:cxnSp>
        <p:nvCxnSpPr>
          <p:cNvPr id="184" name="Google Shape;184;p28"/>
          <p:cNvCxnSpPr/>
          <p:nvPr/>
        </p:nvCxnSpPr>
        <p:spPr>
          <a:xfrm>
            <a:off x="339025" y="2488900"/>
            <a:ext cx="8466000" cy="0"/>
          </a:xfrm>
          <a:prstGeom prst="straightConnector1">
            <a:avLst/>
          </a:prstGeom>
          <a:noFill/>
          <a:ln cap="flat" cmpd="sng" w="9525">
            <a:solidFill>
              <a:srgbClr val="A7A7A7"/>
            </a:solidFill>
            <a:prstDash val="solid"/>
            <a:round/>
            <a:headEnd len="med" w="med" type="none"/>
            <a:tailEnd len="med" w="med" type="none"/>
          </a:ln>
        </p:spPr>
      </p:cxnSp>
      <p:sp>
        <p:nvSpPr>
          <p:cNvPr id="185" name="Google Shape;185;p28"/>
          <p:cNvSpPr/>
          <p:nvPr/>
        </p:nvSpPr>
        <p:spPr>
          <a:xfrm>
            <a:off x="6067698" y="1657967"/>
            <a:ext cx="333900" cy="323400"/>
          </a:xfrm>
          <a:prstGeom prst="ellipse">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800">
              <a:solidFill>
                <a:srgbClr val="FFFFFF"/>
              </a:solidFill>
            </a:endParaRPr>
          </a:p>
        </p:txBody>
      </p:sp>
      <p:sp>
        <p:nvSpPr>
          <p:cNvPr id="186" name="Google Shape;186;p28"/>
          <p:cNvSpPr txBox="1"/>
          <p:nvPr/>
        </p:nvSpPr>
        <p:spPr>
          <a:xfrm>
            <a:off x="6061533" y="1629921"/>
            <a:ext cx="3639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solidFill>
                  <a:srgbClr val="FFFFFF"/>
                </a:solidFill>
              </a:rPr>
              <a:t>User</a:t>
            </a:r>
            <a:endParaRPr sz="500">
              <a:solidFill>
                <a:srgbClr val="FFFFFF"/>
              </a:solidFill>
            </a:endParaRPr>
          </a:p>
        </p:txBody>
      </p:sp>
      <p:cxnSp>
        <p:nvCxnSpPr>
          <p:cNvPr id="187" name="Google Shape;187;p28"/>
          <p:cNvCxnSpPr>
            <a:stCxn id="185" idx="2"/>
            <a:endCxn id="159" idx="3"/>
          </p:cNvCxnSpPr>
          <p:nvPr/>
        </p:nvCxnSpPr>
        <p:spPr>
          <a:xfrm rot="10800000">
            <a:off x="5134098" y="1503767"/>
            <a:ext cx="933600" cy="315900"/>
          </a:xfrm>
          <a:prstGeom prst="curvedConnector3">
            <a:avLst>
              <a:gd fmla="val 49999" name="adj1"/>
            </a:avLst>
          </a:prstGeom>
          <a:noFill/>
          <a:ln cap="flat" cmpd="sng" w="9525">
            <a:solidFill>
              <a:srgbClr val="6AA84F"/>
            </a:solidFill>
            <a:prstDash val="dash"/>
            <a:round/>
            <a:headEnd len="med" w="med" type="none"/>
            <a:tailEnd len="med" w="med" type="triangle"/>
          </a:ln>
        </p:spPr>
      </p:cxnSp>
      <p:cxnSp>
        <p:nvCxnSpPr>
          <p:cNvPr id="188" name="Google Shape;188;p28"/>
          <p:cNvCxnSpPr>
            <a:stCxn id="185" idx="2"/>
            <a:endCxn id="160" idx="3"/>
          </p:cNvCxnSpPr>
          <p:nvPr/>
        </p:nvCxnSpPr>
        <p:spPr>
          <a:xfrm flipH="1">
            <a:off x="5134098" y="1819667"/>
            <a:ext cx="933600" cy="4200"/>
          </a:xfrm>
          <a:prstGeom prst="curvedConnector3">
            <a:avLst>
              <a:gd fmla="val 49999" name="adj1"/>
            </a:avLst>
          </a:prstGeom>
          <a:noFill/>
          <a:ln cap="flat" cmpd="sng" w="9525">
            <a:solidFill>
              <a:srgbClr val="6AA84F"/>
            </a:solidFill>
            <a:prstDash val="dash"/>
            <a:round/>
            <a:headEnd len="med" w="med" type="none"/>
            <a:tailEnd len="med" w="med" type="triangle"/>
          </a:ln>
        </p:spPr>
      </p:cxnSp>
      <p:cxnSp>
        <p:nvCxnSpPr>
          <p:cNvPr id="189" name="Google Shape;189;p28"/>
          <p:cNvCxnSpPr>
            <a:stCxn id="185" idx="2"/>
            <a:endCxn id="162" idx="3"/>
          </p:cNvCxnSpPr>
          <p:nvPr/>
        </p:nvCxnSpPr>
        <p:spPr>
          <a:xfrm flipH="1">
            <a:off x="5134098" y="1819667"/>
            <a:ext cx="933600" cy="381000"/>
          </a:xfrm>
          <a:prstGeom prst="curvedConnector3">
            <a:avLst>
              <a:gd fmla="val 49999" name="adj1"/>
            </a:avLst>
          </a:prstGeom>
          <a:noFill/>
          <a:ln cap="flat" cmpd="sng" w="9525">
            <a:solidFill>
              <a:srgbClr val="6AA84F"/>
            </a:solidFill>
            <a:prstDash val="dash"/>
            <a:round/>
            <a:headEnd len="med" w="med" type="none"/>
            <a:tailEnd len="med" w="med" type="triangle"/>
          </a:ln>
        </p:spPr>
      </p:cxnSp>
      <p:sp>
        <p:nvSpPr>
          <p:cNvPr id="190" name="Google Shape;190;p28"/>
          <p:cNvSpPr/>
          <p:nvPr/>
        </p:nvSpPr>
        <p:spPr>
          <a:xfrm>
            <a:off x="3679058" y="1672340"/>
            <a:ext cx="333900" cy="323400"/>
          </a:xfrm>
          <a:prstGeom prst="ellipse">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800">
              <a:solidFill>
                <a:srgbClr val="FFFFFF"/>
              </a:solidFill>
            </a:endParaRPr>
          </a:p>
        </p:txBody>
      </p:sp>
      <p:sp>
        <p:nvSpPr>
          <p:cNvPr id="191" name="Google Shape;191;p28"/>
          <p:cNvSpPr txBox="1"/>
          <p:nvPr/>
        </p:nvSpPr>
        <p:spPr>
          <a:xfrm>
            <a:off x="3606100" y="1640342"/>
            <a:ext cx="481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solidFill>
                  <a:srgbClr val="FFFFFF"/>
                </a:solidFill>
              </a:rPr>
              <a:t>Seller</a:t>
            </a:r>
            <a:endParaRPr sz="500">
              <a:solidFill>
                <a:srgbClr val="FFFFFF"/>
              </a:solidFill>
            </a:endParaRPr>
          </a:p>
          <a:p>
            <a:pPr indent="0" lvl="0" marL="0" rtl="0" algn="ctr">
              <a:spcBef>
                <a:spcPts val="0"/>
              </a:spcBef>
              <a:spcAft>
                <a:spcPts val="0"/>
              </a:spcAft>
              <a:buNone/>
            </a:pPr>
            <a:r>
              <a:rPr lang="en" sz="300">
                <a:solidFill>
                  <a:srgbClr val="FFFFFF"/>
                </a:solidFill>
              </a:rPr>
              <a:t>(SellerCenter)</a:t>
            </a:r>
            <a:endParaRPr sz="300">
              <a:solidFill>
                <a:srgbClr val="FFFFFF"/>
              </a:solidFill>
            </a:endParaRPr>
          </a:p>
        </p:txBody>
      </p:sp>
      <p:cxnSp>
        <p:nvCxnSpPr>
          <p:cNvPr id="192" name="Google Shape;192;p28"/>
          <p:cNvCxnSpPr>
            <a:stCxn id="190" idx="6"/>
            <a:endCxn id="159" idx="1"/>
          </p:cNvCxnSpPr>
          <p:nvPr/>
        </p:nvCxnSpPr>
        <p:spPr>
          <a:xfrm flipH="1" rot="10800000">
            <a:off x="4012958" y="1504040"/>
            <a:ext cx="695400" cy="330000"/>
          </a:xfrm>
          <a:prstGeom prst="curvedConnector3">
            <a:avLst>
              <a:gd fmla="val 50005" name="adj1"/>
            </a:avLst>
          </a:prstGeom>
          <a:noFill/>
          <a:ln cap="flat" cmpd="sng" w="9525">
            <a:solidFill>
              <a:srgbClr val="6AA84F"/>
            </a:solidFill>
            <a:prstDash val="dash"/>
            <a:round/>
            <a:headEnd len="med" w="med" type="none"/>
            <a:tailEnd len="med" w="med" type="triangle"/>
          </a:ln>
        </p:spPr>
      </p:cxnSp>
      <p:cxnSp>
        <p:nvCxnSpPr>
          <p:cNvPr id="193" name="Google Shape;193;p28"/>
          <p:cNvCxnSpPr>
            <a:stCxn id="190" idx="6"/>
            <a:endCxn id="160" idx="1"/>
          </p:cNvCxnSpPr>
          <p:nvPr/>
        </p:nvCxnSpPr>
        <p:spPr>
          <a:xfrm flipH="1" rot="10800000">
            <a:off x="4012958" y="1823840"/>
            <a:ext cx="695400" cy="10200"/>
          </a:xfrm>
          <a:prstGeom prst="curvedConnector3">
            <a:avLst>
              <a:gd fmla="val 50005" name="adj1"/>
            </a:avLst>
          </a:prstGeom>
          <a:noFill/>
          <a:ln cap="flat" cmpd="sng" w="9525">
            <a:solidFill>
              <a:srgbClr val="6AA84F"/>
            </a:solidFill>
            <a:prstDash val="dash"/>
            <a:round/>
            <a:headEnd len="med" w="med" type="none"/>
            <a:tailEnd len="med" w="med" type="triangle"/>
          </a:ln>
        </p:spPr>
      </p:cxnSp>
      <p:cxnSp>
        <p:nvCxnSpPr>
          <p:cNvPr id="194" name="Google Shape;194;p28"/>
          <p:cNvCxnSpPr>
            <a:stCxn id="190" idx="6"/>
            <a:endCxn id="162" idx="1"/>
          </p:cNvCxnSpPr>
          <p:nvPr/>
        </p:nvCxnSpPr>
        <p:spPr>
          <a:xfrm>
            <a:off x="4012958" y="1834040"/>
            <a:ext cx="695400" cy="366900"/>
          </a:xfrm>
          <a:prstGeom prst="curvedConnector3">
            <a:avLst>
              <a:gd fmla="val 50005" name="adj1"/>
            </a:avLst>
          </a:prstGeom>
          <a:noFill/>
          <a:ln cap="flat" cmpd="sng" w="9525">
            <a:solidFill>
              <a:srgbClr val="6AA84F"/>
            </a:solidFill>
            <a:prstDash val="dash"/>
            <a:round/>
            <a:headEnd len="med" w="med" type="none"/>
            <a:tailEnd len="med" w="med" type="triangle"/>
          </a:ln>
        </p:spPr>
      </p:cxnSp>
      <p:cxnSp>
        <p:nvCxnSpPr>
          <p:cNvPr id="195" name="Google Shape;195;p28"/>
          <p:cNvCxnSpPr>
            <a:stCxn id="196" idx="0"/>
            <a:endCxn id="190" idx="2"/>
          </p:cNvCxnSpPr>
          <p:nvPr/>
        </p:nvCxnSpPr>
        <p:spPr>
          <a:xfrm rot="-5400000">
            <a:off x="2195000" y="1340773"/>
            <a:ext cx="990900" cy="1977300"/>
          </a:xfrm>
          <a:prstGeom prst="curvedConnector2">
            <a:avLst/>
          </a:prstGeom>
          <a:noFill/>
          <a:ln cap="flat" cmpd="sng" w="9525">
            <a:solidFill>
              <a:srgbClr val="A7A7A7"/>
            </a:solidFill>
            <a:prstDash val="dash"/>
            <a:round/>
            <a:headEnd len="med" w="med" type="none"/>
            <a:tailEnd len="med" w="med" type="triangle"/>
          </a:ln>
        </p:spPr>
      </p:cxnSp>
      <p:sp>
        <p:nvSpPr>
          <p:cNvPr id="197" name="Google Shape;197;p28"/>
          <p:cNvSpPr/>
          <p:nvPr/>
        </p:nvSpPr>
        <p:spPr>
          <a:xfrm>
            <a:off x="4096182" y="4150707"/>
            <a:ext cx="443700" cy="1464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WMS</a:t>
            </a:r>
            <a:endParaRPr sz="400">
              <a:solidFill>
                <a:srgbClr val="FFFFFF"/>
              </a:solidFill>
            </a:endParaRPr>
          </a:p>
        </p:txBody>
      </p:sp>
      <p:cxnSp>
        <p:nvCxnSpPr>
          <p:cNvPr id="198" name="Google Shape;198;p28"/>
          <p:cNvCxnSpPr>
            <a:stCxn id="164" idx="2"/>
            <a:endCxn id="197" idx="3"/>
          </p:cNvCxnSpPr>
          <p:nvPr/>
        </p:nvCxnSpPr>
        <p:spPr>
          <a:xfrm rot="5400000">
            <a:off x="4335159" y="3636025"/>
            <a:ext cx="792600" cy="383100"/>
          </a:xfrm>
          <a:prstGeom prst="curvedConnector2">
            <a:avLst/>
          </a:prstGeom>
          <a:noFill/>
          <a:ln cap="flat" cmpd="sng" w="9525">
            <a:solidFill>
              <a:srgbClr val="EE4D2D"/>
            </a:solidFill>
            <a:prstDash val="solid"/>
            <a:round/>
            <a:headEnd len="med" w="med" type="none"/>
            <a:tailEnd len="med" w="med" type="triangle"/>
          </a:ln>
        </p:spPr>
      </p:cxnSp>
      <p:cxnSp>
        <p:nvCxnSpPr>
          <p:cNvPr id="199" name="Google Shape;199;p28"/>
          <p:cNvCxnSpPr>
            <a:stCxn id="200" idx="2"/>
            <a:endCxn id="197" idx="1"/>
          </p:cNvCxnSpPr>
          <p:nvPr/>
        </p:nvCxnSpPr>
        <p:spPr>
          <a:xfrm flipH="1" rot="-5400000">
            <a:off x="3574049" y="3701775"/>
            <a:ext cx="783300" cy="261000"/>
          </a:xfrm>
          <a:prstGeom prst="curvedConnector2">
            <a:avLst/>
          </a:prstGeom>
          <a:noFill/>
          <a:ln cap="flat" cmpd="sng" w="9525">
            <a:solidFill>
              <a:srgbClr val="EE4D2D"/>
            </a:solidFill>
            <a:prstDash val="solid"/>
            <a:round/>
            <a:headEnd len="med" w="med" type="none"/>
            <a:tailEnd len="med" w="med" type="triangle"/>
          </a:ln>
        </p:spPr>
      </p:cxnSp>
      <p:sp>
        <p:nvSpPr>
          <p:cNvPr id="201" name="Google Shape;201;p28"/>
          <p:cNvSpPr/>
          <p:nvPr/>
        </p:nvSpPr>
        <p:spPr>
          <a:xfrm>
            <a:off x="3581538" y="2261799"/>
            <a:ext cx="517200" cy="1464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FBS</a:t>
            </a:r>
            <a:endParaRPr sz="400">
              <a:solidFill>
                <a:srgbClr val="FFFFFF"/>
              </a:solidFill>
            </a:endParaRPr>
          </a:p>
        </p:txBody>
      </p:sp>
      <p:sp>
        <p:nvSpPr>
          <p:cNvPr id="202" name="Google Shape;202;p28"/>
          <p:cNvSpPr/>
          <p:nvPr/>
        </p:nvSpPr>
        <p:spPr>
          <a:xfrm>
            <a:off x="3205773" y="2856700"/>
            <a:ext cx="425700" cy="2166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PMS</a:t>
            </a:r>
            <a:endParaRPr sz="600">
              <a:solidFill>
                <a:srgbClr val="FFFFFF"/>
              </a:solidFill>
            </a:endParaRPr>
          </a:p>
          <a:p>
            <a:pPr indent="0" lvl="0" marL="0" rtl="0" algn="ctr">
              <a:spcBef>
                <a:spcPts val="0"/>
              </a:spcBef>
              <a:spcAft>
                <a:spcPts val="0"/>
              </a:spcAft>
              <a:buNone/>
            </a:pPr>
            <a:r>
              <a:rPr lang="en" sz="600">
                <a:solidFill>
                  <a:srgbClr val="FFFFFF"/>
                </a:solidFill>
              </a:rPr>
              <a:t>-Retail</a:t>
            </a:r>
            <a:endParaRPr sz="400">
              <a:solidFill>
                <a:srgbClr val="FFFFFF"/>
              </a:solidFill>
            </a:endParaRPr>
          </a:p>
        </p:txBody>
      </p:sp>
      <p:sp>
        <p:nvSpPr>
          <p:cNvPr id="203" name="Google Shape;203;p28"/>
          <p:cNvSpPr/>
          <p:nvPr/>
        </p:nvSpPr>
        <p:spPr>
          <a:xfrm>
            <a:off x="2449524" y="2856700"/>
            <a:ext cx="520200" cy="2166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Supplier Center</a:t>
            </a:r>
            <a:endParaRPr sz="400">
              <a:solidFill>
                <a:srgbClr val="FFFFFF"/>
              </a:solidFill>
            </a:endParaRPr>
          </a:p>
        </p:txBody>
      </p:sp>
      <p:cxnSp>
        <p:nvCxnSpPr>
          <p:cNvPr id="204" name="Google Shape;204;p28"/>
          <p:cNvCxnSpPr>
            <a:stCxn id="202" idx="3"/>
            <a:endCxn id="160" idx="1"/>
          </p:cNvCxnSpPr>
          <p:nvPr/>
        </p:nvCxnSpPr>
        <p:spPr>
          <a:xfrm flipH="1" rot="10800000">
            <a:off x="3631473" y="1823800"/>
            <a:ext cx="1077000" cy="1141200"/>
          </a:xfrm>
          <a:prstGeom prst="curvedConnector3">
            <a:avLst>
              <a:gd fmla="val 50005" name="adj1"/>
            </a:avLst>
          </a:prstGeom>
          <a:noFill/>
          <a:ln cap="flat" cmpd="sng" w="9525">
            <a:solidFill>
              <a:srgbClr val="EE4D2D"/>
            </a:solidFill>
            <a:prstDash val="dash"/>
            <a:round/>
            <a:headEnd len="med" w="med" type="none"/>
            <a:tailEnd len="med" w="med" type="triangle"/>
          </a:ln>
        </p:spPr>
      </p:cxnSp>
      <p:cxnSp>
        <p:nvCxnSpPr>
          <p:cNvPr id="205" name="Google Shape;205;p28"/>
          <p:cNvCxnSpPr>
            <a:stCxn id="201" idx="0"/>
            <a:endCxn id="190" idx="4"/>
          </p:cNvCxnSpPr>
          <p:nvPr/>
        </p:nvCxnSpPr>
        <p:spPr>
          <a:xfrm rot="-5400000">
            <a:off x="3710088" y="2125749"/>
            <a:ext cx="266100" cy="6000"/>
          </a:xfrm>
          <a:prstGeom prst="curvedConnector3">
            <a:avLst>
              <a:gd fmla="val 49992" name="adj1"/>
            </a:avLst>
          </a:prstGeom>
          <a:noFill/>
          <a:ln cap="flat" cmpd="sng" w="9525">
            <a:solidFill>
              <a:srgbClr val="EE4D2D"/>
            </a:solidFill>
            <a:prstDash val="dash"/>
            <a:round/>
            <a:headEnd len="med" w="med" type="triangle"/>
            <a:tailEnd len="med" w="med" type="triangle"/>
          </a:ln>
        </p:spPr>
      </p:cxnSp>
      <p:cxnSp>
        <p:nvCxnSpPr>
          <p:cNvPr id="206" name="Google Shape;206;p28"/>
          <p:cNvCxnSpPr>
            <a:stCxn id="203" idx="3"/>
            <a:endCxn id="202" idx="1"/>
          </p:cNvCxnSpPr>
          <p:nvPr/>
        </p:nvCxnSpPr>
        <p:spPr>
          <a:xfrm>
            <a:off x="2969724" y="2965000"/>
            <a:ext cx="236100" cy="600"/>
          </a:xfrm>
          <a:prstGeom prst="curvedConnector3">
            <a:avLst>
              <a:gd fmla="val 50005" name="adj1"/>
            </a:avLst>
          </a:prstGeom>
          <a:noFill/>
          <a:ln cap="flat" cmpd="sng" w="9525">
            <a:solidFill>
              <a:srgbClr val="EE4D2D"/>
            </a:solidFill>
            <a:prstDash val="solid"/>
            <a:round/>
            <a:headEnd len="med" w="med" type="none"/>
            <a:tailEnd len="med" w="med" type="triangle"/>
          </a:ln>
        </p:spPr>
      </p:cxnSp>
      <p:cxnSp>
        <p:nvCxnSpPr>
          <p:cNvPr id="207" name="Google Shape;207;p28"/>
          <p:cNvCxnSpPr>
            <a:stCxn id="197" idx="0"/>
            <a:endCxn id="167" idx="2"/>
          </p:cNvCxnSpPr>
          <p:nvPr/>
        </p:nvCxnSpPr>
        <p:spPr>
          <a:xfrm flipH="1" rot="5400000">
            <a:off x="4121832" y="3954507"/>
            <a:ext cx="390000" cy="2400"/>
          </a:xfrm>
          <a:prstGeom prst="curvedConnector3">
            <a:avLst>
              <a:gd fmla="val 49988" name="adj1"/>
            </a:avLst>
          </a:prstGeom>
          <a:noFill/>
          <a:ln cap="flat" cmpd="sng" w="9525">
            <a:solidFill>
              <a:srgbClr val="EE4D2D"/>
            </a:solidFill>
            <a:prstDash val="solid"/>
            <a:round/>
            <a:headEnd len="med" w="med" type="none"/>
            <a:tailEnd len="med" w="med" type="triangle"/>
          </a:ln>
        </p:spPr>
      </p:cxnSp>
      <p:cxnSp>
        <p:nvCxnSpPr>
          <p:cNvPr id="208" name="Google Shape;208;p28"/>
          <p:cNvCxnSpPr>
            <a:stCxn id="200" idx="2"/>
            <a:endCxn id="167" idx="1"/>
          </p:cNvCxnSpPr>
          <p:nvPr/>
        </p:nvCxnSpPr>
        <p:spPr>
          <a:xfrm flipH="1" rot="-5400000">
            <a:off x="3845549" y="3430275"/>
            <a:ext cx="246900" cy="267600"/>
          </a:xfrm>
          <a:prstGeom prst="curvedConnector2">
            <a:avLst/>
          </a:prstGeom>
          <a:noFill/>
          <a:ln cap="flat" cmpd="sng" w="9525">
            <a:solidFill>
              <a:srgbClr val="EE4D2D"/>
            </a:solidFill>
            <a:prstDash val="solid"/>
            <a:round/>
            <a:headEnd len="med" w="med" type="none"/>
            <a:tailEnd len="med" w="med" type="triangle"/>
          </a:ln>
        </p:spPr>
      </p:cxnSp>
      <p:sp>
        <p:nvSpPr>
          <p:cNvPr id="200" name="Google Shape;200;p28"/>
          <p:cNvSpPr/>
          <p:nvPr/>
        </p:nvSpPr>
        <p:spPr>
          <a:xfrm>
            <a:off x="3488399" y="3294225"/>
            <a:ext cx="693600" cy="1464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2B Fulfillment</a:t>
            </a:r>
            <a:endParaRPr sz="400">
              <a:solidFill>
                <a:srgbClr val="FFFFFF"/>
              </a:solidFill>
            </a:endParaRPr>
          </a:p>
        </p:txBody>
      </p:sp>
      <p:cxnSp>
        <p:nvCxnSpPr>
          <p:cNvPr id="209" name="Google Shape;209;p28"/>
          <p:cNvCxnSpPr>
            <a:stCxn id="202" idx="2"/>
            <a:endCxn id="200" idx="0"/>
          </p:cNvCxnSpPr>
          <p:nvPr/>
        </p:nvCxnSpPr>
        <p:spPr>
          <a:xfrm flipH="1" rot="-5400000">
            <a:off x="3516573" y="2975350"/>
            <a:ext cx="220800" cy="416700"/>
          </a:xfrm>
          <a:prstGeom prst="curvedConnector3">
            <a:avLst>
              <a:gd fmla="val 49977" name="adj1"/>
            </a:avLst>
          </a:prstGeom>
          <a:noFill/>
          <a:ln cap="flat" cmpd="sng" w="9525">
            <a:solidFill>
              <a:srgbClr val="EE4D2D"/>
            </a:solidFill>
            <a:prstDash val="solid"/>
            <a:round/>
            <a:headEnd len="med" w="med" type="none"/>
            <a:tailEnd len="med" w="med" type="triangle"/>
          </a:ln>
        </p:spPr>
      </p:cxnSp>
      <p:cxnSp>
        <p:nvCxnSpPr>
          <p:cNvPr id="210" name="Google Shape;210;p28"/>
          <p:cNvCxnSpPr>
            <a:stCxn id="201" idx="2"/>
            <a:endCxn id="200" idx="0"/>
          </p:cNvCxnSpPr>
          <p:nvPr/>
        </p:nvCxnSpPr>
        <p:spPr>
          <a:xfrm rot="5400000">
            <a:off x="3394788" y="2848749"/>
            <a:ext cx="885900" cy="4800"/>
          </a:xfrm>
          <a:prstGeom prst="curvedConnector3">
            <a:avLst>
              <a:gd fmla="val 50007" name="adj1"/>
            </a:avLst>
          </a:prstGeom>
          <a:noFill/>
          <a:ln cap="flat" cmpd="sng" w="9525">
            <a:solidFill>
              <a:srgbClr val="EE4D2D"/>
            </a:solidFill>
            <a:prstDash val="solid"/>
            <a:round/>
            <a:headEnd len="med" w="med" type="none"/>
            <a:tailEnd len="med" w="med" type="triangle"/>
          </a:ln>
        </p:spPr>
      </p:cxnSp>
      <p:sp>
        <p:nvSpPr>
          <p:cNvPr id="211" name="Google Shape;211;p28"/>
          <p:cNvSpPr/>
          <p:nvPr/>
        </p:nvSpPr>
        <p:spPr>
          <a:xfrm>
            <a:off x="5251400" y="4154165"/>
            <a:ext cx="310200" cy="1464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SPX</a:t>
            </a:r>
            <a:endParaRPr sz="400">
              <a:solidFill>
                <a:srgbClr val="FFFFFF"/>
              </a:solidFill>
            </a:endParaRPr>
          </a:p>
        </p:txBody>
      </p:sp>
      <p:cxnSp>
        <p:nvCxnSpPr>
          <p:cNvPr id="212" name="Google Shape;212;p28"/>
          <p:cNvCxnSpPr>
            <a:stCxn id="176" idx="2"/>
            <a:endCxn id="211" idx="0"/>
          </p:cNvCxnSpPr>
          <p:nvPr/>
        </p:nvCxnSpPr>
        <p:spPr>
          <a:xfrm rot="5400000">
            <a:off x="5417220" y="3725657"/>
            <a:ext cx="417600" cy="439200"/>
          </a:xfrm>
          <a:prstGeom prst="curvedConnector3">
            <a:avLst>
              <a:gd fmla="val 49995" name="adj1"/>
            </a:avLst>
          </a:prstGeom>
          <a:noFill/>
          <a:ln cap="flat" cmpd="sng" w="9525">
            <a:solidFill>
              <a:srgbClr val="1155CC"/>
            </a:solidFill>
            <a:prstDash val="solid"/>
            <a:round/>
            <a:headEnd len="med" w="med" type="none"/>
            <a:tailEnd len="med" w="med" type="triangle"/>
          </a:ln>
        </p:spPr>
      </p:cxnSp>
      <p:sp>
        <p:nvSpPr>
          <p:cNvPr id="213" name="Google Shape;213;p28"/>
          <p:cNvSpPr/>
          <p:nvPr/>
        </p:nvSpPr>
        <p:spPr>
          <a:xfrm>
            <a:off x="2311900" y="4416473"/>
            <a:ext cx="5369400" cy="256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t>Data &amp; Finance</a:t>
            </a:r>
            <a:endParaRPr sz="1000"/>
          </a:p>
        </p:txBody>
      </p:sp>
      <p:sp>
        <p:nvSpPr>
          <p:cNvPr id="176" name="Google Shape;176;p28"/>
          <p:cNvSpPr/>
          <p:nvPr/>
        </p:nvSpPr>
        <p:spPr>
          <a:xfrm>
            <a:off x="5498820" y="3638957"/>
            <a:ext cx="693600" cy="97500"/>
          </a:xfrm>
          <a:prstGeom prst="roundRect">
            <a:avLst>
              <a:gd fmla="val 16667" name="adj"/>
            </a:avLst>
          </a:prstGeom>
          <a:noFill/>
          <a:ln cap="flat" cmpd="sng" w="9525">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3C78D8"/>
                </a:solidFill>
              </a:rPr>
              <a:t>Local订单履约服务</a:t>
            </a:r>
            <a:endParaRPr sz="400">
              <a:solidFill>
                <a:srgbClr val="3C78D8"/>
              </a:solidFill>
            </a:endParaRPr>
          </a:p>
        </p:txBody>
      </p:sp>
      <p:cxnSp>
        <p:nvCxnSpPr>
          <p:cNvPr id="214" name="Google Shape;214;p28"/>
          <p:cNvCxnSpPr>
            <a:stCxn id="165" idx="2"/>
            <a:endCxn id="176" idx="0"/>
          </p:cNvCxnSpPr>
          <p:nvPr/>
        </p:nvCxnSpPr>
        <p:spPr>
          <a:xfrm rot="5400000">
            <a:off x="5939967" y="3335376"/>
            <a:ext cx="209100" cy="397800"/>
          </a:xfrm>
          <a:prstGeom prst="curvedConnector3">
            <a:avLst>
              <a:gd fmla="val 49978" name="adj1"/>
            </a:avLst>
          </a:prstGeom>
          <a:noFill/>
          <a:ln cap="flat" cmpd="sng" w="9525">
            <a:solidFill>
              <a:srgbClr val="1155CC"/>
            </a:solidFill>
            <a:prstDash val="solid"/>
            <a:round/>
            <a:headEnd len="med" w="med" type="none"/>
            <a:tailEnd len="med" w="med" type="triangle"/>
          </a:ln>
        </p:spPr>
      </p:cxnSp>
      <p:cxnSp>
        <p:nvCxnSpPr>
          <p:cNvPr id="215" name="Google Shape;215;p28"/>
          <p:cNvCxnSpPr/>
          <p:nvPr/>
        </p:nvCxnSpPr>
        <p:spPr>
          <a:xfrm>
            <a:off x="5193942" y="3984696"/>
            <a:ext cx="0" cy="345900"/>
          </a:xfrm>
          <a:prstGeom prst="straightConnector1">
            <a:avLst/>
          </a:prstGeom>
          <a:noFill/>
          <a:ln cap="flat" cmpd="sng" w="9525">
            <a:solidFill>
              <a:srgbClr val="A7A7A7"/>
            </a:solidFill>
            <a:prstDash val="solid"/>
            <a:round/>
            <a:headEnd len="med" w="med" type="none"/>
            <a:tailEnd len="med" w="med" type="none"/>
          </a:ln>
        </p:spPr>
      </p:cxnSp>
      <p:sp>
        <p:nvSpPr>
          <p:cNvPr id="216" name="Google Shape;216;p28"/>
          <p:cNvSpPr/>
          <p:nvPr/>
        </p:nvSpPr>
        <p:spPr>
          <a:xfrm>
            <a:off x="5941508" y="2810632"/>
            <a:ext cx="603900" cy="1464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SPX Open</a:t>
            </a:r>
            <a:endParaRPr sz="400">
              <a:solidFill>
                <a:srgbClr val="FFFFFF"/>
              </a:solidFill>
            </a:endParaRPr>
          </a:p>
        </p:txBody>
      </p:sp>
      <p:cxnSp>
        <p:nvCxnSpPr>
          <p:cNvPr id="217" name="Google Shape;217;p28"/>
          <p:cNvCxnSpPr>
            <a:stCxn id="165" idx="0"/>
            <a:endCxn id="216" idx="2"/>
          </p:cNvCxnSpPr>
          <p:nvPr/>
        </p:nvCxnSpPr>
        <p:spPr>
          <a:xfrm rot="-5400000">
            <a:off x="6080517" y="3119826"/>
            <a:ext cx="326400" cy="600"/>
          </a:xfrm>
          <a:prstGeom prst="curvedConnector3">
            <a:avLst>
              <a:gd fmla="val 49995" name="adj1"/>
            </a:avLst>
          </a:prstGeom>
          <a:noFill/>
          <a:ln cap="flat" cmpd="sng" w="9525">
            <a:solidFill>
              <a:srgbClr val="1155CC"/>
            </a:solidFill>
            <a:prstDash val="dash"/>
            <a:round/>
            <a:headEnd len="med" w="med" type="triangle"/>
            <a:tailEnd len="med" w="med" type="none"/>
          </a:ln>
        </p:spPr>
      </p:cxnSp>
      <p:cxnSp>
        <p:nvCxnSpPr>
          <p:cNvPr id="218" name="Google Shape;218;p28"/>
          <p:cNvCxnSpPr>
            <a:stCxn id="216" idx="0"/>
            <a:endCxn id="185" idx="4"/>
          </p:cNvCxnSpPr>
          <p:nvPr/>
        </p:nvCxnSpPr>
        <p:spPr>
          <a:xfrm flipH="1" rot="5400000">
            <a:off x="5824508" y="2391682"/>
            <a:ext cx="829200" cy="8700"/>
          </a:xfrm>
          <a:prstGeom prst="curvedConnector3">
            <a:avLst>
              <a:gd fmla="val 50004" name="adj1"/>
            </a:avLst>
          </a:prstGeom>
          <a:noFill/>
          <a:ln cap="flat" cmpd="sng" w="9525">
            <a:solidFill>
              <a:srgbClr val="1155CC"/>
            </a:solidFill>
            <a:prstDash val="dash"/>
            <a:round/>
            <a:headEnd len="med" w="med" type="triangle"/>
            <a:tailEnd len="med" w="med" type="none"/>
          </a:ln>
        </p:spPr>
      </p:cxnSp>
      <p:cxnSp>
        <p:nvCxnSpPr>
          <p:cNvPr id="219" name="Google Shape;219;p28"/>
          <p:cNvCxnSpPr>
            <a:stCxn id="220" idx="3"/>
            <a:endCxn id="196" idx="1"/>
          </p:cNvCxnSpPr>
          <p:nvPr/>
        </p:nvCxnSpPr>
        <p:spPr>
          <a:xfrm flipH="1" rot="10800000">
            <a:off x="801675" y="2933166"/>
            <a:ext cx="552300" cy="5700"/>
          </a:xfrm>
          <a:prstGeom prst="curvedConnector3">
            <a:avLst>
              <a:gd fmla="val 50011" name="adj1"/>
            </a:avLst>
          </a:prstGeom>
          <a:noFill/>
          <a:ln cap="flat" cmpd="sng" w="9525">
            <a:solidFill>
              <a:srgbClr val="1155CC"/>
            </a:solidFill>
            <a:prstDash val="dash"/>
            <a:round/>
            <a:headEnd len="med" w="med" type="triangle"/>
            <a:tailEnd len="med" w="med" type="none"/>
          </a:ln>
        </p:spPr>
      </p:cxnSp>
      <p:sp>
        <p:nvSpPr>
          <p:cNvPr id="220" name="Google Shape;220;p28"/>
          <p:cNvSpPr/>
          <p:nvPr/>
        </p:nvSpPr>
        <p:spPr>
          <a:xfrm>
            <a:off x="375975" y="2865666"/>
            <a:ext cx="425700" cy="146400"/>
          </a:xfrm>
          <a:prstGeom prst="roundRect">
            <a:avLst>
              <a:gd fmla="val 16667" name="adj"/>
            </a:avLst>
          </a:prstGeom>
          <a:solidFill>
            <a:srgbClr val="3C78D8">
              <a:alpha val="38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FFFFFF"/>
                </a:solidFill>
              </a:rPr>
              <a:t>SPX Open</a:t>
            </a:r>
            <a:endParaRPr sz="400">
              <a:solidFill>
                <a:srgbClr val="FFFFFF"/>
              </a:solidFill>
            </a:endParaRPr>
          </a:p>
        </p:txBody>
      </p:sp>
      <p:sp>
        <p:nvSpPr>
          <p:cNvPr id="221" name="Google Shape;221;p28"/>
          <p:cNvSpPr/>
          <p:nvPr/>
        </p:nvSpPr>
        <p:spPr>
          <a:xfrm>
            <a:off x="8399481" y="2701896"/>
            <a:ext cx="333900" cy="323400"/>
          </a:xfrm>
          <a:prstGeom prst="ellipse">
            <a:avLst/>
          </a:prstGeom>
          <a:solidFill>
            <a:srgbClr val="674EA7">
              <a:alpha val="3687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800">
              <a:solidFill>
                <a:srgbClr val="FFFFFF"/>
              </a:solidFill>
            </a:endParaRPr>
          </a:p>
        </p:txBody>
      </p:sp>
      <p:sp>
        <p:nvSpPr>
          <p:cNvPr id="222" name="Google Shape;222;p28"/>
          <p:cNvSpPr txBox="1"/>
          <p:nvPr/>
        </p:nvSpPr>
        <p:spPr>
          <a:xfrm>
            <a:off x="8280925" y="2689857"/>
            <a:ext cx="569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FFFFFF"/>
                </a:solidFill>
              </a:rPr>
              <a:t>ISV</a:t>
            </a:r>
            <a:endParaRPr sz="600">
              <a:solidFill>
                <a:srgbClr val="FFFFFF"/>
              </a:solidFill>
            </a:endParaRPr>
          </a:p>
          <a:p>
            <a:pPr indent="0" lvl="0" marL="0" rtl="0" algn="ctr">
              <a:spcBef>
                <a:spcPts val="0"/>
              </a:spcBef>
              <a:spcAft>
                <a:spcPts val="0"/>
              </a:spcAft>
              <a:buNone/>
            </a:pPr>
            <a:r>
              <a:rPr lang="en" sz="500">
                <a:solidFill>
                  <a:srgbClr val="FFFFFF"/>
                </a:solidFill>
              </a:rPr>
              <a:t>(MyStock)</a:t>
            </a:r>
            <a:endParaRPr sz="500">
              <a:solidFill>
                <a:srgbClr val="FFFFFF"/>
              </a:solidFill>
            </a:endParaRPr>
          </a:p>
        </p:txBody>
      </p:sp>
      <p:cxnSp>
        <p:nvCxnSpPr>
          <p:cNvPr id="223" name="Google Shape;223;p28"/>
          <p:cNvCxnSpPr>
            <a:stCxn id="216" idx="3"/>
          </p:cNvCxnSpPr>
          <p:nvPr/>
        </p:nvCxnSpPr>
        <p:spPr>
          <a:xfrm>
            <a:off x="6545408" y="2883832"/>
            <a:ext cx="1848000" cy="600"/>
          </a:xfrm>
          <a:prstGeom prst="curvedConnector3">
            <a:avLst>
              <a:gd fmla="val 50000" name="adj1"/>
            </a:avLst>
          </a:prstGeom>
          <a:noFill/>
          <a:ln cap="flat" cmpd="sng" w="9525">
            <a:solidFill>
              <a:srgbClr val="1155CC"/>
            </a:solidFill>
            <a:prstDash val="dash"/>
            <a:round/>
            <a:headEnd len="med" w="med" type="triangle"/>
            <a:tailEnd len="med" w="med" type="none"/>
          </a:ln>
        </p:spPr>
      </p:cxnSp>
      <p:cxnSp>
        <p:nvCxnSpPr>
          <p:cNvPr id="224" name="Google Shape;224;p28"/>
          <p:cNvCxnSpPr>
            <a:stCxn id="162" idx="2"/>
          </p:cNvCxnSpPr>
          <p:nvPr/>
        </p:nvCxnSpPr>
        <p:spPr>
          <a:xfrm>
            <a:off x="4921273" y="2274015"/>
            <a:ext cx="1800" cy="1239600"/>
          </a:xfrm>
          <a:prstGeom prst="straightConnector1">
            <a:avLst/>
          </a:prstGeom>
          <a:noFill/>
          <a:ln cap="flat" cmpd="sng" w="9525">
            <a:solidFill>
              <a:srgbClr val="EE4D2D"/>
            </a:solidFill>
            <a:prstDash val="solid"/>
            <a:round/>
            <a:headEnd len="med" w="med" type="none"/>
            <a:tailEnd len="med" w="med" type="triangle"/>
          </a:ln>
        </p:spPr>
      </p:cxnSp>
      <p:sp>
        <p:nvSpPr>
          <p:cNvPr id="196" name="Google Shape;196;p28"/>
          <p:cNvSpPr/>
          <p:nvPr/>
        </p:nvSpPr>
        <p:spPr>
          <a:xfrm>
            <a:off x="1354100" y="2824873"/>
            <a:ext cx="695400" cy="2166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rPr>
              <a:t>MyStock</a:t>
            </a:r>
            <a:endParaRPr sz="600">
              <a:solidFill>
                <a:srgbClr val="FFFFFF"/>
              </a:solidFill>
            </a:endParaRPr>
          </a:p>
        </p:txBody>
      </p:sp>
      <p:sp>
        <p:nvSpPr>
          <p:cNvPr id="225" name="Google Shape;225;p28"/>
          <p:cNvSpPr txBox="1"/>
          <p:nvPr>
            <p:ph type="title"/>
          </p:nvPr>
        </p:nvSpPr>
        <p:spPr>
          <a:xfrm>
            <a:off x="566738" y="111919"/>
            <a:ext cx="6043800" cy="3264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None/>
            </a:pPr>
            <a:r>
              <a:rPr lang="en"/>
              <a:t>Shopee Supply Chain Product Relationship Overall </a:t>
            </a:r>
            <a:endParaRPr/>
          </a:p>
        </p:txBody>
      </p:sp>
      <p:sp>
        <p:nvSpPr>
          <p:cNvPr id="226" name="Google Shape;226;p28"/>
          <p:cNvSpPr/>
          <p:nvPr/>
        </p:nvSpPr>
        <p:spPr>
          <a:xfrm>
            <a:off x="747000" y="872719"/>
            <a:ext cx="3695700" cy="300300"/>
          </a:xfrm>
          <a:prstGeom prst="rect">
            <a:avLst/>
          </a:prstGeom>
          <a:solidFill>
            <a:srgbClr val="D9D9D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BR Market</a:t>
            </a:r>
            <a:endParaRPr sz="1100"/>
          </a:p>
        </p:txBody>
      </p:sp>
      <p:sp>
        <p:nvSpPr>
          <p:cNvPr id="227" name="Google Shape;227;p28"/>
          <p:cNvSpPr/>
          <p:nvPr/>
        </p:nvSpPr>
        <p:spPr>
          <a:xfrm>
            <a:off x="4800793" y="872719"/>
            <a:ext cx="3695700" cy="300300"/>
          </a:xfrm>
          <a:prstGeom prst="rect">
            <a:avLst/>
          </a:prstGeom>
          <a:solidFill>
            <a:srgbClr val="D9D9D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100"/>
              <a:t>SEA+TW Market</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55"/>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solidFill>
                  <a:schemeClr val="dk1"/>
                </a:solidFill>
              </a:rPr>
              <a:t>Resource Mgmt</a:t>
            </a:r>
            <a:r>
              <a:rPr lang="en"/>
              <a:t> </a:t>
            </a:r>
            <a:r>
              <a:rPr lang="en" sz="1800"/>
              <a:t>(</a:t>
            </a:r>
            <a:r>
              <a:rPr lang="en"/>
              <a:t>2</a:t>
            </a:r>
            <a:r>
              <a:rPr lang="en" sz="1800"/>
              <a:t>/</a:t>
            </a:r>
            <a:r>
              <a:rPr lang="en"/>
              <a:t>3</a:t>
            </a:r>
            <a:r>
              <a:rPr lang="en" sz="1800"/>
              <a:t>) - </a:t>
            </a:r>
            <a:r>
              <a:rPr lang="en"/>
              <a:t>Asset</a:t>
            </a:r>
            <a:endParaRPr sz="1800"/>
          </a:p>
        </p:txBody>
      </p:sp>
      <p:sp>
        <p:nvSpPr>
          <p:cNvPr id="1522" name="Google Shape;1522;p55"/>
          <p:cNvSpPr/>
          <p:nvPr/>
        </p:nvSpPr>
        <p:spPr>
          <a:xfrm>
            <a:off x="710381" y="4764769"/>
            <a:ext cx="20886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3" name="Google Shape;1523;p55"/>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524" name="Google Shape;1524;p55"/>
          <p:cNvSpPr/>
          <p:nvPr/>
        </p:nvSpPr>
        <p:spPr>
          <a:xfrm>
            <a:off x="1260996" y="673850"/>
            <a:ext cx="4296000" cy="1605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1525" name="Google Shape;1525;p55"/>
          <p:cNvSpPr/>
          <p:nvPr/>
        </p:nvSpPr>
        <p:spPr>
          <a:xfrm>
            <a:off x="1261046" y="860325"/>
            <a:ext cx="42960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1526" name="Google Shape;1526;p55"/>
          <p:cNvSpPr/>
          <p:nvPr/>
        </p:nvSpPr>
        <p:spPr>
          <a:xfrm>
            <a:off x="5620346" y="673854"/>
            <a:ext cx="2851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1527" name="Google Shape;1527;p55"/>
          <p:cNvSpPr/>
          <p:nvPr/>
        </p:nvSpPr>
        <p:spPr>
          <a:xfrm>
            <a:off x="5620321" y="860201"/>
            <a:ext cx="2851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1528" name="Google Shape;1528;p55"/>
          <p:cNvSpPr/>
          <p:nvPr/>
        </p:nvSpPr>
        <p:spPr>
          <a:xfrm>
            <a:off x="106950" y="673850"/>
            <a:ext cx="1074300" cy="34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1529" name="Google Shape;1529;p55"/>
          <p:cNvSpPr/>
          <p:nvPr/>
        </p:nvSpPr>
        <p:spPr>
          <a:xfrm>
            <a:off x="764664" y="4809620"/>
            <a:ext cx="593400" cy="2034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1530" name="Google Shape;1530;p55"/>
          <p:cNvSpPr/>
          <p:nvPr/>
        </p:nvSpPr>
        <p:spPr>
          <a:xfrm>
            <a:off x="1465594" y="480961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1531" name="Google Shape;1531;p55"/>
          <p:cNvSpPr/>
          <p:nvPr/>
        </p:nvSpPr>
        <p:spPr>
          <a:xfrm>
            <a:off x="2166507" y="480961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1532" name="Google Shape;1532;p55"/>
          <p:cNvSpPr/>
          <p:nvPr/>
        </p:nvSpPr>
        <p:spPr>
          <a:xfrm>
            <a:off x="1261046" y="1048499"/>
            <a:ext cx="7210200" cy="162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Operation Service Library</a:t>
            </a:r>
            <a:endParaRPr sz="800">
              <a:solidFill>
                <a:srgbClr val="FFFFFF"/>
              </a:solidFill>
            </a:endParaRPr>
          </a:p>
        </p:txBody>
      </p:sp>
      <p:sp>
        <p:nvSpPr>
          <p:cNvPr id="1533" name="Google Shape;1533;p55"/>
          <p:cNvSpPr/>
          <p:nvPr/>
        </p:nvSpPr>
        <p:spPr>
          <a:xfrm>
            <a:off x="106950" y="1050200"/>
            <a:ext cx="1074300" cy="1605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Smart Solution</a:t>
            </a:r>
            <a:endParaRPr b="1" i="0" sz="800" u="none" cap="none" strike="noStrike">
              <a:solidFill>
                <a:srgbClr val="FFFFFF"/>
              </a:solidFill>
              <a:latin typeface="Arial"/>
              <a:ea typeface="Arial"/>
              <a:cs typeface="Arial"/>
              <a:sym typeface="Arial"/>
            </a:endParaRPr>
          </a:p>
        </p:txBody>
      </p:sp>
      <p:sp>
        <p:nvSpPr>
          <p:cNvPr id="1534" name="Google Shape;1534;p55"/>
          <p:cNvSpPr/>
          <p:nvPr/>
        </p:nvSpPr>
        <p:spPr>
          <a:xfrm>
            <a:off x="100475" y="1318550"/>
            <a:ext cx="538200" cy="3349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ctr">
              <a:spcBef>
                <a:spcPts val="0"/>
              </a:spcBef>
              <a:spcAft>
                <a:spcPts val="0"/>
              </a:spcAft>
              <a:buClr>
                <a:schemeClr val="dk1"/>
              </a:buClr>
              <a:buSzPts val="800"/>
              <a:buFont typeface="Arial"/>
              <a:buNone/>
            </a:pPr>
            <a:r>
              <a:t/>
            </a:r>
            <a:endParaRPr sz="800">
              <a:solidFill>
                <a:schemeClr val="lt1"/>
              </a:solidFill>
            </a:endParaRPr>
          </a:p>
          <a:p>
            <a:pPr indent="0" lvl="0" marL="0" rtl="0" algn="l">
              <a:spcBef>
                <a:spcPts val="0"/>
              </a:spcBef>
              <a:spcAft>
                <a:spcPts val="0"/>
              </a:spcAft>
              <a:buClr>
                <a:schemeClr val="dk1"/>
              </a:buClr>
              <a:buSzPts val="800"/>
              <a:buFont typeface="Arial"/>
              <a:buNone/>
            </a:pPr>
            <a:r>
              <a:rPr lang="en" sz="800">
                <a:solidFill>
                  <a:schemeClr val="lt1"/>
                </a:solidFill>
              </a:rPr>
              <a:t>   Data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Algo </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 Finance</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WFM</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&amp;</a:t>
            </a:r>
            <a:endParaRPr sz="800">
              <a:solidFill>
                <a:schemeClr val="lt1"/>
              </a:solidFill>
            </a:endParaRPr>
          </a:p>
          <a:p>
            <a:pPr indent="0" lvl="0" marL="0" rtl="0" algn="ctr">
              <a:spcBef>
                <a:spcPts val="0"/>
              </a:spcBef>
              <a:spcAft>
                <a:spcPts val="0"/>
              </a:spcAft>
              <a:buClr>
                <a:schemeClr val="dk1"/>
              </a:buClr>
              <a:buSzPts val="800"/>
              <a:buFont typeface="Arial"/>
              <a:buNone/>
            </a:pPr>
            <a:r>
              <a:rPr lang="en" sz="800">
                <a:solidFill>
                  <a:schemeClr val="lt1"/>
                </a:solidFill>
              </a:rPr>
              <a:t>General Service</a:t>
            </a:r>
            <a:endParaRPr sz="800">
              <a:solidFill>
                <a:schemeClr val="lt1"/>
              </a:solidFill>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endParaRPr>
          </a:p>
        </p:txBody>
      </p:sp>
      <p:sp>
        <p:nvSpPr>
          <p:cNvPr id="1535" name="Google Shape;1535;p55"/>
          <p:cNvSpPr/>
          <p:nvPr/>
        </p:nvSpPr>
        <p:spPr>
          <a:xfrm>
            <a:off x="764272" y="1378950"/>
            <a:ext cx="7707000" cy="3288900"/>
          </a:xfrm>
          <a:prstGeom prst="rect">
            <a:avLst/>
          </a:prstGeom>
          <a:solidFill>
            <a:srgbClr val="FCE5CD"/>
          </a:solidFill>
          <a:ln cap="flat" cmpd="sng" w="9525">
            <a:solidFill>
              <a:srgbClr val="FCE5CD"/>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6" name="Google Shape;1536;p55"/>
          <p:cNvSpPr/>
          <p:nvPr/>
        </p:nvSpPr>
        <p:spPr>
          <a:xfrm>
            <a:off x="5657995" y="1755293"/>
            <a:ext cx="2659800" cy="2744400"/>
          </a:xfrm>
          <a:prstGeom prst="rect">
            <a:avLst/>
          </a:prstGeom>
          <a:solidFill>
            <a:srgbClr val="FF6839"/>
          </a:solidFill>
          <a:ln cap="flat" cmpd="sng" w="9525">
            <a:solidFill>
              <a:srgbClr val="FF99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7" name="Google Shape;1537;p55"/>
          <p:cNvSpPr/>
          <p:nvPr/>
        </p:nvSpPr>
        <p:spPr>
          <a:xfrm>
            <a:off x="1039869" y="1747886"/>
            <a:ext cx="4319700" cy="2744400"/>
          </a:xfrm>
          <a:prstGeom prst="rect">
            <a:avLst/>
          </a:prstGeom>
          <a:solidFill>
            <a:srgbClr val="FF6839"/>
          </a:solidFill>
          <a:ln cap="flat" cmpd="sng" w="9525">
            <a:solidFill>
              <a:srgbClr val="FF683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8" name="Google Shape;1538;p55"/>
          <p:cNvSpPr/>
          <p:nvPr/>
        </p:nvSpPr>
        <p:spPr>
          <a:xfrm>
            <a:off x="1233107" y="3704487"/>
            <a:ext cx="4049400" cy="690000"/>
          </a:xfrm>
          <a:prstGeom prst="rect">
            <a:avLst/>
          </a:prstGeom>
          <a:solidFill>
            <a:srgbClr val="FF6839"/>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9" name="Google Shape;1539;p55"/>
          <p:cNvSpPr/>
          <p:nvPr/>
        </p:nvSpPr>
        <p:spPr>
          <a:xfrm>
            <a:off x="1226194" y="2035622"/>
            <a:ext cx="4049400" cy="1380300"/>
          </a:xfrm>
          <a:prstGeom prst="rect">
            <a:avLst/>
          </a:prstGeom>
          <a:solidFill>
            <a:srgbClr val="FF6839"/>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0" name="Google Shape;1540;p55"/>
          <p:cNvSpPr/>
          <p:nvPr/>
        </p:nvSpPr>
        <p:spPr>
          <a:xfrm>
            <a:off x="2251894" y="1744948"/>
            <a:ext cx="17931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chemeClr val="lt1"/>
                </a:solidFill>
              </a:rPr>
              <a:t>Asset  Core System</a:t>
            </a:r>
            <a:endParaRPr b="1" sz="900">
              <a:solidFill>
                <a:schemeClr val="lt1"/>
              </a:solidFill>
            </a:endParaRPr>
          </a:p>
        </p:txBody>
      </p:sp>
      <p:sp>
        <p:nvSpPr>
          <p:cNvPr id="1541" name="Google Shape;1541;p55"/>
          <p:cNvSpPr/>
          <p:nvPr/>
        </p:nvSpPr>
        <p:spPr>
          <a:xfrm>
            <a:off x="7153684" y="2346212"/>
            <a:ext cx="977100" cy="3075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Budget</a:t>
            </a:r>
            <a:endParaRPr sz="400">
              <a:solidFill>
                <a:schemeClr val="dk1"/>
              </a:solidFill>
            </a:endParaRPr>
          </a:p>
        </p:txBody>
      </p:sp>
      <p:sp>
        <p:nvSpPr>
          <p:cNvPr id="1542" name="Google Shape;1542;p55"/>
          <p:cNvSpPr/>
          <p:nvPr/>
        </p:nvSpPr>
        <p:spPr>
          <a:xfrm>
            <a:off x="5848199" y="2361564"/>
            <a:ext cx="977100" cy="356700"/>
          </a:xfrm>
          <a:prstGeom prst="rect">
            <a:avLst/>
          </a:prstGeom>
          <a:solidFill>
            <a:srgbClr val="F7C2A5"/>
          </a:solidFill>
          <a:ln cap="flat" cmpd="sng" w="9525">
            <a:solidFill>
              <a:srgbClr val="FF99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Out/Inbound log</a:t>
            </a:r>
            <a:endParaRPr sz="800">
              <a:solidFill>
                <a:schemeClr val="dk1"/>
              </a:solidFill>
            </a:endParaRPr>
          </a:p>
        </p:txBody>
      </p:sp>
      <p:sp>
        <p:nvSpPr>
          <p:cNvPr id="1543" name="Google Shape;1543;p55"/>
          <p:cNvSpPr/>
          <p:nvPr/>
        </p:nvSpPr>
        <p:spPr>
          <a:xfrm>
            <a:off x="6514931" y="1807737"/>
            <a:ext cx="946200" cy="1620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chemeClr val="lt1"/>
                </a:solidFill>
              </a:rPr>
              <a:t>Asset Report</a:t>
            </a:r>
            <a:endParaRPr b="1" sz="900">
              <a:solidFill>
                <a:schemeClr val="lt1"/>
              </a:solidFill>
            </a:endParaRPr>
          </a:p>
        </p:txBody>
      </p:sp>
      <p:sp>
        <p:nvSpPr>
          <p:cNvPr id="1544" name="Google Shape;1544;p55"/>
          <p:cNvSpPr/>
          <p:nvPr/>
        </p:nvSpPr>
        <p:spPr>
          <a:xfrm>
            <a:off x="5859307" y="2818092"/>
            <a:ext cx="946200" cy="3768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Clr>
                <a:srgbClr val="000000"/>
              </a:buClr>
              <a:buFont typeface="Arial"/>
              <a:buNone/>
            </a:pPr>
            <a:r>
              <a:rPr lang="en" sz="800">
                <a:solidFill>
                  <a:schemeClr val="dk1"/>
                </a:solidFill>
              </a:rPr>
              <a:t>Depreciation Report</a:t>
            </a:r>
            <a:endParaRPr sz="500">
              <a:solidFill>
                <a:schemeClr val="dk1"/>
              </a:solidFill>
            </a:endParaRPr>
          </a:p>
        </p:txBody>
      </p:sp>
      <p:sp>
        <p:nvSpPr>
          <p:cNvPr id="1545" name="Google Shape;1545;p55"/>
          <p:cNvSpPr/>
          <p:nvPr/>
        </p:nvSpPr>
        <p:spPr>
          <a:xfrm>
            <a:off x="5850866" y="3273789"/>
            <a:ext cx="977100" cy="3249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Asset Ledger</a:t>
            </a:r>
            <a:endParaRPr sz="300">
              <a:solidFill>
                <a:schemeClr val="dk1"/>
              </a:solidFill>
            </a:endParaRPr>
          </a:p>
        </p:txBody>
      </p:sp>
      <p:sp>
        <p:nvSpPr>
          <p:cNvPr id="1546" name="Google Shape;1546;p55"/>
          <p:cNvSpPr/>
          <p:nvPr/>
        </p:nvSpPr>
        <p:spPr>
          <a:xfrm>
            <a:off x="1259210" y="2137409"/>
            <a:ext cx="946200" cy="3075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Procurement</a:t>
            </a:r>
            <a:endParaRPr b="1" sz="700">
              <a:solidFill>
                <a:schemeClr val="lt1"/>
              </a:solidFill>
            </a:endParaRPr>
          </a:p>
        </p:txBody>
      </p:sp>
      <p:sp>
        <p:nvSpPr>
          <p:cNvPr id="1547" name="Google Shape;1547;p55"/>
          <p:cNvSpPr/>
          <p:nvPr/>
        </p:nvSpPr>
        <p:spPr>
          <a:xfrm>
            <a:off x="2538356" y="2108154"/>
            <a:ext cx="1438800" cy="3075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In-Station Operation</a:t>
            </a:r>
            <a:endParaRPr b="1" sz="700">
              <a:solidFill>
                <a:schemeClr val="lt1"/>
              </a:solidFill>
            </a:endParaRPr>
          </a:p>
        </p:txBody>
      </p:sp>
      <p:sp>
        <p:nvSpPr>
          <p:cNvPr id="1548" name="Google Shape;1548;p55"/>
          <p:cNvSpPr/>
          <p:nvPr/>
        </p:nvSpPr>
        <p:spPr>
          <a:xfrm>
            <a:off x="4125467" y="2162472"/>
            <a:ext cx="1148100" cy="3075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Station-Station Operation</a:t>
            </a:r>
            <a:endParaRPr b="1" sz="700">
              <a:solidFill>
                <a:schemeClr val="lt1"/>
              </a:solidFill>
            </a:endParaRPr>
          </a:p>
        </p:txBody>
      </p:sp>
      <p:sp>
        <p:nvSpPr>
          <p:cNvPr id="1549" name="Google Shape;1549;p55"/>
          <p:cNvSpPr/>
          <p:nvPr/>
        </p:nvSpPr>
        <p:spPr>
          <a:xfrm>
            <a:off x="1328962" y="2918600"/>
            <a:ext cx="780300" cy="3075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Application</a:t>
            </a:r>
            <a:endParaRPr sz="800">
              <a:solidFill>
                <a:schemeClr val="dk1"/>
              </a:solidFill>
            </a:endParaRPr>
          </a:p>
        </p:txBody>
      </p:sp>
      <p:sp>
        <p:nvSpPr>
          <p:cNvPr id="1550" name="Google Shape;1550;p55"/>
          <p:cNvSpPr/>
          <p:nvPr/>
        </p:nvSpPr>
        <p:spPr>
          <a:xfrm>
            <a:off x="2379228" y="2486572"/>
            <a:ext cx="780300" cy="3075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Adjustment</a:t>
            </a:r>
            <a:endParaRPr sz="800">
              <a:solidFill>
                <a:schemeClr val="dk1"/>
              </a:solidFill>
            </a:endParaRPr>
          </a:p>
        </p:txBody>
      </p:sp>
      <p:sp>
        <p:nvSpPr>
          <p:cNvPr id="1551" name="Google Shape;1551;p55"/>
          <p:cNvSpPr/>
          <p:nvPr/>
        </p:nvSpPr>
        <p:spPr>
          <a:xfrm>
            <a:off x="3274960" y="2501154"/>
            <a:ext cx="749100" cy="3075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 Circle Count</a:t>
            </a:r>
            <a:endParaRPr sz="800">
              <a:solidFill>
                <a:schemeClr val="dk1"/>
              </a:solidFill>
            </a:endParaRPr>
          </a:p>
        </p:txBody>
      </p:sp>
      <p:sp>
        <p:nvSpPr>
          <p:cNvPr id="1552" name="Google Shape;1552;p55"/>
          <p:cNvSpPr/>
          <p:nvPr/>
        </p:nvSpPr>
        <p:spPr>
          <a:xfrm>
            <a:off x="4338981" y="2515883"/>
            <a:ext cx="819600" cy="3075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Transfer</a:t>
            </a:r>
            <a:endParaRPr sz="800">
              <a:solidFill>
                <a:schemeClr val="dk1"/>
              </a:solidFill>
            </a:endParaRPr>
          </a:p>
        </p:txBody>
      </p:sp>
      <p:sp>
        <p:nvSpPr>
          <p:cNvPr id="1553" name="Google Shape;1553;p55"/>
          <p:cNvSpPr/>
          <p:nvPr/>
        </p:nvSpPr>
        <p:spPr>
          <a:xfrm>
            <a:off x="2359651" y="2931995"/>
            <a:ext cx="819600" cy="3075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Inbound</a:t>
            </a:r>
            <a:endParaRPr sz="800">
              <a:solidFill>
                <a:schemeClr val="dk1"/>
              </a:solidFill>
            </a:endParaRPr>
          </a:p>
        </p:txBody>
      </p:sp>
      <p:sp>
        <p:nvSpPr>
          <p:cNvPr id="1554" name="Google Shape;1554;p55"/>
          <p:cNvSpPr/>
          <p:nvPr/>
        </p:nvSpPr>
        <p:spPr>
          <a:xfrm>
            <a:off x="3274960" y="2928398"/>
            <a:ext cx="749100" cy="3075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Outbound</a:t>
            </a:r>
            <a:endParaRPr sz="800">
              <a:solidFill>
                <a:schemeClr val="dk1"/>
              </a:solidFill>
            </a:endParaRPr>
          </a:p>
        </p:txBody>
      </p:sp>
      <p:sp>
        <p:nvSpPr>
          <p:cNvPr id="1555" name="Google Shape;1555;p55"/>
          <p:cNvSpPr/>
          <p:nvPr/>
        </p:nvSpPr>
        <p:spPr>
          <a:xfrm>
            <a:off x="1825339" y="3989635"/>
            <a:ext cx="749100" cy="3039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Inventory</a:t>
            </a:r>
            <a:endParaRPr sz="800">
              <a:solidFill>
                <a:schemeClr val="dk1"/>
              </a:solidFill>
            </a:endParaRPr>
          </a:p>
        </p:txBody>
      </p:sp>
      <p:sp>
        <p:nvSpPr>
          <p:cNvPr id="1556" name="Google Shape;1556;p55"/>
          <p:cNvSpPr/>
          <p:nvPr/>
        </p:nvSpPr>
        <p:spPr>
          <a:xfrm>
            <a:off x="2814568" y="3982424"/>
            <a:ext cx="863100" cy="307500"/>
          </a:xfrm>
          <a:prstGeom prst="rect">
            <a:avLst/>
          </a:prstGeom>
          <a:solidFill>
            <a:srgbClr val="F7C2A5"/>
          </a:solidFill>
          <a:ln cap="flat" cmpd="sng" w="9525">
            <a:solidFill>
              <a:srgbClr val="FF99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Location</a:t>
            </a:r>
            <a:endParaRPr sz="800">
              <a:solidFill>
                <a:schemeClr val="dk1"/>
              </a:solidFill>
            </a:endParaRPr>
          </a:p>
        </p:txBody>
      </p:sp>
      <p:sp>
        <p:nvSpPr>
          <p:cNvPr id="1557" name="Google Shape;1557;p55"/>
          <p:cNvSpPr txBox="1"/>
          <p:nvPr/>
        </p:nvSpPr>
        <p:spPr>
          <a:xfrm>
            <a:off x="2416444" y="1922107"/>
            <a:ext cx="1668900" cy="277200"/>
          </a:xfrm>
          <a:prstGeom prst="rect">
            <a:avLst/>
          </a:prstGeom>
          <a:solidFill>
            <a:srgbClr val="FF6839"/>
          </a:solid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900">
                <a:solidFill>
                  <a:schemeClr val="lt1"/>
                </a:solidFill>
              </a:rPr>
              <a:t>Asset Operation</a:t>
            </a:r>
            <a:endParaRPr sz="900">
              <a:solidFill>
                <a:schemeClr val="lt1"/>
              </a:solidFill>
            </a:endParaRPr>
          </a:p>
        </p:txBody>
      </p:sp>
      <p:sp>
        <p:nvSpPr>
          <p:cNvPr id="1558" name="Google Shape;1558;p55"/>
          <p:cNvSpPr txBox="1"/>
          <p:nvPr/>
        </p:nvSpPr>
        <p:spPr>
          <a:xfrm>
            <a:off x="2581388" y="3498784"/>
            <a:ext cx="1276800" cy="261600"/>
          </a:xfrm>
          <a:prstGeom prst="rect">
            <a:avLst/>
          </a:prstGeom>
          <a:solidFill>
            <a:srgbClr val="FF6839"/>
          </a:solid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 sz="800">
                <a:solidFill>
                  <a:schemeClr val="lt1"/>
                </a:solidFill>
              </a:rPr>
              <a:t>Asset Management</a:t>
            </a:r>
            <a:endParaRPr sz="800">
              <a:solidFill>
                <a:schemeClr val="lt1"/>
              </a:solidFill>
            </a:endParaRPr>
          </a:p>
        </p:txBody>
      </p:sp>
      <p:sp>
        <p:nvSpPr>
          <p:cNvPr id="1559" name="Google Shape;1559;p55"/>
          <p:cNvSpPr/>
          <p:nvPr/>
        </p:nvSpPr>
        <p:spPr>
          <a:xfrm>
            <a:off x="3853527" y="3982389"/>
            <a:ext cx="863100" cy="307500"/>
          </a:xfrm>
          <a:prstGeom prst="rect">
            <a:avLst/>
          </a:prstGeom>
          <a:solidFill>
            <a:srgbClr val="F7C2A5"/>
          </a:solidFill>
          <a:ln cap="flat" cmpd="sng" w="9525">
            <a:solidFill>
              <a:srgbClr val="FF990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Asset Status</a:t>
            </a:r>
            <a:endParaRPr sz="800">
              <a:solidFill>
                <a:schemeClr val="dk1"/>
              </a:solidFill>
            </a:endParaRPr>
          </a:p>
        </p:txBody>
      </p:sp>
      <p:cxnSp>
        <p:nvCxnSpPr>
          <p:cNvPr id="1560" name="Google Shape;1560;p55"/>
          <p:cNvCxnSpPr/>
          <p:nvPr/>
        </p:nvCxnSpPr>
        <p:spPr>
          <a:xfrm>
            <a:off x="2269225" y="2098023"/>
            <a:ext cx="7800" cy="1119300"/>
          </a:xfrm>
          <a:prstGeom prst="straightConnector1">
            <a:avLst/>
          </a:prstGeom>
          <a:noFill/>
          <a:ln cap="flat" cmpd="sng" w="9525">
            <a:solidFill>
              <a:schemeClr val="lt1"/>
            </a:solidFill>
            <a:prstDash val="dashDot"/>
            <a:round/>
            <a:headEnd len="med" w="med" type="none"/>
            <a:tailEnd len="med" w="med" type="none"/>
          </a:ln>
        </p:spPr>
      </p:cxnSp>
      <p:cxnSp>
        <p:nvCxnSpPr>
          <p:cNvPr id="1561" name="Google Shape;1561;p55"/>
          <p:cNvCxnSpPr/>
          <p:nvPr/>
        </p:nvCxnSpPr>
        <p:spPr>
          <a:xfrm>
            <a:off x="4146732" y="2175874"/>
            <a:ext cx="15600" cy="1031700"/>
          </a:xfrm>
          <a:prstGeom prst="straightConnector1">
            <a:avLst/>
          </a:prstGeom>
          <a:noFill/>
          <a:ln cap="flat" cmpd="sng" w="9525">
            <a:solidFill>
              <a:schemeClr val="lt1"/>
            </a:solidFill>
            <a:prstDash val="dashDot"/>
            <a:round/>
            <a:headEnd len="med" w="med" type="none"/>
            <a:tailEnd len="med" w="med" type="none"/>
          </a:ln>
        </p:spPr>
      </p:cxnSp>
      <p:cxnSp>
        <p:nvCxnSpPr>
          <p:cNvPr id="1562" name="Google Shape;1562;p55"/>
          <p:cNvCxnSpPr/>
          <p:nvPr/>
        </p:nvCxnSpPr>
        <p:spPr>
          <a:xfrm rot="10800000">
            <a:off x="2215163" y="3460871"/>
            <a:ext cx="0" cy="252900"/>
          </a:xfrm>
          <a:prstGeom prst="straightConnector1">
            <a:avLst/>
          </a:prstGeom>
          <a:noFill/>
          <a:ln cap="flat" cmpd="sng" w="9525">
            <a:solidFill>
              <a:schemeClr val="lt1"/>
            </a:solidFill>
            <a:prstDash val="solid"/>
            <a:round/>
            <a:headEnd len="med" w="med" type="none"/>
            <a:tailEnd len="med" w="med" type="triangle"/>
          </a:ln>
        </p:spPr>
      </p:cxnSp>
      <p:cxnSp>
        <p:nvCxnSpPr>
          <p:cNvPr id="1563" name="Google Shape;1563;p55"/>
          <p:cNvCxnSpPr/>
          <p:nvPr/>
        </p:nvCxnSpPr>
        <p:spPr>
          <a:xfrm>
            <a:off x="4262618" y="3421783"/>
            <a:ext cx="7800" cy="282300"/>
          </a:xfrm>
          <a:prstGeom prst="straightConnector1">
            <a:avLst/>
          </a:prstGeom>
          <a:noFill/>
          <a:ln cap="flat" cmpd="sng" w="9525">
            <a:solidFill>
              <a:schemeClr val="lt1"/>
            </a:solidFill>
            <a:prstDash val="solid"/>
            <a:round/>
            <a:headEnd len="med" w="med" type="none"/>
            <a:tailEnd len="med" w="med" type="triangle"/>
          </a:ln>
        </p:spPr>
      </p:cxnSp>
      <p:sp>
        <p:nvSpPr>
          <p:cNvPr id="1564" name="Google Shape;1564;p55"/>
          <p:cNvSpPr/>
          <p:nvPr/>
        </p:nvSpPr>
        <p:spPr>
          <a:xfrm>
            <a:off x="7147425" y="2812763"/>
            <a:ext cx="977100" cy="3075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Loss</a:t>
            </a:r>
            <a:endParaRPr sz="800">
              <a:solidFill>
                <a:schemeClr val="dk1"/>
              </a:solidFill>
            </a:endParaRPr>
          </a:p>
        </p:txBody>
      </p:sp>
      <p:sp>
        <p:nvSpPr>
          <p:cNvPr id="1565" name="Google Shape;1565;p55"/>
          <p:cNvSpPr/>
          <p:nvPr/>
        </p:nvSpPr>
        <p:spPr>
          <a:xfrm>
            <a:off x="5428068" y="3962740"/>
            <a:ext cx="174000" cy="218400"/>
          </a:xfrm>
          <a:prstGeom prst="rightArrow">
            <a:avLst>
              <a:gd fmla="val 50000" name="adj1"/>
              <a:gd fmla="val 50000" name="adj2"/>
            </a:avLst>
          </a:prstGeom>
          <a:noFill/>
          <a:ln cap="flat" cmpd="sng" w="9525">
            <a:solidFill>
              <a:srgbClr val="FF683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1566" name="Google Shape;1566;p55"/>
          <p:cNvCxnSpPr/>
          <p:nvPr/>
        </p:nvCxnSpPr>
        <p:spPr>
          <a:xfrm rot="10800000">
            <a:off x="6988011" y="2230119"/>
            <a:ext cx="0" cy="1759800"/>
          </a:xfrm>
          <a:prstGeom prst="straightConnector1">
            <a:avLst/>
          </a:prstGeom>
          <a:noFill/>
          <a:ln cap="flat" cmpd="sng" w="9525">
            <a:solidFill>
              <a:schemeClr val="lt1"/>
            </a:solidFill>
            <a:prstDash val="solid"/>
            <a:round/>
            <a:headEnd len="med" w="med" type="none"/>
            <a:tailEnd len="med" w="med" type="none"/>
          </a:ln>
        </p:spPr>
      </p:cxnSp>
      <p:sp>
        <p:nvSpPr>
          <p:cNvPr id="1567" name="Google Shape;1567;p55"/>
          <p:cNvSpPr/>
          <p:nvPr/>
        </p:nvSpPr>
        <p:spPr>
          <a:xfrm>
            <a:off x="1328962" y="2491179"/>
            <a:ext cx="780300" cy="307500"/>
          </a:xfrm>
          <a:prstGeom prst="rect">
            <a:avLst/>
          </a:prstGeom>
          <a:solidFill>
            <a:srgbClr val="F7C2A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dk1"/>
                </a:solidFill>
              </a:rPr>
              <a:t>Planning</a:t>
            </a:r>
            <a:endParaRPr sz="800">
              <a:solidFill>
                <a:schemeClr val="dk1"/>
              </a:solidFill>
            </a:endParaRPr>
          </a:p>
        </p:txBody>
      </p:sp>
      <p:sp>
        <p:nvSpPr>
          <p:cNvPr id="1568" name="Google Shape;1568;p55"/>
          <p:cNvSpPr/>
          <p:nvPr/>
        </p:nvSpPr>
        <p:spPr>
          <a:xfrm flipH="1">
            <a:off x="5421795" y="2182076"/>
            <a:ext cx="174000" cy="218400"/>
          </a:xfrm>
          <a:prstGeom prst="rightArrow">
            <a:avLst>
              <a:gd fmla="val 50000" name="adj1"/>
              <a:gd fmla="val 50000" name="adj2"/>
            </a:avLst>
          </a:prstGeom>
          <a:noFill/>
          <a:ln cap="flat" cmpd="sng" w="9525">
            <a:solidFill>
              <a:srgbClr val="FF683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9" name="Google Shape;1569;p55"/>
          <p:cNvSpPr/>
          <p:nvPr/>
        </p:nvSpPr>
        <p:spPr>
          <a:xfrm>
            <a:off x="5810822" y="1954332"/>
            <a:ext cx="1023000" cy="3075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Operation Report</a:t>
            </a:r>
            <a:endParaRPr b="1" sz="700">
              <a:solidFill>
                <a:schemeClr val="lt1"/>
              </a:solidFill>
            </a:endParaRPr>
          </a:p>
        </p:txBody>
      </p:sp>
      <p:sp>
        <p:nvSpPr>
          <p:cNvPr id="1570" name="Google Shape;1570;p55"/>
          <p:cNvSpPr/>
          <p:nvPr/>
        </p:nvSpPr>
        <p:spPr>
          <a:xfrm>
            <a:off x="7096827" y="1954332"/>
            <a:ext cx="1023000" cy="3075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Asset Value Report</a:t>
            </a:r>
            <a:endParaRPr b="1" sz="700">
              <a:solidFill>
                <a:schemeClr val="lt1"/>
              </a:solidFill>
            </a:endParaRPr>
          </a:p>
        </p:txBody>
      </p:sp>
      <p:sp>
        <p:nvSpPr>
          <p:cNvPr id="1571" name="Google Shape;1571;p55"/>
          <p:cNvSpPr/>
          <p:nvPr/>
        </p:nvSpPr>
        <p:spPr>
          <a:xfrm>
            <a:off x="3795806" y="1381726"/>
            <a:ext cx="1793100" cy="252900"/>
          </a:xfrm>
          <a:prstGeom prst="rect">
            <a:avLst/>
          </a:prstGeom>
          <a:solidFill>
            <a:srgbClr val="FCE5CD"/>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chemeClr val="dk1"/>
                </a:solidFill>
              </a:rPr>
              <a:t>Asset  Management System</a:t>
            </a:r>
            <a:endParaRPr b="1" sz="9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56"/>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a:t>
            </a:r>
            <a:r>
              <a:rPr lang="en">
                <a:solidFill>
                  <a:schemeClr val="dk1"/>
                </a:solidFill>
              </a:rPr>
              <a:t> Resource Mgmt</a:t>
            </a:r>
            <a:r>
              <a:rPr lang="en"/>
              <a:t> </a:t>
            </a:r>
            <a:r>
              <a:rPr lang="en" sz="1800"/>
              <a:t>(</a:t>
            </a:r>
            <a:r>
              <a:rPr lang="en"/>
              <a:t>3</a:t>
            </a:r>
            <a:r>
              <a:rPr lang="en" sz="1800"/>
              <a:t>/</a:t>
            </a:r>
            <a:r>
              <a:rPr lang="en"/>
              <a:t>3</a:t>
            </a:r>
            <a:r>
              <a:rPr lang="en" sz="1800"/>
              <a:t>) - </a:t>
            </a:r>
            <a:r>
              <a:rPr lang="en"/>
              <a:t>Vehicle</a:t>
            </a:r>
            <a:endParaRPr sz="1800"/>
          </a:p>
        </p:txBody>
      </p:sp>
      <p:sp>
        <p:nvSpPr>
          <p:cNvPr id="1577" name="Google Shape;1577;p56"/>
          <p:cNvSpPr/>
          <p:nvPr/>
        </p:nvSpPr>
        <p:spPr>
          <a:xfrm>
            <a:off x="1218900" y="872911"/>
            <a:ext cx="6706200" cy="3527400"/>
          </a:xfrm>
          <a:prstGeom prst="rect">
            <a:avLst/>
          </a:prstGeom>
          <a:noFill/>
          <a:ln cap="flat" cmpd="sng" w="9525">
            <a:solidFill>
              <a:srgbClr val="EB5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578" name="Google Shape;1578;p56"/>
          <p:cNvSpPr/>
          <p:nvPr/>
        </p:nvSpPr>
        <p:spPr>
          <a:xfrm>
            <a:off x="1339440" y="3752422"/>
            <a:ext cx="6446400" cy="5400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Basic</a:t>
            </a:r>
            <a:endParaRPr b="1" sz="1000"/>
          </a:p>
        </p:txBody>
      </p:sp>
      <p:sp>
        <p:nvSpPr>
          <p:cNvPr id="1579" name="Google Shape;1579;p56"/>
          <p:cNvSpPr/>
          <p:nvPr/>
        </p:nvSpPr>
        <p:spPr>
          <a:xfrm>
            <a:off x="1339440" y="1772465"/>
            <a:ext cx="6446400" cy="9399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Operation</a:t>
            </a:r>
            <a:endParaRPr b="1" sz="1000"/>
          </a:p>
          <a:p>
            <a:pPr indent="0" lvl="0" marL="0" rtl="0" algn="l">
              <a:spcBef>
                <a:spcPts val="0"/>
              </a:spcBef>
              <a:spcAft>
                <a:spcPts val="0"/>
              </a:spcAft>
              <a:buNone/>
            </a:pPr>
            <a:r>
              <a:rPr b="1" lang="en" sz="1000"/>
              <a:t>Library</a:t>
            </a:r>
            <a:endParaRPr b="1" sz="1000"/>
          </a:p>
        </p:txBody>
      </p:sp>
      <p:sp>
        <p:nvSpPr>
          <p:cNvPr id="1580" name="Google Shape;1580;p56"/>
          <p:cNvSpPr/>
          <p:nvPr/>
        </p:nvSpPr>
        <p:spPr>
          <a:xfrm>
            <a:off x="1339440" y="2750022"/>
            <a:ext cx="6446400" cy="9651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Atom </a:t>
            </a:r>
            <a:endParaRPr b="1" sz="1000"/>
          </a:p>
          <a:p>
            <a:pPr indent="0" lvl="0" marL="0" rtl="0" algn="l">
              <a:spcBef>
                <a:spcPts val="0"/>
              </a:spcBef>
              <a:spcAft>
                <a:spcPts val="0"/>
              </a:spcAft>
              <a:buNone/>
            </a:pPr>
            <a:r>
              <a:rPr b="1" lang="en" sz="1000"/>
              <a:t>Service</a:t>
            </a:r>
            <a:endParaRPr b="1" sz="1000"/>
          </a:p>
        </p:txBody>
      </p:sp>
      <p:sp>
        <p:nvSpPr>
          <p:cNvPr id="1581" name="Google Shape;1581;p56"/>
          <p:cNvSpPr/>
          <p:nvPr/>
        </p:nvSpPr>
        <p:spPr>
          <a:xfrm>
            <a:off x="2172313" y="1830577"/>
            <a:ext cx="1769400" cy="7638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Enter</a:t>
            </a:r>
            <a:endParaRPr b="1" sz="800">
              <a:solidFill>
                <a:srgbClr val="FFFFFF"/>
              </a:solidFill>
            </a:endParaRPr>
          </a:p>
        </p:txBody>
      </p:sp>
      <p:sp>
        <p:nvSpPr>
          <p:cNvPr id="1582" name="Google Shape;1582;p56"/>
          <p:cNvSpPr/>
          <p:nvPr/>
        </p:nvSpPr>
        <p:spPr>
          <a:xfrm>
            <a:off x="3991791" y="1833280"/>
            <a:ext cx="1769400" cy="7638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Inner</a:t>
            </a:r>
            <a:endParaRPr b="1" sz="800">
              <a:solidFill>
                <a:srgbClr val="FFFFFF"/>
              </a:solidFill>
            </a:endParaRPr>
          </a:p>
        </p:txBody>
      </p:sp>
      <p:sp>
        <p:nvSpPr>
          <p:cNvPr id="1583" name="Google Shape;1583;p56"/>
          <p:cNvSpPr/>
          <p:nvPr/>
        </p:nvSpPr>
        <p:spPr>
          <a:xfrm>
            <a:off x="5811247" y="1829052"/>
            <a:ext cx="1769400" cy="7638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Exit</a:t>
            </a:r>
            <a:endParaRPr b="1" sz="800">
              <a:solidFill>
                <a:srgbClr val="FFFFFF"/>
              </a:solidFill>
            </a:endParaRPr>
          </a:p>
        </p:txBody>
      </p:sp>
      <p:sp>
        <p:nvSpPr>
          <p:cNvPr id="1584" name="Google Shape;1584;p56"/>
          <p:cNvSpPr/>
          <p:nvPr/>
        </p:nvSpPr>
        <p:spPr>
          <a:xfrm>
            <a:off x="2240847" y="2100031"/>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 Registration</a:t>
            </a:r>
            <a:endParaRPr sz="700">
              <a:solidFill>
                <a:srgbClr val="000000"/>
              </a:solidFill>
            </a:endParaRPr>
          </a:p>
        </p:txBody>
      </p:sp>
      <p:sp>
        <p:nvSpPr>
          <p:cNvPr id="1585" name="Google Shape;1585;p56"/>
          <p:cNvSpPr/>
          <p:nvPr/>
        </p:nvSpPr>
        <p:spPr>
          <a:xfrm>
            <a:off x="3070968" y="2100002"/>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Rental Mgt</a:t>
            </a:r>
            <a:endParaRPr sz="700">
              <a:solidFill>
                <a:srgbClr val="000000"/>
              </a:solidFill>
            </a:endParaRPr>
          </a:p>
        </p:txBody>
      </p:sp>
      <p:sp>
        <p:nvSpPr>
          <p:cNvPr id="1586" name="Google Shape;1586;p56"/>
          <p:cNvSpPr/>
          <p:nvPr/>
        </p:nvSpPr>
        <p:spPr>
          <a:xfrm>
            <a:off x="4049514" y="2105755"/>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Maintenance</a:t>
            </a:r>
            <a:endParaRPr sz="700">
              <a:solidFill>
                <a:srgbClr val="000000"/>
              </a:solidFill>
            </a:endParaRPr>
          </a:p>
        </p:txBody>
      </p:sp>
      <p:sp>
        <p:nvSpPr>
          <p:cNvPr id="1587" name="Google Shape;1587;p56"/>
          <p:cNvSpPr/>
          <p:nvPr/>
        </p:nvSpPr>
        <p:spPr>
          <a:xfrm>
            <a:off x="4049514" y="2344477"/>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Security Mgt</a:t>
            </a:r>
            <a:endParaRPr sz="700">
              <a:solidFill>
                <a:srgbClr val="000000"/>
              </a:solidFill>
            </a:endParaRPr>
          </a:p>
        </p:txBody>
      </p:sp>
      <p:sp>
        <p:nvSpPr>
          <p:cNvPr id="1588" name="Google Shape;1588;p56"/>
          <p:cNvSpPr/>
          <p:nvPr/>
        </p:nvSpPr>
        <p:spPr>
          <a:xfrm>
            <a:off x="4891974" y="2344477"/>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闲置管理</a:t>
            </a:r>
            <a:endParaRPr sz="700">
              <a:solidFill>
                <a:srgbClr val="000000"/>
              </a:solidFill>
            </a:endParaRPr>
          </a:p>
        </p:txBody>
      </p:sp>
      <p:sp>
        <p:nvSpPr>
          <p:cNvPr id="1589" name="Google Shape;1589;p56"/>
          <p:cNvSpPr/>
          <p:nvPr/>
        </p:nvSpPr>
        <p:spPr>
          <a:xfrm>
            <a:off x="4891974" y="2105755"/>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Consume Mgt</a:t>
            </a:r>
            <a:endParaRPr sz="700">
              <a:solidFill>
                <a:srgbClr val="000000"/>
              </a:solidFill>
            </a:endParaRPr>
          </a:p>
        </p:txBody>
      </p:sp>
      <p:sp>
        <p:nvSpPr>
          <p:cNvPr id="1590" name="Google Shape;1590;p56"/>
          <p:cNvSpPr/>
          <p:nvPr/>
        </p:nvSpPr>
        <p:spPr>
          <a:xfrm>
            <a:off x="5858153" y="2112585"/>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员工认购</a:t>
            </a:r>
            <a:endParaRPr sz="700">
              <a:solidFill>
                <a:srgbClr val="000000"/>
              </a:solidFill>
            </a:endParaRPr>
          </a:p>
        </p:txBody>
      </p:sp>
      <p:sp>
        <p:nvSpPr>
          <p:cNvPr id="1591" name="Google Shape;1591;p56"/>
          <p:cNvSpPr/>
          <p:nvPr/>
        </p:nvSpPr>
        <p:spPr>
          <a:xfrm>
            <a:off x="6688274" y="2112585"/>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报废</a:t>
            </a:r>
            <a:endParaRPr sz="700">
              <a:solidFill>
                <a:srgbClr val="000000"/>
              </a:solidFill>
            </a:endParaRPr>
          </a:p>
        </p:txBody>
      </p:sp>
      <p:sp>
        <p:nvSpPr>
          <p:cNvPr id="1592" name="Google Shape;1592;p56"/>
          <p:cNvSpPr/>
          <p:nvPr/>
        </p:nvSpPr>
        <p:spPr>
          <a:xfrm>
            <a:off x="1339440" y="1193978"/>
            <a:ext cx="6446400" cy="5400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Interface</a:t>
            </a:r>
            <a:endParaRPr b="1" sz="1000"/>
          </a:p>
        </p:txBody>
      </p:sp>
      <p:sp>
        <p:nvSpPr>
          <p:cNvPr id="1593" name="Google Shape;1593;p56"/>
          <p:cNvSpPr/>
          <p:nvPr/>
        </p:nvSpPr>
        <p:spPr>
          <a:xfrm>
            <a:off x="2172308" y="1339973"/>
            <a:ext cx="1017600" cy="248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PDA</a:t>
            </a:r>
            <a:endParaRPr b="1" sz="700">
              <a:solidFill>
                <a:srgbClr val="FFFFFF"/>
              </a:solidFill>
            </a:endParaRPr>
          </a:p>
        </p:txBody>
      </p:sp>
      <p:sp>
        <p:nvSpPr>
          <p:cNvPr id="1594" name="Google Shape;1594;p56"/>
          <p:cNvSpPr/>
          <p:nvPr/>
        </p:nvSpPr>
        <p:spPr>
          <a:xfrm>
            <a:off x="3269971" y="1345179"/>
            <a:ext cx="1017600" cy="248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Driver APP</a:t>
            </a:r>
            <a:endParaRPr b="1" sz="700">
              <a:solidFill>
                <a:srgbClr val="FFFFFF"/>
              </a:solidFill>
            </a:endParaRPr>
          </a:p>
        </p:txBody>
      </p:sp>
      <p:sp>
        <p:nvSpPr>
          <p:cNvPr id="1595" name="Google Shape;1595;p56"/>
          <p:cNvSpPr/>
          <p:nvPr/>
        </p:nvSpPr>
        <p:spPr>
          <a:xfrm>
            <a:off x="4289385" y="3914749"/>
            <a:ext cx="903900" cy="2484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Consume Record</a:t>
            </a:r>
            <a:endParaRPr b="1" sz="700">
              <a:solidFill>
                <a:srgbClr val="FFFFFF"/>
              </a:solidFill>
            </a:endParaRPr>
          </a:p>
        </p:txBody>
      </p:sp>
      <p:sp>
        <p:nvSpPr>
          <p:cNvPr id="1596" name="Google Shape;1596;p56"/>
          <p:cNvSpPr/>
          <p:nvPr/>
        </p:nvSpPr>
        <p:spPr>
          <a:xfrm>
            <a:off x="3225746" y="3914749"/>
            <a:ext cx="939900" cy="2484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GPS Record</a:t>
            </a:r>
            <a:endParaRPr b="1" sz="700">
              <a:solidFill>
                <a:srgbClr val="FFFFFF"/>
              </a:solidFill>
            </a:endParaRPr>
          </a:p>
        </p:txBody>
      </p:sp>
      <p:sp>
        <p:nvSpPr>
          <p:cNvPr id="1597" name="Google Shape;1597;p56"/>
          <p:cNvSpPr/>
          <p:nvPr/>
        </p:nvSpPr>
        <p:spPr>
          <a:xfrm>
            <a:off x="2162112" y="3914734"/>
            <a:ext cx="939900" cy="2484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Vehicle Registration</a:t>
            </a:r>
            <a:endParaRPr b="1" sz="700">
              <a:solidFill>
                <a:srgbClr val="FFFFFF"/>
              </a:solidFill>
            </a:endParaRPr>
          </a:p>
        </p:txBody>
      </p:sp>
      <p:sp>
        <p:nvSpPr>
          <p:cNvPr id="1598" name="Google Shape;1598;p56"/>
          <p:cNvSpPr/>
          <p:nvPr/>
        </p:nvSpPr>
        <p:spPr>
          <a:xfrm>
            <a:off x="5296077" y="3914729"/>
            <a:ext cx="891600" cy="2484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Driver Behavior</a:t>
            </a:r>
            <a:endParaRPr b="1" sz="700">
              <a:solidFill>
                <a:srgbClr val="FFFFFF"/>
              </a:solidFill>
            </a:endParaRPr>
          </a:p>
        </p:txBody>
      </p:sp>
      <p:sp>
        <p:nvSpPr>
          <p:cNvPr id="1599" name="Google Shape;1599;p56"/>
          <p:cNvSpPr/>
          <p:nvPr/>
        </p:nvSpPr>
        <p:spPr>
          <a:xfrm>
            <a:off x="4906301" y="2836677"/>
            <a:ext cx="2674200" cy="8061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Service Atom</a:t>
            </a:r>
            <a:endParaRPr b="1" sz="800">
              <a:solidFill>
                <a:srgbClr val="FFFFFF"/>
              </a:solidFill>
            </a:endParaRPr>
          </a:p>
        </p:txBody>
      </p:sp>
      <p:sp>
        <p:nvSpPr>
          <p:cNvPr id="1600" name="Google Shape;1600;p56"/>
          <p:cNvSpPr/>
          <p:nvPr/>
        </p:nvSpPr>
        <p:spPr>
          <a:xfrm>
            <a:off x="4991389" y="3120210"/>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车联网数据服务</a:t>
            </a:r>
            <a:endParaRPr sz="700">
              <a:solidFill>
                <a:srgbClr val="000000"/>
              </a:solidFill>
            </a:endParaRPr>
          </a:p>
        </p:txBody>
      </p:sp>
      <p:sp>
        <p:nvSpPr>
          <p:cNvPr id="1601" name="Google Shape;1601;p56"/>
          <p:cNvSpPr/>
          <p:nvPr/>
        </p:nvSpPr>
        <p:spPr>
          <a:xfrm>
            <a:off x="6651631" y="3120210"/>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驾驶行为服务</a:t>
            </a:r>
            <a:endParaRPr sz="700">
              <a:solidFill>
                <a:srgbClr val="000000"/>
              </a:solidFill>
            </a:endParaRPr>
          </a:p>
        </p:txBody>
      </p:sp>
      <p:sp>
        <p:nvSpPr>
          <p:cNvPr id="1602" name="Google Shape;1602;p56"/>
          <p:cNvSpPr/>
          <p:nvPr/>
        </p:nvSpPr>
        <p:spPr>
          <a:xfrm>
            <a:off x="5821510" y="3120210"/>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消耗数据服务</a:t>
            </a:r>
            <a:endParaRPr sz="700">
              <a:solidFill>
                <a:srgbClr val="000000"/>
              </a:solidFill>
            </a:endParaRPr>
          </a:p>
        </p:txBody>
      </p:sp>
      <p:sp>
        <p:nvSpPr>
          <p:cNvPr id="1603" name="Google Shape;1603;p56"/>
          <p:cNvSpPr/>
          <p:nvPr/>
        </p:nvSpPr>
        <p:spPr>
          <a:xfrm>
            <a:off x="2172323" y="2838285"/>
            <a:ext cx="2674200" cy="8061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Validation Atom</a:t>
            </a:r>
            <a:endParaRPr b="1" sz="800">
              <a:solidFill>
                <a:srgbClr val="FFFFFF"/>
              </a:solidFill>
            </a:endParaRPr>
          </a:p>
        </p:txBody>
      </p:sp>
      <p:sp>
        <p:nvSpPr>
          <p:cNvPr id="1604" name="Google Shape;1604;p56"/>
          <p:cNvSpPr/>
          <p:nvPr/>
        </p:nvSpPr>
        <p:spPr>
          <a:xfrm>
            <a:off x="2317720" y="3121735"/>
            <a:ext cx="11724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车辆信息合法校验</a:t>
            </a:r>
            <a:endParaRPr sz="700">
              <a:solidFill>
                <a:srgbClr val="000000"/>
              </a:solidFill>
            </a:endParaRPr>
          </a:p>
        </p:txBody>
      </p:sp>
      <p:sp>
        <p:nvSpPr>
          <p:cNvPr id="1605" name="Google Shape;1605;p56"/>
          <p:cNvSpPr/>
          <p:nvPr/>
        </p:nvSpPr>
        <p:spPr>
          <a:xfrm>
            <a:off x="3558671" y="3121735"/>
            <a:ext cx="11724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运行数据清洗规则</a:t>
            </a:r>
            <a:endParaRPr sz="700">
              <a:solidFill>
                <a:srgbClr val="000000"/>
              </a:solidFill>
            </a:endParaRPr>
          </a:p>
        </p:txBody>
      </p:sp>
      <p:sp>
        <p:nvSpPr>
          <p:cNvPr id="1606" name="Google Shape;1606;p56"/>
          <p:cNvSpPr/>
          <p:nvPr/>
        </p:nvSpPr>
        <p:spPr>
          <a:xfrm>
            <a:off x="4991389" y="3373774"/>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轨迹服务</a:t>
            </a:r>
            <a:endParaRPr sz="700">
              <a:solidFill>
                <a:srgbClr val="000000"/>
              </a:solidFill>
            </a:endParaRPr>
          </a:p>
        </p:txBody>
      </p:sp>
      <p:sp>
        <p:nvSpPr>
          <p:cNvPr id="1607" name="Google Shape;1607;p56"/>
          <p:cNvSpPr/>
          <p:nvPr/>
        </p:nvSpPr>
        <p:spPr>
          <a:xfrm>
            <a:off x="5821510" y="3373774"/>
            <a:ext cx="7959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车辆信息服务</a:t>
            </a:r>
            <a:endParaRPr sz="700">
              <a:solidFill>
                <a:srgbClr val="000000"/>
              </a:solidFill>
            </a:endParaRPr>
          </a:p>
        </p:txBody>
      </p:sp>
      <p:sp>
        <p:nvSpPr>
          <p:cNvPr id="1608" name="Google Shape;1608;p56"/>
          <p:cNvSpPr/>
          <p:nvPr/>
        </p:nvSpPr>
        <p:spPr>
          <a:xfrm>
            <a:off x="1339440" y="4507476"/>
            <a:ext cx="1219500" cy="318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1155CC"/>
                </a:solidFill>
              </a:rPr>
              <a:t>LH</a:t>
            </a:r>
            <a:endParaRPr b="1" sz="1000">
              <a:solidFill>
                <a:srgbClr val="1155CC"/>
              </a:solidFill>
            </a:endParaRPr>
          </a:p>
        </p:txBody>
      </p:sp>
      <p:sp>
        <p:nvSpPr>
          <p:cNvPr id="1609" name="Google Shape;1609;p56"/>
          <p:cNvSpPr/>
          <p:nvPr/>
        </p:nvSpPr>
        <p:spPr>
          <a:xfrm>
            <a:off x="2635752" y="4507476"/>
            <a:ext cx="1219500" cy="318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1155CC"/>
                </a:solidFill>
              </a:rPr>
              <a:t>FM</a:t>
            </a:r>
            <a:endParaRPr b="1" sz="1000">
              <a:solidFill>
                <a:srgbClr val="1155CC"/>
              </a:solidFill>
            </a:endParaRPr>
          </a:p>
        </p:txBody>
      </p:sp>
      <p:sp>
        <p:nvSpPr>
          <p:cNvPr id="1610" name="Google Shape;1610;p56"/>
          <p:cNvSpPr/>
          <p:nvPr/>
        </p:nvSpPr>
        <p:spPr>
          <a:xfrm>
            <a:off x="3932064" y="4507476"/>
            <a:ext cx="1219500" cy="318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1155CC"/>
                </a:solidFill>
              </a:rPr>
              <a:t>LM</a:t>
            </a:r>
            <a:endParaRPr b="1" sz="1000">
              <a:solidFill>
                <a:srgbClr val="1155CC"/>
              </a:solidFill>
            </a:endParaRPr>
          </a:p>
        </p:txBody>
      </p:sp>
      <p:sp>
        <p:nvSpPr>
          <p:cNvPr id="1611" name="Google Shape;1611;p56"/>
          <p:cNvSpPr/>
          <p:nvPr/>
        </p:nvSpPr>
        <p:spPr>
          <a:xfrm>
            <a:off x="5228377" y="4507476"/>
            <a:ext cx="1219500" cy="318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1155CC"/>
                </a:solidFill>
              </a:rPr>
              <a:t>Algo</a:t>
            </a:r>
            <a:endParaRPr b="1" sz="1000">
              <a:solidFill>
                <a:srgbClr val="1155CC"/>
              </a:solidFill>
            </a:endParaRPr>
          </a:p>
        </p:txBody>
      </p:sp>
      <p:sp>
        <p:nvSpPr>
          <p:cNvPr id="1612" name="Google Shape;1612;p56"/>
          <p:cNvSpPr/>
          <p:nvPr/>
        </p:nvSpPr>
        <p:spPr>
          <a:xfrm>
            <a:off x="6524689" y="4507476"/>
            <a:ext cx="1219500" cy="3186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1155CC"/>
                </a:solidFill>
              </a:rPr>
              <a:t>SLS Finance</a:t>
            </a:r>
            <a:endParaRPr b="1" sz="1000">
              <a:solidFill>
                <a:srgbClr val="1155CC"/>
              </a:solidFill>
            </a:endParaRPr>
          </a:p>
        </p:txBody>
      </p:sp>
      <p:sp>
        <p:nvSpPr>
          <p:cNvPr id="1613" name="Google Shape;1613;p56"/>
          <p:cNvSpPr/>
          <p:nvPr/>
        </p:nvSpPr>
        <p:spPr>
          <a:xfrm>
            <a:off x="4367633" y="1345179"/>
            <a:ext cx="1017600" cy="248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FMS Portal</a:t>
            </a:r>
            <a:endParaRPr b="1" sz="700">
              <a:solidFill>
                <a:srgbClr val="FFFFFF"/>
              </a:solidFill>
            </a:endParaRPr>
          </a:p>
        </p:txBody>
      </p:sp>
      <p:sp>
        <p:nvSpPr>
          <p:cNvPr id="1614" name="Google Shape;1614;p56"/>
          <p:cNvSpPr/>
          <p:nvPr/>
        </p:nvSpPr>
        <p:spPr>
          <a:xfrm>
            <a:off x="5465296" y="1345179"/>
            <a:ext cx="1017600" cy="248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Agency Portal</a:t>
            </a:r>
            <a:endParaRPr b="1" sz="700">
              <a:solidFill>
                <a:srgbClr val="FFFFFF"/>
              </a:solidFill>
            </a:endParaRPr>
          </a:p>
        </p:txBody>
      </p:sp>
      <p:sp>
        <p:nvSpPr>
          <p:cNvPr id="1615" name="Google Shape;1615;p56"/>
          <p:cNvSpPr/>
          <p:nvPr/>
        </p:nvSpPr>
        <p:spPr>
          <a:xfrm>
            <a:off x="6562959" y="1336723"/>
            <a:ext cx="1017600" cy="248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Vehicle Device</a:t>
            </a:r>
            <a:endParaRPr b="1" sz="700">
              <a:solidFill>
                <a:srgbClr val="FFFFFF"/>
              </a:solidFill>
            </a:endParaRPr>
          </a:p>
        </p:txBody>
      </p:sp>
      <p:sp>
        <p:nvSpPr>
          <p:cNvPr id="1616" name="Google Shape;1616;p56"/>
          <p:cNvSpPr txBox="1"/>
          <p:nvPr/>
        </p:nvSpPr>
        <p:spPr>
          <a:xfrm>
            <a:off x="3203200" y="650899"/>
            <a:ext cx="25002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EB5600"/>
                </a:solidFill>
              </a:rPr>
              <a:t>Vehicle Service</a:t>
            </a:r>
            <a:endParaRPr b="1" sz="1500">
              <a:solidFill>
                <a:srgbClr val="EB5600"/>
              </a:solidFill>
            </a:endParaRPr>
          </a:p>
        </p:txBody>
      </p:sp>
      <p:sp>
        <p:nvSpPr>
          <p:cNvPr id="1617" name="Google Shape;1617;p56"/>
          <p:cNvSpPr/>
          <p:nvPr/>
        </p:nvSpPr>
        <p:spPr>
          <a:xfrm>
            <a:off x="2317720" y="3373774"/>
            <a:ext cx="1172400" cy="196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运营提醒规则</a:t>
            </a:r>
            <a:endParaRPr sz="7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57"/>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23" name="Google Shape;1623;p57"/>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1624" name="Google Shape;1624;p57"/>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625" name="Google Shape;1625;p57"/>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chemeClr val="dk1"/>
              </a:buClr>
              <a:buSzPts val="900"/>
              <a:buChar char="-"/>
            </a:pPr>
            <a:r>
              <a:rPr b="1" lang="en" sz="900">
                <a:solidFill>
                  <a:schemeClr val="dk1"/>
                </a:solidFill>
              </a:rPr>
              <a:t>Product &amp; Order</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Product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Order (including Tracking)</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Network &amp; Dispatch &amp; Exception</a:t>
            </a:r>
            <a:endParaRPr b="1"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Operation</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Pickup</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In-Station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Line haul</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Delivery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Service Point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Locker</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Resource Mgmt</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Workforce</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Asset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Vehicle</a:t>
            </a:r>
            <a:endParaRPr sz="900">
              <a:solidFill>
                <a:schemeClr val="dk1"/>
              </a:solidFill>
            </a:endParaRPr>
          </a:p>
          <a:p>
            <a:pPr indent="-285750" lvl="0" marL="457200" rtl="0" algn="l">
              <a:spcBef>
                <a:spcPts val="0"/>
              </a:spcBef>
              <a:spcAft>
                <a:spcPts val="0"/>
              </a:spcAft>
              <a:buClr>
                <a:srgbClr val="EC4D2D"/>
              </a:buClr>
              <a:buSzPts val="900"/>
              <a:buChar char="-"/>
            </a:pPr>
            <a:r>
              <a:rPr b="1" lang="en" sz="900">
                <a:solidFill>
                  <a:srgbClr val="EC4D2D"/>
                </a:solidFill>
              </a:rPr>
              <a:t>Data &amp; Algo</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Smart Solution</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Data Product</a:t>
            </a:r>
            <a:endParaRPr sz="900">
              <a:solidFill>
                <a:srgbClr val="EC4D2D"/>
              </a:solidFill>
            </a:endParaRPr>
          </a:p>
          <a:p>
            <a:pPr indent="-285750" lvl="0" marL="457200" rtl="0" algn="l">
              <a:spcBef>
                <a:spcPts val="0"/>
              </a:spcBef>
              <a:spcAft>
                <a:spcPts val="0"/>
              </a:spcAft>
              <a:buClr>
                <a:schemeClr val="dk1"/>
              </a:buClr>
              <a:buSzPts val="900"/>
              <a:buChar char="-"/>
            </a:pPr>
            <a:r>
              <a:rPr b="1" lang="en" sz="900">
                <a:solidFill>
                  <a:schemeClr val="dk1"/>
                </a:solidFill>
              </a:rPr>
              <a:t>Finance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 COD</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Basic Service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Account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Notification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Container</a:t>
            </a:r>
            <a:endParaRPr sz="9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58"/>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Data/Algo </a:t>
            </a:r>
            <a:r>
              <a:rPr lang="en" sz="1800"/>
              <a:t>(</a:t>
            </a:r>
            <a:r>
              <a:rPr lang="en"/>
              <a:t>1</a:t>
            </a:r>
            <a:r>
              <a:rPr lang="en" sz="1800"/>
              <a:t>/</a:t>
            </a:r>
            <a:r>
              <a:rPr lang="en"/>
              <a:t>3</a:t>
            </a:r>
            <a:r>
              <a:rPr lang="en" sz="1800"/>
              <a:t>) - </a:t>
            </a:r>
            <a:r>
              <a:rPr lang="en"/>
              <a:t>Smart Solution Interaction</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59"/>
          <p:cNvSpPr/>
          <p:nvPr/>
        </p:nvSpPr>
        <p:spPr>
          <a:xfrm>
            <a:off x="469763" y="4758394"/>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6" name="Google Shape;1636;p59"/>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637" name="Google Shape;1637;p59"/>
          <p:cNvSpPr/>
          <p:nvPr/>
        </p:nvSpPr>
        <p:spPr>
          <a:xfrm>
            <a:off x="438150" y="1268288"/>
            <a:ext cx="7163700" cy="57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Smart Solution</a:t>
            </a:r>
            <a:endParaRPr b="1" i="0" sz="800" u="none" cap="none" strike="noStrike">
              <a:solidFill>
                <a:srgbClr val="000000"/>
              </a:solidFill>
              <a:latin typeface="Arial"/>
              <a:ea typeface="Arial"/>
              <a:cs typeface="Arial"/>
              <a:sym typeface="Arial"/>
            </a:endParaRPr>
          </a:p>
        </p:txBody>
      </p:sp>
      <p:sp>
        <p:nvSpPr>
          <p:cNvPr id="1638" name="Google Shape;1638;p59"/>
          <p:cNvSpPr/>
          <p:nvPr/>
        </p:nvSpPr>
        <p:spPr>
          <a:xfrm>
            <a:off x="441000" y="1927800"/>
            <a:ext cx="2793300" cy="2432700"/>
          </a:xfrm>
          <a:prstGeom prst="rect">
            <a:avLst/>
          </a:prstGeom>
          <a:solidFill>
            <a:srgbClr val="FCE5CD"/>
          </a:solid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Address</a:t>
            </a:r>
            <a:r>
              <a:rPr b="1" i="0" lang="en" sz="800" u="none" cap="none" strike="noStrike">
                <a:solidFill>
                  <a:srgbClr val="000000"/>
                </a:solidFill>
                <a:latin typeface="Arial"/>
                <a:ea typeface="Arial"/>
                <a:cs typeface="Arial"/>
                <a:sym typeface="Arial"/>
              </a:rPr>
              <a:t> </a:t>
            </a:r>
            <a:r>
              <a:rPr b="1" lang="en" sz="800"/>
              <a:t>Ability(Data Product)</a:t>
            </a:r>
            <a:endParaRPr b="1" i="0" sz="800" u="none" cap="none" strike="noStrike">
              <a:solidFill>
                <a:srgbClr val="000000"/>
              </a:solidFill>
              <a:latin typeface="Arial"/>
              <a:ea typeface="Arial"/>
              <a:cs typeface="Arial"/>
              <a:sym typeface="Arial"/>
            </a:endParaRPr>
          </a:p>
        </p:txBody>
      </p:sp>
      <p:sp>
        <p:nvSpPr>
          <p:cNvPr id="1639" name="Google Shape;1639;p59"/>
          <p:cNvSpPr/>
          <p:nvPr/>
        </p:nvSpPr>
        <p:spPr>
          <a:xfrm>
            <a:off x="6488513" y="1925794"/>
            <a:ext cx="11136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Solution </a:t>
            </a:r>
            <a:r>
              <a:rPr b="1" i="0" lang="en" sz="800" u="none" cap="none" strike="noStrike">
                <a:solidFill>
                  <a:srgbClr val="000000"/>
                </a:solidFill>
                <a:latin typeface="Arial"/>
                <a:ea typeface="Arial"/>
                <a:cs typeface="Arial"/>
                <a:sym typeface="Arial"/>
              </a:rPr>
              <a:t>Monitor</a:t>
            </a:r>
            <a:r>
              <a:rPr b="1" lang="en" sz="800"/>
              <a:t>ing</a:t>
            </a:r>
            <a:endParaRPr b="1" sz="800"/>
          </a:p>
          <a:p>
            <a:pPr indent="0" lvl="0" marL="0" marR="0" rtl="0" algn="ctr">
              <a:lnSpc>
                <a:spcPct val="100000"/>
              </a:lnSpc>
              <a:spcBef>
                <a:spcPts val="0"/>
              </a:spcBef>
              <a:spcAft>
                <a:spcPts val="0"/>
              </a:spcAft>
              <a:buClr>
                <a:srgbClr val="000000"/>
              </a:buClr>
              <a:buSzPts val="800"/>
              <a:buFont typeface="Arial"/>
              <a:buNone/>
            </a:pPr>
            <a:r>
              <a:rPr lang="en" sz="600">
                <a:solidFill>
                  <a:srgbClr val="0000FF"/>
                </a:solidFill>
              </a:rPr>
              <a:t>(Product metrics)</a:t>
            </a:r>
            <a:endParaRPr sz="600">
              <a:solidFill>
                <a:srgbClr val="0000FF"/>
              </a:solidFill>
            </a:endParaRPr>
          </a:p>
        </p:txBody>
      </p:sp>
      <p:sp>
        <p:nvSpPr>
          <p:cNvPr id="1640" name="Google Shape;1640;p59"/>
          <p:cNvSpPr/>
          <p:nvPr/>
        </p:nvSpPr>
        <p:spPr>
          <a:xfrm>
            <a:off x="1592650" y="673852"/>
            <a:ext cx="43176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1641" name="Google Shape;1641;p59"/>
          <p:cNvSpPr/>
          <p:nvPr/>
        </p:nvSpPr>
        <p:spPr>
          <a:xfrm>
            <a:off x="1575900" y="937075"/>
            <a:ext cx="4317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1642" name="Google Shape;1642;p59"/>
          <p:cNvSpPr/>
          <p:nvPr/>
        </p:nvSpPr>
        <p:spPr>
          <a:xfrm>
            <a:off x="8053275" y="1268288"/>
            <a:ext cx="797100" cy="2464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Operation Service Library</a:t>
            </a:r>
            <a:endParaRPr b="1" i="0" sz="800" u="none" cap="none" strike="noStrike">
              <a:solidFill>
                <a:srgbClr val="FFFFFF"/>
              </a:solidFill>
              <a:latin typeface="Arial"/>
              <a:ea typeface="Arial"/>
              <a:cs typeface="Arial"/>
              <a:sym typeface="Arial"/>
            </a:endParaRPr>
          </a:p>
        </p:txBody>
      </p:sp>
      <p:sp>
        <p:nvSpPr>
          <p:cNvPr id="1643" name="Google Shape;1643;p59"/>
          <p:cNvSpPr/>
          <p:nvPr/>
        </p:nvSpPr>
        <p:spPr>
          <a:xfrm>
            <a:off x="5513423" y="4507198"/>
            <a:ext cx="333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1644" name="Google Shape;1644;p59"/>
          <p:cNvSpPr/>
          <p:nvPr/>
        </p:nvSpPr>
        <p:spPr>
          <a:xfrm>
            <a:off x="5974065" y="673856"/>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1645" name="Google Shape;1645;p59"/>
          <p:cNvSpPr/>
          <p:nvPr/>
        </p:nvSpPr>
        <p:spPr>
          <a:xfrm>
            <a:off x="5974039" y="936900"/>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1646" name="Google Shape;1646;p59"/>
          <p:cNvSpPr/>
          <p:nvPr/>
        </p:nvSpPr>
        <p:spPr>
          <a:xfrm>
            <a:off x="3424173" y="4507200"/>
            <a:ext cx="2040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1647" name="Google Shape;1647;p59"/>
          <p:cNvSpPr/>
          <p:nvPr/>
        </p:nvSpPr>
        <p:spPr>
          <a:xfrm>
            <a:off x="438147" y="4507200"/>
            <a:ext cx="27933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Other common service</a:t>
            </a:r>
            <a:endParaRPr b="1" i="0" sz="800" u="none" cap="none" strike="noStrike">
              <a:solidFill>
                <a:srgbClr val="FFFFFF"/>
              </a:solidFill>
              <a:latin typeface="Arial"/>
              <a:ea typeface="Arial"/>
              <a:cs typeface="Arial"/>
              <a:sym typeface="Arial"/>
            </a:endParaRPr>
          </a:p>
        </p:txBody>
      </p:sp>
      <p:sp>
        <p:nvSpPr>
          <p:cNvPr id="1648" name="Google Shape;1648;p59"/>
          <p:cNvSpPr/>
          <p:nvPr/>
        </p:nvSpPr>
        <p:spPr>
          <a:xfrm>
            <a:off x="438150" y="673850"/>
            <a:ext cx="10572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1649" name="Google Shape;1649;p59"/>
          <p:cNvSpPr/>
          <p:nvPr/>
        </p:nvSpPr>
        <p:spPr>
          <a:xfrm>
            <a:off x="549394" y="3219872"/>
            <a:ext cx="2545500" cy="10677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Address Operation Platform</a:t>
            </a:r>
            <a:endParaRPr b="1" sz="700"/>
          </a:p>
        </p:txBody>
      </p:sp>
      <p:sp>
        <p:nvSpPr>
          <p:cNvPr id="1650" name="Google Shape;1650;p59"/>
          <p:cNvSpPr/>
          <p:nvPr/>
        </p:nvSpPr>
        <p:spPr>
          <a:xfrm>
            <a:off x="631556" y="4031644"/>
            <a:ext cx="10572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               Data Collection</a:t>
            </a:r>
            <a:endParaRPr b="0" i="0" sz="600" u="none" cap="none" strike="noStrike">
              <a:solidFill>
                <a:schemeClr val="dk1"/>
              </a:solidFill>
              <a:latin typeface="Arial"/>
              <a:ea typeface="Arial"/>
              <a:cs typeface="Arial"/>
              <a:sym typeface="Arial"/>
            </a:endParaRPr>
          </a:p>
        </p:txBody>
      </p:sp>
      <p:sp>
        <p:nvSpPr>
          <p:cNvPr id="1651" name="Google Shape;1651;p59"/>
          <p:cNvSpPr/>
          <p:nvPr/>
        </p:nvSpPr>
        <p:spPr>
          <a:xfrm>
            <a:off x="549394" y="2217356"/>
            <a:ext cx="811200" cy="894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Point </a:t>
            </a:r>
            <a:endParaRPr b="1" sz="700"/>
          </a:p>
        </p:txBody>
      </p:sp>
      <p:sp>
        <p:nvSpPr>
          <p:cNvPr id="1652" name="Google Shape;1652;p59"/>
          <p:cNvSpPr/>
          <p:nvPr/>
        </p:nvSpPr>
        <p:spPr>
          <a:xfrm>
            <a:off x="656900" y="255176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Address Coordinates</a:t>
            </a:r>
            <a:endParaRPr b="0" i="0" sz="600" u="none" cap="none" strike="noStrike">
              <a:solidFill>
                <a:schemeClr val="dk1"/>
              </a:solidFill>
              <a:latin typeface="Arial"/>
              <a:ea typeface="Arial"/>
              <a:cs typeface="Arial"/>
              <a:sym typeface="Arial"/>
            </a:endParaRPr>
          </a:p>
        </p:txBody>
      </p:sp>
      <p:sp>
        <p:nvSpPr>
          <p:cNvPr id="1653" name="Google Shape;1653;p59"/>
          <p:cNvSpPr/>
          <p:nvPr/>
        </p:nvSpPr>
        <p:spPr>
          <a:xfrm>
            <a:off x="656900" y="2834795"/>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Address Segmentation</a:t>
            </a:r>
            <a:endParaRPr b="0" i="0" sz="600" u="none" cap="none" strike="noStrike">
              <a:solidFill>
                <a:schemeClr val="dk1"/>
              </a:solidFill>
              <a:latin typeface="Arial"/>
              <a:ea typeface="Arial"/>
              <a:cs typeface="Arial"/>
              <a:sym typeface="Arial"/>
            </a:endParaRPr>
          </a:p>
        </p:txBody>
      </p:sp>
      <p:sp>
        <p:nvSpPr>
          <p:cNvPr id="1654" name="Google Shape;1654;p59"/>
          <p:cNvSpPr/>
          <p:nvPr/>
        </p:nvSpPr>
        <p:spPr>
          <a:xfrm>
            <a:off x="1416075" y="2217355"/>
            <a:ext cx="810900" cy="894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Route</a:t>
            </a:r>
            <a:endParaRPr b="1" sz="700">
              <a:solidFill>
                <a:schemeClr val="lt1"/>
              </a:solidFill>
            </a:endParaRPr>
          </a:p>
          <a:p>
            <a:pPr indent="0" lvl="0" marL="0" rtl="0" algn="l">
              <a:spcBef>
                <a:spcPts val="0"/>
              </a:spcBef>
              <a:spcAft>
                <a:spcPts val="0"/>
              </a:spcAft>
              <a:buNone/>
            </a:pPr>
            <a:r>
              <a:t/>
            </a:r>
            <a:endParaRPr b="1" sz="700"/>
          </a:p>
        </p:txBody>
      </p:sp>
      <p:sp>
        <p:nvSpPr>
          <p:cNvPr id="1655" name="Google Shape;1655;p59"/>
          <p:cNvSpPr/>
          <p:nvPr/>
        </p:nvSpPr>
        <p:spPr>
          <a:xfrm>
            <a:off x="1525615" y="256378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Route Distance</a:t>
            </a:r>
            <a:endParaRPr b="0" i="0" sz="600" u="none" cap="none" strike="noStrike">
              <a:solidFill>
                <a:schemeClr val="dk1"/>
              </a:solidFill>
              <a:latin typeface="Arial"/>
              <a:ea typeface="Arial"/>
              <a:cs typeface="Arial"/>
              <a:sym typeface="Arial"/>
            </a:endParaRPr>
          </a:p>
        </p:txBody>
      </p:sp>
      <p:sp>
        <p:nvSpPr>
          <p:cNvPr id="1656" name="Google Shape;1656;p59"/>
          <p:cNvSpPr/>
          <p:nvPr/>
        </p:nvSpPr>
        <p:spPr>
          <a:xfrm>
            <a:off x="1525615" y="2834795"/>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Route ETA</a:t>
            </a:r>
            <a:endParaRPr b="0" i="0" sz="600" u="none" cap="none" strike="noStrike">
              <a:solidFill>
                <a:schemeClr val="dk1"/>
              </a:solidFill>
              <a:latin typeface="Arial"/>
              <a:ea typeface="Arial"/>
              <a:cs typeface="Arial"/>
              <a:sym typeface="Arial"/>
            </a:endParaRPr>
          </a:p>
        </p:txBody>
      </p:sp>
      <p:sp>
        <p:nvSpPr>
          <p:cNvPr id="1657" name="Google Shape;1657;p59"/>
          <p:cNvSpPr/>
          <p:nvPr/>
        </p:nvSpPr>
        <p:spPr>
          <a:xfrm>
            <a:off x="2284031" y="2217356"/>
            <a:ext cx="810900" cy="894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Polygon</a:t>
            </a:r>
            <a:endParaRPr b="1" sz="700">
              <a:solidFill>
                <a:schemeClr val="lt1"/>
              </a:solidFill>
            </a:endParaRPr>
          </a:p>
          <a:p>
            <a:pPr indent="0" lvl="0" marL="0" rtl="0" algn="l">
              <a:spcBef>
                <a:spcPts val="0"/>
              </a:spcBef>
              <a:spcAft>
                <a:spcPts val="0"/>
              </a:spcAft>
              <a:buNone/>
            </a:pPr>
            <a:r>
              <a:t/>
            </a:r>
            <a:endParaRPr b="1" sz="700"/>
          </a:p>
        </p:txBody>
      </p:sp>
      <p:sp>
        <p:nvSpPr>
          <p:cNvPr id="1658" name="Google Shape;1658;p59"/>
          <p:cNvSpPr/>
          <p:nvPr/>
        </p:nvSpPr>
        <p:spPr>
          <a:xfrm>
            <a:off x="2392823" y="256378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Admin Polygon</a:t>
            </a:r>
            <a:endParaRPr b="0" i="0" sz="600" u="none" cap="none" strike="noStrike">
              <a:solidFill>
                <a:schemeClr val="dk1"/>
              </a:solidFill>
              <a:latin typeface="Arial"/>
              <a:ea typeface="Arial"/>
              <a:cs typeface="Arial"/>
              <a:sym typeface="Arial"/>
            </a:endParaRPr>
          </a:p>
        </p:txBody>
      </p:sp>
      <p:sp>
        <p:nvSpPr>
          <p:cNvPr id="1659" name="Google Shape;1659;p59"/>
          <p:cNvSpPr/>
          <p:nvPr/>
        </p:nvSpPr>
        <p:spPr>
          <a:xfrm>
            <a:off x="2392813" y="2834804"/>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Unit Polygon </a:t>
            </a:r>
            <a:endParaRPr sz="600">
              <a:solidFill>
                <a:schemeClr val="dk1"/>
              </a:solidFill>
            </a:endParaRPr>
          </a:p>
        </p:txBody>
      </p:sp>
      <p:sp>
        <p:nvSpPr>
          <p:cNvPr id="1660" name="Google Shape;1660;p59"/>
          <p:cNvSpPr/>
          <p:nvPr/>
        </p:nvSpPr>
        <p:spPr>
          <a:xfrm>
            <a:off x="524053" y="4803245"/>
            <a:ext cx="593400" cy="203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1661" name="Google Shape;1661;p59"/>
          <p:cNvSpPr/>
          <p:nvPr/>
        </p:nvSpPr>
        <p:spPr>
          <a:xfrm>
            <a:off x="1224984" y="4803238"/>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1662" name="Google Shape;1662;p59"/>
          <p:cNvSpPr/>
          <p:nvPr/>
        </p:nvSpPr>
        <p:spPr>
          <a:xfrm>
            <a:off x="1925896" y="480323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1663" name="Google Shape;1663;p59"/>
          <p:cNvSpPr/>
          <p:nvPr/>
        </p:nvSpPr>
        <p:spPr>
          <a:xfrm>
            <a:off x="2102012" y="1525638"/>
            <a:ext cx="1113600" cy="212100"/>
          </a:xfrm>
          <a:prstGeom prst="rect">
            <a:avLst/>
          </a:prstGeom>
          <a:solidFill>
            <a:srgbClr val="FF6839"/>
          </a:solidFill>
          <a:ln cap="flat" cmpd="sng" w="9525">
            <a:solidFill>
              <a:srgbClr val="000000"/>
            </a:solidFill>
            <a:prstDash val="dash"/>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700">
                <a:solidFill>
                  <a:schemeClr val="lt1"/>
                </a:solidFill>
              </a:rPr>
              <a:t>Smart Sequencing</a:t>
            </a:r>
            <a:endParaRPr b="1" sz="700">
              <a:solidFill>
                <a:schemeClr val="lt1"/>
              </a:solidFill>
            </a:endParaRPr>
          </a:p>
          <a:p>
            <a:pPr indent="0" lvl="0" marL="0" marR="0" rtl="0" algn="ctr">
              <a:lnSpc>
                <a:spcPct val="100000"/>
              </a:lnSpc>
              <a:spcBef>
                <a:spcPts val="0"/>
              </a:spcBef>
              <a:spcAft>
                <a:spcPts val="0"/>
              </a:spcAft>
              <a:buNone/>
            </a:pPr>
            <a:r>
              <a:rPr b="1" lang="en" sz="700">
                <a:solidFill>
                  <a:schemeClr val="lt1"/>
                </a:solidFill>
              </a:rPr>
              <a:t>SEA</a:t>
            </a:r>
            <a:endParaRPr b="1" sz="700">
              <a:solidFill>
                <a:schemeClr val="lt1"/>
              </a:solidFill>
            </a:endParaRPr>
          </a:p>
        </p:txBody>
      </p:sp>
      <p:sp>
        <p:nvSpPr>
          <p:cNvPr id="1664" name="Google Shape;1664;p59"/>
          <p:cNvSpPr/>
          <p:nvPr/>
        </p:nvSpPr>
        <p:spPr>
          <a:xfrm>
            <a:off x="3551656" y="1529088"/>
            <a:ext cx="1210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Smart Sorting &amp; Routing BR</a:t>
            </a:r>
            <a:endParaRPr b="1" sz="700">
              <a:solidFill>
                <a:schemeClr val="lt1"/>
              </a:solidFill>
            </a:endParaRPr>
          </a:p>
        </p:txBody>
      </p:sp>
      <p:sp>
        <p:nvSpPr>
          <p:cNvPr id="1665" name="Google Shape;1665;p59"/>
          <p:cNvSpPr/>
          <p:nvPr/>
        </p:nvSpPr>
        <p:spPr>
          <a:xfrm>
            <a:off x="6088539" y="1525650"/>
            <a:ext cx="9528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Smart Pick-up</a:t>
            </a:r>
            <a:endParaRPr b="1" sz="700">
              <a:solidFill>
                <a:schemeClr val="lt1"/>
              </a:solidFill>
            </a:endParaRPr>
          </a:p>
          <a:p>
            <a:pPr indent="0" lvl="0" marL="0" rtl="0" algn="ctr">
              <a:spcBef>
                <a:spcPts val="0"/>
              </a:spcBef>
              <a:spcAft>
                <a:spcPts val="0"/>
              </a:spcAft>
              <a:buNone/>
            </a:pPr>
            <a:r>
              <a:rPr b="1" lang="en" sz="700">
                <a:solidFill>
                  <a:schemeClr val="lt1"/>
                </a:solidFill>
              </a:rPr>
              <a:t>SEA+BR</a:t>
            </a:r>
            <a:endParaRPr b="1" sz="700">
              <a:solidFill>
                <a:schemeClr val="lt1"/>
              </a:solidFill>
            </a:endParaRPr>
          </a:p>
        </p:txBody>
      </p:sp>
      <p:sp>
        <p:nvSpPr>
          <p:cNvPr id="1666" name="Google Shape;1666;p59"/>
          <p:cNvSpPr/>
          <p:nvPr/>
        </p:nvSpPr>
        <p:spPr>
          <a:xfrm>
            <a:off x="4923526" y="1529106"/>
            <a:ext cx="9528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Smart Sorting</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1667" name="Google Shape;1667;p59"/>
          <p:cNvSpPr/>
          <p:nvPr/>
        </p:nvSpPr>
        <p:spPr>
          <a:xfrm>
            <a:off x="5574205" y="45405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sp>
        <p:nvSpPr>
          <p:cNvPr id="1668" name="Google Shape;1668;p59"/>
          <p:cNvSpPr/>
          <p:nvPr/>
        </p:nvSpPr>
        <p:spPr>
          <a:xfrm>
            <a:off x="6088555" y="45405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
        <p:nvSpPr>
          <p:cNvPr id="1669" name="Google Shape;1669;p59"/>
          <p:cNvSpPr/>
          <p:nvPr/>
        </p:nvSpPr>
        <p:spPr>
          <a:xfrm>
            <a:off x="666181" y="1525647"/>
            <a:ext cx="1099800" cy="212100"/>
          </a:xfrm>
          <a:prstGeom prst="rect">
            <a:avLst/>
          </a:prstGeom>
          <a:solidFill>
            <a:srgbClr val="FF6839"/>
          </a:solidFill>
          <a:ln cap="flat" cmpd="sng" w="9525">
            <a:solidFill>
              <a:srgbClr val="000000"/>
            </a:solidFill>
            <a:prstDash val="dash"/>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Home Delivery</a:t>
            </a:r>
            <a:endParaRPr b="1" sz="700">
              <a:solidFill>
                <a:schemeClr val="lt1"/>
              </a:solidFill>
            </a:endParaRPr>
          </a:p>
          <a:p>
            <a:pPr indent="0" lvl="0" marL="0" rtl="0" algn="ctr">
              <a:spcBef>
                <a:spcPts val="0"/>
              </a:spcBef>
              <a:spcAft>
                <a:spcPts val="0"/>
              </a:spcAft>
              <a:buNone/>
            </a:pPr>
            <a:r>
              <a:rPr b="1" lang="en" sz="700">
                <a:solidFill>
                  <a:schemeClr val="lt1"/>
                </a:solidFill>
              </a:rPr>
              <a:t>TW</a:t>
            </a:r>
            <a:endParaRPr b="1" sz="700">
              <a:solidFill>
                <a:schemeClr val="lt1"/>
              </a:solidFill>
            </a:endParaRPr>
          </a:p>
        </p:txBody>
      </p:sp>
      <p:sp>
        <p:nvSpPr>
          <p:cNvPr id="1670" name="Google Shape;1670;p59"/>
          <p:cNvSpPr/>
          <p:nvPr/>
        </p:nvSpPr>
        <p:spPr>
          <a:xfrm>
            <a:off x="3424175" y="1925800"/>
            <a:ext cx="29562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Solution Operation</a:t>
            </a:r>
            <a:endParaRPr b="1" i="0" sz="800" u="none" cap="none" strike="noStrike">
              <a:solidFill>
                <a:srgbClr val="000000"/>
              </a:solidFill>
              <a:latin typeface="Arial"/>
              <a:ea typeface="Arial"/>
              <a:cs typeface="Arial"/>
              <a:sym typeface="Arial"/>
            </a:endParaRPr>
          </a:p>
        </p:txBody>
      </p:sp>
      <p:sp>
        <p:nvSpPr>
          <p:cNvPr id="1671" name="Google Shape;1671;p59"/>
          <p:cNvSpPr/>
          <p:nvPr/>
        </p:nvSpPr>
        <p:spPr>
          <a:xfrm>
            <a:off x="3515024" y="2209669"/>
            <a:ext cx="811200" cy="2025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Solution Rule mgmt </a:t>
            </a:r>
            <a:endParaRPr b="1" sz="700"/>
          </a:p>
        </p:txBody>
      </p:sp>
      <p:sp>
        <p:nvSpPr>
          <p:cNvPr id="1672" name="Google Shape;1672;p59"/>
          <p:cNvSpPr/>
          <p:nvPr/>
        </p:nvSpPr>
        <p:spPr>
          <a:xfrm>
            <a:off x="4502175" y="2209669"/>
            <a:ext cx="811200" cy="2025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Calculator Engine</a:t>
            </a:r>
            <a:endParaRPr b="1" sz="700">
              <a:solidFill>
                <a:schemeClr val="lt1"/>
              </a:solidFill>
            </a:endParaRPr>
          </a:p>
          <a:p>
            <a:pPr indent="0" lvl="0" marL="0" rtl="0" algn="ctr">
              <a:spcBef>
                <a:spcPts val="0"/>
              </a:spcBef>
              <a:spcAft>
                <a:spcPts val="0"/>
              </a:spcAft>
              <a:buNone/>
            </a:pPr>
            <a:r>
              <a:rPr lang="en" sz="600">
                <a:solidFill>
                  <a:srgbClr val="0000FF"/>
                </a:solidFill>
              </a:rPr>
              <a:t>(Backend/Trigger)</a:t>
            </a:r>
            <a:endParaRPr sz="600">
              <a:solidFill>
                <a:srgbClr val="0000FF"/>
              </a:solidFill>
            </a:endParaRPr>
          </a:p>
        </p:txBody>
      </p:sp>
      <p:sp>
        <p:nvSpPr>
          <p:cNvPr id="1673" name="Google Shape;1673;p59"/>
          <p:cNvSpPr/>
          <p:nvPr/>
        </p:nvSpPr>
        <p:spPr>
          <a:xfrm>
            <a:off x="5479640" y="2207194"/>
            <a:ext cx="811200" cy="20256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Resulting</a:t>
            </a:r>
            <a:endParaRPr b="1" sz="700">
              <a:solidFill>
                <a:schemeClr val="lt1"/>
              </a:solidFill>
            </a:endParaRPr>
          </a:p>
          <a:p>
            <a:pPr indent="0" lvl="0" marL="0" rtl="0" algn="ctr">
              <a:spcBef>
                <a:spcPts val="0"/>
              </a:spcBef>
              <a:spcAft>
                <a:spcPts val="0"/>
              </a:spcAft>
              <a:buNone/>
            </a:pPr>
            <a:r>
              <a:rPr b="1" lang="en" sz="700">
                <a:solidFill>
                  <a:schemeClr val="lt1"/>
                </a:solidFill>
              </a:rPr>
              <a:t>mgmt</a:t>
            </a:r>
            <a:endParaRPr b="1" sz="700">
              <a:solidFill>
                <a:schemeClr val="lt1"/>
              </a:solidFill>
            </a:endParaRPr>
          </a:p>
        </p:txBody>
      </p:sp>
      <p:sp>
        <p:nvSpPr>
          <p:cNvPr id="1674" name="Google Shape;1674;p59"/>
          <p:cNvSpPr/>
          <p:nvPr/>
        </p:nvSpPr>
        <p:spPr>
          <a:xfrm>
            <a:off x="632513" y="3732431"/>
            <a:ext cx="10998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Badcase Correction</a:t>
            </a:r>
            <a:endParaRPr b="0" i="0" sz="600" u="none" cap="none" strike="noStrike">
              <a:solidFill>
                <a:schemeClr val="dk1"/>
              </a:solidFill>
              <a:latin typeface="Arial"/>
              <a:ea typeface="Arial"/>
              <a:cs typeface="Arial"/>
              <a:sym typeface="Arial"/>
            </a:endParaRPr>
          </a:p>
        </p:txBody>
      </p:sp>
      <p:sp>
        <p:nvSpPr>
          <p:cNvPr id="1675" name="Google Shape;1675;p59"/>
          <p:cNvSpPr/>
          <p:nvPr/>
        </p:nvSpPr>
        <p:spPr>
          <a:xfrm>
            <a:off x="8155200" y="1479075"/>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In station</a:t>
            </a:r>
            <a:endParaRPr sz="800"/>
          </a:p>
        </p:txBody>
      </p:sp>
      <p:sp>
        <p:nvSpPr>
          <p:cNvPr id="1676" name="Google Shape;1676;p59"/>
          <p:cNvSpPr/>
          <p:nvPr/>
        </p:nvSpPr>
        <p:spPr>
          <a:xfrm>
            <a:off x="8155200" y="1841363"/>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First Mile</a:t>
            </a:r>
            <a:endParaRPr sz="800"/>
          </a:p>
        </p:txBody>
      </p:sp>
      <p:sp>
        <p:nvSpPr>
          <p:cNvPr id="1677" name="Google Shape;1677;p59"/>
          <p:cNvSpPr/>
          <p:nvPr/>
        </p:nvSpPr>
        <p:spPr>
          <a:xfrm>
            <a:off x="8155200" y="2203650"/>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Last Mile</a:t>
            </a:r>
            <a:endParaRPr sz="800"/>
          </a:p>
        </p:txBody>
      </p:sp>
      <p:cxnSp>
        <p:nvCxnSpPr>
          <p:cNvPr id="1678" name="Google Shape;1678;p59"/>
          <p:cNvCxnSpPr/>
          <p:nvPr/>
        </p:nvCxnSpPr>
        <p:spPr>
          <a:xfrm flipH="1">
            <a:off x="7530543" y="1653394"/>
            <a:ext cx="512100" cy="2400"/>
          </a:xfrm>
          <a:prstGeom prst="straightConnector1">
            <a:avLst/>
          </a:prstGeom>
          <a:noFill/>
          <a:ln cap="flat" cmpd="sng" w="19050">
            <a:solidFill>
              <a:schemeClr val="dk2"/>
            </a:solidFill>
            <a:prstDash val="dash"/>
            <a:round/>
            <a:headEnd len="med" w="med" type="none"/>
            <a:tailEnd len="med" w="med" type="oval"/>
          </a:ln>
        </p:spPr>
      </p:cxnSp>
      <p:cxnSp>
        <p:nvCxnSpPr>
          <p:cNvPr id="1679" name="Google Shape;1679;p59"/>
          <p:cNvCxnSpPr/>
          <p:nvPr/>
        </p:nvCxnSpPr>
        <p:spPr>
          <a:xfrm>
            <a:off x="7530622" y="1531106"/>
            <a:ext cx="522600" cy="10200"/>
          </a:xfrm>
          <a:prstGeom prst="straightConnector1">
            <a:avLst/>
          </a:prstGeom>
          <a:noFill/>
          <a:ln cap="flat" cmpd="sng" w="19050">
            <a:solidFill>
              <a:schemeClr val="dk2"/>
            </a:solidFill>
            <a:prstDash val="dash"/>
            <a:round/>
            <a:headEnd len="med" w="med" type="none"/>
            <a:tailEnd len="med" w="med" type="oval"/>
          </a:ln>
        </p:spPr>
      </p:cxnSp>
      <p:sp>
        <p:nvSpPr>
          <p:cNvPr id="1680" name="Google Shape;1680;p59"/>
          <p:cNvSpPr/>
          <p:nvPr/>
        </p:nvSpPr>
        <p:spPr>
          <a:xfrm>
            <a:off x="1757381" y="4031681"/>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Data Cleaning</a:t>
            </a:r>
            <a:endParaRPr b="0" i="0" sz="600" u="none" cap="none" strike="noStrike">
              <a:solidFill>
                <a:schemeClr val="dk1"/>
              </a:solidFill>
              <a:latin typeface="Arial"/>
              <a:ea typeface="Arial"/>
              <a:cs typeface="Arial"/>
              <a:sym typeface="Arial"/>
            </a:endParaRPr>
          </a:p>
        </p:txBody>
      </p:sp>
      <p:sp>
        <p:nvSpPr>
          <p:cNvPr id="1681" name="Google Shape;1681;p59"/>
          <p:cNvSpPr/>
          <p:nvPr/>
        </p:nvSpPr>
        <p:spPr>
          <a:xfrm>
            <a:off x="2419256" y="403166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Data Testing</a:t>
            </a:r>
            <a:endParaRPr b="0" i="0" sz="600" u="none" cap="none" strike="noStrike">
              <a:solidFill>
                <a:schemeClr val="dk1"/>
              </a:solidFill>
              <a:latin typeface="Arial"/>
              <a:ea typeface="Arial"/>
              <a:cs typeface="Arial"/>
              <a:sym typeface="Arial"/>
            </a:endParaRPr>
          </a:p>
        </p:txBody>
      </p:sp>
      <p:sp>
        <p:nvSpPr>
          <p:cNvPr id="1682" name="Google Shape;1682;p59"/>
          <p:cNvSpPr/>
          <p:nvPr/>
        </p:nvSpPr>
        <p:spPr>
          <a:xfrm>
            <a:off x="632513" y="3433209"/>
            <a:ext cx="23781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DataBase Publish - Point/Route/Polygon</a:t>
            </a:r>
            <a:endParaRPr b="0" i="0" sz="600" u="none" cap="none" strike="noStrike">
              <a:solidFill>
                <a:schemeClr val="dk1"/>
              </a:solidFill>
              <a:latin typeface="Arial"/>
              <a:ea typeface="Arial"/>
              <a:cs typeface="Arial"/>
              <a:sym typeface="Arial"/>
            </a:endParaRPr>
          </a:p>
        </p:txBody>
      </p:sp>
      <p:sp>
        <p:nvSpPr>
          <p:cNvPr id="1683" name="Google Shape;1683;p59"/>
          <p:cNvSpPr/>
          <p:nvPr/>
        </p:nvSpPr>
        <p:spPr>
          <a:xfrm>
            <a:off x="3623919" y="2584351"/>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Polygon Definition</a:t>
            </a:r>
            <a:endParaRPr b="0" i="0" sz="600" u="none" cap="none" strike="noStrike">
              <a:solidFill>
                <a:schemeClr val="dk1"/>
              </a:solidFill>
              <a:latin typeface="Arial"/>
              <a:ea typeface="Arial"/>
              <a:cs typeface="Arial"/>
              <a:sym typeface="Arial"/>
            </a:endParaRPr>
          </a:p>
        </p:txBody>
      </p:sp>
      <p:sp>
        <p:nvSpPr>
          <p:cNvPr id="1684" name="Google Shape;1684;p59"/>
          <p:cNvSpPr/>
          <p:nvPr/>
        </p:nvSpPr>
        <p:spPr>
          <a:xfrm>
            <a:off x="3623909" y="309560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Constraints Setting</a:t>
            </a:r>
            <a:endParaRPr b="0" i="0" sz="600" u="none" cap="none" strike="noStrike">
              <a:solidFill>
                <a:schemeClr val="dk1"/>
              </a:solidFill>
              <a:latin typeface="Arial"/>
              <a:ea typeface="Arial"/>
              <a:cs typeface="Arial"/>
              <a:sym typeface="Arial"/>
            </a:endParaRPr>
          </a:p>
        </p:txBody>
      </p:sp>
      <p:sp>
        <p:nvSpPr>
          <p:cNvPr id="1685" name="Google Shape;1685;p59"/>
          <p:cNvSpPr/>
          <p:nvPr/>
        </p:nvSpPr>
        <p:spPr>
          <a:xfrm>
            <a:off x="3623909" y="283997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Address Configuration</a:t>
            </a:r>
            <a:endParaRPr b="0" i="0" sz="600" u="none" cap="none" strike="noStrike">
              <a:solidFill>
                <a:schemeClr val="dk1"/>
              </a:solidFill>
              <a:latin typeface="Arial"/>
              <a:ea typeface="Arial"/>
              <a:cs typeface="Arial"/>
              <a:sym typeface="Arial"/>
            </a:endParaRPr>
          </a:p>
        </p:txBody>
      </p:sp>
      <p:sp>
        <p:nvSpPr>
          <p:cNvPr id="1686" name="Google Shape;1686;p59"/>
          <p:cNvSpPr/>
          <p:nvPr/>
        </p:nvSpPr>
        <p:spPr>
          <a:xfrm>
            <a:off x="3623909" y="3351226"/>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Target Setting</a:t>
            </a:r>
            <a:endParaRPr b="0" i="0" sz="600" u="none" cap="none" strike="noStrike">
              <a:solidFill>
                <a:schemeClr val="dk1"/>
              </a:solidFill>
              <a:latin typeface="Arial"/>
              <a:ea typeface="Arial"/>
              <a:cs typeface="Arial"/>
              <a:sym typeface="Arial"/>
            </a:endParaRPr>
          </a:p>
        </p:txBody>
      </p:sp>
      <p:sp>
        <p:nvSpPr>
          <p:cNvPr id="1687" name="Google Shape;1687;p59"/>
          <p:cNvSpPr/>
          <p:nvPr/>
        </p:nvSpPr>
        <p:spPr>
          <a:xfrm>
            <a:off x="4611079" y="3384104"/>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Auto-Merging/ Clustering</a:t>
            </a:r>
            <a:endParaRPr b="0" i="0" sz="600" u="none" cap="none" strike="noStrike">
              <a:solidFill>
                <a:schemeClr val="dk1"/>
              </a:solidFill>
              <a:latin typeface="Arial"/>
              <a:ea typeface="Arial"/>
              <a:cs typeface="Arial"/>
              <a:sym typeface="Arial"/>
            </a:endParaRPr>
          </a:p>
        </p:txBody>
      </p:sp>
      <p:sp>
        <p:nvSpPr>
          <p:cNvPr id="1688" name="Google Shape;1688;p59"/>
          <p:cNvSpPr/>
          <p:nvPr/>
        </p:nvSpPr>
        <p:spPr>
          <a:xfrm>
            <a:off x="4611070" y="2592851"/>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Point-Zone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Matching</a:t>
            </a:r>
            <a:endParaRPr b="0" i="0" sz="600" u="none" cap="none" strike="noStrike">
              <a:solidFill>
                <a:schemeClr val="dk1"/>
              </a:solidFill>
              <a:latin typeface="Arial"/>
              <a:ea typeface="Arial"/>
              <a:cs typeface="Arial"/>
              <a:sym typeface="Arial"/>
            </a:endParaRPr>
          </a:p>
        </p:txBody>
      </p:sp>
      <p:sp>
        <p:nvSpPr>
          <p:cNvPr id="1689" name="Google Shape;1689;p59"/>
          <p:cNvSpPr/>
          <p:nvPr/>
        </p:nvSpPr>
        <p:spPr>
          <a:xfrm>
            <a:off x="5588534" y="2565020"/>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Strategy Simulator</a:t>
            </a:r>
            <a:endParaRPr b="0" i="0" sz="600" u="none" cap="none" strike="noStrike">
              <a:solidFill>
                <a:schemeClr val="dk1"/>
              </a:solidFill>
              <a:latin typeface="Arial"/>
              <a:ea typeface="Arial"/>
              <a:cs typeface="Arial"/>
              <a:sym typeface="Arial"/>
            </a:endParaRPr>
          </a:p>
        </p:txBody>
      </p:sp>
      <p:sp>
        <p:nvSpPr>
          <p:cNvPr id="1690" name="Google Shape;1690;p59"/>
          <p:cNvSpPr/>
          <p:nvPr/>
        </p:nvSpPr>
        <p:spPr>
          <a:xfrm>
            <a:off x="5588553" y="283479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Performance Testing</a:t>
            </a:r>
            <a:endParaRPr b="0" i="0" sz="600" u="none" cap="none" strike="noStrike">
              <a:solidFill>
                <a:schemeClr val="dk1"/>
              </a:solidFill>
              <a:latin typeface="Arial"/>
              <a:ea typeface="Arial"/>
              <a:cs typeface="Arial"/>
              <a:sym typeface="Arial"/>
            </a:endParaRPr>
          </a:p>
        </p:txBody>
      </p:sp>
      <p:sp>
        <p:nvSpPr>
          <p:cNvPr id="1691" name="Google Shape;1691;p59"/>
          <p:cNvSpPr/>
          <p:nvPr/>
        </p:nvSpPr>
        <p:spPr>
          <a:xfrm>
            <a:off x="1775644" y="3732450"/>
            <a:ext cx="12105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Strategy Mngt</a:t>
            </a:r>
            <a:endParaRPr sz="600">
              <a:solidFill>
                <a:schemeClr val="dk1"/>
              </a:solidFill>
            </a:endParaRPr>
          </a:p>
        </p:txBody>
      </p:sp>
      <p:sp>
        <p:nvSpPr>
          <p:cNvPr id="1692" name="Google Shape;1692;p59"/>
          <p:cNvSpPr/>
          <p:nvPr/>
        </p:nvSpPr>
        <p:spPr>
          <a:xfrm>
            <a:off x="666169" y="4055944"/>
            <a:ext cx="296400" cy="162000"/>
          </a:xfrm>
          <a:prstGeom prst="roundRect">
            <a:avLst>
              <a:gd fmla="val 16667" name="adj"/>
            </a:avLst>
          </a:prstGeom>
          <a:solidFill>
            <a:schemeClr val="dk2"/>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lt1"/>
                </a:solidFill>
              </a:rPr>
              <a:t>Google</a:t>
            </a:r>
            <a:endParaRPr b="0" i="0" sz="600" u="none" cap="none" strike="noStrike">
              <a:solidFill>
                <a:schemeClr val="dk1"/>
              </a:solidFill>
              <a:latin typeface="Arial"/>
              <a:ea typeface="Arial"/>
              <a:cs typeface="Arial"/>
              <a:sym typeface="Arial"/>
            </a:endParaRPr>
          </a:p>
        </p:txBody>
      </p:sp>
      <p:sp>
        <p:nvSpPr>
          <p:cNvPr id="1693" name="Google Shape;1693;p59"/>
          <p:cNvSpPr/>
          <p:nvPr/>
        </p:nvSpPr>
        <p:spPr>
          <a:xfrm>
            <a:off x="4611079" y="3116176"/>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Dynamic Routing</a:t>
            </a:r>
            <a:endParaRPr sz="600">
              <a:solidFill>
                <a:schemeClr val="dk1"/>
              </a:solidFill>
            </a:endParaRPr>
          </a:p>
        </p:txBody>
      </p:sp>
      <p:sp>
        <p:nvSpPr>
          <p:cNvPr id="1694" name="Google Shape;1694;p59"/>
          <p:cNvSpPr/>
          <p:nvPr/>
        </p:nvSpPr>
        <p:spPr>
          <a:xfrm>
            <a:off x="4611079" y="3647888"/>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Dynamic Sequencing</a:t>
            </a:r>
            <a:endParaRPr b="0" i="0" sz="600" u="none" cap="none" strike="noStrike">
              <a:solidFill>
                <a:schemeClr val="dk1"/>
              </a:solidFill>
              <a:latin typeface="Arial"/>
              <a:ea typeface="Arial"/>
              <a:cs typeface="Arial"/>
              <a:sym typeface="Arial"/>
            </a:endParaRPr>
          </a:p>
        </p:txBody>
      </p:sp>
      <p:sp>
        <p:nvSpPr>
          <p:cNvPr id="1695" name="Google Shape;1695;p59"/>
          <p:cNvSpPr/>
          <p:nvPr/>
        </p:nvSpPr>
        <p:spPr>
          <a:xfrm>
            <a:off x="6660909" y="2360981"/>
            <a:ext cx="820500" cy="347400"/>
          </a:xfrm>
          <a:prstGeom prst="roundRect">
            <a:avLst>
              <a:gd fmla="val 6532"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rPr b="1" lang="en" sz="700">
                <a:solidFill>
                  <a:schemeClr val="lt1"/>
                </a:solidFill>
              </a:rPr>
              <a:t>Smart Sorting Dashboard</a:t>
            </a:r>
            <a:endParaRPr b="0" i="0" sz="600" u="none" cap="none" strike="noStrike">
              <a:solidFill>
                <a:schemeClr val="dk1"/>
              </a:solidFill>
              <a:latin typeface="Arial"/>
              <a:ea typeface="Arial"/>
              <a:cs typeface="Arial"/>
              <a:sym typeface="Arial"/>
            </a:endParaRPr>
          </a:p>
        </p:txBody>
      </p:sp>
      <p:sp>
        <p:nvSpPr>
          <p:cNvPr id="1696" name="Google Shape;1696;p59"/>
          <p:cNvSpPr/>
          <p:nvPr/>
        </p:nvSpPr>
        <p:spPr>
          <a:xfrm>
            <a:off x="5595340" y="31045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Result Adjustment</a:t>
            </a:r>
            <a:endParaRPr b="0" i="0" sz="600" u="none" cap="none" strike="noStrike">
              <a:solidFill>
                <a:schemeClr val="dk1"/>
              </a:solidFill>
              <a:latin typeface="Arial"/>
              <a:ea typeface="Arial"/>
              <a:cs typeface="Arial"/>
              <a:sym typeface="Arial"/>
            </a:endParaRPr>
          </a:p>
        </p:txBody>
      </p:sp>
      <p:sp>
        <p:nvSpPr>
          <p:cNvPr id="1697" name="Google Shape;1697;p59"/>
          <p:cNvSpPr/>
          <p:nvPr/>
        </p:nvSpPr>
        <p:spPr>
          <a:xfrm>
            <a:off x="4611070" y="283997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Zone-Zone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Matching</a:t>
            </a:r>
            <a:endParaRPr b="0" i="0" sz="600" u="none" cap="none" strike="noStrike">
              <a:solidFill>
                <a:schemeClr val="dk1"/>
              </a:solidFill>
              <a:latin typeface="Arial"/>
              <a:ea typeface="Arial"/>
              <a:cs typeface="Arial"/>
              <a:sym typeface="Arial"/>
            </a:endParaRPr>
          </a:p>
        </p:txBody>
      </p:sp>
      <p:sp>
        <p:nvSpPr>
          <p:cNvPr id="1698" name="Google Shape;1698;p59"/>
          <p:cNvSpPr/>
          <p:nvPr/>
        </p:nvSpPr>
        <p:spPr>
          <a:xfrm>
            <a:off x="4611079" y="3907557"/>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Auto-Locating </a:t>
            </a:r>
            <a:endParaRPr sz="600">
              <a:solidFill>
                <a:schemeClr val="dk1"/>
              </a:solidFill>
            </a:endParaRPr>
          </a:p>
        </p:txBody>
      </p:sp>
      <p:sp>
        <p:nvSpPr>
          <p:cNvPr id="1699" name="Google Shape;1699;p59"/>
          <p:cNvSpPr/>
          <p:nvPr/>
        </p:nvSpPr>
        <p:spPr>
          <a:xfrm>
            <a:off x="5595340" y="33743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Result Sending</a:t>
            </a:r>
            <a:endParaRPr b="0" i="0" sz="600" u="none" cap="none" strike="noStrike">
              <a:solidFill>
                <a:schemeClr val="dk1"/>
              </a:solidFill>
              <a:latin typeface="Arial"/>
              <a:ea typeface="Arial"/>
              <a:cs typeface="Arial"/>
              <a:sym typeface="Arial"/>
            </a:endParaRPr>
          </a:p>
        </p:txBody>
      </p:sp>
      <p:sp>
        <p:nvSpPr>
          <p:cNvPr id="1700" name="Google Shape;1700;p59"/>
          <p:cNvSpPr/>
          <p:nvPr/>
        </p:nvSpPr>
        <p:spPr>
          <a:xfrm>
            <a:off x="3623928" y="36068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Whitelist Mngt</a:t>
            </a:r>
            <a:endParaRPr b="0" i="0" sz="600" u="none" cap="none" strike="noStrike">
              <a:solidFill>
                <a:schemeClr val="dk1"/>
              </a:solidFill>
              <a:latin typeface="Arial"/>
              <a:ea typeface="Arial"/>
              <a:cs typeface="Arial"/>
              <a:sym typeface="Arial"/>
            </a:endParaRPr>
          </a:p>
        </p:txBody>
      </p:sp>
      <p:cxnSp>
        <p:nvCxnSpPr>
          <p:cNvPr id="1701" name="Google Shape;1701;p59"/>
          <p:cNvCxnSpPr/>
          <p:nvPr/>
        </p:nvCxnSpPr>
        <p:spPr>
          <a:xfrm flipH="1">
            <a:off x="7530581" y="4193362"/>
            <a:ext cx="512100" cy="2400"/>
          </a:xfrm>
          <a:prstGeom prst="straightConnector1">
            <a:avLst/>
          </a:prstGeom>
          <a:noFill/>
          <a:ln cap="flat" cmpd="sng" w="19050">
            <a:solidFill>
              <a:schemeClr val="dk2"/>
            </a:solidFill>
            <a:prstDash val="dash"/>
            <a:round/>
            <a:headEnd len="med" w="med" type="none"/>
            <a:tailEnd len="med" w="med" type="oval"/>
          </a:ln>
        </p:spPr>
      </p:cxnSp>
      <p:cxnSp>
        <p:nvCxnSpPr>
          <p:cNvPr id="1702" name="Google Shape;1702;p59"/>
          <p:cNvCxnSpPr/>
          <p:nvPr/>
        </p:nvCxnSpPr>
        <p:spPr>
          <a:xfrm>
            <a:off x="7530659" y="4071075"/>
            <a:ext cx="522600" cy="10200"/>
          </a:xfrm>
          <a:prstGeom prst="straightConnector1">
            <a:avLst/>
          </a:prstGeom>
          <a:noFill/>
          <a:ln cap="flat" cmpd="sng" w="19050">
            <a:solidFill>
              <a:schemeClr val="dk2"/>
            </a:solidFill>
            <a:prstDash val="dash"/>
            <a:round/>
            <a:headEnd len="med" w="med" type="none"/>
            <a:tailEnd len="med" w="med" type="oval"/>
          </a:ln>
        </p:spPr>
      </p:cxnSp>
      <p:sp>
        <p:nvSpPr>
          <p:cNvPr id="1703" name="Google Shape;1703;p59"/>
          <p:cNvSpPr/>
          <p:nvPr/>
        </p:nvSpPr>
        <p:spPr>
          <a:xfrm>
            <a:off x="8057738" y="3795206"/>
            <a:ext cx="797100" cy="5730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SPX</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Data Center</a:t>
            </a:r>
            <a:endParaRPr b="1" i="0" sz="800" u="none" cap="none" strike="noStrike">
              <a:solidFill>
                <a:srgbClr val="FFFFFF"/>
              </a:solidFill>
              <a:latin typeface="Arial"/>
              <a:ea typeface="Arial"/>
              <a:cs typeface="Arial"/>
              <a:sym typeface="Arial"/>
            </a:endParaRPr>
          </a:p>
        </p:txBody>
      </p:sp>
      <p:cxnSp>
        <p:nvCxnSpPr>
          <p:cNvPr id="1704" name="Google Shape;1704;p59"/>
          <p:cNvCxnSpPr/>
          <p:nvPr/>
        </p:nvCxnSpPr>
        <p:spPr>
          <a:xfrm flipH="1" rot="5400000">
            <a:off x="412163" y="1233001"/>
            <a:ext cx="226200" cy="2100"/>
          </a:xfrm>
          <a:prstGeom prst="straightConnector1">
            <a:avLst/>
          </a:prstGeom>
          <a:noFill/>
          <a:ln cap="flat" cmpd="sng" w="19050">
            <a:solidFill>
              <a:schemeClr val="dk2"/>
            </a:solidFill>
            <a:prstDash val="dash"/>
            <a:round/>
            <a:headEnd len="med" w="med" type="none"/>
            <a:tailEnd len="med" w="med" type="oval"/>
          </a:ln>
        </p:spPr>
      </p:cxnSp>
      <p:cxnSp>
        <p:nvCxnSpPr>
          <p:cNvPr id="1705" name="Google Shape;1705;p59"/>
          <p:cNvCxnSpPr/>
          <p:nvPr/>
        </p:nvCxnSpPr>
        <p:spPr>
          <a:xfrm rot="5400000">
            <a:off x="528150" y="1231290"/>
            <a:ext cx="230700" cy="10200"/>
          </a:xfrm>
          <a:prstGeom prst="straightConnector1">
            <a:avLst/>
          </a:prstGeom>
          <a:noFill/>
          <a:ln cap="flat" cmpd="sng" w="19050">
            <a:solidFill>
              <a:schemeClr val="dk2"/>
            </a:solidFill>
            <a:prstDash val="dash"/>
            <a:round/>
            <a:headEnd len="med" w="med" type="none"/>
            <a:tailEnd len="med" w="med" type="oval"/>
          </a:ln>
        </p:spPr>
      </p:cxnSp>
      <p:sp>
        <p:nvSpPr>
          <p:cNvPr id="1706" name="Google Shape;1706;p59"/>
          <p:cNvSpPr/>
          <p:nvPr/>
        </p:nvSpPr>
        <p:spPr>
          <a:xfrm>
            <a:off x="6660909" y="2759738"/>
            <a:ext cx="820500" cy="347400"/>
          </a:xfrm>
          <a:prstGeom prst="roundRect">
            <a:avLst>
              <a:gd fmla="val 6532"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rPr b="1" lang="en" sz="700">
                <a:solidFill>
                  <a:schemeClr val="lt1"/>
                </a:solidFill>
              </a:rPr>
              <a:t>BR Routing Dashboard</a:t>
            </a:r>
            <a:endParaRPr b="0" i="0" sz="600" u="none" cap="none" strike="noStrike">
              <a:solidFill>
                <a:schemeClr val="dk1"/>
              </a:solidFill>
              <a:latin typeface="Arial"/>
              <a:ea typeface="Arial"/>
              <a:cs typeface="Arial"/>
              <a:sym typeface="Arial"/>
            </a:endParaRPr>
          </a:p>
        </p:txBody>
      </p:sp>
      <p:sp>
        <p:nvSpPr>
          <p:cNvPr id="1707" name="Google Shape;1707;p59"/>
          <p:cNvSpPr/>
          <p:nvPr/>
        </p:nvSpPr>
        <p:spPr>
          <a:xfrm>
            <a:off x="6661022" y="3158494"/>
            <a:ext cx="820500" cy="347400"/>
          </a:xfrm>
          <a:prstGeom prst="roundRect">
            <a:avLst>
              <a:gd fmla="val 6532"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rPr b="1" lang="en" sz="700">
                <a:solidFill>
                  <a:schemeClr val="lt1"/>
                </a:solidFill>
              </a:rPr>
              <a:t>Smart Pickup Dashboard</a:t>
            </a:r>
            <a:endParaRPr b="0" i="0" sz="600" u="none" cap="none" strike="noStrike">
              <a:solidFill>
                <a:schemeClr val="dk1"/>
              </a:solidFill>
              <a:latin typeface="Arial"/>
              <a:ea typeface="Arial"/>
              <a:cs typeface="Arial"/>
              <a:sym typeface="Arial"/>
            </a:endParaRPr>
          </a:p>
        </p:txBody>
      </p:sp>
      <p:sp>
        <p:nvSpPr>
          <p:cNvPr id="1708" name="Google Shape;1708;p59"/>
          <p:cNvSpPr/>
          <p:nvPr/>
        </p:nvSpPr>
        <p:spPr>
          <a:xfrm>
            <a:off x="3267918" y="3046669"/>
            <a:ext cx="132300" cy="1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9"/>
          <p:cNvSpPr/>
          <p:nvPr/>
        </p:nvSpPr>
        <p:spPr>
          <a:xfrm>
            <a:off x="4352883" y="3046669"/>
            <a:ext cx="132300" cy="1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9"/>
          <p:cNvSpPr/>
          <p:nvPr/>
        </p:nvSpPr>
        <p:spPr>
          <a:xfrm>
            <a:off x="5333766" y="3046669"/>
            <a:ext cx="132300" cy="16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9"/>
          <p:cNvSpPr/>
          <p:nvPr/>
        </p:nvSpPr>
        <p:spPr>
          <a:xfrm>
            <a:off x="3864154" y="1854692"/>
            <a:ext cx="132300" cy="26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9"/>
          <p:cNvSpPr/>
          <p:nvPr/>
        </p:nvSpPr>
        <p:spPr>
          <a:xfrm flipH="1" rot="10800000">
            <a:off x="5841750" y="1854692"/>
            <a:ext cx="132300" cy="26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9"/>
          <p:cNvSpPr/>
          <p:nvPr/>
        </p:nvSpPr>
        <p:spPr>
          <a:xfrm>
            <a:off x="6998475" y="1854692"/>
            <a:ext cx="132300" cy="13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9"/>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Data/Algo </a:t>
            </a:r>
            <a:r>
              <a:rPr lang="en" sz="1800"/>
              <a:t>(</a:t>
            </a:r>
            <a:r>
              <a:rPr lang="en"/>
              <a:t>2</a:t>
            </a:r>
            <a:r>
              <a:rPr lang="en" sz="1800"/>
              <a:t>/</a:t>
            </a:r>
            <a:r>
              <a:rPr lang="en"/>
              <a:t>3</a:t>
            </a:r>
            <a:r>
              <a:rPr lang="en" sz="1800"/>
              <a:t>) - </a:t>
            </a:r>
            <a:r>
              <a:rPr lang="en"/>
              <a:t>Smart Solution</a:t>
            </a:r>
            <a:endParaRPr sz="1800"/>
          </a:p>
        </p:txBody>
      </p:sp>
      <p:cxnSp>
        <p:nvCxnSpPr>
          <p:cNvPr id="1715" name="Google Shape;1715;p59"/>
          <p:cNvCxnSpPr>
            <a:stCxn id="1649" idx="2"/>
            <a:endCxn id="1642" idx="1"/>
          </p:cNvCxnSpPr>
          <p:nvPr/>
        </p:nvCxnSpPr>
        <p:spPr>
          <a:xfrm rot="-5400000">
            <a:off x="4044094" y="278522"/>
            <a:ext cx="1787100" cy="6231000"/>
          </a:xfrm>
          <a:prstGeom prst="bentConnector4">
            <a:avLst>
              <a:gd fmla="val -6095" name="adj1"/>
              <a:gd fmla="val 96225" name="adj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60"/>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Data/Algo </a:t>
            </a:r>
            <a:r>
              <a:rPr lang="en" sz="1800"/>
              <a:t>(</a:t>
            </a:r>
            <a:r>
              <a:rPr lang="en"/>
              <a:t>3</a:t>
            </a:r>
            <a:r>
              <a:rPr lang="en" sz="1800"/>
              <a:t>/</a:t>
            </a:r>
            <a:r>
              <a:rPr lang="en"/>
              <a:t>3</a:t>
            </a:r>
            <a:r>
              <a:rPr lang="en" sz="1800"/>
              <a:t>) - </a:t>
            </a:r>
            <a:r>
              <a:rPr lang="en"/>
              <a:t>Data Product</a:t>
            </a:r>
            <a:endParaRPr sz="1800"/>
          </a:p>
        </p:txBody>
      </p:sp>
      <p:sp>
        <p:nvSpPr>
          <p:cNvPr id="1721" name="Google Shape;1721;p60"/>
          <p:cNvSpPr/>
          <p:nvPr/>
        </p:nvSpPr>
        <p:spPr>
          <a:xfrm>
            <a:off x="551425" y="665475"/>
            <a:ext cx="3270300" cy="5199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1"/>
                </a:solidFill>
              </a:rPr>
              <a:t>Local/Reg BI User</a:t>
            </a:r>
            <a:endParaRPr b="1" i="0" sz="800" u="none" cap="none" strike="noStrike">
              <a:solidFill>
                <a:schemeClr val="dk1"/>
              </a:solidFill>
              <a:latin typeface="Arial"/>
              <a:ea typeface="Arial"/>
              <a:cs typeface="Arial"/>
              <a:sym typeface="Arial"/>
            </a:endParaRPr>
          </a:p>
        </p:txBody>
      </p:sp>
      <p:sp>
        <p:nvSpPr>
          <p:cNvPr id="1722" name="Google Shape;1722;p60"/>
          <p:cNvSpPr/>
          <p:nvPr/>
        </p:nvSpPr>
        <p:spPr>
          <a:xfrm>
            <a:off x="3995375" y="1527000"/>
            <a:ext cx="4727400" cy="22386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 SPX Data Center </a:t>
            </a:r>
            <a:endParaRPr b="1" i="0" sz="800" u="none" cap="none" strike="noStrike">
              <a:solidFill>
                <a:srgbClr val="000000"/>
              </a:solidFill>
              <a:latin typeface="Arial"/>
              <a:ea typeface="Arial"/>
              <a:cs typeface="Arial"/>
              <a:sym typeface="Arial"/>
            </a:endParaRPr>
          </a:p>
        </p:txBody>
      </p:sp>
      <p:sp>
        <p:nvSpPr>
          <p:cNvPr id="1723" name="Google Shape;1723;p60"/>
          <p:cNvSpPr/>
          <p:nvPr/>
        </p:nvSpPr>
        <p:spPr>
          <a:xfrm>
            <a:off x="4975200" y="675050"/>
            <a:ext cx="24591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1724" name="Google Shape;1724;p60"/>
          <p:cNvSpPr/>
          <p:nvPr/>
        </p:nvSpPr>
        <p:spPr>
          <a:xfrm>
            <a:off x="4975200" y="956275"/>
            <a:ext cx="2459100" cy="207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1725" name="Google Shape;1725;p60"/>
          <p:cNvSpPr/>
          <p:nvPr/>
        </p:nvSpPr>
        <p:spPr>
          <a:xfrm>
            <a:off x="5670225" y="4505725"/>
            <a:ext cx="3052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                            </a:t>
            </a: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1726" name="Google Shape;1726;p60"/>
          <p:cNvSpPr/>
          <p:nvPr/>
        </p:nvSpPr>
        <p:spPr>
          <a:xfrm>
            <a:off x="7518900" y="673850"/>
            <a:ext cx="12042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1727" name="Google Shape;1727;p60"/>
          <p:cNvSpPr/>
          <p:nvPr/>
        </p:nvSpPr>
        <p:spPr>
          <a:xfrm>
            <a:off x="7518574" y="936900"/>
            <a:ext cx="12042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1728" name="Google Shape;1728;p60"/>
          <p:cNvSpPr/>
          <p:nvPr/>
        </p:nvSpPr>
        <p:spPr>
          <a:xfrm>
            <a:off x="4899695" y="4505725"/>
            <a:ext cx="721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1729" name="Google Shape;1729;p60"/>
          <p:cNvSpPr/>
          <p:nvPr/>
        </p:nvSpPr>
        <p:spPr>
          <a:xfrm>
            <a:off x="4035000" y="665475"/>
            <a:ext cx="8556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1730" name="Google Shape;1730;p60"/>
          <p:cNvSpPr/>
          <p:nvPr/>
        </p:nvSpPr>
        <p:spPr>
          <a:xfrm>
            <a:off x="5731005" y="4539025"/>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sp>
        <p:nvSpPr>
          <p:cNvPr id="1731" name="Google Shape;1731;p60"/>
          <p:cNvSpPr/>
          <p:nvPr/>
        </p:nvSpPr>
        <p:spPr>
          <a:xfrm>
            <a:off x="6245355" y="4539025"/>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
        <p:nvSpPr>
          <p:cNvPr id="1732" name="Google Shape;1732;p60"/>
          <p:cNvSpPr/>
          <p:nvPr/>
        </p:nvSpPr>
        <p:spPr>
          <a:xfrm>
            <a:off x="4899700" y="4105325"/>
            <a:ext cx="3823200" cy="3231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Operation Service </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Library</a:t>
            </a:r>
            <a:endParaRPr b="1" i="0" sz="800" u="none" cap="none" strike="noStrike">
              <a:solidFill>
                <a:srgbClr val="FFFFFF"/>
              </a:solidFill>
              <a:latin typeface="Arial"/>
              <a:ea typeface="Arial"/>
              <a:cs typeface="Arial"/>
              <a:sym typeface="Arial"/>
            </a:endParaRPr>
          </a:p>
        </p:txBody>
      </p:sp>
      <p:sp>
        <p:nvSpPr>
          <p:cNvPr id="1733" name="Google Shape;1733;p60"/>
          <p:cNvSpPr/>
          <p:nvPr/>
        </p:nvSpPr>
        <p:spPr>
          <a:xfrm>
            <a:off x="3995376" y="4505725"/>
            <a:ext cx="855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Other Common Service</a:t>
            </a:r>
            <a:endParaRPr b="1" i="0" sz="800" u="none" cap="none" strike="noStrike">
              <a:solidFill>
                <a:srgbClr val="FFFFFF"/>
              </a:solidFill>
              <a:latin typeface="Arial"/>
              <a:ea typeface="Arial"/>
              <a:cs typeface="Arial"/>
              <a:sym typeface="Arial"/>
            </a:endParaRPr>
          </a:p>
        </p:txBody>
      </p:sp>
      <p:sp>
        <p:nvSpPr>
          <p:cNvPr id="1734" name="Google Shape;1734;p60"/>
          <p:cNvSpPr/>
          <p:nvPr/>
        </p:nvSpPr>
        <p:spPr>
          <a:xfrm>
            <a:off x="3995375" y="4107225"/>
            <a:ext cx="855600" cy="2997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Smart Solution</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 Library</a:t>
            </a:r>
            <a:endParaRPr b="1" i="0" sz="800" u="none" cap="none" strike="noStrike">
              <a:solidFill>
                <a:srgbClr val="FFFFFF"/>
              </a:solidFill>
              <a:latin typeface="Arial"/>
              <a:ea typeface="Arial"/>
              <a:cs typeface="Arial"/>
              <a:sym typeface="Arial"/>
            </a:endParaRPr>
          </a:p>
        </p:txBody>
      </p:sp>
      <p:sp>
        <p:nvSpPr>
          <p:cNvPr id="1735" name="Google Shape;1735;p60"/>
          <p:cNvSpPr/>
          <p:nvPr/>
        </p:nvSpPr>
        <p:spPr>
          <a:xfrm>
            <a:off x="5851400" y="4161875"/>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FM/LM</a:t>
            </a:r>
            <a:endParaRPr sz="800"/>
          </a:p>
        </p:txBody>
      </p:sp>
      <p:sp>
        <p:nvSpPr>
          <p:cNvPr id="1736" name="Google Shape;1736;p60"/>
          <p:cNvSpPr/>
          <p:nvPr/>
        </p:nvSpPr>
        <p:spPr>
          <a:xfrm>
            <a:off x="6529100" y="4161875"/>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In-station</a:t>
            </a:r>
            <a:endParaRPr sz="800"/>
          </a:p>
        </p:txBody>
      </p:sp>
      <p:sp>
        <p:nvSpPr>
          <p:cNvPr id="1737" name="Google Shape;1737;p60"/>
          <p:cNvSpPr/>
          <p:nvPr/>
        </p:nvSpPr>
        <p:spPr>
          <a:xfrm>
            <a:off x="7206800" y="4161875"/>
            <a:ext cx="5934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LineHaul</a:t>
            </a:r>
            <a:endParaRPr sz="800"/>
          </a:p>
        </p:txBody>
      </p:sp>
      <p:sp>
        <p:nvSpPr>
          <p:cNvPr id="1738" name="Google Shape;1738;p60"/>
          <p:cNvSpPr/>
          <p:nvPr/>
        </p:nvSpPr>
        <p:spPr>
          <a:xfrm>
            <a:off x="7884500" y="4152575"/>
            <a:ext cx="766200" cy="228600"/>
          </a:xfrm>
          <a:prstGeom prst="rect">
            <a:avLst/>
          </a:prstGeom>
          <a:noFill/>
          <a:ln cap="flat" cmpd="sng" w="9525">
            <a:solidFill>
              <a:schemeClr val="lt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t>Service Point</a:t>
            </a:r>
            <a:endParaRPr sz="800"/>
          </a:p>
        </p:txBody>
      </p:sp>
      <p:cxnSp>
        <p:nvCxnSpPr>
          <p:cNvPr id="1739" name="Google Shape;1739;p60"/>
          <p:cNvCxnSpPr/>
          <p:nvPr/>
        </p:nvCxnSpPr>
        <p:spPr>
          <a:xfrm flipH="1" rot="5400000">
            <a:off x="4997178" y="3945821"/>
            <a:ext cx="371100" cy="2700"/>
          </a:xfrm>
          <a:prstGeom prst="straightConnector1">
            <a:avLst/>
          </a:prstGeom>
          <a:noFill/>
          <a:ln cap="flat" cmpd="sng" w="19050">
            <a:solidFill>
              <a:srgbClr val="B7B7B7"/>
            </a:solidFill>
            <a:prstDash val="dash"/>
            <a:round/>
            <a:headEnd len="med" w="med" type="none"/>
            <a:tailEnd len="med" w="med" type="oval"/>
          </a:ln>
        </p:spPr>
      </p:cxnSp>
      <p:cxnSp>
        <p:nvCxnSpPr>
          <p:cNvPr id="1740" name="Google Shape;1740;p60"/>
          <p:cNvCxnSpPr/>
          <p:nvPr/>
        </p:nvCxnSpPr>
        <p:spPr>
          <a:xfrm rot="5400000">
            <a:off x="5144078" y="3944646"/>
            <a:ext cx="378600" cy="12900"/>
          </a:xfrm>
          <a:prstGeom prst="straightConnector1">
            <a:avLst/>
          </a:prstGeom>
          <a:noFill/>
          <a:ln cap="flat" cmpd="sng" w="19050">
            <a:solidFill>
              <a:srgbClr val="B7B7B7"/>
            </a:solidFill>
            <a:prstDash val="dash"/>
            <a:round/>
            <a:headEnd len="med" w="med" type="none"/>
            <a:tailEnd len="med" w="med" type="oval"/>
          </a:ln>
        </p:spPr>
      </p:cxnSp>
      <p:cxnSp>
        <p:nvCxnSpPr>
          <p:cNvPr id="1741" name="Google Shape;1741;p60"/>
          <p:cNvCxnSpPr/>
          <p:nvPr/>
        </p:nvCxnSpPr>
        <p:spPr>
          <a:xfrm flipH="1" rot="5400000">
            <a:off x="3955703" y="3949646"/>
            <a:ext cx="371100" cy="2700"/>
          </a:xfrm>
          <a:prstGeom prst="straightConnector1">
            <a:avLst/>
          </a:prstGeom>
          <a:noFill/>
          <a:ln cap="flat" cmpd="sng" w="19050">
            <a:solidFill>
              <a:srgbClr val="B7B7B7"/>
            </a:solidFill>
            <a:prstDash val="dash"/>
            <a:round/>
            <a:headEnd len="med" w="med" type="none"/>
            <a:tailEnd len="med" w="med" type="oval"/>
          </a:ln>
        </p:spPr>
      </p:cxnSp>
      <p:cxnSp>
        <p:nvCxnSpPr>
          <p:cNvPr id="1742" name="Google Shape;1742;p60"/>
          <p:cNvCxnSpPr/>
          <p:nvPr/>
        </p:nvCxnSpPr>
        <p:spPr>
          <a:xfrm rot="5400000">
            <a:off x="4102603" y="3948471"/>
            <a:ext cx="378600" cy="12900"/>
          </a:xfrm>
          <a:prstGeom prst="straightConnector1">
            <a:avLst/>
          </a:prstGeom>
          <a:noFill/>
          <a:ln cap="flat" cmpd="sng" w="19050">
            <a:solidFill>
              <a:srgbClr val="B7B7B7"/>
            </a:solidFill>
            <a:prstDash val="dash"/>
            <a:round/>
            <a:headEnd len="med" w="med" type="none"/>
            <a:tailEnd len="med" w="med" type="oval"/>
          </a:ln>
        </p:spPr>
      </p:cxnSp>
      <p:cxnSp>
        <p:nvCxnSpPr>
          <p:cNvPr id="1743" name="Google Shape;1743;p60"/>
          <p:cNvCxnSpPr/>
          <p:nvPr/>
        </p:nvCxnSpPr>
        <p:spPr>
          <a:xfrm flipH="1" rot="5400000">
            <a:off x="564078" y="1346034"/>
            <a:ext cx="371100" cy="2700"/>
          </a:xfrm>
          <a:prstGeom prst="straightConnector1">
            <a:avLst/>
          </a:prstGeom>
          <a:noFill/>
          <a:ln cap="flat" cmpd="sng" w="19050">
            <a:solidFill>
              <a:srgbClr val="B7B7B7"/>
            </a:solidFill>
            <a:prstDash val="dash"/>
            <a:round/>
            <a:headEnd len="med" w="med" type="none"/>
            <a:tailEnd len="med" w="med" type="oval"/>
          </a:ln>
        </p:spPr>
      </p:cxnSp>
      <p:cxnSp>
        <p:nvCxnSpPr>
          <p:cNvPr id="1744" name="Google Shape;1744;p60"/>
          <p:cNvCxnSpPr/>
          <p:nvPr/>
        </p:nvCxnSpPr>
        <p:spPr>
          <a:xfrm rot="5400000">
            <a:off x="710978" y="1344858"/>
            <a:ext cx="378600" cy="12900"/>
          </a:xfrm>
          <a:prstGeom prst="straightConnector1">
            <a:avLst/>
          </a:prstGeom>
          <a:noFill/>
          <a:ln cap="flat" cmpd="sng" w="19050">
            <a:solidFill>
              <a:srgbClr val="B7B7B7"/>
            </a:solidFill>
            <a:prstDash val="dash"/>
            <a:round/>
            <a:headEnd len="med" w="med" type="none"/>
            <a:tailEnd len="med" w="med" type="oval"/>
          </a:ln>
        </p:spPr>
      </p:cxnSp>
      <p:sp>
        <p:nvSpPr>
          <p:cNvPr id="1745" name="Google Shape;1745;p60"/>
          <p:cNvSpPr/>
          <p:nvPr/>
        </p:nvSpPr>
        <p:spPr>
          <a:xfrm>
            <a:off x="551425" y="1527000"/>
            <a:ext cx="3270300" cy="3174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1" lang="en" sz="800"/>
              <a:t>- Data Product</a:t>
            </a:r>
            <a:endParaRPr b="1" i="0" sz="800" u="none" cap="none" strike="noStrike">
              <a:solidFill>
                <a:srgbClr val="000000"/>
              </a:solidFill>
              <a:latin typeface="Arial"/>
              <a:ea typeface="Arial"/>
              <a:cs typeface="Arial"/>
              <a:sym typeface="Arial"/>
            </a:endParaRPr>
          </a:p>
        </p:txBody>
      </p:sp>
      <p:sp>
        <p:nvSpPr>
          <p:cNvPr id="1746" name="Google Shape;1746;p60"/>
          <p:cNvSpPr/>
          <p:nvPr/>
        </p:nvSpPr>
        <p:spPr>
          <a:xfrm>
            <a:off x="3758800" y="1920825"/>
            <a:ext cx="333000" cy="2079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7" name="Google Shape;1747;p60"/>
          <p:cNvCxnSpPr/>
          <p:nvPr/>
        </p:nvCxnSpPr>
        <p:spPr>
          <a:xfrm flipH="1" rot="5400000">
            <a:off x="3955703" y="1346109"/>
            <a:ext cx="371100" cy="2700"/>
          </a:xfrm>
          <a:prstGeom prst="straightConnector1">
            <a:avLst/>
          </a:prstGeom>
          <a:noFill/>
          <a:ln cap="flat" cmpd="sng" w="19050">
            <a:solidFill>
              <a:srgbClr val="B7B7B7"/>
            </a:solidFill>
            <a:prstDash val="dash"/>
            <a:round/>
            <a:headEnd len="med" w="med" type="none"/>
            <a:tailEnd len="med" w="med" type="oval"/>
          </a:ln>
        </p:spPr>
      </p:cxnSp>
      <p:cxnSp>
        <p:nvCxnSpPr>
          <p:cNvPr id="1748" name="Google Shape;1748;p60"/>
          <p:cNvCxnSpPr/>
          <p:nvPr/>
        </p:nvCxnSpPr>
        <p:spPr>
          <a:xfrm rot="5400000">
            <a:off x="4102603" y="1344933"/>
            <a:ext cx="378600" cy="12900"/>
          </a:xfrm>
          <a:prstGeom prst="straightConnector1">
            <a:avLst/>
          </a:prstGeom>
          <a:noFill/>
          <a:ln cap="flat" cmpd="sng" w="19050">
            <a:solidFill>
              <a:srgbClr val="B7B7B7"/>
            </a:solidFill>
            <a:prstDash val="dash"/>
            <a:round/>
            <a:headEnd len="med" w="med" type="none"/>
            <a:tailEnd len="med" w="med" type="oval"/>
          </a:ln>
        </p:spPr>
      </p:cxnSp>
      <p:sp>
        <p:nvSpPr>
          <p:cNvPr id="1749" name="Google Shape;1749;p60"/>
          <p:cNvSpPr/>
          <p:nvPr/>
        </p:nvSpPr>
        <p:spPr>
          <a:xfrm>
            <a:off x="4154875" y="1895513"/>
            <a:ext cx="1376700" cy="1727400"/>
          </a:xfrm>
          <a:prstGeom prst="rect">
            <a:avLst/>
          </a:prstGeom>
          <a:solidFill>
            <a:srgbClr val="FF6839"/>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50" name="Google Shape;1750;p60"/>
          <p:cNvSpPr txBox="1"/>
          <p:nvPr/>
        </p:nvSpPr>
        <p:spPr>
          <a:xfrm>
            <a:off x="4432675" y="1928852"/>
            <a:ext cx="821100" cy="153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000">
                <a:solidFill>
                  <a:schemeClr val="lt1"/>
                </a:solidFill>
              </a:rPr>
              <a:t>Dashboard</a:t>
            </a:r>
            <a:endParaRPr sz="600">
              <a:solidFill>
                <a:schemeClr val="lt1"/>
              </a:solidFill>
            </a:endParaRPr>
          </a:p>
        </p:txBody>
      </p:sp>
      <p:sp>
        <p:nvSpPr>
          <p:cNvPr id="1751" name="Google Shape;1751;p60"/>
          <p:cNvSpPr/>
          <p:nvPr/>
        </p:nvSpPr>
        <p:spPr>
          <a:xfrm>
            <a:off x="4255675" y="3134312"/>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800"/>
              <a:t>Operator Dashboard</a:t>
            </a:r>
            <a:endParaRPr b="1" sz="800"/>
          </a:p>
          <a:p>
            <a:pPr indent="0" lvl="0" marL="0" marR="0" rtl="0" algn="ctr">
              <a:lnSpc>
                <a:spcPct val="100000"/>
              </a:lnSpc>
              <a:spcBef>
                <a:spcPts val="0"/>
              </a:spcBef>
              <a:spcAft>
                <a:spcPts val="0"/>
              </a:spcAft>
              <a:buNone/>
            </a:pPr>
            <a:r>
              <a:rPr lang="en" sz="600"/>
              <a:t>（OPS Local)</a:t>
            </a:r>
            <a:endParaRPr sz="600"/>
          </a:p>
        </p:txBody>
      </p:sp>
      <p:sp>
        <p:nvSpPr>
          <p:cNvPr id="1752" name="Google Shape;1752;p60"/>
          <p:cNvSpPr/>
          <p:nvPr/>
        </p:nvSpPr>
        <p:spPr>
          <a:xfrm>
            <a:off x="4255675" y="2136979"/>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Manager Dashboard</a:t>
            </a:r>
            <a:endParaRPr b="1" sz="800"/>
          </a:p>
          <a:p>
            <a:pPr indent="0" lvl="0" marL="0" rtl="0" algn="ctr">
              <a:spcBef>
                <a:spcPts val="0"/>
              </a:spcBef>
              <a:spcAft>
                <a:spcPts val="0"/>
              </a:spcAft>
              <a:buNone/>
            </a:pPr>
            <a:r>
              <a:rPr lang="en" sz="600">
                <a:solidFill>
                  <a:schemeClr val="dk1"/>
                </a:solidFill>
              </a:rPr>
              <a:t>(Reg/Admin)</a:t>
            </a:r>
            <a:endParaRPr sz="600">
              <a:solidFill>
                <a:schemeClr val="dk1"/>
              </a:solidFill>
            </a:endParaRPr>
          </a:p>
        </p:txBody>
      </p:sp>
      <p:sp>
        <p:nvSpPr>
          <p:cNvPr id="1753" name="Google Shape;1753;p60"/>
          <p:cNvSpPr/>
          <p:nvPr/>
        </p:nvSpPr>
        <p:spPr>
          <a:xfrm>
            <a:off x="7186575" y="1895500"/>
            <a:ext cx="1376700" cy="1727400"/>
          </a:xfrm>
          <a:prstGeom prst="rect">
            <a:avLst/>
          </a:prstGeom>
          <a:solidFill>
            <a:srgbClr val="FF6839"/>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54" name="Google Shape;1754;p60"/>
          <p:cNvSpPr txBox="1"/>
          <p:nvPr/>
        </p:nvSpPr>
        <p:spPr>
          <a:xfrm>
            <a:off x="7578225" y="1928852"/>
            <a:ext cx="593400" cy="153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000">
                <a:solidFill>
                  <a:schemeClr val="lt1"/>
                </a:solidFill>
              </a:rPr>
              <a:t>Analysis</a:t>
            </a:r>
            <a:endParaRPr sz="600">
              <a:solidFill>
                <a:schemeClr val="lt1"/>
              </a:solidFill>
            </a:endParaRPr>
          </a:p>
        </p:txBody>
      </p:sp>
      <p:sp>
        <p:nvSpPr>
          <p:cNvPr id="1755" name="Google Shape;1755;p60"/>
          <p:cNvSpPr/>
          <p:nvPr/>
        </p:nvSpPr>
        <p:spPr>
          <a:xfrm>
            <a:off x="7287375" y="2132646"/>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800">
                <a:solidFill>
                  <a:schemeClr val="dk1"/>
                </a:solidFill>
              </a:rPr>
              <a:t>Exception Mngt</a:t>
            </a:r>
            <a:endParaRPr sz="600"/>
          </a:p>
        </p:txBody>
      </p:sp>
      <p:sp>
        <p:nvSpPr>
          <p:cNvPr id="1756" name="Google Shape;1756;p60"/>
          <p:cNvSpPr/>
          <p:nvPr/>
        </p:nvSpPr>
        <p:spPr>
          <a:xfrm>
            <a:off x="7287375" y="2635517"/>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Alert Mngt</a:t>
            </a:r>
            <a:endParaRPr sz="600">
              <a:solidFill>
                <a:schemeClr val="dk1"/>
              </a:solidFill>
            </a:endParaRPr>
          </a:p>
        </p:txBody>
      </p:sp>
      <p:sp>
        <p:nvSpPr>
          <p:cNvPr id="1757" name="Google Shape;1757;p60"/>
          <p:cNvSpPr/>
          <p:nvPr/>
        </p:nvSpPr>
        <p:spPr>
          <a:xfrm>
            <a:off x="4255675" y="2635646"/>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800">
                <a:solidFill>
                  <a:schemeClr val="dk1"/>
                </a:solidFill>
              </a:rPr>
              <a:t>Product Metrics</a:t>
            </a:r>
            <a:endParaRPr b="1" sz="800"/>
          </a:p>
          <a:p>
            <a:pPr indent="0" lvl="0" marL="0" marR="0" rtl="0" algn="ctr">
              <a:lnSpc>
                <a:spcPct val="100000"/>
              </a:lnSpc>
              <a:spcBef>
                <a:spcPts val="0"/>
              </a:spcBef>
              <a:spcAft>
                <a:spcPts val="0"/>
              </a:spcAft>
              <a:buNone/>
            </a:pPr>
            <a:r>
              <a:rPr lang="en" sz="600"/>
              <a:t>（PM | Dev)</a:t>
            </a:r>
            <a:endParaRPr sz="600"/>
          </a:p>
        </p:txBody>
      </p:sp>
      <p:sp>
        <p:nvSpPr>
          <p:cNvPr id="1758" name="Google Shape;1758;p60"/>
          <p:cNvSpPr/>
          <p:nvPr/>
        </p:nvSpPr>
        <p:spPr>
          <a:xfrm>
            <a:off x="5670725" y="1895513"/>
            <a:ext cx="1376700" cy="1727400"/>
          </a:xfrm>
          <a:prstGeom prst="rect">
            <a:avLst/>
          </a:prstGeom>
          <a:solidFill>
            <a:srgbClr val="FF6839"/>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59" name="Google Shape;1759;p60"/>
          <p:cNvSpPr txBox="1"/>
          <p:nvPr/>
        </p:nvSpPr>
        <p:spPr>
          <a:xfrm>
            <a:off x="6062375" y="1928852"/>
            <a:ext cx="593400" cy="153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000">
                <a:solidFill>
                  <a:schemeClr val="lt1"/>
                </a:solidFill>
              </a:rPr>
              <a:t>Export</a:t>
            </a:r>
            <a:endParaRPr sz="600">
              <a:solidFill>
                <a:schemeClr val="lt1"/>
              </a:solidFill>
            </a:endParaRPr>
          </a:p>
        </p:txBody>
      </p:sp>
      <p:sp>
        <p:nvSpPr>
          <p:cNvPr id="1760" name="Google Shape;1760;p60"/>
          <p:cNvSpPr/>
          <p:nvPr/>
        </p:nvSpPr>
        <p:spPr>
          <a:xfrm>
            <a:off x="5771525" y="2635646"/>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800">
                <a:solidFill>
                  <a:schemeClr val="dk1"/>
                </a:solidFill>
              </a:rPr>
              <a:t>Workforce Export</a:t>
            </a:r>
            <a:endParaRPr b="1" sz="800">
              <a:solidFill>
                <a:schemeClr val="dk1"/>
              </a:solidFill>
            </a:endParaRPr>
          </a:p>
          <a:p>
            <a:pPr indent="0" lvl="0" marL="0" rtl="0" algn="ctr">
              <a:spcBef>
                <a:spcPts val="0"/>
              </a:spcBef>
              <a:spcAft>
                <a:spcPts val="0"/>
              </a:spcAft>
              <a:buClr>
                <a:schemeClr val="dk1"/>
              </a:buClr>
              <a:buSzPts val="1100"/>
              <a:buFont typeface="Arial"/>
              <a:buNone/>
            </a:pPr>
            <a:r>
              <a:rPr lang="en" sz="600">
                <a:solidFill>
                  <a:schemeClr val="dk1"/>
                </a:solidFill>
              </a:rPr>
              <a:t>（Realtime | Hourly | Daily)</a:t>
            </a:r>
            <a:endParaRPr sz="600">
              <a:solidFill>
                <a:schemeClr val="dk1"/>
              </a:solidFill>
            </a:endParaRPr>
          </a:p>
        </p:txBody>
      </p:sp>
      <p:sp>
        <p:nvSpPr>
          <p:cNvPr id="1761" name="Google Shape;1761;p60"/>
          <p:cNvSpPr/>
          <p:nvPr/>
        </p:nvSpPr>
        <p:spPr>
          <a:xfrm>
            <a:off x="5771525" y="2136979"/>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Finance Export</a:t>
            </a:r>
            <a:endParaRPr b="1" sz="800"/>
          </a:p>
          <a:p>
            <a:pPr indent="0" lvl="0" marL="0" rtl="0" algn="ctr">
              <a:spcBef>
                <a:spcPts val="0"/>
              </a:spcBef>
              <a:spcAft>
                <a:spcPts val="0"/>
              </a:spcAft>
              <a:buClr>
                <a:schemeClr val="dk1"/>
              </a:buClr>
              <a:buSzPts val="1100"/>
              <a:buFont typeface="Arial"/>
              <a:buNone/>
            </a:pPr>
            <a:r>
              <a:rPr lang="en" sz="600">
                <a:solidFill>
                  <a:schemeClr val="dk1"/>
                </a:solidFill>
              </a:rPr>
              <a:t>（Realtime | Hourly | Daily)</a:t>
            </a:r>
            <a:endParaRPr b="1" sz="800"/>
          </a:p>
        </p:txBody>
      </p:sp>
      <p:sp>
        <p:nvSpPr>
          <p:cNvPr id="1762" name="Google Shape;1762;p60"/>
          <p:cNvSpPr/>
          <p:nvPr/>
        </p:nvSpPr>
        <p:spPr>
          <a:xfrm>
            <a:off x="5771525" y="3134312"/>
            <a:ext cx="1175100" cy="4002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800"/>
              <a:t>Fleet Order Export</a:t>
            </a:r>
            <a:endParaRPr b="1" sz="800"/>
          </a:p>
          <a:p>
            <a:pPr indent="0" lvl="0" marL="0" rtl="0" algn="ctr">
              <a:spcBef>
                <a:spcPts val="0"/>
              </a:spcBef>
              <a:spcAft>
                <a:spcPts val="0"/>
              </a:spcAft>
              <a:buNone/>
            </a:pPr>
            <a:r>
              <a:rPr lang="en" sz="600">
                <a:solidFill>
                  <a:schemeClr val="dk1"/>
                </a:solidFill>
              </a:rPr>
              <a:t>（Realtime | Hourly | Daily)</a:t>
            </a:r>
            <a:endParaRPr b="1" sz="800"/>
          </a:p>
        </p:txBody>
      </p:sp>
      <p:sp>
        <p:nvSpPr>
          <p:cNvPr id="1763" name="Google Shape;1763;p60"/>
          <p:cNvSpPr/>
          <p:nvPr/>
        </p:nvSpPr>
        <p:spPr>
          <a:xfrm>
            <a:off x="667000" y="3175037"/>
            <a:ext cx="1493400" cy="1412400"/>
          </a:xfrm>
          <a:prstGeom prst="roundRect">
            <a:avLst>
              <a:gd fmla="val 0"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64" name="Google Shape;1764;p60"/>
          <p:cNvSpPr/>
          <p:nvPr/>
        </p:nvSpPr>
        <p:spPr>
          <a:xfrm>
            <a:off x="755128" y="3387301"/>
            <a:ext cx="629700" cy="2355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First Mile</a:t>
            </a:r>
            <a:endParaRPr sz="800">
              <a:solidFill>
                <a:schemeClr val="dk1"/>
              </a:solidFill>
            </a:endParaRPr>
          </a:p>
        </p:txBody>
      </p:sp>
      <p:sp>
        <p:nvSpPr>
          <p:cNvPr id="1765" name="Google Shape;1765;p60"/>
          <p:cNvSpPr/>
          <p:nvPr/>
        </p:nvSpPr>
        <p:spPr>
          <a:xfrm>
            <a:off x="1442422" y="3387301"/>
            <a:ext cx="629700" cy="2355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In-station</a:t>
            </a:r>
            <a:endParaRPr sz="800">
              <a:solidFill>
                <a:schemeClr val="dk1"/>
              </a:solidFill>
            </a:endParaRPr>
          </a:p>
        </p:txBody>
      </p:sp>
      <p:sp>
        <p:nvSpPr>
          <p:cNvPr id="1766" name="Google Shape;1766;p60"/>
          <p:cNvSpPr/>
          <p:nvPr/>
        </p:nvSpPr>
        <p:spPr>
          <a:xfrm>
            <a:off x="755128" y="3684085"/>
            <a:ext cx="629700" cy="2355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Line Haul</a:t>
            </a:r>
            <a:endParaRPr sz="800">
              <a:solidFill>
                <a:schemeClr val="dk1"/>
              </a:solidFill>
            </a:endParaRPr>
          </a:p>
        </p:txBody>
      </p:sp>
      <p:sp>
        <p:nvSpPr>
          <p:cNvPr id="1767" name="Google Shape;1767;p60"/>
          <p:cNvSpPr/>
          <p:nvPr/>
        </p:nvSpPr>
        <p:spPr>
          <a:xfrm>
            <a:off x="1442422" y="3684123"/>
            <a:ext cx="629700" cy="2355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Last Mile</a:t>
            </a:r>
            <a:endParaRPr sz="800">
              <a:solidFill>
                <a:schemeClr val="dk1"/>
              </a:solidFill>
            </a:endParaRPr>
          </a:p>
        </p:txBody>
      </p:sp>
      <p:sp>
        <p:nvSpPr>
          <p:cNvPr id="1768" name="Google Shape;1768;p60"/>
          <p:cNvSpPr/>
          <p:nvPr/>
        </p:nvSpPr>
        <p:spPr>
          <a:xfrm>
            <a:off x="755128" y="3980869"/>
            <a:ext cx="629700" cy="2355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chemeClr val="dk1"/>
                </a:solidFill>
              </a:rPr>
              <a:t>Service Point</a:t>
            </a:r>
            <a:endParaRPr sz="700">
              <a:solidFill>
                <a:schemeClr val="dk1"/>
              </a:solidFill>
            </a:endParaRPr>
          </a:p>
        </p:txBody>
      </p:sp>
      <p:sp>
        <p:nvSpPr>
          <p:cNvPr id="1769" name="Google Shape;1769;p60"/>
          <p:cNvSpPr/>
          <p:nvPr/>
        </p:nvSpPr>
        <p:spPr>
          <a:xfrm>
            <a:off x="1442422" y="3980945"/>
            <a:ext cx="629700" cy="235500"/>
          </a:xfrm>
          <a:prstGeom prst="rect">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000000"/>
                </a:solidFill>
              </a:rPr>
              <a:t>Workforce</a:t>
            </a:r>
            <a:endParaRPr sz="800">
              <a:solidFill>
                <a:srgbClr val="000000"/>
              </a:solidFill>
            </a:endParaRPr>
          </a:p>
        </p:txBody>
      </p:sp>
      <p:sp>
        <p:nvSpPr>
          <p:cNvPr id="1770" name="Google Shape;1770;p60"/>
          <p:cNvSpPr/>
          <p:nvPr/>
        </p:nvSpPr>
        <p:spPr>
          <a:xfrm>
            <a:off x="755128" y="4277653"/>
            <a:ext cx="629700" cy="235500"/>
          </a:xfrm>
          <a:prstGeom prst="rect">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Finance</a:t>
            </a:r>
            <a:endParaRPr sz="800">
              <a:solidFill>
                <a:schemeClr val="dk1"/>
              </a:solidFill>
            </a:endParaRPr>
          </a:p>
        </p:txBody>
      </p:sp>
      <p:sp>
        <p:nvSpPr>
          <p:cNvPr id="1771" name="Google Shape;1771;p60"/>
          <p:cNvSpPr/>
          <p:nvPr/>
        </p:nvSpPr>
        <p:spPr>
          <a:xfrm>
            <a:off x="1442422" y="4277767"/>
            <a:ext cx="629700" cy="235500"/>
          </a:xfrm>
          <a:prstGeom prst="rect">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t>… …</a:t>
            </a:r>
            <a:endParaRPr sz="800">
              <a:solidFill>
                <a:srgbClr val="000000"/>
              </a:solidFill>
            </a:endParaRPr>
          </a:p>
        </p:txBody>
      </p:sp>
      <p:sp>
        <p:nvSpPr>
          <p:cNvPr id="1772" name="Google Shape;1772;p60"/>
          <p:cNvSpPr/>
          <p:nvPr/>
        </p:nvSpPr>
        <p:spPr>
          <a:xfrm>
            <a:off x="1114085" y="3187029"/>
            <a:ext cx="629700" cy="186900"/>
          </a:xfrm>
          <a:prstGeom prst="roundRect">
            <a:avLst>
              <a:gd fmla="val 16667" name="adj"/>
            </a:avLst>
          </a:prstGeom>
          <a:no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1000">
                <a:solidFill>
                  <a:schemeClr val="lt1"/>
                </a:solidFill>
              </a:rPr>
              <a:t>Daily Mart</a:t>
            </a:r>
            <a:endParaRPr b="1" i="0" sz="1000" u="none" cap="none" strike="noStrike">
              <a:solidFill>
                <a:schemeClr val="lt1"/>
              </a:solidFill>
              <a:latin typeface="Arial"/>
              <a:ea typeface="Arial"/>
              <a:cs typeface="Arial"/>
              <a:sym typeface="Arial"/>
            </a:endParaRPr>
          </a:p>
        </p:txBody>
      </p:sp>
      <p:sp>
        <p:nvSpPr>
          <p:cNvPr id="1773" name="Google Shape;1773;p60"/>
          <p:cNvSpPr/>
          <p:nvPr/>
        </p:nvSpPr>
        <p:spPr>
          <a:xfrm>
            <a:off x="2226454" y="3170675"/>
            <a:ext cx="1493400" cy="1412400"/>
          </a:xfrm>
          <a:prstGeom prst="roundRect">
            <a:avLst>
              <a:gd fmla="val 0"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74" name="Google Shape;1774;p60"/>
          <p:cNvSpPr/>
          <p:nvPr/>
        </p:nvSpPr>
        <p:spPr>
          <a:xfrm>
            <a:off x="2316970" y="3387301"/>
            <a:ext cx="629700" cy="3279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Fleet Order</a:t>
            </a:r>
            <a:endParaRPr sz="800">
              <a:solidFill>
                <a:schemeClr val="dk1"/>
              </a:solidFill>
            </a:endParaRPr>
          </a:p>
        </p:txBody>
      </p:sp>
      <p:sp>
        <p:nvSpPr>
          <p:cNvPr id="1775" name="Google Shape;1775;p60"/>
          <p:cNvSpPr/>
          <p:nvPr/>
        </p:nvSpPr>
        <p:spPr>
          <a:xfrm>
            <a:off x="2999542" y="3387301"/>
            <a:ext cx="629700" cy="3279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Pick Order</a:t>
            </a:r>
            <a:endParaRPr sz="800">
              <a:solidFill>
                <a:schemeClr val="dk1"/>
              </a:solidFill>
            </a:endParaRPr>
          </a:p>
        </p:txBody>
      </p:sp>
      <p:sp>
        <p:nvSpPr>
          <p:cNvPr id="1776" name="Google Shape;1776;p60"/>
          <p:cNvSpPr/>
          <p:nvPr/>
        </p:nvSpPr>
        <p:spPr>
          <a:xfrm>
            <a:off x="2316970" y="3786334"/>
            <a:ext cx="629700" cy="3279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Driver</a:t>
            </a:r>
            <a:endParaRPr sz="800">
              <a:solidFill>
                <a:schemeClr val="dk1"/>
              </a:solidFill>
            </a:endParaRPr>
          </a:p>
        </p:txBody>
      </p:sp>
      <p:sp>
        <p:nvSpPr>
          <p:cNvPr id="1777" name="Google Shape;1777;p60"/>
          <p:cNvSpPr/>
          <p:nvPr/>
        </p:nvSpPr>
        <p:spPr>
          <a:xfrm>
            <a:off x="2999542" y="3786335"/>
            <a:ext cx="629700" cy="3279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dk1"/>
                </a:solidFill>
              </a:rPr>
              <a:t>Station</a:t>
            </a:r>
            <a:endParaRPr sz="800">
              <a:solidFill>
                <a:schemeClr val="dk1"/>
              </a:solidFill>
            </a:endParaRPr>
          </a:p>
        </p:txBody>
      </p:sp>
      <p:sp>
        <p:nvSpPr>
          <p:cNvPr id="1778" name="Google Shape;1778;p60"/>
          <p:cNvSpPr/>
          <p:nvPr/>
        </p:nvSpPr>
        <p:spPr>
          <a:xfrm>
            <a:off x="2316970" y="4185367"/>
            <a:ext cx="1312500" cy="327900"/>
          </a:xfrm>
          <a:prstGeom prst="rect">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t>… …</a:t>
            </a:r>
            <a:endParaRPr sz="800">
              <a:solidFill>
                <a:srgbClr val="000000"/>
              </a:solidFill>
            </a:endParaRPr>
          </a:p>
        </p:txBody>
      </p:sp>
      <p:sp>
        <p:nvSpPr>
          <p:cNvPr id="1779" name="Google Shape;1779;p60"/>
          <p:cNvSpPr/>
          <p:nvPr/>
        </p:nvSpPr>
        <p:spPr>
          <a:xfrm>
            <a:off x="2545435" y="3187029"/>
            <a:ext cx="855600" cy="186900"/>
          </a:xfrm>
          <a:prstGeom prst="roundRect">
            <a:avLst>
              <a:gd fmla="val 16667" name="adj"/>
            </a:avLst>
          </a:prstGeom>
          <a:no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1000">
                <a:solidFill>
                  <a:schemeClr val="lt1"/>
                </a:solidFill>
              </a:rPr>
              <a:t>Realtime Mart</a:t>
            </a:r>
            <a:endParaRPr b="1" i="0" sz="1000" u="none" cap="none" strike="noStrike">
              <a:solidFill>
                <a:schemeClr val="lt1"/>
              </a:solidFill>
              <a:latin typeface="Arial"/>
              <a:ea typeface="Arial"/>
              <a:cs typeface="Arial"/>
              <a:sym typeface="Arial"/>
            </a:endParaRPr>
          </a:p>
        </p:txBody>
      </p:sp>
      <p:sp>
        <p:nvSpPr>
          <p:cNvPr id="1780" name="Google Shape;1780;p60"/>
          <p:cNvSpPr/>
          <p:nvPr/>
        </p:nvSpPr>
        <p:spPr>
          <a:xfrm>
            <a:off x="667000" y="1764377"/>
            <a:ext cx="3045900" cy="520800"/>
          </a:xfrm>
          <a:prstGeom prst="roundRect">
            <a:avLst>
              <a:gd fmla="val 0"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81" name="Google Shape;1781;p60"/>
          <p:cNvSpPr/>
          <p:nvPr/>
        </p:nvSpPr>
        <p:spPr>
          <a:xfrm>
            <a:off x="755125" y="1977891"/>
            <a:ext cx="2867100" cy="2586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1"/>
                </a:solidFill>
              </a:rPr>
              <a:t>Lego (Web | App)</a:t>
            </a:r>
            <a:endParaRPr b="1" sz="800">
              <a:solidFill>
                <a:schemeClr val="dk1"/>
              </a:solidFill>
            </a:endParaRPr>
          </a:p>
        </p:txBody>
      </p:sp>
      <p:sp>
        <p:nvSpPr>
          <p:cNvPr id="1782" name="Google Shape;1782;p60"/>
          <p:cNvSpPr/>
          <p:nvPr/>
        </p:nvSpPr>
        <p:spPr>
          <a:xfrm>
            <a:off x="1762150" y="1771555"/>
            <a:ext cx="855600" cy="186900"/>
          </a:xfrm>
          <a:prstGeom prst="roundRect">
            <a:avLst>
              <a:gd fmla="val 16667" name="adj"/>
            </a:avLst>
          </a:prstGeom>
          <a:no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1100"/>
              <a:buFont typeface="Arial"/>
              <a:buNone/>
            </a:pPr>
            <a:r>
              <a:rPr b="1" lang="en" sz="1000">
                <a:solidFill>
                  <a:schemeClr val="lt1"/>
                </a:solidFill>
              </a:rPr>
              <a:t>Visualization</a:t>
            </a:r>
            <a:endParaRPr b="1" i="0" sz="800" u="none" cap="none" strike="noStrike">
              <a:solidFill>
                <a:schemeClr val="lt1"/>
              </a:solidFill>
              <a:latin typeface="Arial"/>
              <a:ea typeface="Arial"/>
              <a:cs typeface="Arial"/>
              <a:sym typeface="Arial"/>
            </a:endParaRPr>
          </a:p>
        </p:txBody>
      </p:sp>
      <p:sp>
        <p:nvSpPr>
          <p:cNvPr id="1783" name="Google Shape;1783;p60"/>
          <p:cNvSpPr/>
          <p:nvPr/>
        </p:nvSpPr>
        <p:spPr>
          <a:xfrm>
            <a:off x="667000" y="2469707"/>
            <a:ext cx="3045900" cy="520800"/>
          </a:xfrm>
          <a:prstGeom prst="roundRect">
            <a:avLst>
              <a:gd fmla="val 0" name="adj"/>
            </a:avLst>
          </a:prstGeom>
          <a:solidFill>
            <a:srgbClr val="FF6839"/>
          </a:solidFill>
          <a:ln>
            <a:noFill/>
          </a:ln>
        </p:spPr>
        <p:txBody>
          <a:bodyPr anchorCtr="0" anchor="t" bIns="68575" lIns="0" spcFirstLastPara="1" rIns="0" wrap="square" tIns="68575">
            <a:noAutofit/>
          </a:bodyPr>
          <a:lstStyle/>
          <a:p>
            <a:pPr indent="0" lvl="0" marL="0" marR="0" rtl="0" algn="ctr">
              <a:lnSpc>
                <a:spcPct val="100000"/>
              </a:lnSpc>
              <a:spcBef>
                <a:spcPts val="0"/>
              </a:spcBef>
              <a:spcAft>
                <a:spcPts val="0"/>
              </a:spcAft>
              <a:buNone/>
            </a:pPr>
            <a:r>
              <a:t/>
            </a:r>
            <a:endParaRPr b="1" sz="700">
              <a:solidFill>
                <a:schemeClr val="lt1"/>
              </a:solidFill>
            </a:endParaRPr>
          </a:p>
        </p:txBody>
      </p:sp>
      <p:sp>
        <p:nvSpPr>
          <p:cNvPr id="1784" name="Google Shape;1784;p60"/>
          <p:cNvSpPr/>
          <p:nvPr/>
        </p:nvSpPr>
        <p:spPr>
          <a:xfrm>
            <a:off x="2290303" y="2678884"/>
            <a:ext cx="1349100" cy="258600"/>
          </a:xfrm>
          <a:prstGeom prst="rect">
            <a:avLst/>
          </a:prstGeom>
          <a:solidFill>
            <a:srgbClr val="EEEEEE"/>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dk1"/>
                </a:solidFill>
              </a:rPr>
              <a:t>API Mart</a:t>
            </a:r>
            <a:endParaRPr b="1" sz="800">
              <a:solidFill>
                <a:schemeClr val="dk1"/>
              </a:solidFill>
            </a:endParaRPr>
          </a:p>
        </p:txBody>
      </p:sp>
      <p:sp>
        <p:nvSpPr>
          <p:cNvPr id="1785" name="Google Shape;1785;p60"/>
          <p:cNvSpPr/>
          <p:nvPr/>
        </p:nvSpPr>
        <p:spPr>
          <a:xfrm>
            <a:off x="1893250" y="2470479"/>
            <a:ext cx="593400" cy="186900"/>
          </a:xfrm>
          <a:prstGeom prst="roundRect">
            <a:avLst>
              <a:gd fmla="val 16667" name="adj"/>
            </a:avLst>
          </a:prstGeom>
          <a:no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chemeClr val="lt1"/>
                </a:solidFill>
                <a:latin typeface="Arial"/>
                <a:ea typeface="Arial"/>
                <a:cs typeface="Arial"/>
                <a:sym typeface="Arial"/>
              </a:rPr>
              <a:t>S</a:t>
            </a:r>
            <a:r>
              <a:rPr b="1" lang="en" sz="1000">
                <a:solidFill>
                  <a:schemeClr val="lt1"/>
                </a:solidFill>
              </a:rPr>
              <a:t>ervice</a:t>
            </a:r>
            <a:endParaRPr b="1" i="0" sz="1000" u="none" cap="none" strike="noStrike">
              <a:solidFill>
                <a:schemeClr val="lt1"/>
              </a:solidFill>
              <a:latin typeface="Arial"/>
              <a:ea typeface="Arial"/>
              <a:cs typeface="Arial"/>
              <a:sym typeface="Arial"/>
            </a:endParaRPr>
          </a:p>
        </p:txBody>
      </p:sp>
      <p:sp>
        <p:nvSpPr>
          <p:cNvPr id="1786" name="Google Shape;1786;p60"/>
          <p:cNvSpPr/>
          <p:nvPr/>
        </p:nvSpPr>
        <p:spPr>
          <a:xfrm>
            <a:off x="771550" y="2678884"/>
            <a:ext cx="1349100" cy="258600"/>
          </a:xfrm>
          <a:prstGeom prst="rect">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Data Quality Control   </a:t>
            </a:r>
            <a:endParaRPr b="1" sz="800"/>
          </a:p>
        </p:txBody>
      </p:sp>
      <p:sp>
        <p:nvSpPr>
          <p:cNvPr id="1787" name="Google Shape;1787;p60"/>
          <p:cNvSpPr/>
          <p:nvPr/>
        </p:nvSpPr>
        <p:spPr>
          <a:xfrm>
            <a:off x="2916000" y="3033291"/>
            <a:ext cx="114425" cy="98963"/>
          </a:xfrm>
          <a:prstGeom prst="flowChartExtra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0"/>
          <p:cNvSpPr/>
          <p:nvPr/>
        </p:nvSpPr>
        <p:spPr>
          <a:xfrm>
            <a:off x="1356438" y="3033291"/>
            <a:ext cx="114425" cy="98963"/>
          </a:xfrm>
          <a:prstGeom prst="flowChartExtra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0"/>
          <p:cNvSpPr/>
          <p:nvPr/>
        </p:nvSpPr>
        <p:spPr>
          <a:xfrm>
            <a:off x="2129363" y="2327961"/>
            <a:ext cx="114425" cy="98963"/>
          </a:xfrm>
          <a:prstGeom prst="flowChartExtra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61"/>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1795" name="Google Shape;1795;p61"/>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796" name="Google Shape;1796;p61"/>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97" name="Google Shape;1797;p61"/>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chemeClr val="dk1"/>
              </a:buClr>
              <a:buSzPts val="900"/>
              <a:buChar char="-"/>
            </a:pPr>
            <a:r>
              <a:rPr b="1" lang="en" sz="900">
                <a:solidFill>
                  <a:schemeClr val="dk1"/>
                </a:solidFill>
              </a:rPr>
              <a:t>Product &amp; Order</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Product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Order (including Tracking)</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Network &amp; Dispatch &amp; Exception</a:t>
            </a:r>
            <a:endParaRPr b="1"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Operation</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Pickup</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In-Station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Line haul</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Delivery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Service Point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Locker</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Resource Mgmt</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Workforce</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Asset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Vehicle</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Data &amp; Algo</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Smart Solution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Data Product</a:t>
            </a:r>
            <a:endParaRPr sz="900">
              <a:solidFill>
                <a:schemeClr val="dk1"/>
              </a:solidFill>
            </a:endParaRPr>
          </a:p>
          <a:p>
            <a:pPr indent="-285750" lvl="0" marL="457200" rtl="0" algn="l">
              <a:spcBef>
                <a:spcPts val="0"/>
              </a:spcBef>
              <a:spcAft>
                <a:spcPts val="0"/>
              </a:spcAft>
              <a:buClr>
                <a:srgbClr val="EC4D2D"/>
              </a:buClr>
              <a:buSzPts val="900"/>
              <a:buChar char="-"/>
            </a:pPr>
            <a:r>
              <a:rPr b="1" lang="en" sz="900">
                <a:solidFill>
                  <a:srgbClr val="EC4D2D"/>
                </a:solidFill>
              </a:rPr>
              <a:t>Finance</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 COD</a:t>
            </a:r>
            <a:endParaRPr sz="900">
              <a:solidFill>
                <a:srgbClr val="EC4D2D"/>
              </a:solidFill>
            </a:endParaRPr>
          </a:p>
          <a:p>
            <a:pPr indent="-285750" lvl="0" marL="457200" rtl="0" algn="l">
              <a:spcBef>
                <a:spcPts val="0"/>
              </a:spcBef>
              <a:spcAft>
                <a:spcPts val="0"/>
              </a:spcAft>
              <a:buClr>
                <a:schemeClr val="dk1"/>
              </a:buClr>
              <a:buSzPts val="900"/>
              <a:buChar char="-"/>
            </a:pPr>
            <a:r>
              <a:rPr b="1" lang="en" sz="900">
                <a:solidFill>
                  <a:schemeClr val="dk1"/>
                </a:solidFill>
              </a:rPr>
              <a:t>Basic Service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Account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Notification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Container</a:t>
            </a:r>
            <a:endParaRPr sz="9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pic>
        <p:nvPicPr>
          <p:cNvPr id="1802" name="Google Shape;1802;p62"/>
          <p:cNvPicPr preferRelativeResize="0"/>
          <p:nvPr/>
        </p:nvPicPr>
        <p:blipFill>
          <a:blip r:embed="rId3">
            <a:alphaModFix/>
          </a:blip>
          <a:stretch>
            <a:fillRect/>
          </a:stretch>
        </p:blipFill>
        <p:spPr>
          <a:xfrm>
            <a:off x="1129150" y="725075"/>
            <a:ext cx="7017149" cy="4070501"/>
          </a:xfrm>
          <a:prstGeom prst="rect">
            <a:avLst/>
          </a:prstGeom>
          <a:noFill/>
          <a:ln>
            <a:noFill/>
          </a:ln>
        </p:spPr>
      </p:pic>
      <p:sp>
        <p:nvSpPr>
          <p:cNvPr id="1803" name="Google Shape;1803;p62"/>
          <p:cNvSpPr txBox="1"/>
          <p:nvPr>
            <p:ph type="title"/>
          </p:nvPr>
        </p:nvSpPr>
        <p:spPr>
          <a:xfrm>
            <a:off x="6190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Finance</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63"/>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1809" name="Google Shape;1809;p63"/>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1810" name="Google Shape;1810;p63"/>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11" name="Google Shape;1811;p63"/>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chemeClr val="dk1"/>
              </a:buClr>
              <a:buSzPts val="900"/>
              <a:buChar char="-"/>
            </a:pPr>
            <a:r>
              <a:rPr b="1" lang="en" sz="900">
                <a:solidFill>
                  <a:schemeClr val="dk1"/>
                </a:solidFill>
              </a:rPr>
              <a:t>Product &amp; Order</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Product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Order (including Tracking)</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Network &amp; Dispatch &amp; Exception</a:t>
            </a:r>
            <a:endParaRPr b="1"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Operation</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Pickup</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In-Station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Line haul</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Delivery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Service Point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Locker</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Resource Mgmt</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Workforce</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Asset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Vehicle</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Data &amp; Algo</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Smart Solution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Data Product</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Finance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 COD</a:t>
            </a:r>
            <a:endParaRPr sz="900">
              <a:solidFill>
                <a:schemeClr val="dk1"/>
              </a:solidFill>
            </a:endParaRPr>
          </a:p>
          <a:p>
            <a:pPr indent="-285750" lvl="0" marL="457200" rtl="0" algn="l">
              <a:spcBef>
                <a:spcPts val="0"/>
              </a:spcBef>
              <a:spcAft>
                <a:spcPts val="0"/>
              </a:spcAft>
              <a:buClr>
                <a:srgbClr val="EC4D2D"/>
              </a:buClr>
              <a:buSzPts val="900"/>
              <a:buChar char="-"/>
            </a:pPr>
            <a:r>
              <a:rPr b="1" lang="en" sz="900">
                <a:solidFill>
                  <a:srgbClr val="EC4D2D"/>
                </a:solidFill>
              </a:rPr>
              <a:t>Basic Service</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Account</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Notification</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Container</a:t>
            </a:r>
            <a:endParaRPr sz="900">
              <a:solidFill>
                <a:srgbClr val="EC4D2D"/>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64"/>
          <p:cNvSpPr txBox="1"/>
          <p:nvPr>
            <p:ph type="title"/>
          </p:nvPr>
        </p:nvSpPr>
        <p:spPr>
          <a:xfrm>
            <a:off x="6190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Basic </a:t>
            </a:r>
            <a:r>
              <a:rPr lang="en" sz="1800"/>
              <a:t>(</a:t>
            </a:r>
            <a:r>
              <a:rPr lang="en"/>
              <a:t>1</a:t>
            </a:r>
            <a:r>
              <a:rPr lang="en" sz="1800"/>
              <a:t>/</a:t>
            </a:r>
            <a:r>
              <a:rPr lang="en"/>
              <a:t>3</a:t>
            </a:r>
            <a:r>
              <a:rPr lang="en" sz="1800"/>
              <a:t>) - </a:t>
            </a:r>
            <a:r>
              <a:rPr lang="en"/>
              <a:t>Account &amp; Permission</a:t>
            </a:r>
            <a:endParaRPr sz="1800"/>
          </a:p>
        </p:txBody>
      </p:sp>
      <p:sp>
        <p:nvSpPr>
          <p:cNvPr id="1817" name="Google Shape;1817;p64"/>
          <p:cNvSpPr/>
          <p:nvPr/>
        </p:nvSpPr>
        <p:spPr>
          <a:xfrm>
            <a:off x="678050" y="1039125"/>
            <a:ext cx="7831500" cy="6078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18" name="Google Shape;1818;p64"/>
          <p:cNvSpPr/>
          <p:nvPr/>
        </p:nvSpPr>
        <p:spPr>
          <a:xfrm>
            <a:off x="922991" y="1177053"/>
            <a:ext cx="3288000" cy="3720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19" name="Google Shape;1819;p64"/>
          <p:cNvSpPr/>
          <p:nvPr/>
        </p:nvSpPr>
        <p:spPr>
          <a:xfrm>
            <a:off x="4890058" y="1198850"/>
            <a:ext cx="3428100" cy="3948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20" name="Google Shape;1820;p64"/>
          <p:cNvSpPr/>
          <p:nvPr/>
        </p:nvSpPr>
        <p:spPr>
          <a:xfrm>
            <a:off x="6319445" y="1146206"/>
            <a:ext cx="890700" cy="10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Font typeface="Arial"/>
              <a:buNone/>
            </a:pPr>
            <a:r>
              <a:rPr b="1" lang="en" sz="800">
                <a:solidFill>
                  <a:srgbClr val="404040"/>
                </a:solidFill>
              </a:rPr>
              <a:t>App</a:t>
            </a:r>
            <a:endParaRPr b="1" sz="800">
              <a:solidFill>
                <a:srgbClr val="404040"/>
              </a:solidFill>
            </a:endParaRPr>
          </a:p>
        </p:txBody>
      </p:sp>
      <p:sp>
        <p:nvSpPr>
          <p:cNvPr id="1821" name="Google Shape;1821;p64"/>
          <p:cNvSpPr/>
          <p:nvPr/>
        </p:nvSpPr>
        <p:spPr>
          <a:xfrm>
            <a:off x="678050" y="3407973"/>
            <a:ext cx="7831500" cy="12579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22" name="Google Shape;1822;p64"/>
          <p:cNvSpPr/>
          <p:nvPr/>
        </p:nvSpPr>
        <p:spPr>
          <a:xfrm>
            <a:off x="6052300" y="3572674"/>
            <a:ext cx="2265900" cy="10101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23" name="Google Shape;1823;p64"/>
          <p:cNvSpPr/>
          <p:nvPr/>
        </p:nvSpPr>
        <p:spPr>
          <a:xfrm>
            <a:off x="6206366" y="3654482"/>
            <a:ext cx="2018100" cy="888900"/>
          </a:xfrm>
          <a:prstGeom prst="rect">
            <a:avLst/>
          </a:prstGeom>
          <a:solidFill>
            <a:srgbClr val="A4C2F4"/>
          </a:solidFill>
          <a:ln>
            <a:noFill/>
          </a:ln>
        </p:spPr>
        <p:txBody>
          <a:bodyPr anchorCtr="0" anchor="t" bIns="29675" lIns="59350" spcFirstLastPara="1" rIns="59350" wrap="square" tIns="29675">
            <a:noAutofit/>
          </a:bodyPr>
          <a:lstStyle/>
          <a:p>
            <a:pPr indent="0" lvl="0" marL="0" marR="0" rtl="0" algn="ctr">
              <a:lnSpc>
                <a:spcPct val="100000"/>
              </a:lnSpc>
              <a:spcBef>
                <a:spcPts val="0"/>
              </a:spcBef>
              <a:spcAft>
                <a:spcPts val="0"/>
              </a:spcAft>
              <a:buNone/>
            </a:pPr>
            <a:r>
              <a:rPr b="1" lang="en" sz="600">
                <a:solidFill>
                  <a:schemeClr val="dk1"/>
                </a:solidFill>
              </a:rPr>
              <a:t>One-Credential</a:t>
            </a:r>
            <a:endParaRPr b="1" sz="600">
              <a:solidFill>
                <a:schemeClr val="dk1"/>
              </a:solidFill>
            </a:endParaRPr>
          </a:p>
        </p:txBody>
      </p:sp>
      <p:sp>
        <p:nvSpPr>
          <p:cNvPr id="1824" name="Google Shape;1824;p64"/>
          <p:cNvSpPr/>
          <p:nvPr/>
        </p:nvSpPr>
        <p:spPr>
          <a:xfrm>
            <a:off x="739006" y="3572673"/>
            <a:ext cx="3556500" cy="10101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25" name="Google Shape;1825;p64"/>
          <p:cNvSpPr/>
          <p:nvPr/>
        </p:nvSpPr>
        <p:spPr>
          <a:xfrm>
            <a:off x="901701" y="4035576"/>
            <a:ext cx="3269100" cy="479400"/>
          </a:xfrm>
          <a:prstGeom prst="rect">
            <a:avLst/>
          </a:prstGeom>
          <a:solidFill>
            <a:srgbClr val="A4C2F4"/>
          </a:solidFill>
          <a:ln cap="flat" cmpd="sng" w="9525">
            <a:solidFill>
              <a:srgbClr val="7F7F7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en" sz="600">
                <a:solidFill>
                  <a:srgbClr val="404040"/>
                </a:solidFill>
              </a:rPr>
              <a:t>Parent Account / HRIS Account System </a:t>
            </a:r>
            <a:endParaRPr b="1" sz="600">
              <a:solidFill>
                <a:srgbClr val="404040"/>
              </a:solidFill>
            </a:endParaRPr>
          </a:p>
        </p:txBody>
      </p:sp>
      <p:sp>
        <p:nvSpPr>
          <p:cNvPr id="1826" name="Google Shape;1826;p64"/>
          <p:cNvSpPr/>
          <p:nvPr/>
        </p:nvSpPr>
        <p:spPr>
          <a:xfrm>
            <a:off x="6662904" y="3466924"/>
            <a:ext cx="1105200" cy="1479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500"/>
              <a:buFont typeface="Arial"/>
              <a:buNone/>
            </a:pPr>
            <a:r>
              <a:rPr b="1" lang="en" sz="600">
                <a:solidFill>
                  <a:srgbClr val="404040"/>
                </a:solidFill>
              </a:rPr>
              <a:t>SEA Account Team Service</a:t>
            </a:r>
            <a:endParaRPr b="1" sz="600">
              <a:solidFill>
                <a:srgbClr val="404040"/>
              </a:solidFill>
            </a:endParaRPr>
          </a:p>
        </p:txBody>
      </p:sp>
      <p:sp>
        <p:nvSpPr>
          <p:cNvPr id="1827" name="Google Shape;1827;p64"/>
          <p:cNvSpPr/>
          <p:nvPr/>
        </p:nvSpPr>
        <p:spPr>
          <a:xfrm>
            <a:off x="4950489" y="1334198"/>
            <a:ext cx="819600" cy="189300"/>
          </a:xfrm>
          <a:prstGeom prst="rect">
            <a:avLst/>
          </a:prstGeom>
          <a:solidFill>
            <a:srgbClr val="F04E1C"/>
          </a:solidFill>
          <a:ln cap="flat" cmpd="sng" w="9525">
            <a:solidFill>
              <a:srgbClr val="FFFFFF"/>
            </a:solidFill>
            <a:prstDash val="solid"/>
            <a:round/>
            <a:headEnd len="sm" w="sm" type="none"/>
            <a:tailEnd len="sm" w="sm" type="none"/>
          </a:ln>
        </p:spPr>
        <p:txBody>
          <a:bodyPr anchorCtr="0" anchor="ctr" bIns="51425" lIns="51425" spcFirstLastPara="1" rIns="51425" wrap="square" tIns="51425">
            <a:noAutofit/>
          </a:bodyPr>
          <a:lstStyle/>
          <a:p>
            <a:pPr indent="0" lvl="0" marL="0" rtl="0" algn="ctr">
              <a:spcBef>
                <a:spcPts val="0"/>
              </a:spcBef>
              <a:spcAft>
                <a:spcPts val="0"/>
              </a:spcAft>
              <a:buNone/>
            </a:pPr>
            <a:r>
              <a:rPr lang="en" sz="600">
                <a:solidFill>
                  <a:srgbClr val="FFFFFF"/>
                </a:solidFill>
              </a:rPr>
              <a:t>Driver App</a:t>
            </a:r>
            <a:endParaRPr sz="600">
              <a:solidFill>
                <a:srgbClr val="FFFFFF"/>
              </a:solidFill>
            </a:endParaRPr>
          </a:p>
        </p:txBody>
      </p:sp>
      <p:sp>
        <p:nvSpPr>
          <p:cNvPr id="1828" name="Google Shape;1828;p64"/>
          <p:cNvSpPr/>
          <p:nvPr/>
        </p:nvSpPr>
        <p:spPr>
          <a:xfrm>
            <a:off x="979293" y="1324705"/>
            <a:ext cx="1562700" cy="189300"/>
          </a:xfrm>
          <a:prstGeom prst="rect">
            <a:avLst/>
          </a:prstGeom>
          <a:solidFill>
            <a:srgbClr val="F04E1C"/>
          </a:solidFill>
          <a:ln cap="flat" cmpd="sng" w="9525">
            <a:solidFill>
              <a:srgbClr val="FFFFFF"/>
            </a:solidFill>
            <a:prstDash val="solid"/>
            <a:round/>
            <a:headEnd len="sm" w="sm" type="none"/>
            <a:tailEnd len="sm" w="sm" type="none"/>
          </a:ln>
        </p:spPr>
        <p:txBody>
          <a:bodyPr anchorCtr="0" anchor="ctr" bIns="51425" lIns="51425" spcFirstLastPara="1" rIns="51425" wrap="square" tIns="51425">
            <a:noAutofit/>
          </a:bodyPr>
          <a:lstStyle/>
          <a:p>
            <a:pPr indent="0" lvl="0" marL="0" rtl="0" algn="ctr">
              <a:spcBef>
                <a:spcPts val="0"/>
              </a:spcBef>
              <a:spcAft>
                <a:spcPts val="0"/>
              </a:spcAft>
              <a:buNone/>
            </a:pPr>
            <a:r>
              <a:rPr lang="en" sz="600">
                <a:solidFill>
                  <a:srgbClr val="FFFFFF"/>
                </a:solidFill>
              </a:rPr>
              <a:t>FMS Portal</a:t>
            </a:r>
            <a:endParaRPr sz="600">
              <a:solidFill>
                <a:srgbClr val="FFFFFF"/>
              </a:solidFill>
            </a:endParaRPr>
          </a:p>
        </p:txBody>
      </p:sp>
      <p:sp>
        <p:nvSpPr>
          <p:cNvPr id="1829" name="Google Shape;1829;p64"/>
          <p:cNvSpPr/>
          <p:nvPr/>
        </p:nvSpPr>
        <p:spPr>
          <a:xfrm>
            <a:off x="2622604" y="1324705"/>
            <a:ext cx="1517700" cy="189300"/>
          </a:xfrm>
          <a:prstGeom prst="rect">
            <a:avLst/>
          </a:prstGeom>
          <a:solidFill>
            <a:srgbClr val="F04E1C"/>
          </a:solidFill>
          <a:ln cap="flat" cmpd="sng" w="9525">
            <a:solidFill>
              <a:srgbClr val="FFFFFF"/>
            </a:solidFill>
            <a:prstDash val="solid"/>
            <a:round/>
            <a:headEnd len="sm" w="sm" type="none"/>
            <a:tailEnd len="sm" w="sm" type="none"/>
          </a:ln>
        </p:spPr>
        <p:txBody>
          <a:bodyPr anchorCtr="0" anchor="ctr" bIns="51425" lIns="51425" spcFirstLastPara="1" rIns="51425" wrap="square" tIns="51425">
            <a:noAutofit/>
          </a:bodyPr>
          <a:lstStyle/>
          <a:p>
            <a:pPr indent="0" lvl="0" marL="0" rtl="0" algn="ctr">
              <a:spcBef>
                <a:spcPts val="0"/>
              </a:spcBef>
              <a:spcAft>
                <a:spcPts val="0"/>
              </a:spcAft>
              <a:buNone/>
            </a:pPr>
            <a:r>
              <a:rPr lang="en" sz="600">
                <a:solidFill>
                  <a:srgbClr val="FFFFFF"/>
                </a:solidFill>
              </a:rPr>
              <a:t>Service Point Portal</a:t>
            </a:r>
            <a:endParaRPr sz="600">
              <a:solidFill>
                <a:srgbClr val="FFFFFF"/>
              </a:solidFill>
            </a:endParaRPr>
          </a:p>
        </p:txBody>
      </p:sp>
      <p:sp>
        <p:nvSpPr>
          <p:cNvPr id="1830" name="Google Shape;1830;p64"/>
          <p:cNvSpPr/>
          <p:nvPr/>
        </p:nvSpPr>
        <p:spPr>
          <a:xfrm>
            <a:off x="5785033" y="1334198"/>
            <a:ext cx="819600" cy="189300"/>
          </a:xfrm>
          <a:prstGeom prst="rect">
            <a:avLst/>
          </a:prstGeom>
          <a:solidFill>
            <a:srgbClr val="F04E1C"/>
          </a:solidFill>
          <a:ln cap="flat" cmpd="sng" w="9525">
            <a:solidFill>
              <a:srgbClr val="FFFFFF"/>
            </a:solidFill>
            <a:prstDash val="solid"/>
            <a:round/>
            <a:headEnd len="sm" w="sm" type="none"/>
            <a:tailEnd len="sm" w="sm" type="none"/>
          </a:ln>
        </p:spPr>
        <p:txBody>
          <a:bodyPr anchorCtr="0" anchor="ctr" bIns="51425" lIns="51425" spcFirstLastPara="1" rIns="51425" wrap="square" tIns="51425">
            <a:noAutofit/>
          </a:bodyPr>
          <a:lstStyle/>
          <a:p>
            <a:pPr indent="0" lvl="0" marL="0" rtl="0" algn="ctr">
              <a:spcBef>
                <a:spcPts val="0"/>
              </a:spcBef>
              <a:spcAft>
                <a:spcPts val="0"/>
              </a:spcAft>
              <a:buNone/>
            </a:pPr>
            <a:r>
              <a:rPr lang="en" sz="600">
                <a:solidFill>
                  <a:srgbClr val="FFFFFF"/>
                </a:solidFill>
              </a:rPr>
              <a:t>SP App</a:t>
            </a:r>
            <a:endParaRPr sz="600">
              <a:solidFill>
                <a:srgbClr val="FFFFFF"/>
              </a:solidFill>
            </a:endParaRPr>
          </a:p>
        </p:txBody>
      </p:sp>
      <p:sp>
        <p:nvSpPr>
          <p:cNvPr id="1831" name="Google Shape;1831;p64"/>
          <p:cNvSpPr/>
          <p:nvPr/>
        </p:nvSpPr>
        <p:spPr>
          <a:xfrm>
            <a:off x="3928895" y="956507"/>
            <a:ext cx="1222800" cy="143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应用层</a:t>
            </a:r>
            <a:endParaRPr b="1" sz="800">
              <a:solidFill>
                <a:srgbClr val="404040"/>
              </a:solidFill>
            </a:endParaRPr>
          </a:p>
        </p:txBody>
      </p:sp>
      <p:sp>
        <p:nvSpPr>
          <p:cNvPr id="1832" name="Google Shape;1832;p64"/>
          <p:cNvSpPr/>
          <p:nvPr/>
        </p:nvSpPr>
        <p:spPr>
          <a:xfrm>
            <a:off x="4069907" y="3350084"/>
            <a:ext cx="1105200" cy="143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Account Service</a:t>
            </a:r>
            <a:endParaRPr b="1" sz="800">
              <a:solidFill>
                <a:srgbClr val="404040"/>
              </a:solidFill>
            </a:endParaRPr>
          </a:p>
        </p:txBody>
      </p:sp>
      <p:sp>
        <p:nvSpPr>
          <p:cNvPr id="1833" name="Google Shape;1833;p64"/>
          <p:cNvSpPr/>
          <p:nvPr/>
        </p:nvSpPr>
        <p:spPr>
          <a:xfrm>
            <a:off x="922990" y="4196991"/>
            <a:ext cx="1336800" cy="286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900"/>
              <a:t>HR分配的Google账号</a:t>
            </a:r>
            <a:endParaRPr sz="900"/>
          </a:p>
          <a:p>
            <a:pPr indent="0" lvl="0" marL="0" rtl="0" algn="ctr">
              <a:spcBef>
                <a:spcPts val="0"/>
              </a:spcBef>
              <a:spcAft>
                <a:spcPts val="0"/>
              </a:spcAft>
              <a:buNone/>
            </a:pPr>
            <a:r>
              <a:rPr lang="en" sz="500"/>
              <a:t>(@shopee;@seamoney)</a:t>
            </a:r>
            <a:endParaRPr sz="500"/>
          </a:p>
        </p:txBody>
      </p:sp>
      <p:sp>
        <p:nvSpPr>
          <p:cNvPr id="1834" name="Google Shape;1834;p64"/>
          <p:cNvSpPr/>
          <p:nvPr/>
        </p:nvSpPr>
        <p:spPr>
          <a:xfrm>
            <a:off x="2554455" y="4196987"/>
            <a:ext cx="1562700" cy="286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900"/>
              <a:t>Other Google账号</a:t>
            </a:r>
            <a:endParaRPr sz="900"/>
          </a:p>
          <a:p>
            <a:pPr indent="0" lvl="0" marL="0" marR="0" rtl="0" algn="ctr">
              <a:lnSpc>
                <a:spcPct val="100000"/>
              </a:lnSpc>
              <a:spcBef>
                <a:spcPts val="0"/>
              </a:spcBef>
              <a:spcAft>
                <a:spcPts val="0"/>
              </a:spcAft>
              <a:buNone/>
            </a:pPr>
            <a:r>
              <a:rPr lang="en" sz="500"/>
              <a:t>(@shopee-external ; </a:t>
            </a:r>
            <a:r>
              <a:rPr lang="en" sz="500">
                <a:solidFill>
                  <a:schemeClr val="dk1"/>
                </a:solidFill>
              </a:rPr>
              <a:t>@gmail; @</a:t>
            </a:r>
            <a:r>
              <a:rPr lang="en" sz="500"/>
              <a:t>Others</a:t>
            </a:r>
            <a:endParaRPr sz="500"/>
          </a:p>
        </p:txBody>
      </p:sp>
      <p:sp>
        <p:nvSpPr>
          <p:cNvPr id="1835" name="Google Shape;1835;p64"/>
          <p:cNvSpPr/>
          <p:nvPr/>
        </p:nvSpPr>
        <p:spPr>
          <a:xfrm>
            <a:off x="6728238" y="4196449"/>
            <a:ext cx="974400" cy="313800"/>
          </a:xfrm>
          <a:prstGeom prst="rect">
            <a:avLst/>
          </a:prstGeom>
          <a:solidFill>
            <a:srgbClr val="C9DAF8"/>
          </a:solidFill>
          <a:ln>
            <a:noFill/>
          </a:ln>
        </p:spPr>
        <p:txBody>
          <a:bodyPr anchorCtr="0" anchor="ctr" bIns="29675" lIns="59350" spcFirstLastPara="1" rIns="59350" wrap="square" tIns="29675">
            <a:noAutofit/>
          </a:bodyPr>
          <a:lstStyle/>
          <a:p>
            <a:pPr indent="0" lvl="0" marL="0" rtl="0" algn="ctr">
              <a:spcBef>
                <a:spcPts val="0"/>
              </a:spcBef>
              <a:spcAft>
                <a:spcPts val="0"/>
              </a:spcAft>
              <a:buNone/>
            </a:pPr>
            <a:r>
              <a:rPr lang="en" sz="900">
                <a:solidFill>
                  <a:schemeClr val="dk1"/>
                </a:solidFill>
              </a:rPr>
              <a:t>ToC Account</a:t>
            </a:r>
            <a:endParaRPr sz="900">
              <a:solidFill>
                <a:schemeClr val="dk1"/>
              </a:solidFill>
            </a:endParaRPr>
          </a:p>
        </p:txBody>
      </p:sp>
      <p:cxnSp>
        <p:nvCxnSpPr>
          <p:cNvPr id="1836" name="Google Shape;1836;p64"/>
          <p:cNvCxnSpPr>
            <a:stCxn id="1837" idx="2"/>
            <a:endCxn id="1835" idx="0"/>
          </p:cNvCxnSpPr>
          <p:nvPr/>
        </p:nvCxnSpPr>
        <p:spPr>
          <a:xfrm>
            <a:off x="7215401" y="4109589"/>
            <a:ext cx="0" cy="870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64"/>
          <p:cNvCxnSpPr>
            <a:stCxn id="1824" idx="3"/>
            <a:endCxn id="1822" idx="1"/>
          </p:cNvCxnSpPr>
          <p:nvPr/>
        </p:nvCxnSpPr>
        <p:spPr>
          <a:xfrm>
            <a:off x="4295506" y="4077723"/>
            <a:ext cx="1756800" cy="0"/>
          </a:xfrm>
          <a:prstGeom prst="straightConnector1">
            <a:avLst/>
          </a:prstGeom>
          <a:noFill/>
          <a:ln cap="flat" cmpd="sng" w="9525">
            <a:solidFill>
              <a:schemeClr val="dk2"/>
            </a:solidFill>
            <a:prstDash val="solid"/>
            <a:round/>
            <a:headEnd len="med" w="med" type="none"/>
            <a:tailEnd len="med" w="med" type="none"/>
          </a:ln>
        </p:spPr>
      </p:cxnSp>
      <p:sp>
        <p:nvSpPr>
          <p:cNvPr id="1839" name="Google Shape;1839;p64"/>
          <p:cNvSpPr/>
          <p:nvPr/>
        </p:nvSpPr>
        <p:spPr>
          <a:xfrm>
            <a:off x="678050" y="1776378"/>
            <a:ext cx="7831500" cy="13929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40" name="Google Shape;1840;p64"/>
          <p:cNvSpPr/>
          <p:nvPr/>
        </p:nvSpPr>
        <p:spPr>
          <a:xfrm>
            <a:off x="4041288" y="1665396"/>
            <a:ext cx="1105200" cy="1626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角色及权限管理</a:t>
            </a:r>
            <a:endParaRPr b="1" sz="800">
              <a:solidFill>
                <a:srgbClr val="404040"/>
              </a:solidFill>
            </a:endParaRPr>
          </a:p>
        </p:txBody>
      </p:sp>
      <p:sp>
        <p:nvSpPr>
          <p:cNvPr id="1841" name="Google Shape;1841;p64"/>
          <p:cNvSpPr/>
          <p:nvPr/>
        </p:nvSpPr>
        <p:spPr>
          <a:xfrm>
            <a:off x="762397" y="1895808"/>
            <a:ext cx="2399400" cy="11814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42" name="Google Shape;1842;p64"/>
          <p:cNvSpPr/>
          <p:nvPr/>
        </p:nvSpPr>
        <p:spPr>
          <a:xfrm>
            <a:off x="1249636" y="1832122"/>
            <a:ext cx="1441200" cy="138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业务身份（Portal）</a:t>
            </a:r>
            <a:endParaRPr b="1" sz="800">
              <a:solidFill>
                <a:srgbClr val="404040"/>
              </a:solidFill>
            </a:endParaRPr>
          </a:p>
        </p:txBody>
      </p:sp>
      <p:sp>
        <p:nvSpPr>
          <p:cNvPr id="1843" name="Google Shape;1843;p64"/>
          <p:cNvSpPr/>
          <p:nvPr/>
        </p:nvSpPr>
        <p:spPr>
          <a:xfrm>
            <a:off x="3400617" y="1912692"/>
            <a:ext cx="2439600" cy="11634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44" name="Google Shape;1844;p64"/>
          <p:cNvSpPr/>
          <p:nvPr/>
        </p:nvSpPr>
        <p:spPr>
          <a:xfrm>
            <a:off x="4067810" y="1846504"/>
            <a:ext cx="1105200" cy="1362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用户角色（Role）</a:t>
            </a:r>
            <a:endParaRPr b="1" sz="800">
              <a:solidFill>
                <a:srgbClr val="404040"/>
              </a:solidFill>
            </a:endParaRPr>
          </a:p>
        </p:txBody>
      </p:sp>
      <p:sp>
        <p:nvSpPr>
          <p:cNvPr id="1845" name="Google Shape;1845;p64"/>
          <p:cNvSpPr/>
          <p:nvPr/>
        </p:nvSpPr>
        <p:spPr>
          <a:xfrm>
            <a:off x="836783" y="2018831"/>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HRIS Account</a:t>
            </a:r>
            <a:endParaRPr b="1" sz="500">
              <a:solidFill>
                <a:srgbClr val="FFFFFF"/>
              </a:solidFill>
            </a:endParaRPr>
          </a:p>
        </p:txBody>
      </p:sp>
      <p:sp>
        <p:nvSpPr>
          <p:cNvPr id="1846" name="Google Shape;1846;p64"/>
          <p:cNvSpPr/>
          <p:nvPr/>
        </p:nvSpPr>
        <p:spPr>
          <a:xfrm>
            <a:off x="1695619" y="2018831"/>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Admin/HR Ops</a:t>
            </a:r>
            <a:endParaRPr b="1" sz="500">
              <a:solidFill>
                <a:srgbClr val="FFFFFF"/>
              </a:solidFill>
            </a:endParaRPr>
          </a:p>
        </p:txBody>
      </p:sp>
      <p:sp>
        <p:nvSpPr>
          <p:cNvPr id="1847" name="Google Shape;1847;p64"/>
          <p:cNvSpPr/>
          <p:nvPr/>
        </p:nvSpPr>
        <p:spPr>
          <a:xfrm>
            <a:off x="2554455" y="2018831"/>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FMS/SP Portal</a:t>
            </a:r>
            <a:endParaRPr b="1" sz="500">
              <a:solidFill>
                <a:srgbClr val="FFFFFF"/>
              </a:solidFill>
            </a:endParaRPr>
          </a:p>
        </p:txBody>
      </p:sp>
      <p:cxnSp>
        <p:nvCxnSpPr>
          <p:cNvPr id="1848" name="Google Shape;1848;p64"/>
          <p:cNvCxnSpPr>
            <a:stCxn id="1845" idx="3"/>
            <a:endCxn id="1846" idx="1"/>
          </p:cNvCxnSpPr>
          <p:nvPr/>
        </p:nvCxnSpPr>
        <p:spPr>
          <a:xfrm>
            <a:off x="1396583" y="2111381"/>
            <a:ext cx="299100" cy="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64"/>
          <p:cNvCxnSpPr>
            <a:stCxn id="1846" idx="3"/>
            <a:endCxn id="1847" idx="1"/>
          </p:cNvCxnSpPr>
          <p:nvPr/>
        </p:nvCxnSpPr>
        <p:spPr>
          <a:xfrm>
            <a:off x="2255419" y="2111381"/>
            <a:ext cx="299100" cy="0"/>
          </a:xfrm>
          <a:prstGeom prst="straightConnector1">
            <a:avLst/>
          </a:prstGeom>
          <a:noFill/>
          <a:ln cap="flat" cmpd="sng" w="9525">
            <a:solidFill>
              <a:schemeClr val="dk2"/>
            </a:solidFill>
            <a:prstDash val="solid"/>
            <a:round/>
            <a:headEnd len="med" w="med" type="none"/>
            <a:tailEnd len="med" w="med" type="none"/>
          </a:ln>
        </p:spPr>
      </p:cxnSp>
      <p:sp>
        <p:nvSpPr>
          <p:cNvPr id="1850" name="Google Shape;1850;p64"/>
          <p:cNvSpPr/>
          <p:nvPr/>
        </p:nvSpPr>
        <p:spPr>
          <a:xfrm>
            <a:off x="836783" y="2270793"/>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Self-Register Account</a:t>
            </a:r>
            <a:endParaRPr b="1" sz="500">
              <a:solidFill>
                <a:srgbClr val="FFFFFF"/>
              </a:solidFill>
            </a:endParaRPr>
          </a:p>
        </p:txBody>
      </p:sp>
      <p:sp>
        <p:nvSpPr>
          <p:cNvPr id="1851" name="Google Shape;1851;p64"/>
          <p:cNvSpPr/>
          <p:nvPr/>
        </p:nvSpPr>
        <p:spPr>
          <a:xfrm>
            <a:off x="1695616" y="2270793"/>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Non-HR Ops</a:t>
            </a:r>
            <a:endParaRPr b="1" sz="500">
              <a:solidFill>
                <a:srgbClr val="FFFFFF"/>
              </a:solidFill>
            </a:endParaRPr>
          </a:p>
        </p:txBody>
      </p:sp>
      <p:sp>
        <p:nvSpPr>
          <p:cNvPr id="1852" name="Google Shape;1852;p64"/>
          <p:cNvSpPr/>
          <p:nvPr/>
        </p:nvSpPr>
        <p:spPr>
          <a:xfrm>
            <a:off x="2554450" y="2270793"/>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FMS/SP Portal</a:t>
            </a:r>
            <a:endParaRPr b="1" sz="500">
              <a:solidFill>
                <a:srgbClr val="FFFFFF"/>
              </a:solidFill>
            </a:endParaRPr>
          </a:p>
          <a:p>
            <a:pPr indent="0" lvl="0" marL="0" marR="0" rtl="0" algn="ctr">
              <a:lnSpc>
                <a:spcPct val="100000"/>
              </a:lnSpc>
              <a:spcBef>
                <a:spcPts val="0"/>
              </a:spcBef>
              <a:spcAft>
                <a:spcPts val="0"/>
              </a:spcAft>
              <a:buNone/>
            </a:pPr>
            <a:r>
              <a:rPr b="1" lang="en" sz="500">
                <a:solidFill>
                  <a:srgbClr val="FFFFFF"/>
                </a:solidFill>
              </a:rPr>
              <a:t>PDA/SP App</a:t>
            </a:r>
            <a:endParaRPr b="1" sz="500">
              <a:solidFill>
                <a:srgbClr val="FFFFFF"/>
              </a:solidFill>
            </a:endParaRPr>
          </a:p>
        </p:txBody>
      </p:sp>
      <p:cxnSp>
        <p:nvCxnSpPr>
          <p:cNvPr id="1853" name="Google Shape;1853;p64"/>
          <p:cNvCxnSpPr>
            <a:stCxn id="1850" idx="3"/>
            <a:endCxn id="1851" idx="1"/>
          </p:cNvCxnSpPr>
          <p:nvPr/>
        </p:nvCxnSpPr>
        <p:spPr>
          <a:xfrm>
            <a:off x="1396583" y="2363343"/>
            <a:ext cx="299100" cy="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64"/>
          <p:cNvCxnSpPr>
            <a:stCxn id="1851" idx="3"/>
            <a:endCxn id="1852" idx="1"/>
          </p:cNvCxnSpPr>
          <p:nvPr/>
        </p:nvCxnSpPr>
        <p:spPr>
          <a:xfrm>
            <a:off x="2255416" y="2363343"/>
            <a:ext cx="299100" cy="0"/>
          </a:xfrm>
          <a:prstGeom prst="straightConnector1">
            <a:avLst/>
          </a:prstGeom>
          <a:noFill/>
          <a:ln cap="flat" cmpd="sng" w="9525">
            <a:solidFill>
              <a:schemeClr val="dk2"/>
            </a:solidFill>
            <a:prstDash val="solid"/>
            <a:round/>
            <a:headEnd len="med" w="med" type="none"/>
            <a:tailEnd len="med" w="med" type="none"/>
          </a:ln>
        </p:spPr>
      </p:cxnSp>
      <p:sp>
        <p:nvSpPr>
          <p:cNvPr id="1855" name="Google Shape;1855;p64"/>
          <p:cNvSpPr/>
          <p:nvPr/>
        </p:nvSpPr>
        <p:spPr>
          <a:xfrm>
            <a:off x="836783" y="2528940"/>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One-Credential</a:t>
            </a:r>
            <a:endParaRPr b="1" sz="500">
              <a:solidFill>
                <a:srgbClr val="FFFFFF"/>
              </a:solidFill>
            </a:endParaRPr>
          </a:p>
        </p:txBody>
      </p:sp>
      <p:sp>
        <p:nvSpPr>
          <p:cNvPr id="1856" name="Google Shape;1856;p64"/>
          <p:cNvSpPr/>
          <p:nvPr/>
        </p:nvSpPr>
        <p:spPr>
          <a:xfrm>
            <a:off x="1695616" y="2528940"/>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Driver</a:t>
            </a:r>
            <a:endParaRPr b="1" sz="500">
              <a:solidFill>
                <a:srgbClr val="FFFFFF"/>
              </a:solidFill>
            </a:endParaRPr>
          </a:p>
        </p:txBody>
      </p:sp>
      <p:sp>
        <p:nvSpPr>
          <p:cNvPr id="1857" name="Google Shape;1857;p64"/>
          <p:cNvSpPr/>
          <p:nvPr/>
        </p:nvSpPr>
        <p:spPr>
          <a:xfrm>
            <a:off x="2554450" y="2528940"/>
            <a:ext cx="5598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Driver App</a:t>
            </a:r>
            <a:endParaRPr b="1" sz="500">
              <a:solidFill>
                <a:srgbClr val="FFFFFF"/>
              </a:solidFill>
            </a:endParaRPr>
          </a:p>
        </p:txBody>
      </p:sp>
      <p:cxnSp>
        <p:nvCxnSpPr>
          <p:cNvPr id="1858" name="Google Shape;1858;p64"/>
          <p:cNvCxnSpPr>
            <a:stCxn id="1855" idx="3"/>
            <a:endCxn id="1856" idx="1"/>
          </p:cNvCxnSpPr>
          <p:nvPr/>
        </p:nvCxnSpPr>
        <p:spPr>
          <a:xfrm>
            <a:off x="1396583" y="2621490"/>
            <a:ext cx="299100" cy="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64"/>
          <p:cNvCxnSpPr>
            <a:stCxn id="1856" idx="3"/>
            <a:endCxn id="1857" idx="1"/>
          </p:cNvCxnSpPr>
          <p:nvPr/>
        </p:nvCxnSpPr>
        <p:spPr>
          <a:xfrm>
            <a:off x="2255416" y="2621490"/>
            <a:ext cx="299100" cy="0"/>
          </a:xfrm>
          <a:prstGeom prst="straightConnector1">
            <a:avLst/>
          </a:prstGeom>
          <a:noFill/>
          <a:ln cap="flat" cmpd="sng" w="9525">
            <a:solidFill>
              <a:schemeClr val="dk2"/>
            </a:solidFill>
            <a:prstDash val="solid"/>
            <a:round/>
            <a:headEnd len="med" w="med" type="none"/>
            <a:tailEnd len="med" w="med" type="none"/>
          </a:ln>
        </p:spPr>
      </p:cxnSp>
      <p:sp>
        <p:nvSpPr>
          <p:cNvPr id="1860" name="Google Shape;1860;p64"/>
          <p:cNvSpPr/>
          <p:nvPr/>
        </p:nvSpPr>
        <p:spPr>
          <a:xfrm>
            <a:off x="4698895" y="2001373"/>
            <a:ext cx="1105200" cy="9897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61" name="Google Shape;1861;p64"/>
          <p:cNvSpPr/>
          <p:nvPr/>
        </p:nvSpPr>
        <p:spPr>
          <a:xfrm>
            <a:off x="3444790" y="2004730"/>
            <a:ext cx="1105200" cy="9861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862" name="Google Shape;1862;p64"/>
          <p:cNvSpPr/>
          <p:nvPr/>
        </p:nvSpPr>
        <p:spPr>
          <a:xfrm>
            <a:off x="3783669" y="1944585"/>
            <a:ext cx="427500" cy="144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FMS</a:t>
            </a:r>
            <a:endParaRPr b="1" sz="800">
              <a:solidFill>
                <a:srgbClr val="404040"/>
              </a:solidFill>
            </a:endParaRPr>
          </a:p>
        </p:txBody>
      </p:sp>
      <p:sp>
        <p:nvSpPr>
          <p:cNvPr id="1863" name="Google Shape;1863;p64"/>
          <p:cNvSpPr/>
          <p:nvPr/>
        </p:nvSpPr>
        <p:spPr>
          <a:xfrm>
            <a:off x="4980446" y="1944745"/>
            <a:ext cx="573000" cy="1449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SP</a:t>
            </a:r>
            <a:endParaRPr b="1" sz="800">
              <a:solidFill>
                <a:srgbClr val="404040"/>
              </a:solidFill>
            </a:endParaRPr>
          </a:p>
        </p:txBody>
      </p:sp>
      <p:sp>
        <p:nvSpPr>
          <p:cNvPr id="1864" name="Google Shape;1864;p64"/>
          <p:cNvSpPr/>
          <p:nvPr/>
        </p:nvSpPr>
        <p:spPr>
          <a:xfrm>
            <a:off x="4740509" y="2543791"/>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Point1</a:t>
            </a:r>
            <a:endParaRPr b="1" sz="500">
              <a:solidFill>
                <a:srgbClr val="FFFFFF"/>
              </a:solidFill>
            </a:endParaRPr>
          </a:p>
        </p:txBody>
      </p:sp>
      <p:sp>
        <p:nvSpPr>
          <p:cNvPr id="1865" name="Google Shape;1865;p64"/>
          <p:cNvSpPr/>
          <p:nvPr/>
        </p:nvSpPr>
        <p:spPr>
          <a:xfrm>
            <a:off x="5101890" y="2543791"/>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Point2</a:t>
            </a:r>
            <a:endParaRPr b="1" sz="500">
              <a:solidFill>
                <a:srgbClr val="FFFFFF"/>
              </a:solidFill>
            </a:endParaRPr>
          </a:p>
        </p:txBody>
      </p:sp>
      <p:sp>
        <p:nvSpPr>
          <p:cNvPr id="1866" name="Google Shape;1866;p64"/>
          <p:cNvSpPr/>
          <p:nvPr/>
        </p:nvSpPr>
        <p:spPr>
          <a:xfrm>
            <a:off x="5463270" y="2543791"/>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Point3</a:t>
            </a:r>
            <a:endParaRPr b="1" sz="500">
              <a:solidFill>
                <a:srgbClr val="FFFFFF"/>
              </a:solidFill>
            </a:endParaRPr>
          </a:p>
        </p:txBody>
      </p:sp>
      <p:sp>
        <p:nvSpPr>
          <p:cNvPr id="1867" name="Google Shape;1867;p64"/>
          <p:cNvSpPr/>
          <p:nvPr/>
        </p:nvSpPr>
        <p:spPr>
          <a:xfrm>
            <a:off x="4740509" y="2328226"/>
            <a:ext cx="4620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CompanyA</a:t>
            </a:r>
            <a:endParaRPr b="1" sz="500">
              <a:solidFill>
                <a:srgbClr val="FFFFFF"/>
              </a:solidFill>
            </a:endParaRPr>
          </a:p>
        </p:txBody>
      </p:sp>
      <p:sp>
        <p:nvSpPr>
          <p:cNvPr id="1868" name="Google Shape;1868;p64"/>
          <p:cNvSpPr/>
          <p:nvPr/>
        </p:nvSpPr>
        <p:spPr>
          <a:xfrm>
            <a:off x="5295914" y="2328226"/>
            <a:ext cx="4620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CompanyB</a:t>
            </a:r>
            <a:endParaRPr b="1" sz="500">
              <a:solidFill>
                <a:srgbClr val="FFFFFF"/>
              </a:solidFill>
            </a:endParaRPr>
          </a:p>
        </p:txBody>
      </p:sp>
      <p:cxnSp>
        <p:nvCxnSpPr>
          <p:cNvPr id="1869" name="Google Shape;1869;p64"/>
          <p:cNvCxnSpPr>
            <a:stCxn id="1867" idx="2"/>
            <a:endCxn id="1864" idx="0"/>
          </p:cNvCxnSpPr>
          <p:nvPr/>
        </p:nvCxnSpPr>
        <p:spPr>
          <a:xfrm flipH="1">
            <a:off x="4890209" y="2513326"/>
            <a:ext cx="81300" cy="30600"/>
          </a:xfrm>
          <a:prstGeom prst="straightConnector1">
            <a:avLst/>
          </a:prstGeom>
          <a:noFill/>
          <a:ln cap="flat" cmpd="sng" w="9525">
            <a:solidFill>
              <a:schemeClr val="dk2"/>
            </a:solidFill>
            <a:prstDash val="solid"/>
            <a:round/>
            <a:headEnd len="med" w="med" type="none"/>
            <a:tailEnd len="med" w="med" type="none"/>
          </a:ln>
        </p:spPr>
      </p:cxnSp>
      <p:cxnSp>
        <p:nvCxnSpPr>
          <p:cNvPr id="1870" name="Google Shape;1870;p64"/>
          <p:cNvCxnSpPr>
            <a:stCxn id="1867" idx="2"/>
            <a:endCxn id="1865" idx="0"/>
          </p:cNvCxnSpPr>
          <p:nvPr/>
        </p:nvCxnSpPr>
        <p:spPr>
          <a:xfrm>
            <a:off x="4971509" y="2513326"/>
            <a:ext cx="279900" cy="30600"/>
          </a:xfrm>
          <a:prstGeom prst="straightConnector1">
            <a:avLst/>
          </a:prstGeom>
          <a:noFill/>
          <a:ln cap="flat" cmpd="sng" w="9525">
            <a:solidFill>
              <a:schemeClr val="dk2"/>
            </a:solidFill>
            <a:prstDash val="solid"/>
            <a:round/>
            <a:headEnd len="med" w="med" type="none"/>
            <a:tailEnd len="med" w="med" type="none"/>
          </a:ln>
        </p:spPr>
      </p:cxnSp>
      <p:cxnSp>
        <p:nvCxnSpPr>
          <p:cNvPr id="1871" name="Google Shape;1871;p64"/>
          <p:cNvCxnSpPr>
            <a:stCxn id="1868" idx="2"/>
            <a:endCxn id="1866" idx="0"/>
          </p:cNvCxnSpPr>
          <p:nvPr/>
        </p:nvCxnSpPr>
        <p:spPr>
          <a:xfrm>
            <a:off x="5526914" y="2513326"/>
            <a:ext cx="85800" cy="30600"/>
          </a:xfrm>
          <a:prstGeom prst="straightConnector1">
            <a:avLst/>
          </a:prstGeom>
          <a:noFill/>
          <a:ln cap="flat" cmpd="sng" w="9525">
            <a:solidFill>
              <a:schemeClr val="dk2"/>
            </a:solidFill>
            <a:prstDash val="solid"/>
            <a:round/>
            <a:headEnd len="med" w="med" type="none"/>
            <a:tailEnd len="med" w="med" type="none"/>
          </a:ln>
        </p:spPr>
      </p:cxnSp>
      <p:sp>
        <p:nvSpPr>
          <p:cNvPr id="1872" name="Google Shape;1872;p64"/>
          <p:cNvSpPr/>
          <p:nvPr/>
        </p:nvSpPr>
        <p:spPr>
          <a:xfrm>
            <a:off x="4746465" y="2769879"/>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Ops1</a:t>
            </a:r>
            <a:endParaRPr b="1" sz="500">
              <a:solidFill>
                <a:srgbClr val="FFFFFF"/>
              </a:solidFill>
            </a:endParaRPr>
          </a:p>
        </p:txBody>
      </p:sp>
      <p:sp>
        <p:nvSpPr>
          <p:cNvPr id="1873" name="Google Shape;1873;p64"/>
          <p:cNvSpPr/>
          <p:nvPr/>
        </p:nvSpPr>
        <p:spPr>
          <a:xfrm>
            <a:off x="4740509" y="2098524"/>
            <a:ext cx="1022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Super Admin</a:t>
            </a:r>
            <a:endParaRPr b="1" sz="500">
              <a:solidFill>
                <a:srgbClr val="FFFFFF"/>
              </a:solidFill>
            </a:endParaRPr>
          </a:p>
        </p:txBody>
      </p:sp>
      <p:sp>
        <p:nvSpPr>
          <p:cNvPr id="1874" name="Google Shape;1874;p64"/>
          <p:cNvSpPr/>
          <p:nvPr/>
        </p:nvSpPr>
        <p:spPr>
          <a:xfrm>
            <a:off x="5104867" y="2769879"/>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Ops2</a:t>
            </a:r>
            <a:endParaRPr b="1" sz="500">
              <a:solidFill>
                <a:srgbClr val="FFFFFF"/>
              </a:solidFill>
            </a:endParaRPr>
          </a:p>
        </p:txBody>
      </p:sp>
      <p:sp>
        <p:nvSpPr>
          <p:cNvPr id="1875" name="Google Shape;1875;p64"/>
          <p:cNvSpPr/>
          <p:nvPr/>
        </p:nvSpPr>
        <p:spPr>
          <a:xfrm>
            <a:off x="5463270" y="2769879"/>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Ops3</a:t>
            </a:r>
            <a:endParaRPr b="1" sz="500">
              <a:solidFill>
                <a:srgbClr val="FFFFFF"/>
              </a:solidFill>
            </a:endParaRPr>
          </a:p>
        </p:txBody>
      </p:sp>
      <p:cxnSp>
        <p:nvCxnSpPr>
          <p:cNvPr id="1876" name="Google Shape;1876;p64"/>
          <p:cNvCxnSpPr>
            <a:stCxn id="1864" idx="2"/>
            <a:endCxn id="1872" idx="0"/>
          </p:cNvCxnSpPr>
          <p:nvPr/>
        </p:nvCxnSpPr>
        <p:spPr>
          <a:xfrm>
            <a:off x="4890059" y="2728891"/>
            <a:ext cx="6000" cy="411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64"/>
          <p:cNvCxnSpPr>
            <a:stCxn id="1865" idx="2"/>
            <a:endCxn id="1874" idx="0"/>
          </p:cNvCxnSpPr>
          <p:nvPr/>
        </p:nvCxnSpPr>
        <p:spPr>
          <a:xfrm>
            <a:off x="5251440" y="2728891"/>
            <a:ext cx="3000" cy="411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64"/>
          <p:cNvCxnSpPr>
            <a:stCxn id="1865" idx="2"/>
            <a:endCxn id="1875" idx="0"/>
          </p:cNvCxnSpPr>
          <p:nvPr/>
        </p:nvCxnSpPr>
        <p:spPr>
          <a:xfrm>
            <a:off x="5251440" y="2728891"/>
            <a:ext cx="361500" cy="41100"/>
          </a:xfrm>
          <a:prstGeom prst="straightConnector1">
            <a:avLst/>
          </a:prstGeom>
          <a:noFill/>
          <a:ln cap="flat" cmpd="sng" w="9525">
            <a:solidFill>
              <a:schemeClr val="dk2"/>
            </a:solidFill>
            <a:prstDash val="solid"/>
            <a:round/>
            <a:headEnd len="med" w="med" type="none"/>
            <a:tailEnd len="med" w="med" type="none"/>
          </a:ln>
        </p:spPr>
      </p:cxnSp>
      <p:sp>
        <p:nvSpPr>
          <p:cNvPr id="1879" name="Google Shape;1879;p64"/>
          <p:cNvSpPr/>
          <p:nvPr/>
        </p:nvSpPr>
        <p:spPr>
          <a:xfrm>
            <a:off x="3491073" y="2098524"/>
            <a:ext cx="1022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Admin</a:t>
            </a:r>
            <a:endParaRPr b="1" sz="500">
              <a:solidFill>
                <a:srgbClr val="FFFFFF"/>
              </a:solidFill>
            </a:endParaRPr>
          </a:p>
        </p:txBody>
      </p:sp>
      <p:sp>
        <p:nvSpPr>
          <p:cNvPr id="1880" name="Google Shape;1880;p64"/>
          <p:cNvSpPr/>
          <p:nvPr/>
        </p:nvSpPr>
        <p:spPr>
          <a:xfrm>
            <a:off x="3484892" y="2334936"/>
            <a:ext cx="2244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FM</a:t>
            </a:r>
            <a:endParaRPr b="1" sz="500">
              <a:solidFill>
                <a:srgbClr val="FFFFFF"/>
              </a:solidFill>
            </a:endParaRPr>
          </a:p>
          <a:p>
            <a:pPr indent="0" lvl="0" marL="0" marR="0" rtl="0" algn="ctr">
              <a:lnSpc>
                <a:spcPct val="100000"/>
              </a:lnSpc>
              <a:spcBef>
                <a:spcPts val="0"/>
              </a:spcBef>
              <a:spcAft>
                <a:spcPts val="0"/>
              </a:spcAft>
              <a:buNone/>
            </a:pPr>
            <a:r>
              <a:rPr b="1" lang="en" sz="500">
                <a:solidFill>
                  <a:srgbClr val="FFFFFF"/>
                </a:solidFill>
              </a:rPr>
              <a:t>Hub</a:t>
            </a:r>
            <a:endParaRPr b="1" sz="500">
              <a:solidFill>
                <a:srgbClr val="FFFFFF"/>
              </a:solidFill>
            </a:endParaRPr>
          </a:p>
        </p:txBody>
      </p:sp>
      <p:sp>
        <p:nvSpPr>
          <p:cNvPr id="1881" name="Google Shape;1881;p64"/>
          <p:cNvSpPr/>
          <p:nvPr/>
        </p:nvSpPr>
        <p:spPr>
          <a:xfrm>
            <a:off x="3738698" y="2334936"/>
            <a:ext cx="2487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SOC</a:t>
            </a:r>
            <a:endParaRPr b="1" sz="500">
              <a:solidFill>
                <a:srgbClr val="FFFFFF"/>
              </a:solidFill>
            </a:endParaRPr>
          </a:p>
        </p:txBody>
      </p:sp>
      <p:sp>
        <p:nvSpPr>
          <p:cNvPr id="1882" name="Google Shape;1882;p64"/>
          <p:cNvSpPr/>
          <p:nvPr/>
        </p:nvSpPr>
        <p:spPr>
          <a:xfrm>
            <a:off x="4016802" y="2334936"/>
            <a:ext cx="2244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LM</a:t>
            </a:r>
            <a:endParaRPr b="1" sz="500">
              <a:solidFill>
                <a:srgbClr val="FFFFFF"/>
              </a:solidFill>
            </a:endParaRPr>
          </a:p>
          <a:p>
            <a:pPr indent="0" lvl="0" marL="0" marR="0" rtl="0" algn="ctr">
              <a:lnSpc>
                <a:spcPct val="100000"/>
              </a:lnSpc>
              <a:spcBef>
                <a:spcPts val="0"/>
              </a:spcBef>
              <a:spcAft>
                <a:spcPts val="0"/>
              </a:spcAft>
              <a:buNone/>
            </a:pPr>
            <a:r>
              <a:rPr b="1" lang="en" sz="500">
                <a:solidFill>
                  <a:srgbClr val="FFFFFF"/>
                </a:solidFill>
              </a:rPr>
              <a:t>Hub</a:t>
            </a:r>
            <a:endParaRPr b="1" sz="500">
              <a:solidFill>
                <a:srgbClr val="FFFFFF"/>
              </a:solidFill>
            </a:endParaRPr>
          </a:p>
        </p:txBody>
      </p:sp>
      <p:sp>
        <p:nvSpPr>
          <p:cNvPr id="1883" name="Google Shape;1883;p64"/>
          <p:cNvSpPr/>
          <p:nvPr/>
        </p:nvSpPr>
        <p:spPr>
          <a:xfrm>
            <a:off x="4270608" y="2334936"/>
            <a:ext cx="2487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All Mile</a:t>
            </a:r>
            <a:endParaRPr b="1" sz="500">
              <a:solidFill>
                <a:srgbClr val="FFFFFF"/>
              </a:solidFill>
            </a:endParaRPr>
          </a:p>
        </p:txBody>
      </p:sp>
      <p:sp>
        <p:nvSpPr>
          <p:cNvPr id="1884" name="Google Shape;1884;p64"/>
          <p:cNvSpPr/>
          <p:nvPr/>
        </p:nvSpPr>
        <p:spPr>
          <a:xfrm>
            <a:off x="836783" y="2778762"/>
            <a:ext cx="559800" cy="185100"/>
          </a:xfrm>
          <a:prstGeom prst="rect">
            <a:avLst/>
          </a:prstGeom>
          <a:solidFill>
            <a:srgbClr val="F3F3F3"/>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666666"/>
                </a:solidFill>
              </a:rPr>
              <a:t>WFM-Ops ID</a:t>
            </a:r>
            <a:endParaRPr b="1" sz="500">
              <a:solidFill>
                <a:srgbClr val="FFFFFF"/>
              </a:solidFill>
            </a:endParaRPr>
          </a:p>
        </p:txBody>
      </p:sp>
      <p:sp>
        <p:nvSpPr>
          <p:cNvPr id="1885" name="Google Shape;1885;p64"/>
          <p:cNvSpPr/>
          <p:nvPr/>
        </p:nvSpPr>
        <p:spPr>
          <a:xfrm>
            <a:off x="1695616" y="2778762"/>
            <a:ext cx="559800" cy="185100"/>
          </a:xfrm>
          <a:prstGeom prst="rect">
            <a:avLst/>
          </a:prstGeom>
          <a:solidFill>
            <a:srgbClr val="F3F3F3"/>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666666"/>
                </a:solidFill>
              </a:rPr>
              <a:t>Operator</a:t>
            </a:r>
            <a:endParaRPr b="1" sz="500">
              <a:solidFill>
                <a:srgbClr val="FFFFFF"/>
              </a:solidFill>
            </a:endParaRPr>
          </a:p>
        </p:txBody>
      </p:sp>
      <p:sp>
        <p:nvSpPr>
          <p:cNvPr id="1886" name="Google Shape;1886;p64"/>
          <p:cNvSpPr/>
          <p:nvPr/>
        </p:nvSpPr>
        <p:spPr>
          <a:xfrm>
            <a:off x="2554450" y="2778762"/>
            <a:ext cx="559800" cy="185100"/>
          </a:xfrm>
          <a:prstGeom prst="rect">
            <a:avLst/>
          </a:prstGeom>
          <a:solidFill>
            <a:srgbClr val="F3F3F3"/>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666666"/>
                </a:solidFill>
              </a:rPr>
              <a:t>PDA App</a:t>
            </a:r>
            <a:endParaRPr b="1" sz="500">
              <a:solidFill>
                <a:srgbClr val="666666"/>
              </a:solidFill>
            </a:endParaRPr>
          </a:p>
        </p:txBody>
      </p:sp>
      <p:cxnSp>
        <p:nvCxnSpPr>
          <p:cNvPr id="1887" name="Google Shape;1887;p64"/>
          <p:cNvCxnSpPr>
            <a:stCxn id="1884" idx="3"/>
            <a:endCxn id="1885" idx="1"/>
          </p:cNvCxnSpPr>
          <p:nvPr/>
        </p:nvCxnSpPr>
        <p:spPr>
          <a:xfrm>
            <a:off x="1396583" y="2871312"/>
            <a:ext cx="299100" cy="0"/>
          </a:xfrm>
          <a:prstGeom prst="straightConnector1">
            <a:avLst/>
          </a:prstGeom>
          <a:noFill/>
          <a:ln cap="flat" cmpd="sng" w="9525">
            <a:solidFill>
              <a:schemeClr val="dk2"/>
            </a:solidFill>
            <a:prstDash val="solid"/>
            <a:round/>
            <a:headEnd len="med" w="med" type="none"/>
            <a:tailEnd len="med" w="med" type="none"/>
          </a:ln>
        </p:spPr>
      </p:cxnSp>
      <p:cxnSp>
        <p:nvCxnSpPr>
          <p:cNvPr id="1888" name="Google Shape;1888;p64"/>
          <p:cNvCxnSpPr>
            <a:stCxn id="1885" idx="3"/>
            <a:endCxn id="1886" idx="1"/>
          </p:cNvCxnSpPr>
          <p:nvPr/>
        </p:nvCxnSpPr>
        <p:spPr>
          <a:xfrm>
            <a:off x="2255416" y="2871312"/>
            <a:ext cx="299100" cy="0"/>
          </a:xfrm>
          <a:prstGeom prst="straightConnector1">
            <a:avLst/>
          </a:prstGeom>
          <a:noFill/>
          <a:ln cap="flat" cmpd="sng" w="9525">
            <a:solidFill>
              <a:schemeClr val="dk2"/>
            </a:solidFill>
            <a:prstDash val="solid"/>
            <a:round/>
            <a:headEnd len="med" w="med" type="none"/>
            <a:tailEnd len="med" w="med" type="none"/>
          </a:ln>
        </p:spPr>
      </p:cxnSp>
      <p:sp>
        <p:nvSpPr>
          <p:cNvPr id="1889" name="Google Shape;1889;p64"/>
          <p:cNvSpPr/>
          <p:nvPr/>
        </p:nvSpPr>
        <p:spPr>
          <a:xfrm>
            <a:off x="7454120" y="1334198"/>
            <a:ext cx="819600" cy="189300"/>
          </a:xfrm>
          <a:prstGeom prst="rect">
            <a:avLst/>
          </a:prstGeom>
          <a:solidFill>
            <a:srgbClr val="F3F3F3"/>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Font typeface="Arial"/>
              <a:buNone/>
            </a:pPr>
            <a:r>
              <a:rPr b="1" lang="en" sz="500">
                <a:solidFill>
                  <a:srgbClr val="666666"/>
                </a:solidFill>
              </a:rPr>
              <a:t>Ops App</a:t>
            </a:r>
            <a:endParaRPr b="1" sz="500">
              <a:solidFill>
                <a:srgbClr val="666666"/>
              </a:solidFill>
            </a:endParaRPr>
          </a:p>
        </p:txBody>
      </p:sp>
      <p:sp>
        <p:nvSpPr>
          <p:cNvPr id="1890" name="Google Shape;1890;p64"/>
          <p:cNvSpPr/>
          <p:nvPr/>
        </p:nvSpPr>
        <p:spPr>
          <a:xfrm>
            <a:off x="3494186" y="2550584"/>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Ops1</a:t>
            </a:r>
            <a:endParaRPr b="1" sz="500">
              <a:solidFill>
                <a:srgbClr val="FFFFFF"/>
              </a:solidFill>
            </a:endParaRPr>
          </a:p>
        </p:txBody>
      </p:sp>
      <p:sp>
        <p:nvSpPr>
          <p:cNvPr id="1891" name="Google Shape;1891;p64"/>
          <p:cNvSpPr/>
          <p:nvPr/>
        </p:nvSpPr>
        <p:spPr>
          <a:xfrm>
            <a:off x="3852588" y="2550584"/>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Ops2</a:t>
            </a:r>
            <a:endParaRPr b="1" sz="500">
              <a:solidFill>
                <a:srgbClr val="FFFFFF"/>
              </a:solidFill>
            </a:endParaRPr>
          </a:p>
        </p:txBody>
      </p:sp>
      <p:sp>
        <p:nvSpPr>
          <p:cNvPr id="1892" name="Google Shape;1892;p64"/>
          <p:cNvSpPr/>
          <p:nvPr/>
        </p:nvSpPr>
        <p:spPr>
          <a:xfrm>
            <a:off x="4210990" y="2550584"/>
            <a:ext cx="2991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Ops3</a:t>
            </a:r>
            <a:endParaRPr b="1" sz="500">
              <a:solidFill>
                <a:srgbClr val="FFFFFF"/>
              </a:solidFill>
            </a:endParaRPr>
          </a:p>
        </p:txBody>
      </p:sp>
      <p:sp>
        <p:nvSpPr>
          <p:cNvPr id="1893" name="Google Shape;1893;p64"/>
          <p:cNvSpPr/>
          <p:nvPr/>
        </p:nvSpPr>
        <p:spPr>
          <a:xfrm>
            <a:off x="1595453" y="3515243"/>
            <a:ext cx="1843500" cy="1479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Font typeface="Arial"/>
              <a:buNone/>
            </a:pPr>
            <a:r>
              <a:rPr b="1" lang="en" sz="600">
                <a:solidFill>
                  <a:srgbClr val="404040"/>
                </a:solidFill>
              </a:rPr>
              <a:t>Google+SPX Account Service</a:t>
            </a:r>
            <a:endParaRPr b="1" sz="800">
              <a:solidFill>
                <a:srgbClr val="404040"/>
              </a:solidFill>
            </a:endParaRPr>
          </a:p>
        </p:txBody>
      </p:sp>
      <p:sp>
        <p:nvSpPr>
          <p:cNvPr id="1837" name="Google Shape;1837;p64"/>
          <p:cNvSpPr/>
          <p:nvPr/>
        </p:nvSpPr>
        <p:spPr>
          <a:xfrm>
            <a:off x="6728201" y="3795789"/>
            <a:ext cx="974400" cy="313800"/>
          </a:xfrm>
          <a:prstGeom prst="rect">
            <a:avLst/>
          </a:prstGeom>
          <a:solidFill>
            <a:srgbClr val="C9DAF8"/>
          </a:solidFill>
          <a:ln>
            <a:noFill/>
          </a:ln>
        </p:spPr>
        <p:txBody>
          <a:bodyPr anchorCtr="0" anchor="ctr" bIns="29675" lIns="59350" spcFirstLastPara="1" rIns="59350" wrap="square" tIns="29675">
            <a:noAutofit/>
          </a:bodyPr>
          <a:lstStyle/>
          <a:p>
            <a:pPr indent="0" lvl="0" marL="0" rtl="0" algn="ctr">
              <a:spcBef>
                <a:spcPts val="0"/>
              </a:spcBef>
              <a:spcAft>
                <a:spcPts val="0"/>
              </a:spcAft>
              <a:buNone/>
            </a:pPr>
            <a:r>
              <a:rPr lang="en" sz="900">
                <a:solidFill>
                  <a:schemeClr val="dk1"/>
                </a:solidFill>
              </a:rPr>
              <a:t>ToB Account</a:t>
            </a:r>
            <a:endParaRPr sz="900">
              <a:solidFill>
                <a:schemeClr val="dk1"/>
              </a:solidFill>
            </a:endParaRPr>
          </a:p>
        </p:txBody>
      </p:sp>
      <p:sp>
        <p:nvSpPr>
          <p:cNvPr id="1894" name="Google Shape;1894;p64"/>
          <p:cNvSpPr txBox="1"/>
          <p:nvPr/>
        </p:nvSpPr>
        <p:spPr>
          <a:xfrm>
            <a:off x="4962031" y="3956131"/>
            <a:ext cx="299100" cy="161700"/>
          </a:xfrm>
          <a:prstGeom prst="rect">
            <a:avLst/>
          </a:prstGeom>
          <a:noFill/>
          <a:ln>
            <a:noFill/>
          </a:ln>
        </p:spPr>
        <p:txBody>
          <a:bodyPr anchorCtr="0" anchor="t" bIns="34300" lIns="34300" spcFirstLastPara="1" rIns="34300" wrap="square" tIns="34300">
            <a:spAutoFit/>
          </a:bodyPr>
          <a:lstStyle/>
          <a:p>
            <a:pPr indent="0" lvl="0" marL="0" rtl="0" algn="ctr">
              <a:spcBef>
                <a:spcPts val="0"/>
              </a:spcBef>
              <a:spcAft>
                <a:spcPts val="0"/>
              </a:spcAft>
              <a:buNone/>
            </a:pPr>
            <a:r>
              <a:rPr b="1" lang="en" sz="600">
                <a:solidFill>
                  <a:schemeClr val="dk1"/>
                </a:solidFill>
              </a:rPr>
              <a:t>1:1</a:t>
            </a:r>
            <a:endParaRPr b="1" sz="600">
              <a:solidFill>
                <a:schemeClr val="dk1"/>
              </a:solidFill>
            </a:endParaRPr>
          </a:p>
        </p:txBody>
      </p:sp>
      <p:sp>
        <p:nvSpPr>
          <p:cNvPr id="1895" name="Google Shape;1895;p64"/>
          <p:cNvSpPr/>
          <p:nvPr/>
        </p:nvSpPr>
        <p:spPr>
          <a:xfrm>
            <a:off x="7711081" y="700106"/>
            <a:ext cx="819900" cy="169500"/>
          </a:xfrm>
          <a:prstGeom prst="rect">
            <a:avLst/>
          </a:prstGeom>
          <a:solidFill>
            <a:srgbClr val="F3F3F3"/>
          </a:solidFill>
          <a:ln>
            <a:noFill/>
          </a:ln>
        </p:spPr>
        <p:txBody>
          <a:bodyPr anchorCtr="0" anchor="ctr" bIns="14825" lIns="29675" spcFirstLastPara="1" rIns="29675" wrap="square" tIns="14825">
            <a:noAutofit/>
          </a:bodyPr>
          <a:lstStyle/>
          <a:p>
            <a:pPr indent="0" lvl="0" marL="0" marR="0" rtl="0" algn="ctr">
              <a:lnSpc>
                <a:spcPct val="100000"/>
              </a:lnSpc>
              <a:spcBef>
                <a:spcPts val="0"/>
              </a:spcBef>
              <a:spcAft>
                <a:spcPts val="0"/>
              </a:spcAft>
              <a:buNone/>
            </a:pPr>
            <a:r>
              <a:rPr b="1" lang="en" sz="500">
                <a:solidFill>
                  <a:srgbClr val="666666"/>
                </a:solidFill>
              </a:rPr>
              <a:t>Future Phase</a:t>
            </a:r>
            <a:endParaRPr b="1" sz="500">
              <a:solidFill>
                <a:srgbClr val="666666"/>
              </a:solidFill>
            </a:endParaRPr>
          </a:p>
        </p:txBody>
      </p:sp>
      <p:sp>
        <p:nvSpPr>
          <p:cNvPr id="1896" name="Google Shape;1896;p64"/>
          <p:cNvSpPr/>
          <p:nvPr/>
        </p:nvSpPr>
        <p:spPr>
          <a:xfrm>
            <a:off x="6619576" y="1334198"/>
            <a:ext cx="819600" cy="189300"/>
          </a:xfrm>
          <a:prstGeom prst="rect">
            <a:avLst/>
          </a:prstGeom>
          <a:solidFill>
            <a:srgbClr val="F04E1C"/>
          </a:solidFill>
          <a:ln cap="flat" cmpd="sng" w="9525">
            <a:solidFill>
              <a:srgbClr val="FFFFFF"/>
            </a:solidFill>
            <a:prstDash val="solid"/>
            <a:round/>
            <a:headEnd len="sm" w="sm" type="none"/>
            <a:tailEnd len="sm" w="sm" type="none"/>
          </a:ln>
        </p:spPr>
        <p:txBody>
          <a:bodyPr anchorCtr="0" anchor="ctr" bIns="51425" lIns="51425" spcFirstLastPara="1" rIns="51425" wrap="square" tIns="51425">
            <a:noAutofit/>
          </a:bodyPr>
          <a:lstStyle/>
          <a:p>
            <a:pPr indent="0" lvl="0" marL="0" rtl="0" algn="ctr">
              <a:spcBef>
                <a:spcPts val="0"/>
              </a:spcBef>
              <a:spcAft>
                <a:spcPts val="0"/>
              </a:spcAft>
              <a:buNone/>
            </a:pPr>
            <a:r>
              <a:rPr lang="en" sz="600">
                <a:solidFill>
                  <a:srgbClr val="FFFFFF"/>
                </a:solidFill>
              </a:rPr>
              <a:t>PDA App</a:t>
            </a:r>
            <a:endParaRPr sz="600">
              <a:solidFill>
                <a:srgbClr val="FFFFFF"/>
              </a:solidFill>
            </a:endParaRPr>
          </a:p>
        </p:txBody>
      </p:sp>
      <p:sp>
        <p:nvSpPr>
          <p:cNvPr id="1897" name="Google Shape;1897;p64"/>
          <p:cNvSpPr/>
          <p:nvPr/>
        </p:nvSpPr>
        <p:spPr>
          <a:xfrm>
            <a:off x="1725592" y="1154428"/>
            <a:ext cx="1143900" cy="546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Web Portal</a:t>
            </a:r>
            <a:endParaRPr b="1" sz="800">
              <a:solidFill>
                <a:srgbClr val="404040"/>
              </a:solidFill>
            </a:endParaRPr>
          </a:p>
        </p:txBody>
      </p:sp>
      <p:sp>
        <p:nvSpPr>
          <p:cNvPr id="1898" name="Google Shape;1898;p64"/>
          <p:cNvSpPr/>
          <p:nvPr/>
        </p:nvSpPr>
        <p:spPr>
          <a:xfrm>
            <a:off x="901701" y="3674703"/>
            <a:ext cx="3269100" cy="313800"/>
          </a:xfrm>
          <a:prstGeom prst="rect">
            <a:avLst/>
          </a:prstGeom>
          <a:solidFill>
            <a:srgbClr val="F3F3F3"/>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en" sz="600">
                <a:solidFill>
                  <a:srgbClr val="666666"/>
                </a:solidFill>
              </a:rPr>
              <a:t>Child Account</a:t>
            </a:r>
            <a:endParaRPr b="1" sz="600">
              <a:solidFill>
                <a:srgbClr val="666666"/>
              </a:solidFill>
            </a:endParaRPr>
          </a:p>
          <a:p>
            <a:pPr indent="0" lvl="0" marL="0" marR="0" rtl="0" algn="ctr">
              <a:lnSpc>
                <a:spcPct val="100000"/>
              </a:lnSpc>
              <a:spcBef>
                <a:spcPts val="0"/>
              </a:spcBef>
              <a:spcAft>
                <a:spcPts val="0"/>
              </a:spcAft>
              <a:buNone/>
            </a:pPr>
            <a:r>
              <a:rPr lang="en" sz="500">
                <a:solidFill>
                  <a:srgbClr val="666666"/>
                </a:solidFill>
              </a:rPr>
              <a:t>Ops ID | Link to Parent Account | Individual Staff </a:t>
            </a:r>
            <a:endParaRPr sz="500">
              <a:solidFill>
                <a:srgbClr val="666666"/>
              </a:solidFill>
            </a:endParaRPr>
          </a:p>
        </p:txBody>
      </p:sp>
      <p:sp>
        <p:nvSpPr>
          <p:cNvPr id="1899" name="Google Shape;1899;p64"/>
          <p:cNvSpPr/>
          <p:nvPr/>
        </p:nvSpPr>
        <p:spPr>
          <a:xfrm>
            <a:off x="5995639" y="1891073"/>
            <a:ext cx="2322600" cy="1163400"/>
          </a:xfrm>
          <a:prstGeom prst="roundRect">
            <a:avLst>
              <a:gd fmla="val 3800" name="adj"/>
            </a:avLst>
          </a:prstGeom>
          <a:noFill/>
          <a:ln cap="flat" cmpd="sng" w="9525">
            <a:solidFill>
              <a:srgbClr val="EE4D2D"/>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800" u="none" cap="none" strike="noStrike">
              <a:solidFill>
                <a:srgbClr val="000000"/>
              </a:solidFill>
              <a:latin typeface="Arial"/>
              <a:ea typeface="Arial"/>
              <a:cs typeface="Arial"/>
              <a:sym typeface="Arial"/>
            </a:endParaRPr>
          </a:p>
        </p:txBody>
      </p:sp>
      <p:sp>
        <p:nvSpPr>
          <p:cNvPr id="1900" name="Google Shape;1900;p64"/>
          <p:cNvSpPr/>
          <p:nvPr/>
        </p:nvSpPr>
        <p:spPr>
          <a:xfrm>
            <a:off x="6483760" y="1846504"/>
            <a:ext cx="1336800" cy="1362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Arial"/>
              <a:buNone/>
            </a:pPr>
            <a:r>
              <a:rPr b="1" lang="en" sz="800">
                <a:solidFill>
                  <a:srgbClr val="404040"/>
                </a:solidFill>
              </a:rPr>
              <a:t>权限(Permission)</a:t>
            </a:r>
            <a:endParaRPr b="1" sz="800">
              <a:solidFill>
                <a:srgbClr val="404040"/>
              </a:solidFill>
            </a:endParaRPr>
          </a:p>
        </p:txBody>
      </p:sp>
      <p:sp>
        <p:nvSpPr>
          <p:cNvPr id="1901" name="Google Shape;1901;p64"/>
          <p:cNvSpPr/>
          <p:nvPr/>
        </p:nvSpPr>
        <p:spPr>
          <a:xfrm>
            <a:off x="6052300" y="2098524"/>
            <a:ext cx="21924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鉴权api</a:t>
            </a:r>
            <a:endParaRPr b="1" sz="500">
              <a:solidFill>
                <a:srgbClr val="FFFFFF"/>
              </a:solidFill>
            </a:endParaRPr>
          </a:p>
        </p:txBody>
      </p:sp>
      <p:sp>
        <p:nvSpPr>
          <p:cNvPr id="1902" name="Google Shape;1902;p64"/>
          <p:cNvSpPr/>
          <p:nvPr/>
        </p:nvSpPr>
        <p:spPr>
          <a:xfrm>
            <a:off x="6052300" y="2571345"/>
            <a:ext cx="1126200" cy="3138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Permisison Mgt</a:t>
            </a:r>
            <a:endParaRPr b="1" sz="500">
              <a:solidFill>
                <a:srgbClr val="FFFFFF"/>
              </a:solidFill>
            </a:endParaRPr>
          </a:p>
        </p:txBody>
      </p:sp>
      <p:sp>
        <p:nvSpPr>
          <p:cNvPr id="1903" name="Google Shape;1903;p64"/>
          <p:cNvSpPr/>
          <p:nvPr/>
        </p:nvSpPr>
        <p:spPr>
          <a:xfrm>
            <a:off x="6052300" y="2334934"/>
            <a:ext cx="2192400" cy="1851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Role-Permisison Relationship</a:t>
            </a:r>
            <a:endParaRPr b="1" sz="500">
              <a:solidFill>
                <a:srgbClr val="FFFFFF"/>
              </a:solidFill>
            </a:endParaRPr>
          </a:p>
        </p:txBody>
      </p:sp>
      <p:sp>
        <p:nvSpPr>
          <p:cNvPr id="1904" name="Google Shape;1904;p64"/>
          <p:cNvSpPr/>
          <p:nvPr/>
        </p:nvSpPr>
        <p:spPr>
          <a:xfrm>
            <a:off x="7270128" y="2571345"/>
            <a:ext cx="974400" cy="313800"/>
          </a:xfrm>
          <a:prstGeom prst="rect">
            <a:avLst/>
          </a:prstGeom>
          <a:solidFill>
            <a:srgbClr val="FF955A"/>
          </a:solidFill>
          <a:ln>
            <a:noFill/>
          </a:ln>
        </p:spPr>
        <p:txBody>
          <a:bodyPr anchorCtr="0" anchor="ctr" bIns="29675" lIns="59350" spcFirstLastPara="1" rIns="59350" wrap="square" tIns="29675">
            <a:noAutofit/>
          </a:bodyPr>
          <a:lstStyle/>
          <a:p>
            <a:pPr indent="0" lvl="0" marL="0" marR="0" rtl="0" algn="ctr">
              <a:lnSpc>
                <a:spcPct val="100000"/>
              </a:lnSpc>
              <a:spcBef>
                <a:spcPts val="0"/>
              </a:spcBef>
              <a:spcAft>
                <a:spcPts val="0"/>
              </a:spcAft>
              <a:buNone/>
            </a:pPr>
            <a:r>
              <a:rPr b="1" lang="en" sz="500">
                <a:solidFill>
                  <a:srgbClr val="FFFFFF"/>
                </a:solidFill>
              </a:rPr>
              <a:t>Menu Mgt</a:t>
            </a:r>
            <a:endParaRPr b="1" sz="3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p:nvPr/>
        </p:nvSpPr>
        <p:spPr>
          <a:xfrm>
            <a:off x="3512074" y="3968606"/>
            <a:ext cx="440700" cy="5697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dk2"/>
                </a:solidFill>
              </a:rPr>
              <a:t>…</a:t>
            </a:r>
            <a:endParaRPr b="1" sz="800">
              <a:solidFill>
                <a:schemeClr val="dk2"/>
              </a:solidFill>
            </a:endParaRPr>
          </a:p>
        </p:txBody>
      </p:sp>
      <p:sp>
        <p:nvSpPr>
          <p:cNvPr id="233" name="Google Shape;233;p29"/>
          <p:cNvSpPr/>
          <p:nvPr/>
        </p:nvSpPr>
        <p:spPr>
          <a:xfrm>
            <a:off x="2733375" y="3968606"/>
            <a:ext cx="601500" cy="5697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dk2"/>
                </a:solidFill>
              </a:rPr>
              <a:t>BR</a:t>
            </a:r>
            <a:endParaRPr b="1" sz="800">
              <a:solidFill>
                <a:schemeClr val="dk2"/>
              </a:solidFill>
            </a:endParaRPr>
          </a:p>
        </p:txBody>
      </p:sp>
      <p:sp>
        <p:nvSpPr>
          <p:cNvPr id="234" name="Google Shape;234;p29"/>
          <p:cNvSpPr/>
          <p:nvPr/>
        </p:nvSpPr>
        <p:spPr>
          <a:xfrm>
            <a:off x="1675775" y="3968606"/>
            <a:ext cx="886800" cy="5697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dk2"/>
                </a:solidFill>
              </a:rPr>
              <a:t>ID</a:t>
            </a:r>
            <a:endParaRPr b="1" sz="800">
              <a:solidFill>
                <a:schemeClr val="dk2"/>
              </a:solidFill>
            </a:endParaRPr>
          </a:p>
        </p:txBody>
      </p:sp>
      <p:sp>
        <p:nvSpPr>
          <p:cNvPr id="235" name="Google Shape;235;p29"/>
          <p:cNvSpPr txBox="1"/>
          <p:nvPr>
            <p:ph type="title"/>
          </p:nvPr>
        </p:nvSpPr>
        <p:spPr>
          <a:xfrm>
            <a:off x="533180" y="89320"/>
            <a:ext cx="8077800" cy="422400"/>
          </a:xfrm>
          <a:prstGeom prst="rect">
            <a:avLst/>
          </a:prstGeom>
        </p:spPr>
        <p:txBody>
          <a:bodyPr anchorCtr="0" anchor="b" bIns="51425" lIns="51425" spcFirstLastPara="1" rIns="51425" wrap="square" tIns="51425">
            <a:normAutofit/>
          </a:bodyPr>
          <a:lstStyle/>
          <a:p>
            <a:pPr indent="0" lvl="0" marL="0" rtl="0" algn="l">
              <a:lnSpc>
                <a:spcPct val="100000"/>
              </a:lnSpc>
              <a:spcBef>
                <a:spcPts val="0"/>
              </a:spcBef>
              <a:spcAft>
                <a:spcPts val="0"/>
              </a:spcAft>
              <a:buNone/>
            </a:pPr>
            <a:r>
              <a:rPr lang="en">
                <a:solidFill>
                  <a:srgbClr val="EE4D2D"/>
                </a:solidFill>
              </a:rPr>
              <a:t>The Whole Picture for Shopee Logistics</a:t>
            </a:r>
            <a:endParaRPr/>
          </a:p>
        </p:txBody>
      </p:sp>
      <p:sp>
        <p:nvSpPr>
          <p:cNvPr id="236" name="Google Shape;236;p29"/>
          <p:cNvSpPr/>
          <p:nvPr/>
        </p:nvSpPr>
        <p:spPr>
          <a:xfrm>
            <a:off x="1668675" y="978408"/>
            <a:ext cx="5549400" cy="2310900"/>
          </a:xfrm>
          <a:prstGeom prst="rect">
            <a:avLst/>
          </a:prstGeom>
          <a:solidFill>
            <a:srgbClr val="EB5600"/>
          </a:solidFill>
          <a:ln>
            <a:noFill/>
          </a:ln>
        </p:spPr>
        <p:txBody>
          <a:bodyPr anchorCtr="0" anchor="t" bIns="68575" lIns="68575" spcFirstLastPara="1" rIns="68575" wrap="square" tIns="45700">
            <a:noAutofit/>
          </a:bodyPr>
          <a:lstStyle/>
          <a:p>
            <a:pPr indent="0" lvl="0" marL="0" rtl="0" algn="ctr">
              <a:spcBef>
                <a:spcPts val="0"/>
              </a:spcBef>
              <a:spcAft>
                <a:spcPts val="0"/>
              </a:spcAft>
              <a:buNone/>
            </a:pPr>
            <a:r>
              <a:rPr b="1" lang="en" sz="800">
                <a:solidFill>
                  <a:schemeClr val="lt1"/>
                </a:solidFill>
              </a:rPr>
              <a:t>Logistics Core System</a:t>
            </a:r>
            <a:endParaRPr sz="800">
              <a:solidFill>
                <a:schemeClr val="lt1"/>
              </a:solidFill>
            </a:endParaRPr>
          </a:p>
        </p:txBody>
      </p:sp>
      <p:sp>
        <p:nvSpPr>
          <p:cNvPr id="237" name="Google Shape;237;p29"/>
          <p:cNvSpPr/>
          <p:nvPr/>
        </p:nvSpPr>
        <p:spPr>
          <a:xfrm>
            <a:off x="1814575" y="2657923"/>
            <a:ext cx="3101100" cy="533400"/>
          </a:xfrm>
          <a:prstGeom prst="rect">
            <a:avLst/>
          </a:prstGeom>
          <a:solidFill>
            <a:schemeClr val="lt1"/>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LLS</a:t>
            </a:r>
            <a:endParaRPr sz="800">
              <a:solidFill>
                <a:srgbClr val="EB5600"/>
              </a:solidFill>
            </a:endParaRPr>
          </a:p>
        </p:txBody>
      </p:sp>
      <p:sp>
        <p:nvSpPr>
          <p:cNvPr id="238" name="Google Shape;238;p29"/>
          <p:cNvSpPr/>
          <p:nvPr/>
        </p:nvSpPr>
        <p:spPr>
          <a:xfrm>
            <a:off x="1804222" y="3780587"/>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39" name="Google Shape;239;p29"/>
          <p:cNvSpPr/>
          <p:nvPr/>
        </p:nvSpPr>
        <p:spPr>
          <a:xfrm>
            <a:off x="1662750" y="3485705"/>
            <a:ext cx="5549400" cy="2589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PIS (Partner Integration System)</a:t>
            </a:r>
            <a:endParaRPr sz="800">
              <a:solidFill>
                <a:schemeClr val="lt1"/>
              </a:solidFill>
            </a:endParaRPr>
          </a:p>
        </p:txBody>
      </p:sp>
      <p:sp>
        <p:nvSpPr>
          <p:cNvPr id="240" name="Google Shape;240;p29"/>
          <p:cNvSpPr/>
          <p:nvPr/>
        </p:nvSpPr>
        <p:spPr>
          <a:xfrm>
            <a:off x="1814566" y="2061406"/>
            <a:ext cx="3101100" cy="533400"/>
          </a:xfrm>
          <a:prstGeom prst="rect">
            <a:avLst/>
          </a:prstGeom>
          <a:solidFill>
            <a:schemeClr val="lt1"/>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LFS</a:t>
            </a:r>
            <a:endParaRPr sz="800">
              <a:solidFill>
                <a:srgbClr val="EB5600"/>
              </a:solidFill>
            </a:endParaRPr>
          </a:p>
        </p:txBody>
      </p:sp>
      <p:sp>
        <p:nvSpPr>
          <p:cNvPr id="241" name="Google Shape;241;p29"/>
          <p:cNvSpPr/>
          <p:nvPr/>
        </p:nvSpPr>
        <p:spPr>
          <a:xfrm>
            <a:off x="1814575" y="1185573"/>
            <a:ext cx="3774300" cy="812700"/>
          </a:xfrm>
          <a:prstGeom prst="rect">
            <a:avLst/>
          </a:prstGeom>
          <a:solidFill>
            <a:schemeClr val="lt1"/>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LPS</a:t>
            </a:r>
            <a:endParaRPr sz="800">
              <a:solidFill>
                <a:srgbClr val="EB5600"/>
              </a:solidFill>
            </a:endParaRPr>
          </a:p>
        </p:txBody>
      </p:sp>
      <p:sp>
        <p:nvSpPr>
          <p:cNvPr id="242" name="Google Shape;242;p29"/>
          <p:cNvSpPr/>
          <p:nvPr/>
        </p:nvSpPr>
        <p:spPr>
          <a:xfrm>
            <a:off x="5646425" y="1185573"/>
            <a:ext cx="1401900" cy="2005800"/>
          </a:xfrm>
          <a:prstGeom prst="rect">
            <a:avLst/>
          </a:prstGeom>
          <a:solidFill>
            <a:schemeClr val="lt1"/>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t/>
            </a:r>
            <a:endParaRPr b="1" sz="800">
              <a:solidFill>
                <a:srgbClr val="EB5600"/>
              </a:solidFill>
            </a:endParaRPr>
          </a:p>
          <a:p>
            <a:pPr indent="0" lvl="0" marL="0" rtl="0" algn="ctr">
              <a:spcBef>
                <a:spcPts val="0"/>
              </a:spcBef>
              <a:spcAft>
                <a:spcPts val="0"/>
              </a:spcAft>
              <a:buNone/>
            </a:pPr>
            <a:r>
              <a:rPr b="1" lang="en" sz="800">
                <a:solidFill>
                  <a:srgbClr val="EB5600"/>
                </a:solidFill>
              </a:rPr>
              <a:t>Services</a:t>
            </a:r>
            <a:endParaRPr sz="800">
              <a:solidFill>
                <a:srgbClr val="EB5600"/>
              </a:solidFill>
            </a:endParaRPr>
          </a:p>
        </p:txBody>
      </p:sp>
      <p:sp>
        <p:nvSpPr>
          <p:cNvPr id="243" name="Google Shape;243;p29"/>
          <p:cNvSpPr/>
          <p:nvPr/>
        </p:nvSpPr>
        <p:spPr>
          <a:xfrm>
            <a:off x="6473250" y="3968606"/>
            <a:ext cx="730200" cy="569700"/>
          </a:xfrm>
          <a:prstGeom prst="rect">
            <a:avLst/>
          </a:prstGeom>
          <a:solidFill>
            <a:srgbClr val="674EA7"/>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TWS</a:t>
            </a:r>
            <a:endParaRPr sz="800">
              <a:solidFill>
                <a:schemeClr val="lt1"/>
              </a:solidFill>
            </a:endParaRPr>
          </a:p>
        </p:txBody>
      </p:sp>
      <p:sp>
        <p:nvSpPr>
          <p:cNvPr id="244" name="Google Shape;244;p29"/>
          <p:cNvSpPr/>
          <p:nvPr/>
        </p:nvSpPr>
        <p:spPr>
          <a:xfrm>
            <a:off x="1896328" y="1761683"/>
            <a:ext cx="3617100" cy="2463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Single Product</a:t>
            </a:r>
            <a:endParaRPr b="1" sz="800">
              <a:solidFill>
                <a:srgbClr val="EB5600"/>
              </a:solidFill>
            </a:endParaRPr>
          </a:p>
          <a:p>
            <a:pPr indent="0" lvl="0" marL="0" rtl="0" algn="ctr">
              <a:spcBef>
                <a:spcPts val="0"/>
              </a:spcBef>
              <a:spcAft>
                <a:spcPts val="0"/>
              </a:spcAft>
              <a:buNone/>
            </a:pPr>
            <a:r>
              <a:rPr lang="en" sz="800">
                <a:solidFill>
                  <a:srgbClr val="EB5600"/>
                </a:solidFill>
              </a:rPr>
              <a:t>Local C2C | Local B2C | CB Line-Haul</a:t>
            </a:r>
            <a:endParaRPr sz="800">
              <a:solidFill>
                <a:srgbClr val="EB5600"/>
              </a:solidFill>
            </a:endParaRPr>
          </a:p>
        </p:txBody>
      </p:sp>
      <p:sp>
        <p:nvSpPr>
          <p:cNvPr id="245" name="Google Shape;245;p29"/>
          <p:cNvSpPr/>
          <p:nvPr/>
        </p:nvSpPr>
        <p:spPr>
          <a:xfrm>
            <a:off x="3415269" y="2284050"/>
            <a:ext cx="1442400" cy="2589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International Line-Haul Network</a:t>
            </a:r>
            <a:endParaRPr sz="800">
              <a:solidFill>
                <a:srgbClr val="EB5600"/>
              </a:solidFill>
            </a:endParaRPr>
          </a:p>
        </p:txBody>
      </p:sp>
      <p:sp>
        <p:nvSpPr>
          <p:cNvPr id="246" name="Google Shape;246;p29"/>
          <p:cNvSpPr/>
          <p:nvPr/>
        </p:nvSpPr>
        <p:spPr>
          <a:xfrm>
            <a:off x="4386834" y="3316125"/>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47" name="Google Shape;247;p29"/>
          <p:cNvSpPr/>
          <p:nvPr/>
        </p:nvSpPr>
        <p:spPr>
          <a:xfrm>
            <a:off x="6781826" y="3780582"/>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48" name="Google Shape;248;p29"/>
          <p:cNvSpPr/>
          <p:nvPr/>
        </p:nvSpPr>
        <p:spPr>
          <a:xfrm>
            <a:off x="1729775" y="4185088"/>
            <a:ext cx="352200" cy="289500"/>
          </a:xfrm>
          <a:prstGeom prst="rect">
            <a:avLst/>
          </a:prstGeom>
          <a:solidFill>
            <a:srgbClr val="76717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J&amp;T</a:t>
            </a:r>
            <a:endParaRPr b="1" sz="700">
              <a:solidFill>
                <a:schemeClr val="lt1"/>
              </a:solidFill>
            </a:endParaRPr>
          </a:p>
          <a:p>
            <a:pPr indent="0" lvl="0" marL="0" rtl="0" algn="ctr">
              <a:spcBef>
                <a:spcPts val="0"/>
              </a:spcBef>
              <a:spcAft>
                <a:spcPts val="0"/>
              </a:spcAft>
              <a:buNone/>
            </a:pPr>
            <a:r>
              <a:rPr b="1" lang="en" sz="700">
                <a:solidFill>
                  <a:schemeClr val="lt1"/>
                </a:solidFill>
              </a:rPr>
              <a:t>sys</a:t>
            </a:r>
            <a:endParaRPr b="1" sz="700">
              <a:solidFill>
                <a:schemeClr val="lt1"/>
              </a:solidFill>
            </a:endParaRPr>
          </a:p>
        </p:txBody>
      </p:sp>
      <p:sp>
        <p:nvSpPr>
          <p:cNvPr id="249" name="Google Shape;249;p29"/>
          <p:cNvSpPr/>
          <p:nvPr/>
        </p:nvSpPr>
        <p:spPr>
          <a:xfrm>
            <a:off x="3552250" y="4180676"/>
            <a:ext cx="352200" cy="289500"/>
          </a:xfrm>
          <a:prstGeom prst="rect">
            <a:avLst/>
          </a:prstGeom>
          <a:solidFill>
            <a:srgbClr val="76717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a:t>
            </a:r>
            <a:endParaRPr sz="700">
              <a:solidFill>
                <a:schemeClr val="lt1"/>
              </a:solidFill>
            </a:endParaRPr>
          </a:p>
        </p:txBody>
      </p:sp>
      <p:sp>
        <p:nvSpPr>
          <p:cNvPr id="250" name="Google Shape;250;p29"/>
          <p:cNvSpPr/>
          <p:nvPr/>
        </p:nvSpPr>
        <p:spPr>
          <a:xfrm>
            <a:off x="4698925" y="3964925"/>
            <a:ext cx="1480800" cy="569700"/>
          </a:xfrm>
          <a:prstGeom prst="rect">
            <a:avLst/>
          </a:prstGeom>
          <a:solidFill>
            <a:srgbClr val="674EA7"/>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Express </a:t>
            </a:r>
            <a:endParaRPr b="1" sz="800">
              <a:solidFill>
                <a:schemeClr val="lt1"/>
              </a:solidFill>
            </a:endParaRPr>
          </a:p>
          <a:p>
            <a:pPr indent="0" lvl="0" marL="0" rtl="0" algn="ctr">
              <a:spcBef>
                <a:spcPts val="0"/>
              </a:spcBef>
              <a:spcAft>
                <a:spcPts val="0"/>
              </a:spcAft>
              <a:buNone/>
            </a:pPr>
            <a:r>
              <a:rPr b="1" lang="en" sz="800">
                <a:solidFill>
                  <a:schemeClr val="lt1"/>
                </a:solidFill>
              </a:rPr>
              <a:t>On-the-ground System</a:t>
            </a:r>
            <a:endParaRPr sz="800">
              <a:solidFill>
                <a:schemeClr val="lt1"/>
              </a:solidFill>
            </a:endParaRPr>
          </a:p>
        </p:txBody>
      </p:sp>
      <p:sp>
        <p:nvSpPr>
          <p:cNvPr id="251" name="Google Shape;251;p29"/>
          <p:cNvSpPr/>
          <p:nvPr/>
        </p:nvSpPr>
        <p:spPr>
          <a:xfrm>
            <a:off x="5382766" y="3777976"/>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52" name="Google Shape;252;p29"/>
          <p:cNvSpPr/>
          <p:nvPr/>
        </p:nvSpPr>
        <p:spPr>
          <a:xfrm>
            <a:off x="2277207" y="3780587"/>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53" name="Google Shape;253;p29"/>
          <p:cNvSpPr/>
          <p:nvPr/>
        </p:nvSpPr>
        <p:spPr>
          <a:xfrm>
            <a:off x="2984489" y="3780593"/>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54" name="Google Shape;254;p29"/>
          <p:cNvSpPr/>
          <p:nvPr/>
        </p:nvSpPr>
        <p:spPr>
          <a:xfrm>
            <a:off x="3671790" y="3780596"/>
            <a:ext cx="113100" cy="153600"/>
          </a:xfrm>
          <a:prstGeom prst="up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700"/>
          </a:p>
        </p:txBody>
      </p:sp>
      <p:sp>
        <p:nvSpPr>
          <p:cNvPr id="255" name="Google Shape;255;p29"/>
          <p:cNvSpPr/>
          <p:nvPr/>
        </p:nvSpPr>
        <p:spPr>
          <a:xfrm>
            <a:off x="4987475" y="2061398"/>
            <a:ext cx="601500" cy="11301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Logistics Order</a:t>
            </a:r>
            <a:endParaRPr sz="800">
              <a:solidFill>
                <a:srgbClr val="EB5600"/>
              </a:solidFill>
            </a:endParaRPr>
          </a:p>
        </p:txBody>
      </p:sp>
      <p:sp>
        <p:nvSpPr>
          <p:cNvPr id="256" name="Google Shape;256;p29"/>
          <p:cNvSpPr/>
          <p:nvPr/>
        </p:nvSpPr>
        <p:spPr>
          <a:xfrm>
            <a:off x="5808400" y="2485108"/>
            <a:ext cx="1104300" cy="6222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International Service</a:t>
            </a:r>
            <a:endParaRPr b="1" sz="800">
              <a:solidFill>
                <a:srgbClr val="EB5600"/>
              </a:solidFill>
            </a:endParaRPr>
          </a:p>
          <a:p>
            <a:pPr indent="0" lvl="0" marL="0" rtl="0" algn="ctr">
              <a:spcBef>
                <a:spcPts val="0"/>
              </a:spcBef>
              <a:spcAft>
                <a:spcPts val="0"/>
              </a:spcAft>
              <a:buNone/>
            </a:pPr>
            <a:r>
              <a:rPr lang="en" sz="800">
                <a:solidFill>
                  <a:srgbClr val="EB5600"/>
                </a:solidFill>
              </a:rPr>
              <a:t>E-Booking | Customs Clearance | ...</a:t>
            </a:r>
            <a:endParaRPr sz="800">
              <a:solidFill>
                <a:srgbClr val="EB5600"/>
              </a:solidFill>
            </a:endParaRPr>
          </a:p>
        </p:txBody>
      </p:sp>
      <p:sp>
        <p:nvSpPr>
          <p:cNvPr id="257" name="Google Shape;257;p29"/>
          <p:cNvSpPr/>
          <p:nvPr/>
        </p:nvSpPr>
        <p:spPr>
          <a:xfrm>
            <a:off x="5809300" y="1704158"/>
            <a:ext cx="1104300" cy="5733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Basic Service</a:t>
            </a:r>
            <a:endParaRPr b="1" sz="800">
              <a:solidFill>
                <a:srgbClr val="EB5600"/>
              </a:solidFill>
            </a:endParaRPr>
          </a:p>
          <a:p>
            <a:pPr indent="0" lvl="0" marL="0" rtl="0" algn="ctr">
              <a:spcBef>
                <a:spcPts val="0"/>
              </a:spcBef>
              <a:spcAft>
                <a:spcPts val="0"/>
              </a:spcAft>
              <a:buNone/>
            </a:pPr>
            <a:r>
              <a:rPr lang="en" sz="800">
                <a:solidFill>
                  <a:srgbClr val="EB5600"/>
                </a:solidFill>
              </a:rPr>
              <a:t>Tracking | AWB | Allocation | Time Estimation | ...</a:t>
            </a:r>
            <a:endParaRPr sz="800">
              <a:solidFill>
                <a:srgbClr val="EB5600"/>
              </a:solidFill>
            </a:endParaRPr>
          </a:p>
        </p:txBody>
      </p:sp>
      <p:sp>
        <p:nvSpPr>
          <p:cNvPr id="258" name="Google Shape;258;p29"/>
          <p:cNvSpPr txBox="1"/>
          <p:nvPr>
            <p:ph idx="12" type="sldNum"/>
          </p:nvPr>
        </p:nvSpPr>
        <p:spPr>
          <a:xfrm>
            <a:off x="6946731" y="4767262"/>
            <a:ext cx="2057400" cy="273900"/>
          </a:xfrm>
          <a:prstGeom prst="rect">
            <a:avLst/>
          </a:prstGeom>
        </p:spPr>
        <p:txBody>
          <a:bodyPr anchorCtr="0" anchor="ctr" bIns="19275" lIns="38575" spcFirstLastPara="1" rIns="38575" wrap="square" tIns="19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59" name="Google Shape;259;p29"/>
          <p:cNvSpPr/>
          <p:nvPr/>
        </p:nvSpPr>
        <p:spPr>
          <a:xfrm>
            <a:off x="1892069" y="2284062"/>
            <a:ext cx="1442400" cy="258900"/>
          </a:xfrm>
          <a:prstGeom prst="rect">
            <a:avLst/>
          </a:prstGeom>
          <a:solidFill>
            <a:srgbClr val="EFEFEF"/>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Local Network</a:t>
            </a:r>
            <a:endParaRPr sz="800">
              <a:solidFill>
                <a:srgbClr val="EB5600"/>
              </a:solidFill>
            </a:endParaRPr>
          </a:p>
        </p:txBody>
      </p:sp>
      <p:sp>
        <p:nvSpPr>
          <p:cNvPr id="260" name="Google Shape;260;p29"/>
          <p:cNvSpPr/>
          <p:nvPr/>
        </p:nvSpPr>
        <p:spPr>
          <a:xfrm>
            <a:off x="1896328" y="1457858"/>
            <a:ext cx="3617100" cy="246300"/>
          </a:xfrm>
          <a:prstGeom prst="rect">
            <a:avLst/>
          </a:prstGeom>
          <a:solidFill>
            <a:srgbClr val="EFEFE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Multi-Product</a:t>
            </a:r>
            <a:endParaRPr b="1" sz="800">
              <a:solidFill>
                <a:srgbClr val="EB5600"/>
              </a:solidFill>
            </a:endParaRPr>
          </a:p>
          <a:p>
            <a:pPr indent="0" lvl="0" marL="0" rtl="0" algn="ctr">
              <a:spcBef>
                <a:spcPts val="0"/>
              </a:spcBef>
              <a:spcAft>
                <a:spcPts val="0"/>
              </a:spcAft>
              <a:buNone/>
            </a:pPr>
            <a:r>
              <a:rPr lang="en" sz="800">
                <a:solidFill>
                  <a:srgbClr val="EB5600"/>
                </a:solidFill>
              </a:rPr>
              <a:t>CB Product | Local 3PL Masking</a:t>
            </a:r>
            <a:endParaRPr sz="800">
              <a:solidFill>
                <a:srgbClr val="EB5600"/>
              </a:solidFill>
            </a:endParaRPr>
          </a:p>
        </p:txBody>
      </p:sp>
      <p:sp>
        <p:nvSpPr>
          <p:cNvPr id="261" name="Google Shape;261;p29"/>
          <p:cNvSpPr/>
          <p:nvPr/>
        </p:nvSpPr>
        <p:spPr>
          <a:xfrm>
            <a:off x="1892082" y="2885598"/>
            <a:ext cx="2957100" cy="258900"/>
          </a:xfrm>
          <a:prstGeom prst="rect">
            <a:avLst/>
          </a:prstGeom>
          <a:solidFill>
            <a:srgbClr val="EFEFEF"/>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EB5600"/>
                </a:solidFill>
              </a:rPr>
              <a:t>Site / Line Resources</a:t>
            </a:r>
            <a:endParaRPr sz="800">
              <a:solidFill>
                <a:srgbClr val="EB5600"/>
              </a:solidFill>
            </a:endParaRPr>
          </a:p>
        </p:txBody>
      </p:sp>
      <p:sp>
        <p:nvSpPr>
          <p:cNvPr id="262" name="Google Shape;262;p29"/>
          <p:cNvSpPr/>
          <p:nvPr/>
        </p:nvSpPr>
        <p:spPr>
          <a:xfrm>
            <a:off x="2106659" y="4185092"/>
            <a:ext cx="398100" cy="289500"/>
          </a:xfrm>
          <a:prstGeom prst="rect">
            <a:avLst/>
          </a:prstGeom>
          <a:solidFill>
            <a:srgbClr val="76717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Ninja</a:t>
            </a:r>
            <a:endParaRPr b="1" sz="700">
              <a:solidFill>
                <a:schemeClr val="lt1"/>
              </a:solidFill>
            </a:endParaRPr>
          </a:p>
          <a:p>
            <a:pPr indent="0" lvl="0" marL="0" rtl="0" algn="ctr">
              <a:spcBef>
                <a:spcPts val="0"/>
              </a:spcBef>
              <a:spcAft>
                <a:spcPts val="0"/>
              </a:spcAft>
              <a:buNone/>
            </a:pPr>
            <a:r>
              <a:rPr b="1" lang="en" sz="700">
                <a:solidFill>
                  <a:schemeClr val="lt1"/>
                </a:solidFill>
              </a:rPr>
              <a:t>sys</a:t>
            </a:r>
            <a:endParaRPr b="1" sz="700">
              <a:solidFill>
                <a:schemeClr val="lt1"/>
              </a:solidFill>
            </a:endParaRPr>
          </a:p>
        </p:txBody>
      </p:sp>
      <p:sp>
        <p:nvSpPr>
          <p:cNvPr id="263" name="Google Shape;263;p29"/>
          <p:cNvSpPr/>
          <p:nvPr/>
        </p:nvSpPr>
        <p:spPr>
          <a:xfrm>
            <a:off x="2781525" y="4180676"/>
            <a:ext cx="517800" cy="289500"/>
          </a:xfrm>
          <a:prstGeom prst="rect">
            <a:avLst/>
          </a:prstGeom>
          <a:solidFill>
            <a:srgbClr val="76717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Correios</a:t>
            </a:r>
            <a:endParaRPr b="1" sz="700">
              <a:solidFill>
                <a:schemeClr val="lt1"/>
              </a:solidFill>
            </a:endParaRPr>
          </a:p>
          <a:p>
            <a:pPr indent="0" lvl="0" marL="0" rtl="0" algn="ctr">
              <a:spcBef>
                <a:spcPts val="0"/>
              </a:spcBef>
              <a:spcAft>
                <a:spcPts val="0"/>
              </a:spcAft>
              <a:buNone/>
            </a:pPr>
            <a:r>
              <a:rPr b="1" lang="en" sz="700">
                <a:solidFill>
                  <a:schemeClr val="lt1"/>
                </a:solidFill>
              </a:rPr>
              <a:t>sys</a:t>
            </a:r>
            <a:endParaRPr b="1" sz="700">
              <a:solidFill>
                <a:schemeClr val="lt1"/>
              </a:solidFill>
            </a:endParaRPr>
          </a:p>
        </p:txBody>
      </p:sp>
      <p:sp>
        <p:nvSpPr>
          <p:cNvPr id="264" name="Google Shape;264;p29"/>
          <p:cNvSpPr txBox="1"/>
          <p:nvPr/>
        </p:nvSpPr>
        <p:spPr>
          <a:xfrm>
            <a:off x="7703925" y="620050"/>
            <a:ext cx="1170000" cy="16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t>Last modified: Nov 2022</a:t>
            </a:r>
            <a:endParaRPr sz="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8" name="Shape 1908"/>
        <p:cNvGrpSpPr/>
        <p:nvPr/>
      </p:nvGrpSpPr>
      <p:grpSpPr>
        <a:xfrm>
          <a:off x="0" y="0"/>
          <a:ext cx="0" cy="0"/>
          <a:chOff x="0" y="0"/>
          <a:chExt cx="0" cy="0"/>
        </a:xfrm>
      </p:grpSpPr>
      <p:sp>
        <p:nvSpPr>
          <p:cNvPr id="1909" name="Google Shape;1909;p65"/>
          <p:cNvSpPr/>
          <p:nvPr/>
        </p:nvSpPr>
        <p:spPr>
          <a:xfrm>
            <a:off x="1825903" y="1732706"/>
            <a:ext cx="6747000" cy="563700"/>
          </a:xfrm>
          <a:prstGeom prst="roundRect">
            <a:avLst>
              <a:gd fmla="val 11333" name="adj"/>
            </a:avLst>
          </a:prstGeom>
          <a:noFill/>
          <a:ln cap="flat" cmpd="sng" w="9525">
            <a:solidFill>
              <a:srgbClr val="FF955A"/>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10" name="Google Shape;1910;p65"/>
          <p:cNvSpPr/>
          <p:nvPr/>
        </p:nvSpPr>
        <p:spPr>
          <a:xfrm>
            <a:off x="1825913" y="2452303"/>
            <a:ext cx="6747000" cy="563700"/>
          </a:xfrm>
          <a:prstGeom prst="roundRect">
            <a:avLst>
              <a:gd fmla="val 11333" name="adj"/>
            </a:avLst>
          </a:prstGeom>
          <a:noFill/>
          <a:ln cap="flat" cmpd="sng" w="9525">
            <a:solidFill>
              <a:srgbClr val="FF955A"/>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11" name="Google Shape;1911;p65"/>
          <p:cNvSpPr txBox="1"/>
          <p:nvPr/>
        </p:nvSpPr>
        <p:spPr>
          <a:xfrm>
            <a:off x="1940175" y="3243244"/>
            <a:ext cx="1099200" cy="70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触发条件</a:t>
            </a:r>
            <a:endParaRPr sz="1400">
              <a:solidFill>
                <a:schemeClr val="lt1"/>
              </a:solidFill>
            </a:endParaRPr>
          </a:p>
        </p:txBody>
      </p:sp>
      <p:sp>
        <p:nvSpPr>
          <p:cNvPr id="1912" name="Google Shape;1912;p65"/>
          <p:cNvSpPr txBox="1"/>
          <p:nvPr/>
        </p:nvSpPr>
        <p:spPr>
          <a:xfrm>
            <a:off x="578306" y="1824721"/>
            <a:ext cx="1036800" cy="400200"/>
          </a:xfrm>
          <a:prstGeom prst="rect">
            <a:avLst/>
          </a:prstGeom>
          <a:solidFill>
            <a:srgbClr val="FF95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发送对象</a:t>
            </a:r>
            <a:endParaRPr sz="1400">
              <a:solidFill>
                <a:schemeClr val="dk1"/>
              </a:solidFill>
            </a:endParaRPr>
          </a:p>
        </p:txBody>
      </p:sp>
      <p:sp>
        <p:nvSpPr>
          <p:cNvPr id="1913" name="Google Shape;1913;p65"/>
          <p:cNvSpPr txBox="1"/>
          <p:nvPr/>
        </p:nvSpPr>
        <p:spPr>
          <a:xfrm>
            <a:off x="2002406"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Order status</a:t>
            </a:r>
            <a:endParaRPr sz="800"/>
          </a:p>
        </p:txBody>
      </p:sp>
      <p:sp>
        <p:nvSpPr>
          <p:cNvPr id="1914" name="Google Shape;1914;p65"/>
          <p:cNvSpPr txBox="1"/>
          <p:nvPr/>
        </p:nvSpPr>
        <p:spPr>
          <a:xfrm>
            <a:off x="5392989" y="1824722"/>
            <a:ext cx="13911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Driver</a:t>
            </a:r>
            <a:endParaRPr sz="1100"/>
          </a:p>
        </p:txBody>
      </p:sp>
      <p:sp>
        <p:nvSpPr>
          <p:cNvPr id="1915" name="Google Shape;1915;p65"/>
          <p:cNvSpPr txBox="1"/>
          <p:nvPr/>
        </p:nvSpPr>
        <p:spPr>
          <a:xfrm>
            <a:off x="3666582" y="1824722"/>
            <a:ext cx="13911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Buyer</a:t>
            </a:r>
            <a:endParaRPr sz="1100"/>
          </a:p>
        </p:txBody>
      </p:sp>
      <p:sp>
        <p:nvSpPr>
          <p:cNvPr id="1916" name="Google Shape;1916;p65"/>
          <p:cNvSpPr txBox="1"/>
          <p:nvPr/>
        </p:nvSpPr>
        <p:spPr>
          <a:xfrm>
            <a:off x="1940176" y="1824713"/>
            <a:ext cx="13911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Seller</a:t>
            </a:r>
            <a:endParaRPr sz="1100"/>
          </a:p>
        </p:txBody>
      </p:sp>
      <p:sp>
        <p:nvSpPr>
          <p:cNvPr id="1917" name="Google Shape;1917;p65"/>
          <p:cNvSpPr txBox="1"/>
          <p:nvPr/>
        </p:nvSpPr>
        <p:spPr>
          <a:xfrm>
            <a:off x="5950866" y="2539163"/>
            <a:ext cx="11613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Delivery</a:t>
            </a:r>
            <a:endParaRPr baseline="30000" sz="1100"/>
          </a:p>
        </p:txBody>
      </p:sp>
      <p:sp>
        <p:nvSpPr>
          <p:cNvPr id="1918" name="Google Shape;1918;p65"/>
          <p:cNvSpPr txBox="1"/>
          <p:nvPr/>
        </p:nvSpPr>
        <p:spPr>
          <a:xfrm>
            <a:off x="3272203" y="2539144"/>
            <a:ext cx="11613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Pick up</a:t>
            </a:r>
            <a:endParaRPr baseline="30000" sz="1100"/>
          </a:p>
        </p:txBody>
      </p:sp>
      <p:sp>
        <p:nvSpPr>
          <p:cNvPr id="1919" name="Google Shape;1919;p65"/>
          <p:cNvSpPr txBox="1"/>
          <p:nvPr/>
        </p:nvSpPr>
        <p:spPr>
          <a:xfrm>
            <a:off x="4611534" y="2539153"/>
            <a:ext cx="11613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Linehaul</a:t>
            </a:r>
            <a:endParaRPr baseline="30000" sz="1100"/>
          </a:p>
        </p:txBody>
      </p:sp>
      <p:sp>
        <p:nvSpPr>
          <p:cNvPr id="1920" name="Google Shape;1920;p65"/>
          <p:cNvSpPr txBox="1"/>
          <p:nvPr/>
        </p:nvSpPr>
        <p:spPr>
          <a:xfrm>
            <a:off x="1932872" y="2538244"/>
            <a:ext cx="11613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SP</a:t>
            </a:r>
            <a:endParaRPr baseline="30000" sz="1100"/>
          </a:p>
        </p:txBody>
      </p:sp>
      <p:sp>
        <p:nvSpPr>
          <p:cNvPr id="1921" name="Google Shape;1921;p65"/>
          <p:cNvSpPr txBox="1"/>
          <p:nvPr/>
        </p:nvSpPr>
        <p:spPr>
          <a:xfrm>
            <a:off x="7335666" y="2535928"/>
            <a:ext cx="11613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t>
            </a:r>
            <a:endParaRPr baseline="30000" sz="1100"/>
          </a:p>
        </p:txBody>
      </p:sp>
      <p:sp>
        <p:nvSpPr>
          <p:cNvPr id="1922" name="Google Shape;1922;p65"/>
          <p:cNvSpPr txBox="1"/>
          <p:nvPr/>
        </p:nvSpPr>
        <p:spPr>
          <a:xfrm>
            <a:off x="578306" y="995222"/>
            <a:ext cx="7640700" cy="561900"/>
          </a:xfrm>
          <a:prstGeom prst="rect">
            <a:avLst/>
          </a:prstGeom>
          <a:noFill/>
          <a:ln>
            <a:noFill/>
          </a:ln>
        </p:spPr>
        <p:txBody>
          <a:bodyPr anchorCtr="0" anchor="t" bIns="68575" lIns="68575" spcFirstLastPara="1" rIns="68575" wrap="square" tIns="68575">
            <a:spAutoFit/>
          </a:bodyPr>
          <a:lstStyle/>
          <a:p>
            <a:pPr indent="-234950" lvl="0" marL="342900" rtl="0" algn="l">
              <a:lnSpc>
                <a:spcPct val="150000"/>
              </a:lnSpc>
              <a:spcBef>
                <a:spcPts val="0"/>
              </a:spcBef>
              <a:spcAft>
                <a:spcPts val="0"/>
              </a:spcAft>
              <a:buSzPts val="1100"/>
              <a:buChar char="●"/>
            </a:pPr>
            <a:r>
              <a:rPr lang="en" sz="1100"/>
              <a:t>通知中心支持配置通知模版和发送通知以及记录发送结果</a:t>
            </a:r>
            <a:endParaRPr sz="1100"/>
          </a:p>
          <a:p>
            <a:pPr indent="-234950" lvl="0" marL="342900" rtl="0" algn="l">
              <a:lnSpc>
                <a:spcPct val="150000"/>
              </a:lnSpc>
              <a:spcBef>
                <a:spcPts val="0"/>
              </a:spcBef>
              <a:spcAft>
                <a:spcPts val="0"/>
              </a:spcAft>
              <a:buSzPts val="1100"/>
              <a:buChar char="●"/>
            </a:pPr>
            <a:r>
              <a:rPr lang="en" sz="1100">
                <a:solidFill>
                  <a:srgbClr val="000000"/>
                </a:solidFill>
              </a:rPr>
              <a:t>支持SP、Delivery等作业域面向seller/buyer/driver发送SMS/WhatsApp通知</a:t>
            </a:r>
            <a:endParaRPr sz="1100"/>
          </a:p>
        </p:txBody>
      </p:sp>
      <p:sp>
        <p:nvSpPr>
          <p:cNvPr id="1923" name="Google Shape;1923;p65"/>
          <p:cNvSpPr txBox="1"/>
          <p:nvPr/>
        </p:nvSpPr>
        <p:spPr>
          <a:xfrm>
            <a:off x="571004" y="2536331"/>
            <a:ext cx="1036800" cy="404100"/>
          </a:xfrm>
          <a:prstGeom prst="rect">
            <a:avLst/>
          </a:prstGeom>
          <a:solidFill>
            <a:srgbClr val="FF95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业务域</a:t>
            </a:r>
            <a:endParaRPr sz="1400">
              <a:solidFill>
                <a:schemeClr val="dk1"/>
              </a:solidFill>
            </a:endParaRPr>
          </a:p>
        </p:txBody>
      </p:sp>
      <p:sp>
        <p:nvSpPr>
          <p:cNvPr id="1924" name="Google Shape;1924;p65"/>
          <p:cNvSpPr txBox="1"/>
          <p:nvPr/>
        </p:nvSpPr>
        <p:spPr>
          <a:xfrm>
            <a:off x="578306" y="3243244"/>
            <a:ext cx="1036800" cy="708900"/>
          </a:xfrm>
          <a:prstGeom prst="rect">
            <a:avLst/>
          </a:prstGeom>
          <a:solidFill>
            <a:srgbClr val="FF95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rPr>
              <a:t>通知服务</a:t>
            </a:r>
            <a:endParaRPr sz="1400">
              <a:solidFill>
                <a:schemeClr val="dk1"/>
              </a:solidFill>
            </a:endParaRPr>
          </a:p>
        </p:txBody>
      </p:sp>
      <p:sp>
        <p:nvSpPr>
          <p:cNvPr id="1925" name="Google Shape;1925;p65"/>
          <p:cNvSpPr txBox="1"/>
          <p:nvPr/>
        </p:nvSpPr>
        <p:spPr>
          <a:xfrm>
            <a:off x="2522813"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Event</a:t>
            </a:r>
            <a:endParaRPr sz="800"/>
          </a:p>
        </p:txBody>
      </p:sp>
      <p:sp>
        <p:nvSpPr>
          <p:cNvPr id="1926" name="Google Shape;1926;p65"/>
          <p:cNvSpPr txBox="1"/>
          <p:nvPr/>
        </p:nvSpPr>
        <p:spPr>
          <a:xfrm>
            <a:off x="3115838" y="3243244"/>
            <a:ext cx="2330700" cy="70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通知方式</a:t>
            </a:r>
            <a:endParaRPr sz="1400">
              <a:solidFill>
                <a:schemeClr val="lt1"/>
              </a:solidFill>
            </a:endParaRPr>
          </a:p>
        </p:txBody>
      </p:sp>
      <p:sp>
        <p:nvSpPr>
          <p:cNvPr id="1927" name="Google Shape;1927;p65"/>
          <p:cNvSpPr txBox="1"/>
          <p:nvPr/>
        </p:nvSpPr>
        <p:spPr>
          <a:xfrm>
            <a:off x="3189638"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lang="en" sz="800">
                <a:solidFill>
                  <a:schemeClr val="dk1"/>
                </a:solidFill>
              </a:rPr>
              <a:t>SMS</a:t>
            </a:r>
            <a:endParaRPr sz="800"/>
          </a:p>
        </p:txBody>
      </p:sp>
      <p:sp>
        <p:nvSpPr>
          <p:cNvPr id="1928" name="Google Shape;1928;p65"/>
          <p:cNvSpPr txBox="1"/>
          <p:nvPr/>
        </p:nvSpPr>
        <p:spPr>
          <a:xfrm>
            <a:off x="4928663"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i="1" lang="en" sz="800">
                <a:solidFill>
                  <a:schemeClr val="dk1"/>
                </a:solidFill>
              </a:rPr>
              <a:t>Email</a:t>
            </a:r>
            <a:endParaRPr i="1" sz="800"/>
          </a:p>
        </p:txBody>
      </p:sp>
      <p:sp>
        <p:nvSpPr>
          <p:cNvPr id="1929" name="Google Shape;1929;p65"/>
          <p:cNvSpPr txBox="1"/>
          <p:nvPr/>
        </p:nvSpPr>
        <p:spPr>
          <a:xfrm>
            <a:off x="4416863"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Line</a:t>
            </a:r>
            <a:endParaRPr i="1" sz="800"/>
          </a:p>
        </p:txBody>
      </p:sp>
      <p:sp>
        <p:nvSpPr>
          <p:cNvPr id="1930" name="Google Shape;1930;p65"/>
          <p:cNvSpPr txBox="1"/>
          <p:nvPr/>
        </p:nvSpPr>
        <p:spPr>
          <a:xfrm>
            <a:off x="3701438" y="3579844"/>
            <a:ext cx="6549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WhatsApp</a:t>
            </a:r>
            <a:endParaRPr sz="800"/>
          </a:p>
        </p:txBody>
      </p:sp>
      <p:sp>
        <p:nvSpPr>
          <p:cNvPr id="1931" name="Google Shape;1931;p65"/>
          <p:cNvSpPr txBox="1"/>
          <p:nvPr/>
        </p:nvSpPr>
        <p:spPr>
          <a:xfrm>
            <a:off x="7374009" y="3236794"/>
            <a:ext cx="1099200" cy="70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发送日志</a:t>
            </a:r>
            <a:endParaRPr sz="1400">
              <a:solidFill>
                <a:schemeClr val="lt1"/>
              </a:solidFill>
            </a:endParaRPr>
          </a:p>
        </p:txBody>
      </p:sp>
      <p:sp>
        <p:nvSpPr>
          <p:cNvPr id="1932" name="Google Shape;1932;p65"/>
          <p:cNvSpPr txBox="1"/>
          <p:nvPr/>
        </p:nvSpPr>
        <p:spPr>
          <a:xfrm>
            <a:off x="7439381" y="357339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lang="en" sz="800">
                <a:solidFill>
                  <a:schemeClr val="dk1"/>
                </a:solidFill>
              </a:rPr>
              <a:t>Sent time</a:t>
            </a:r>
            <a:endParaRPr sz="800"/>
          </a:p>
        </p:txBody>
      </p:sp>
      <p:sp>
        <p:nvSpPr>
          <p:cNvPr id="1933" name="Google Shape;1933;p65"/>
          <p:cNvSpPr txBox="1"/>
          <p:nvPr/>
        </p:nvSpPr>
        <p:spPr>
          <a:xfrm>
            <a:off x="7959788" y="357339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Sent result</a:t>
            </a:r>
            <a:endParaRPr sz="800"/>
          </a:p>
        </p:txBody>
      </p:sp>
      <p:sp>
        <p:nvSpPr>
          <p:cNvPr id="1934" name="Google Shape;1934;p65"/>
          <p:cNvSpPr txBox="1"/>
          <p:nvPr/>
        </p:nvSpPr>
        <p:spPr>
          <a:xfrm>
            <a:off x="5523141" y="3243244"/>
            <a:ext cx="1774500" cy="708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lt1"/>
                </a:solidFill>
              </a:rPr>
              <a:t>通知内容</a:t>
            </a:r>
            <a:endParaRPr sz="1400">
              <a:solidFill>
                <a:schemeClr val="lt1"/>
              </a:solidFill>
            </a:endParaRPr>
          </a:p>
        </p:txBody>
      </p:sp>
      <p:sp>
        <p:nvSpPr>
          <p:cNvPr id="1935" name="Google Shape;1935;p65"/>
          <p:cNvSpPr txBox="1"/>
          <p:nvPr/>
        </p:nvSpPr>
        <p:spPr>
          <a:xfrm>
            <a:off x="5592234" y="3579844"/>
            <a:ext cx="5700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800"/>
              <a:buFont typeface="Arial"/>
              <a:buNone/>
            </a:pPr>
            <a:r>
              <a:rPr lang="en" sz="800">
                <a:solidFill>
                  <a:schemeClr val="dk1"/>
                </a:solidFill>
              </a:rPr>
              <a:t>Receiver related</a:t>
            </a:r>
            <a:endParaRPr sz="800"/>
          </a:p>
        </p:txBody>
      </p:sp>
      <p:sp>
        <p:nvSpPr>
          <p:cNvPr id="1936" name="Google Shape;1936;p65"/>
          <p:cNvSpPr txBox="1"/>
          <p:nvPr/>
        </p:nvSpPr>
        <p:spPr>
          <a:xfrm>
            <a:off x="6774984" y="3579844"/>
            <a:ext cx="4512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Other</a:t>
            </a:r>
            <a:endParaRPr sz="800"/>
          </a:p>
        </p:txBody>
      </p:sp>
      <p:sp>
        <p:nvSpPr>
          <p:cNvPr id="1937" name="Google Shape;1937;p65"/>
          <p:cNvSpPr txBox="1"/>
          <p:nvPr/>
        </p:nvSpPr>
        <p:spPr>
          <a:xfrm>
            <a:off x="6229622" y="3579844"/>
            <a:ext cx="477900" cy="300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dk1"/>
                </a:solidFill>
              </a:rPr>
              <a:t>Order related</a:t>
            </a:r>
            <a:endParaRPr sz="800"/>
          </a:p>
        </p:txBody>
      </p:sp>
      <p:sp>
        <p:nvSpPr>
          <p:cNvPr id="1938" name="Google Shape;1938;p65"/>
          <p:cNvSpPr txBox="1"/>
          <p:nvPr/>
        </p:nvSpPr>
        <p:spPr>
          <a:xfrm>
            <a:off x="7119395" y="1824722"/>
            <a:ext cx="1391100" cy="400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Ops</a:t>
            </a:r>
            <a:endParaRPr sz="1100"/>
          </a:p>
        </p:txBody>
      </p:sp>
      <p:sp>
        <p:nvSpPr>
          <p:cNvPr id="1939" name="Google Shape;1939;p65"/>
          <p:cNvSpPr/>
          <p:nvPr/>
        </p:nvSpPr>
        <p:spPr>
          <a:xfrm>
            <a:off x="1825913" y="3171919"/>
            <a:ext cx="6747000" cy="851700"/>
          </a:xfrm>
          <a:prstGeom prst="roundRect">
            <a:avLst>
              <a:gd fmla="val 11333" name="adj"/>
            </a:avLst>
          </a:prstGeom>
          <a:noFill/>
          <a:ln cap="flat" cmpd="sng" w="9525">
            <a:solidFill>
              <a:srgbClr val="FF955A"/>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40" name="Google Shape;1940;p65"/>
          <p:cNvSpPr txBox="1"/>
          <p:nvPr>
            <p:ph type="title"/>
          </p:nvPr>
        </p:nvSpPr>
        <p:spPr>
          <a:xfrm>
            <a:off x="6190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Basic </a:t>
            </a:r>
            <a:r>
              <a:rPr lang="en" sz="1800"/>
              <a:t>(</a:t>
            </a:r>
            <a:r>
              <a:rPr lang="en"/>
              <a:t>2</a:t>
            </a:r>
            <a:r>
              <a:rPr lang="en" sz="1800"/>
              <a:t>/</a:t>
            </a:r>
            <a:r>
              <a:rPr lang="en"/>
              <a:t>3</a:t>
            </a:r>
            <a:r>
              <a:rPr lang="en" sz="1800"/>
              <a:t>) - </a:t>
            </a:r>
            <a:r>
              <a:rPr lang="en"/>
              <a:t>Notification</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66"/>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77777"/>
              <a:buFont typeface="Arial"/>
              <a:buNone/>
            </a:pPr>
            <a:r>
              <a:rPr lang="en">
                <a:solidFill>
                  <a:schemeClr val="dk1"/>
                </a:solidFill>
              </a:rPr>
              <a:t>SPX Basic (2/3) - Notification</a:t>
            </a:r>
            <a:endParaRPr sz="1800"/>
          </a:p>
        </p:txBody>
      </p:sp>
      <p:sp>
        <p:nvSpPr>
          <p:cNvPr id="1946" name="Google Shape;1946;p66"/>
          <p:cNvSpPr/>
          <p:nvPr/>
        </p:nvSpPr>
        <p:spPr>
          <a:xfrm>
            <a:off x="1126607" y="115038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000000"/>
                </a:solidFill>
              </a:rPr>
              <a:t>Planning</a:t>
            </a:r>
            <a:endParaRPr b="0" i="0" sz="600" u="none" cap="none" strike="noStrike">
              <a:solidFill>
                <a:srgbClr val="000000"/>
              </a:solidFill>
              <a:latin typeface="Arial"/>
              <a:ea typeface="Arial"/>
              <a:cs typeface="Arial"/>
              <a:sym typeface="Arial"/>
            </a:endParaRPr>
          </a:p>
        </p:txBody>
      </p:sp>
      <p:sp>
        <p:nvSpPr>
          <p:cNvPr id="1947" name="Google Shape;1947;p66"/>
          <p:cNvSpPr/>
          <p:nvPr/>
        </p:nvSpPr>
        <p:spPr>
          <a:xfrm>
            <a:off x="1009925" y="2087775"/>
            <a:ext cx="6537900" cy="2557800"/>
          </a:xfrm>
          <a:prstGeom prst="rect">
            <a:avLst/>
          </a:prstGeom>
          <a:solidFill>
            <a:srgbClr val="3B73D6"/>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Basic Service</a:t>
            </a:r>
            <a:endParaRPr b="1" sz="800">
              <a:solidFill>
                <a:srgbClr val="FFFFFF"/>
              </a:solidFill>
            </a:endParaRPr>
          </a:p>
        </p:txBody>
      </p:sp>
      <p:sp>
        <p:nvSpPr>
          <p:cNvPr id="1948" name="Google Shape;1948;p66"/>
          <p:cNvSpPr/>
          <p:nvPr/>
        </p:nvSpPr>
        <p:spPr>
          <a:xfrm>
            <a:off x="5664557" y="2334763"/>
            <a:ext cx="1285200" cy="21156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Template</a:t>
            </a:r>
            <a:endParaRPr b="1" i="0" sz="800" u="none" cap="none" strike="noStrike">
              <a:solidFill>
                <a:schemeClr val="lt1"/>
              </a:solidFill>
              <a:latin typeface="Arial"/>
              <a:ea typeface="Arial"/>
              <a:cs typeface="Arial"/>
              <a:sym typeface="Arial"/>
            </a:endParaRPr>
          </a:p>
        </p:txBody>
      </p:sp>
      <p:grpSp>
        <p:nvGrpSpPr>
          <p:cNvPr id="1949" name="Google Shape;1949;p66"/>
          <p:cNvGrpSpPr/>
          <p:nvPr/>
        </p:nvGrpSpPr>
        <p:grpSpPr>
          <a:xfrm>
            <a:off x="3622496" y="2334723"/>
            <a:ext cx="1285200" cy="2115675"/>
            <a:chOff x="7558919" y="2381981"/>
            <a:chExt cx="1713600" cy="2820900"/>
          </a:xfrm>
        </p:grpSpPr>
        <p:sp>
          <p:nvSpPr>
            <p:cNvPr id="1950" name="Google Shape;1950;p66"/>
            <p:cNvSpPr/>
            <p:nvPr/>
          </p:nvSpPr>
          <p:spPr>
            <a:xfrm>
              <a:off x="7558919" y="2381981"/>
              <a:ext cx="17136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Channel</a:t>
              </a:r>
              <a:endParaRPr b="1" i="0" sz="800" u="none" cap="none" strike="noStrike">
                <a:solidFill>
                  <a:schemeClr val="lt1"/>
                </a:solidFill>
                <a:latin typeface="Arial"/>
                <a:ea typeface="Arial"/>
                <a:cs typeface="Arial"/>
                <a:sym typeface="Arial"/>
              </a:endParaRPr>
            </a:p>
          </p:txBody>
        </p:sp>
        <p:sp>
          <p:nvSpPr>
            <p:cNvPr id="1951" name="Google Shape;1951;p66"/>
            <p:cNvSpPr/>
            <p:nvPr/>
          </p:nvSpPr>
          <p:spPr>
            <a:xfrm>
              <a:off x="7661524" y="2757067"/>
              <a:ext cx="1508400" cy="333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SMS</a:t>
              </a:r>
              <a:endParaRPr sz="600"/>
            </a:p>
          </p:txBody>
        </p:sp>
      </p:grpSp>
      <p:grpSp>
        <p:nvGrpSpPr>
          <p:cNvPr id="1952" name="Google Shape;1952;p66"/>
          <p:cNvGrpSpPr/>
          <p:nvPr/>
        </p:nvGrpSpPr>
        <p:grpSpPr>
          <a:xfrm>
            <a:off x="1218695" y="2334713"/>
            <a:ext cx="1570757" cy="2115675"/>
            <a:chOff x="7455867" y="2377850"/>
            <a:chExt cx="1714800" cy="2820900"/>
          </a:xfrm>
        </p:grpSpPr>
        <p:sp>
          <p:nvSpPr>
            <p:cNvPr id="1953" name="Google Shape;1953;p66"/>
            <p:cNvSpPr/>
            <p:nvPr/>
          </p:nvSpPr>
          <p:spPr>
            <a:xfrm>
              <a:off x="7455867" y="2377850"/>
              <a:ext cx="1714800" cy="28209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00"/>
                <a:buFont typeface="Arial"/>
                <a:buNone/>
              </a:pPr>
              <a:r>
                <a:rPr b="1" lang="en" sz="800">
                  <a:solidFill>
                    <a:schemeClr val="lt1"/>
                  </a:solidFill>
                </a:rPr>
                <a:t>Rule</a:t>
              </a:r>
              <a:endParaRPr b="1" sz="800">
                <a:solidFill>
                  <a:schemeClr val="lt1"/>
                </a:solidFill>
              </a:endParaRPr>
            </a:p>
            <a:p>
              <a:pPr indent="0" lvl="0" marL="0" marR="0" rtl="0" algn="ctr">
                <a:lnSpc>
                  <a:spcPct val="100000"/>
                </a:lnSpc>
                <a:spcBef>
                  <a:spcPts val="0"/>
                </a:spcBef>
                <a:spcAft>
                  <a:spcPts val="0"/>
                </a:spcAft>
                <a:buClr>
                  <a:srgbClr val="000000"/>
                </a:buClr>
                <a:buSzPts val="600"/>
                <a:buFont typeface="Arial"/>
                <a:buNone/>
              </a:pPr>
              <a:r>
                <a:t/>
              </a:r>
              <a:endParaRPr b="1" i="0" sz="800" u="none" cap="none" strike="noStrike">
                <a:solidFill>
                  <a:schemeClr val="lt1"/>
                </a:solidFill>
                <a:latin typeface="Arial"/>
                <a:ea typeface="Arial"/>
                <a:cs typeface="Arial"/>
                <a:sym typeface="Arial"/>
              </a:endParaRPr>
            </a:p>
          </p:txBody>
        </p:sp>
        <p:sp>
          <p:nvSpPr>
            <p:cNvPr id="1954" name="Google Shape;1954;p66"/>
            <p:cNvSpPr/>
            <p:nvPr/>
          </p:nvSpPr>
          <p:spPr>
            <a:xfrm>
              <a:off x="7574650" y="2727638"/>
              <a:ext cx="1386000" cy="452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Trigger Rule</a:t>
              </a:r>
              <a:endParaRPr sz="600"/>
            </a:p>
            <a:p>
              <a:pPr indent="0" lvl="0" marL="0" marR="0" rtl="0" algn="ctr">
                <a:lnSpc>
                  <a:spcPct val="100000"/>
                </a:lnSpc>
                <a:spcBef>
                  <a:spcPts val="0"/>
                </a:spcBef>
                <a:spcAft>
                  <a:spcPts val="0"/>
                </a:spcAft>
                <a:buNone/>
              </a:pPr>
              <a:r>
                <a:rPr lang="en" sz="600">
                  <a:solidFill>
                    <a:schemeClr val="dk1"/>
                  </a:solidFill>
                </a:rPr>
                <a:t>Status Change</a:t>
              </a:r>
              <a:r>
                <a:rPr lang="en" sz="600">
                  <a:solidFill>
                    <a:srgbClr val="7F7F7F"/>
                  </a:solidFill>
                </a:rPr>
                <a:t>｜Event-receipt</a:t>
              </a:r>
              <a:endParaRPr sz="600">
                <a:solidFill>
                  <a:srgbClr val="7F7F7F"/>
                </a:solidFill>
              </a:endParaRPr>
            </a:p>
          </p:txBody>
        </p:sp>
        <p:sp>
          <p:nvSpPr>
            <p:cNvPr id="1955" name="Google Shape;1955;p66"/>
            <p:cNvSpPr/>
            <p:nvPr/>
          </p:nvSpPr>
          <p:spPr>
            <a:xfrm>
              <a:off x="7574652" y="3461602"/>
              <a:ext cx="1386000" cy="452400"/>
            </a:xfrm>
            <a:prstGeom prst="roundRect">
              <a:avLst>
                <a:gd fmla="val 16667" name="adj"/>
              </a:avLst>
            </a:prstGeom>
            <a:solidFill>
              <a:srgbClr val="A5A5A5"/>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Risk Control Rule</a:t>
              </a:r>
              <a:endParaRPr sz="600"/>
            </a:p>
          </p:txBody>
        </p:sp>
      </p:grpSp>
      <p:sp>
        <p:nvSpPr>
          <p:cNvPr id="1956" name="Google Shape;1956;p66"/>
          <p:cNvSpPr/>
          <p:nvPr/>
        </p:nvSpPr>
        <p:spPr>
          <a:xfrm>
            <a:off x="1784006" y="1883175"/>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57" name="Google Shape;1957;p66"/>
          <p:cNvSpPr/>
          <p:nvPr/>
        </p:nvSpPr>
        <p:spPr>
          <a:xfrm>
            <a:off x="1009925" y="1118375"/>
            <a:ext cx="6537900" cy="709500"/>
          </a:xfrm>
          <a:prstGeom prst="rect">
            <a:avLst/>
          </a:prstGeom>
          <a:solidFill>
            <a:srgbClr val="3B73D6"/>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t/>
            </a:r>
            <a:endParaRPr b="1" sz="700">
              <a:solidFill>
                <a:srgbClr val="000000"/>
              </a:solidFill>
            </a:endParaRPr>
          </a:p>
        </p:txBody>
      </p:sp>
      <p:sp>
        <p:nvSpPr>
          <p:cNvPr id="1958" name="Google Shape;1958;p66"/>
          <p:cNvSpPr/>
          <p:nvPr/>
        </p:nvSpPr>
        <p:spPr>
          <a:xfrm>
            <a:off x="1653839" y="1395150"/>
            <a:ext cx="2501100" cy="32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Notification</a:t>
            </a:r>
            <a:endParaRPr sz="600"/>
          </a:p>
          <a:p>
            <a:pPr indent="0" lvl="0" marL="0" marR="0" rtl="0" algn="ctr">
              <a:lnSpc>
                <a:spcPct val="100000"/>
              </a:lnSpc>
              <a:spcBef>
                <a:spcPts val="0"/>
              </a:spcBef>
              <a:spcAft>
                <a:spcPts val="0"/>
              </a:spcAft>
              <a:buNone/>
            </a:pPr>
            <a:r>
              <a:rPr lang="en" sz="500">
                <a:solidFill>
                  <a:srgbClr val="7F7F7F"/>
                </a:solidFill>
              </a:rPr>
              <a:t>                         </a:t>
            </a:r>
            <a:endParaRPr sz="500">
              <a:solidFill>
                <a:srgbClr val="7F7F7F"/>
              </a:solidFill>
            </a:endParaRPr>
          </a:p>
        </p:txBody>
      </p:sp>
      <p:sp>
        <p:nvSpPr>
          <p:cNvPr id="1959" name="Google Shape;1959;p66"/>
          <p:cNvSpPr/>
          <p:nvPr/>
        </p:nvSpPr>
        <p:spPr>
          <a:xfrm>
            <a:off x="4470057" y="1398175"/>
            <a:ext cx="2501100" cy="325200"/>
          </a:xfrm>
          <a:prstGeom prst="roundRect">
            <a:avLst>
              <a:gd fmla="val 16667" name="adj"/>
            </a:avLst>
          </a:prstGeom>
          <a:solidFill>
            <a:srgbClr val="A5A5A5"/>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Monitor</a:t>
            </a:r>
            <a:endParaRPr sz="600"/>
          </a:p>
          <a:p>
            <a:pPr indent="0" lvl="0" marL="0" marR="0" rtl="0" algn="ctr">
              <a:lnSpc>
                <a:spcPct val="100000"/>
              </a:lnSpc>
              <a:spcBef>
                <a:spcPts val="0"/>
              </a:spcBef>
              <a:spcAft>
                <a:spcPts val="0"/>
              </a:spcAft>
              <a:buNone/>
            </a:pPr>
            <a:r>
              <a:rPr lang="en" sz="500">
                <a:solidFill>
                  <a:srgbClr val="7F7F7F"/>
                </a:solidFill>
              </a:rPr>
              <a:t>Daily Report｜Dashboard</a:t>
            </a:r>
            <a:endParaRPr sz="500">
              <a:solidFill>
                <a:srgbClr val="7F7F7F"/>
              </a:solidFill>
            </a:endParaRPr>
          </a:p>
        </p:txBody>
      </p:sp>
      <p:sp>
        <p:nvSpPr>
          <p:cNvPr id="1960" name="Google Shape;1960;p66"/>
          <p:cNvSpPr/>
          <p:nvPr/>
        </p:nvSpPr>
        <p:spPr>
          <a:xfrm>
            <a:off x="3281644" y="1886381"/>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1" name="Google Shape;1961;p66"/>
          <p:cNvSpPr/>
          <p:nvPr/>
        </p:nvSpPr>
        <p:spPr>
          <a:xfrm>
            <a:off x="4470056" y="1886372"/>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2" name="Google Shape;1962;p66"/>
          <p:cNvSpPr/>
          <p:nvPr/>
        </p:nvSpPr>
        <p:spPr>
          <a:xfrm>
            <a:off x="5934550" y="1886306"/>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3" name="Google Shape;1963;p66"/>
          <p:cNvSpPr/>
          <p:nvPr/>
        </p:nvSpPr>
        <p:spPr>
          <a:xfrm>
            <a:off x="3125550" y="1129900"/>
            <a:ext cx="2454600" cy="203400"/>
          </a:xfrm>
          <a:prstGeom prst="roundRect">
            <a:avLst>
              <a:gd fmla="val 16667" name="adj"/>
            </a:avLst>
          </a:prstGeom>
          <a:solidFill>
            <a:srgbClr val="3B73D6"/>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b="1" lang="en" sz="800">
                <a:solidFill>
                  <a:schemeClr val="lt1"/>
                </a:solidFill>
              </a:rPr>
              <a:t>Notification center</a:t>
            </a:r>
            <a:endParaRPr b="1" sz="800">
              <a:solidFill>
                <a:schemeClr val="lt1"/>
              </a:solidFill>
            </a:endParaRPr>
          </a:p>
        </p:txBody>
      </p:sp>
      <p:sp>
        <p:nvSpPr>
          <p:cNvPr id="1964" name="Google Shape;1964;p66"/>
          <p:cNvSpPr/>
          <p:nvPr/>
        </p:nvSpPr>
        <p:spPr>
          <a:xfrm>
            <a:off x="3699450" y="3009913"/>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Push</a:t>
            </a:r>
            <a:endParaRPr sz="600"/>
          </a:p>
        </p:txBody>
      </p:sp>
      <p:sp>
        <p:nvSpPr>
          <p:cNvPr id="1965" name="Google Shape;1965;p66"/>
          <p:cNvSpPr/>
          <p:nvPr/>
        </p:nvSpPr>
        <p:spPr>
          <a:xfrm>
            <a:off x="3699450" y="3419050"/>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Email</a:t>
            </a:r>
            <a:endParaRPr sz="600"/>
          </a:p>
        </p:txBody>
      </p:sp>
      <p:sp>
        <p:nvSpPr>
          <p:cNvPr id="1966" name="Google Shape;1966;p66"/>
          <p:cNvSpPr/>
          <p:nvPr/>
        </p:nvSpPr>
        <p:spPr>
          <a:xfrm>
            <a:off x="3699450" y="3782050"/>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In-sys noti</a:t>
            </a:r>
            <a:endParaRPr sz="600">
              <a:solidFill>
                <a:schemeClr val="dk1"/>
              </a:solidFill>
            </a:endParaRPr>
          </a:p>
        </p:txBody>
      </p:sp>
      <p:sp>
        <p:nvSpPr>
          <p:cNvPr id="1967" name="Google Shape;1967;p66"/>
          <p:cNvSpPr/>
          <p:nvPr/>
        </p:nvSpPr>
        <p:spPr>
          <a:xfrm>
            <a:off x="3699450" y="4145038"/>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600">
                <a:solidFill>
                  <a:schemeClr val="dk1"/>
                </a:solidFill>
              </a:rPr>
              <a:t>Thrid-part（Whatsapp/Line）</a:t>
            </a:r>
            <a:endParaRPr sz="600"/>
          </a:p>
        </p:txBody>
      </p:sp>
      <p:sp>
        <p:nvSpPr>
          <p:cNvPr id="1968" name="Google Shape;1968;p66"/>
          <p:cNvSpPr/>
          <p:nvPr/>
        </p:nvSpPr>
        <p:spPr>
          <a:xfrm>
            <a:off x="5741500" y="2617913"/>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For Buyer</a:t>
            </a:r>
            <a:endParaRPr sz="600"/>
          </a:p>
          <a:p>
            <a:pPr indent="0" lvl="0" marL="0" rtl="0" algn="ctr">
              <a:spcBef>
                <a:spcPts val="0"/>
              </a:spcBef>
              <a:spcAft>
                <a:spcPts val="0"/>
              </a:spcAft>
              <a:buNone/>
            </a:pPr>
            <a:r>
              <a:rPr lang="en" sz="500">
                <a:solidFill>
                  <a:srgbClr val="7F7F7F"/>
                </a:solidFill>
              </a:rPr>
              <a:t> </a:t>
            </a:r>
            <a:r>
              <a:rPr lang="en" sz="500">
                <a:solidFill>
                  <a:schemeClr val="dk1"/>
                </a:solidFill>
              </a:rPr>
              <a:t>即将派送｜派送成功｜自取提醒</a:t>
            </a:r>
            <a:endParaRPr sz="600">
              <a:solidFill>
                <a:schemeClr val="dk1"/>
              </a:solidFill>
            </a:endParaRPr>
          </a:p>
        </p:txBody>
      </p:sp>
      <p:sp>
        <p:nvSpPr>
          <p:cNvPr id="1969" name="Google Shape;1969;p66"/>
          <p:cNvSpPr/>
          <p:nvPr/>
        </p:nvSpPr>
        <p:spPr>
          <a:xfrm>
            <a:off x="5741500" y="3009913"/>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For Driver</a:t>
            </a:r>
            <a:endParaRPr sz="600">
              <a:solidFill>
                <a:schemeClr val="dk1"/>
              </a:solidFill>
            </a:endParaRPr>
          </a:p>
          <a:p>
            <a:pPr indent="0" lvl="0" marL="0" rtl="0" algn="ctr">
              <a:spcBef>
                <a:spcPts val="0"/>
              </a:spcBef>
              <a:spcAft>
                <a:spcPts val="0"/>
              </a:spcAft>
              <a:buClr>
                <a:schemeClr val="dk1"/>
              </a:buClr>
              <a:buSzPts val="1100"/>
              <a:buFont typeface="Arial"/>
              <a:buNone/>
            </a:pPr>
            <a:r>
              <a:rPr lang="en" sz="500">
                <a:solidFill>
                  <a:schemeClr val="dk1"/>
                </a:solidFill>
              </a:rPr>
              <a:t>取件任务 | 送件任务</a:t>
            </a:r>
            <a:endParaRPr sz="600">
              <a:solidFill>
                <a:schemeClr val="dk1"/>
              </a:solidFill>
            </a:endParaRPr>
          </a:p>
        </p:txBody>
      </p:sp>
      <p:sp>
        <p:nvSpPr>
          <p:cNvPr id="1970" name="Google Shape;1970;p66"/>
          <p:cNvSpPr/>
          <p:nvPr/>
        </p:nvSpPr>
        <p:spPr>
          <a:xfrm>
            <a:off x="5741500" y="3401913"/>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solidFill>
                  <a:schemeClr val="dk1"/>
                </a:solidFill>
              </a:rPr>
              <a:t>For Seller</a:t>
            </a:r>
            <a:endParaRPr sz="600">
              <a:solidFill>
                <a:schemeClr val="dk1"/>
              </a:solidFill>
            </a:endParaRPr>
          </a:p>
          <a:p>
            <a:pPr indent="0" lvl="0" marL="0" rtl="0" algn="ctr">
              <a:spcBef>
                <a:spcPts val="0"/>
              </a:spcBef>
              <a:spcAft>
                <a:spcPts val="0"/>
              </a:spcAft>
              <a:buClr>
                <a:schemeClr val="dk1"/>
              </a:buClr>
              <a:buSzPts val="1100"/>
              <a:buFont typeface="Arial"/>
              <a:buNone/>
            </a:pPr>
            <a:r>
              <a:rPr lang="en" sz="500">
                <a:solidFill>
                  <a:schemeClr val="dk1"/>
                </a:solidFill>
              </a:rPr>
              <a:t>即将取货｜派送完成｜订单丢失</a:t>
            </a:r>
            <a:endParaRPr sz="600">
              <a:solidFill>
                <a:schemeClr val="dk1"/>
              </a:solidFill>
            </a:endParaRPr>
          </a:p>
        </p:txBody>
      </p:sp>
      <p:sp>
        <p:nvSpPr>
          <p:cNvPr id="1971" name="Google Shape;1971;p66"/>
          <p:cNvSpPr/>
          <p:nvPr/>
        </p:nvSpPr>
        <p:spPr>
          <a:xfrm>
            <a:off x="5741500" y="3782038"/>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For Ops</a:t>
            </a:r>
            <a:endParaRPr sz="600"/>
          </a:p>
          <a:p>
            <a:pPr indent="0" lvl="0" marL="0" rtl="0" algn="ctr">
              <a:spcBef>
                <a:spcPts val="0"/>
              </a:spcBef>
              <a:spcAft>
                <a:spcPts val="0"/>
              </a:spcAft>
              <a:buClr>
                <a:schemeClr val="dk1"/>
              </a:buClr>
              <a:buSzPts val="1100"/>
              <a:buFont typeface="Arial"/>
              <a:buNone/>
            </a:pPr>
            <a:r>
              <a:rPr lang="en" sz="500">
                <a:solidFill>
                  <a:schemeClr val="dk1"/>
                </a:solidFill>
              </a:rPr>
              <a:t>盘点通知 | 审批通知</a:t>
            </a:r>
            <a:endParaRPr sz="600">
              <a:solidFill>
                <a:schemeClr val="dk1"/>
              </a:solidFill>
            </a:endParaRPr>
          </a:p>
        </p:txBody>
      </p:sp>
      <p:sp>
        <p:nvSpPr>
          <p:cNvPr id="1972" name="Google Shape;1972;p66"/>
          <p:cNvSpPr/>
          <p:nvPr/>
        </p:nvSpPr>
        <p:spPr>
          <a:xfrm rot="5400000">
            <a:off x="4243644" y="1487481"/>
            <a:ext cx="137700" cy="175800"/>
          </a:xfrm>
          <a:prstGeom prst="upArrow">
            <a:avLst>
              <a:gd fmla="val 50000" name="adj1"/>
              <a:gd fmla="val 93569" name="adj2"/>
            </a:avLst>
          </a:prstGeom>
          <a:solidFill>
            <a:srgbClr val="CCCCC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3" name="Google Shape;1973;p66"/>
          <p:cNvSpPr/>
          <p:nvPr/>
        </p:nvSpPr>
        <p:spPr>
          <a:xfrm>
            <a:off x="8139775" y="2066300"/>
            <a:ext cx="538200" cy="2384100"/>
          </a:xfrm>
          <a:prstGeom prst="rect">
            <a:avLst/>
          </a:prstGeom>
          <a:solidFill>
            <a:srgbClr val="F9CB9C"/>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External</a:t>
            </a:r>
            <a:endParaRPr b="1" sz="700">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System</a:t>
            </a:r>
            <a:endParaRPr b="1" sz="700">
              <a:solidFill>
                <a:schemeClr val="dk1"/>
              </a:solidFill>
            </a:endParaRPr>
          </a:p>
        </p:txBody>
      </p:sp>
      <p:cxnSp>
        <p:nvCxnSpPr>
          <p:cNvPr id="1974" name="Google Shape;1974;p66"/>
          <p:cNvCxnSpPr>
            <a:stCxn id="1973" idx="2"/>
            <a:endCxn id="1950" idx="2"/>
          </p:cNvCxnSpPr>
          <p:nvPr/>
        </p:nvCxnSpPr>
        <p:spPr>
          <a:xfrm rot="5400000">
            <a:off x="6336625" y="2378750"/>
            <a:ext cx="600" cy="4143900"/>
          </a:xfrm>
          <a:prstGeom prst="bentConnector3">
            <a:avLst>
              <a:gd fmla="val 45416667" name="adj1"/>
            </a:avLst>
          </a:prstGeom>
          <a:noFill/>
          <a:ln cap="flat" cmpd="sng" w="9525">
            <a:solidFill>
              <a:srgbClr val="EC4D2D"/>
            </a:solidFill>
            <a:prstDash val="solid"/>
            <a:round/>
            <a:headEnd len="med" w="med" type="none"/>
            <a:tailEnd len="med" w="med" type="stealth"/>
          </a:ln>
        </p:spPr>
      </p:cxnSp>
      <p:sp>
        <p:nvSpPr>
          <p:cNvPr id="1975" name="Google Shape;1975;p66"/>
          <p:cNvSpPr/>
          <p:nvPr/>
        </p:nvSpPr>
        <p:spPr>
          <a:xfrm>
            <a:off x="8206977" y="2414525"/>
            <a:ext cx="4038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Noti SG</a:t>
            </a:r>
            <a:endParaRPr sz="600">
              <a:solidFill>
                <a:schemeClr val="dk1"/>
              </a:solidFill>
            </a:endParaRPr>
          </a:p>
        </p:txBody>
      </p:sp>
      <p:sp>
        <p:nvSpPr>
          <p:cNvPr id="1976" name="Google Shape;1976;p66"/>
          <p:cNvSpPr/>
          <p:nvPr/>
        </p:nvSpPr>
        <p:spPr>
          <a:xfrm>
            <a:off x="124450" y="1118375"/>
            <a:ext cx="828000" cy="709500"/>
          </a:xfrm>
          <a:prstGeom prst="rect">
            <a:avLst/>
          </a:prstGeom>
          <a:solidFill>
            <a:srgbClr val="F9CB9C"/>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Dispatch/</a:t>
            </a:r>
            <a:endParaRPr b="1" sz="700">
              <a:solidFill>
                <a:schemeClr val="dk1"/>
              </a:solidFill>
            </a:endParaRPr>
          </a:p>
          <a:p>
            <a:pPr indent="0" lvl="0" marL="0" marR="0" rtl="0" algn="ctr">
              <a:lnSpc>
                <a:spcPct val="100000"/>
              </a:lnSpc>
              <a:spcBef>
                <a:spcPts val="0"/>
              </a:spcBef>
              <a:spcAft>
                <a:spcPts val="0"/>
              </a:spcAft>
              <a:buClr>
                <a:schemeClr val="dk1"/>
              </a:buClr>
              <a:buSzPts val="800"/>
              <a:buFont typeface="Arial"/>
              <a:buNone/>
            </a:pPr>
            <a:r>
              <a:rPr b="1" lang="en" sz="700">
                <a:solidFill>
                  <a:schemeClr val="dk1"/>
                </a:solidFill>
              </a:rPr>
              <a:t>Event Center</a:t>
            </a:r>
            <a:endParaRPr b="1" sz="700">
              <a:solidFill>
                <a:schemeClr val="dk1"/>
              </a:solidFill>
            </a:endParaRPr>
          </a:p>
        </p:txBody>
      </p:sp>
      <p:sp>
        <p:nvSpPr>
          <p:cNvPr id="1977" name="Google Shape;1977;p66"/>
          <p:cNvSpPr/>
          <p:nvPr/>
        </p:nvSpPr>
        <p:spPr>
          <a:xfrm>
            <a:off x="2789450" y="1612325"/>
            <a:ext cx="985800" cy="74100"/>
          </a:xfrm>
          <a:prstGeom prst="roundRect">
            <a:avLst>
              <a:gd fmla="val 16667" name="adj"/>
            </a:avLst>
          </a:prstGeom>
          <a:solidFill>
            <a:schemeClr val="lt1"/>
          </a:solidFill>
          <a:ln cap="flat" cmpd="sng" w="9525">
            <a:solidFill>
              <a:schemeClr val="lt1"/>
            </a:solidFill>
            <a:prstDash val="dash"/>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1100"/>
              <a:buFont typeface="Arial"/>
              <a:buNone/>
            </a:pPr>
            <a:r>
              <a:rPr lang="en" sz="500">
                <a:solidFill>
                  <a:srgbClr val="7F7F7F"/>
                </a:solidFill>
              </a:rPr>
              <a:t>｜Manual Trigger（FE front）</a:t>
            </a:r>
            <a:endParaRPr sz="500"/>
          </a:p>
        </p:txBody>
      </p:sp>
      <p:sp>
        <p:nvSpPr>
          <p:cNvPr id="1978" name="Google Shape;1978;p66"/>
          <p:cNvSpPr/>
          <p:nvPr/>
        </p:nvSpPr>
        <p:spPr>
          <a:xfrm>
            <a:off x="2223000" y="1612325"/>
            <a:ext cx="629400" cy="74100"/>
          </a:xfrm>
          <a:prstGeom prst="roundRect">
            <a:avLst>
              <a:gd fmla="val 16667" name="adj"/>
            </a:avLst>
          </a:prstGeom>
          <a:solidFill>
            <a:schemeClr val="lt1"/>
          </a:solidFill>
          <a:ln cap="flat" cmpd="sng" w="9525">
            <a:solidFill>
              <a:srgbClr val="FF0000"/>
            </a:solidFill>
            <a:prstDash val="dash"/>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500"/>
              <a:t>Sys Auto Trigger</a:t>
            </a:r>
            <a:endParaRPr sz="500"/>
          </a:p>
        </p:txBody>
      </p:sp>
      <p:cxnSp>
        <p:nvCxnSpPr>
          <p:cNvPr id="1979" name="Google Shape;1979;p66"/>
          <p:cNvCxnSpPr>
            <a:stCxn id="1978" idx="1"/>
            <a:endCxn id="1976" idx="3"/>
          </p:cNvCxnSpPr>
          <p:nvPr/>
        </p:nvCxnSpPr>
        <p:spPr>
          <a:xfrm rot="10800000">
            <a:off x="952500" y="1473275"/>
            <a:ext cx="1270500" cy="176100"/>
          </a:xfrm>
          <a:prstGeom prst="curvedConnector3">
            <a:avLst>
              <a:gd fmla="val 50002" name="adj1"/>
            </a:avLst>
          </a:prstGeom>
          <a:noFill/>
          <a:ln cap="flat" cmpd="sng" w="9525">
            <a:solidFill>
              <a:srgbClr val="FF0000"/>
            </a:solidFill>
            <a:prstDash val="solid"/>
            <a:round/>
            <a:headEnd len="med" w="med" type="stealth"/>
            <a:tailEnd len="med" w="med" type="none"/>
          </a:ln>
        </p:spPr>
      </p:cxnSp>
      <p:sp>
        <p:nvSpPr>
          <p:cNvPr id="1980" name="Google Shape;1980;p66"/>
          <p:cNvSpPr/>
          <p:nvPr/>
        </p:nvSpPr>
        <p:spPr>
          <a:xfrm>
            <a:off x="5740750" y="4162163"/>
            <a:ext cx="1131300" cy="24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1100"/>
              <a:buFont typeface="Arial"/>
              <a:buNone/>
            </a:pPr>
            <a:r>
              <a:rPr lang="en" sz="600"/>
              <a:t>For Agency</a:t>
            </a:r>
            <a:endParaRPr sz="6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67"/>
          <p:cNvSpPr txBox="1"/>
          <p:nvPr>
            <p:ph type="title"/>
          </p:nvPr>
        </p:nvSpPr>
        <p:spPr>
          <a:xfrm>
            <a:off x="6190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t>SPX </a:t>
            </a:r>
            <a:r>
              <a:rPr lang="en"/>
              <a:t>Basic </a:t>
            </a:r>
            <a:r>
              <a:rPr lang="en" sz="1800"/>
              <a:t>(</a:t>
            </a:r>
            <a:r>
              <a:rPr lang="en"/>
              <a:t>3</a:t>
            </a:r>
            <a:r>
              <a:rPr lang="en" sz="1800"/>
              <a:t>/</a:t>
            </a:r>
            <a:r>
              <a:rPr lang="en"/>
              <a:t>3</a:t>
            </a:r>
            <a:r>
              <a:rPr lang="en" sz="1800"/>
              <a:t>) - </a:t>
            </a:r>
            <a:r>
              <a:rPr lang="en"/>
              <a:t>Container</a:t>
            </a:r>
            <a:endParaRPr sz="1800"/>
          </a:p>
        </p:txBody>
      </p:sp>
      <p:pic>
        <p:nvPicPr>
          <p:cNvPr id="1986" name="Google Shape;1986;p67"/>
          <p:cNvPicPr preferRelativeResize="0"/>
          <p:nvPr/>
        </p:nvPicPr>
        <p:blipFill>
          <a:blip r:embed="rId3">
            <a:alphaModFix/>
          </a:blip>
          <a:stretch>
            <a:fillRect/>
          </a:stretch>
        </p:blipFill>
        <p:spPr>
          <a:xfrm>
            <a:off x="2283101" y="737001"/>
            <a:ext cx="4323049" cy="399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68"/>
          <p:cNvSpPr/>
          <p:nvPr/>
        </p:nvSpPr>
        <p:spPr>
          <a:xfrm>
            <a:off x="4482913" y="2433250"/>
            <a:ext cx="1782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Roboto"/>
                <a:ea typeface="Roboto"/>
                <a:cs typeface="Roboto"/>
                <a:sym typeface="Roboto"/>
              </a:rPr>
              <a:t> </a:t>
            </a:r>
            <a:endParaRPr b="0" i="0" sz="1100" u="none" cap="none" strike="noStrike">
              <a:solidFill>
                <a:srgbClr val="000000"/>
              </a:solidFill>
              <a:latin typeface="Roboto"/>
              <a:ea typeface="Roboto"/>
              <a:cs typeface="Roboto"/>
              <a:sym typeface="Roboto"/>
            </a:endParaRPr>
          </a:p>
        </p:txBody>
      </p:sp>
      <p:sp>
        <p:nvSpPr>
          <p:cNvPr id="1992" name="Google Shape;1992;p68"/>
          <p:cNvSpPr txBox="1"/>
          <p:nvPr/>
        </p:nvSpPr>
        <p:spPr>
          <a:xfrm>
            <a:off x="1229606" y="3166988"/>
            <a:ext cx="6858000" cy="549300"/>
          </a:xfrm>
          <a:prstGeom prst="rect">
            <a:avLst/>
          </a:prstGeom>
          <a:noFill/>
          <a:ln>
            <a:noFill/>
          </a:ln>
        </p:spPr>
        <p:txBody>
          <a:bodyPr anchorCtr="0" anchor="ctr" bIns="25700" lIns="25700" spcFirstLastPara="1" rIns="25700" wrap="square" tIns="25700">
            <a:noAutofit/>
          </a:bodyPr>
          <a:lstStyle/>
          <a:p>
            <a:pPr indent="0" lvl="0" marL="0" rtl="0" algn="ctr">
              <a:lnSpc>
                <a:spcPct val="90000"/>
              </a:lnSpc>
              <a:spcBef>
                <a:spcPts val="0"/>
              </a:spcBef>
              <a:spcAft>
                <a:spcPts val="0"/>
              </a:spcAft>
              <a:buNone/>
            </a:pPr>
            <a:r>
              <a:rPr lang="en" sz="1700"/>
              <a:t>Shopee Xpress Product Architecture</a:t>
            </a:r>
            <a:endParaRPr sz="1700"/>
          </a:p>
        </p:txBody>
      </p:sp>
      <p:sp>
        <p:nvSpPr>
          <p:cNvPr id="1993" name="Google Shape;1993;p68"/>
          <p:cNvSpPr txBox="1"/>
          <p:nvPr/>
        </p:nvSpPr>
        <p:spPr>
          <a:xfrm>
            <a:off x="1868738" y="2522438"/>
            <a:ext cx="5406600" cy="7143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3600">
                <a:solidFill>
                  <a:srgbClr val="EC4D2D"/>
                </a:solidFill>
              </a:rPr>
              <a:t>Thank You</a:t>
            </a:r>
            <a:endParaRPr sz="1800">
              <a:solidFill>
                <a:srgbClr val="9999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69"/>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Clr>
                <a:schemeClr val="dk1"/>
              </a:buClr>
              <a:buSzPct val="64285"/>
              <a:buFont typeface="Arial"/>
              <a:buNone/>
            </a:pPr>
            <a:r>
              <a:rPr lang="en">
                <a:solidFill>
                  <a:schemeClr val="dk1"/>
                </a:solidFill>
              </a:rPr>
              <a:t>In-Station Business Architecture Overall - In-Station</a:t>
            </a:r>
            <a:endParaRPr>
              <a:solidFill>
                <a:schemeClr val="dk1"/>
              </a:solidFill>
            </a:endParaRPr>
          </a:p>
        </p:txBody>
      </p:sp>
      <p:pic>
        <p:nvPicPr>
          <p:cNvPr id="1999" name="Google Shape;1999;p69"/>
          <p:cNvPicPr preferRelativeResize="0"/>
          <p:nvPr/>
        </p:nvPicPr>
        <p:blipFill>
          <a:blip r:embed="rId3">
            <a:alphaModFix/>
          </a:blip>
          <a:stretch>
            <a:fillRect/>
          </a:stretch>
        </p:blipFill>
        <p:spPr>
          <a:xfrm>
            <a:off x="426990" y="536944"/>
            <a:ext cx="4628521" cy="4431899"/>
          </a:xfrm>
          <a:prstGeom prst="rect">
            <a:avLst/>
          </a:prstGeom>
          <a:noFill/>
          <a:ln>
            <a:noFill/>
          </a:ln>
        </p:spPr>
      </p:pic>
      <p:sp>
        <p:nvSpPr>
          <p:cNvPr id="2000" name="Google Shape;2000;p69"/>
          <p:cNvSpPr txBox="1"/>
          <p:nvPr/>
        </p:nvSpPr>
        <p:spPr>
          <a:xfrm>
            <a:off x="5529000" y="1894388"/>
            <a:ext cx="2896800" cy="2909100"/>
          </a:xfrm>
          <a:prstGeom prst="rect">
            <a:avLst/>
          </a:prstGeom>
          <a:noFill/>
          <a:ln>
            <a:noFill/>
          </a:ln>
        </p:spPr>
        <p:txBody>
          <a:bodyPr anchorCtr="0" anchor="t" bIns="68575" lIns="68575" spcFirstLastPara="1" rIns="68575" wrap="square" tIns="68575">
            <a:spAutoFit/>
          </a:bodyPr>
          <a:lstStyle/>
          <a:p>
            <a:pPr indent="-222250" lvl="0" marL="342900" rtl="0" algn="l">
              <a:spcBef>
                <a:spcPts val="0"/>
              </a:spcBef>
              <a:spcAft>
                <a:spcPts val="0"/>
              </a:spcAft>
              <a:buClr>
                <a:schemeClr val="dk1"/>
              </a:buClr>
              <a:buSzPts val="900"/>
              <a:buAutoNum type="arabicPeriod"/>
            </a:pPr>
            <a:r>
              <a:rPr lang="en" sz="900">
                <a:solidFill>
                  <a:schemeClr val="dk1"/>
                </a:solidFill>
                <a:latin typeface="Calibri"/>
                <a:ea typeface="Calibri"/>
                <a:cs typeface="Calibri"/>
                <a:sym typeface="Calibri"/>
              </a:rPr>
              <a:t>ASM与在站内域的关系。</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对比人工作业，ASM作业需要更强的稳定性与可用性。</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ASM需要接入多个供应商提供多种不同的自动化设备。建设标准化的接入API。</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ASM与人工线复用原子服务与能力</a:t>
            </a:r>
            <a:endParaRPr sz="900">
              <a:solidFill>
                <a:schemeClr val="dk1"/>
              </a:solidFill>
              <a:latin typeface="Calibri"/>
              <a:ea typeface="Calibri"/>
              <a:cs typeface="Calibri"/>
              <a:sym typeface="Calibri"/>
            </a:endParaRPr>
          </a:p>
          <a:p>
            <a:pPr indent="-222250" lvl="0" marL="342900" rtl="0" algn="l">
              <a:spcBef>
                <a:spcPts val="0"/>
              </a:spcBef>
              <a:spcAft>
                <a:spcPts val="0"/>
              </a:spcAft>
              <a:buClr>
                <a:schemeClr val="dk1"/>
              </a:buClr>
              <a:buSzPts val="900"/>
              <a:buAutoNum type="arabicPeriod"/>
            </a:pPr>
            <a:r>
              <a:rPr lang="en" sz="900">
                <a:solidFill>
                  <a:schemeClr val="dk1"/>
                </a:solidFill>
                <a:latin typeface="Calibri"/>
                <a:ea typeface="Calibri"/>
                <a:cs typeface="Calibri"/>
                <a:sym typeface="Calibri"/>
              </a:rPr>
              <a:t>站内Inner与Exception的关系</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rPr>
              <a:t>In-station建设实操环节的原子能力。比如：贴面单、上下货架。 </a:t>
            </a:r>
            <a:endParaRPr sz="900">
              <a:solidFill>
                <a:schemeClr val="dk1"/>
              </a:solidFill>
            </a:endParaRPr>
          </a:p>
          <a:p>
            <a:pPr indent="-222250" lvl="1" marL="685800" rtl="0" algn="l">
              <a:spcBef>
                <a:spcPts val="0"/>
              </a:spcBef>
              <a:spcAft>
                <a:spcPts val="0"/>
              </a:spcAft>
              <a:buClr>
                <a:schemeClr val="dk1"/>
              </a:buClr>
              <a:buSzPts val="900"/>
              <a:buAutoNum type="alphaLcPeriod"/>
            </a:pPr>
            <a:r>
              <a:rPr lang="en" sz="900">
                <a:solidFill>
                  <a:schemeClr val="dk1"/>
                </a:solidFill>
              </a:rPr>
              <a:t>Exception负责异常业务分析、决策、下发控制。也包含纯异常操作的功能比如：更新状态、拍卖、改地址。</a:t>
            </a:r>
            <a:endParaRPr sz="900">
              <a:solidFill>
                <a:schemeClr val="dk1"/>
              </a:solidFill>
              <a:latin typeface="Calibri"/>
              <a:ea typeface="Calibri"/>
              <a:cs typeface="Calibri"/>
              <a:sym typeface="Calibri"/>
            </a:endParaRPr>
          </a:p>
          <a:p>
            <a:pPr indent="-222250" lvl="0" marL="342900" rtl="0" algn="l">
              <a:spcBef>
                <a:spcPts val="0"/>
              </a:spcBef>
              <a:spcAft>
                <a:spcPts val="0"/>
              </a:spcAft>
              <a:buClr>
                <a:schemeClr val="dk1"/>
              </a:buClr>
              <a:buSzPts val="900"/>
              <a:buAutoNum type="arabicPeriod"/>
            </a:pPr>
            <a:r>
              <a:rPr lang="en" sz="900">
                <a:solidFill>
                  <a:schemeClr val="dk1"/>
                </a:solidFill>
                <a:latin typeface="Calibri"/>
                <a:ea typeface="Calibri"/>
                <a:cs typeface="Calibri"/>
                <a:sym typeface="Calibri"/>
              </a:rPr>
              <a:t>流程编排</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提炼标准的原子服务：Receive、Pack、Handover、Weighting、Measure Volume、Print AWB</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管理原子能力，并通过编排原子能力去创建流程模板。</a:t>
            </a:r>
            <a:endParaRPr sz="900">
              <a:solidFill>
                <a:schemeClr val="dk1"/>
              </a:solidFill>
              <a:latin typeface="Calibri"/>
              <a:ea typeface="Calibri"/>
              <a:cs typeface="Calibri"/>
              <a:sym typeface="Calibri"/>
            </a:endParaRPr>
          </a:p>
          <a:p>
            <a:pPr indent="-222250" lvl="1" marL="685800" rtl="0" algn="l">
              <a:spcBef>
                <a:spcPts val="0"/>
              </a:spcBef>
              <a:spcAft>
                <a:spcPts val="0"/>
              </a:spcAft>
              <a:buClr>
                <a:schemeClr val="dk1"/>
              </a:buClr>
              <a:buSzPts val="900"/>
              <a:buAutoNum type="alphaLcPeriod"/>
            </a:pPr>
            <a:r>
              <a:rPr lang="en" sz="900">
                <a:solidFill>
                  <a:schemeClr val="dk1"/>
                </a:solidFill>
                <a:latin typeface="Calibri"/>
                <a:ea typeface="Calibri"/>
                <a:cs typeface="Calibri"/>
                <a:sym typeface="Calibri"/>
              </a:rPr>
              <a:t>给业务更多灵活性，满足不同市场、不同规模、不同流水线的差异。</a:t>
            </a:r>
            <a:endParaRPr sz="1100"/>
          </a:p>
        </p:txBody>
      </p:sp>
      <p:sp>
        <p:nvSpPr>
          <p:cNvPr id="2001" name="Google Shape;2001;p69"/>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70"/>
          <p:cNvSpPr/>
          <p:nvPr/>
        </p:nvSpPr>
        <p:spPr>
          <a:xfrm>
            <a:off x="675863" y="786000"/>
            <a:ext cx="7719000" cy="3507300"/>
          </a:xfrm>
          <a:prstGeom prst="rect">
            <a:avLst/>
          </a:prstGeom>
          <a:noFill/>
          <a:ln cap="flat" cmpd="sng" w="9525">
            <a:solidFill>
              <a:srgbClr val="EB56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7" name="Google Shape;2007;p70"/>
          <p:cNvSpPr/>
          <p:nvPr/>
        </p:nvSpPr>
        <p:spPr>
          <a:xfrm>
            <a:off x="721163" y="2825044"/>
            <a:ext cx="6196200" cy="999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Atom Service </a:t>
            </a:r>
            <a:endParaRPr b="1" sz="800">
              <a:solidFill>
                <a:srgbClr val="434343"/>
              </a:solidFill>
            </a:endParaRPr>
          </a:p>
          <a:p>
            <a:pPr indent="0" lvl="0" marL="0" rtl="0" algn="l">
              <a:spcBef>
                <a:spcPts val="0"/>
              </a:spcBef>
              <a:spcAft>
                <a:spcPts val="0"/>
              </a:spcAft>
              <a:buNone/>
            </a:pPr>
            <a:r>
              <a:rPr b="1" lang="en" sz="800">
                <a:solidFill>
                  <a:srgbClr val="434343"/>
                </a:solidFill>
              </a:rPr>
              <a:t>Library</a:t>
            </a:r>
            <a:endParaRPr b="1" sz="800">
              <a:solidFill>
                <a:srgbClr val="434343"/>
              </a:solidFill>
            </a:endParaRPr>
          </a:p>
        </p:txBody>
      </p:sp>
      <p:sp>
        <p:nvSpPr>
          <p:cNvPr id="2008" name="Google Shape;2008;p70"/>
          <p:cNvSpPr/>
          <p:nvPr/>
        </p:nvSpPr>
        <p:spPr>
          <a:xfrm>
            <a:off x="721163" y="1765500"/>
            <a:ext cx="4998900" cy="999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Operation</a:t>
            </a:r>
            <a:endParaRPr b="1" sz="800">
              <a:solidFill>
                <a:srgbClr val="434343"/>
              </a:solidFill>
            </a:endParaRPr>
          </a:p>
          <a:p>
            <a:pPr indent="0" lvl="0" marL="0" rtl="0" algn="l">
              <a:spcBef>
                <a:spcPts val="0"/>
              </a:spcBef>
              <a:spcAft>
                <a:spcPts val="0"/>
              </a:spcAft>
              <a:buNone/>
            </a:pPr>
            <a:r>
              <a:rPr b="1" lang="en" sz="800">
                <a:solidFill>
                  <a:srgbClr val="434343"/>
                </a:solidFill>
              </a:rPr>
              <a:t> Library</a:t>
            </a:r>
            <a:endParaRPr b="1" sz="800">
              <a:solidFill>
                <a:srgbClr val="434343"/>
              </a:solidFill>
            </a:endParaRPr>
          </a:p>
        </p:txBody>
      </p:sp>
      <p:sp>
        <p:nvSpPr>
          <p:cNvPr id="2009" name="Google Shape;2009;p70"/>
          <p:cNvSpPr/>
          <p:nvPr/>
        </p:nvSpPr>
        <p:spPr>
          <a:xfrm>
            <a:off x="721163" y="1401131"/>
            <a:ext cx="6196200" cy="3039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Process Engine</a:t>
            </a:r>
            <a:endParaRPr b="1" sz="800">
              <a:solidFill>
                <a:srgbClr val="434343"/>
              </a:solidFill>
            </a:endParaRPr>
          </a:p>
        </p:txBody>
      </p:sp>
      <p:sp>
        <p:nvSpPr>
          <p:cNvPr id="2010" name="Google Shape;2010;p70"/>
          <p:cNvSpPr/>
          <p:nvPr/>
        </p:nvSpPr>
        <p:spPr>
          <a:xfrm>
            <a:off x="721163" y="3884588"/>
            <a:ext cx="7619100" cy="3420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In-station Basic</a:t>
            </a:r>
            <a:endParaRPr b="1" sz="800">
              <a:solidFill>
                <a:srgbClr val="434343"/>
              </a:solidFill>
            </a:endParaRPr>
          </a:p>
        </p:txBody>
      </p:sp>
      <p:sp>
        <p:nvSpPr>
          <p:cNvPr id="2011" name="Google Shape;2011;p70"/>
          <p:cNvSpPr/>
          <p:nvPr/>
        </p:nvSpPr>
        <p:spPr>
          <a:xfrm>
            <a:off x="1700231" y="3975150"/>
            <a:ext cx="8448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Station Capacity</a:t>
            </a:r>
            <a:endParaRPr sz="800">
              <a:solidFill>
                <a:srgbClr val="FFFFFF"/>
              </a:solidFill>
            </a:endParaRPr>
          </a:p>
        </p:txBody>
      </p:sp>
      <p:sp>
        <p:nvSpPr>
          <p:cNvPr id="2012" name="Google Shape;2012;p70"/>
          <p:cNvSpPr/>
          <p:nvPr/>
        </p:nvSpPr>
        <p:spPr>
          <a:xfrm>
            <a:off x="2619244" y="39751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Plan Management</a:t>
            </a:r>
            <a:endParaRPr sz="800">
              <a:solidFill>
                <a:srgbClr val="FFFFFF"/>
              </a:solidFill>
            </a:endParaRPr>
          </a:p>
        </p:txBody>
      </p:sp>
      <p:sp>
        <p:nvSpPr>
          <p:cNvPr id="2013" name="Google Shape;2013;p70"/>
          <p:cNvSpPr/>
          <p:nvPr/>
        </p:nvSpPr>
        <p:spPr>
          <a:xfrm>
            <a:off x="3618581" y="39751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Task Management</a:t>
            </a:r>
            <a:endParaRPr sz="800">
              <a:solidFill>
                <a:srgbClr val="FFFFFF"/>
              </a:solidFill>
            </a:endParaRPr>
          </a:p>
        </p:txBody>
      </p:sp>
      <p:sp>
        <p:nvSpPr>
          <p:cNvPr id="2014" name="Google Shape;2014;p70"/>
          <p:cNvSpPr/>
          <p:nvPr/>
        </p:nvSpPr>
        <p:spPr>
          <a:xfrm>
            <a:off x="4617919" y="39751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SOO Center</a:t>
            </a:r>
            <a:endParaRPr sz="800">
              <a:solidFill>
                <a:srgbClr val="FFFFFF"/>
              </a:solidFill>
            </a:endParaRPr>
          </a:p>
        </p:txBody>
      </p:sp>
      <p:sp>
        <p:nvSpPr>
          <p:cNvPr id="2015" name="Google Shape;2015;p70"/>
          <p:cNvSpPr/>
          <p:nvPr/>
        </p:nvSpPr>
        <p:spPr>
          <a:xfrm>
            <a:off x="5617256" y="39751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Operation Record</a:t>
            </a:r>
            <a:endParaRPr sz="800">
              <a:solidFill>
                <a:srgbClr val="FFFFFF"/>
              </a:solidFill>
            </a:endParaRPr>
          </a:p>
        </p:txBody>
      </p:sp>
      <p:sp>
        <p:nvSpPr>
          <p:cNvPr id="2016" name="Google Shape;2016;p70"/>
          <p:cNvSpPr/>
          <p:nvPr/>
        </p:nvSpPr>
        <p:spPr>
          <a:xfrm>
            <a:off x="6616594" y="39751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rgbClr val="FFFFFF"/>
                </a:solidFill>
              </a:rPr>
              <a:t>Sorting Plan</a:t>
            </a:r>
            <a:endParaRPr sz="800">
              <a:solidFill>
                <a:srgbClr val="FFFFFF"/>
              </a:solidFill>
            </a:endParaRPr>
          </a:p>
        </p:txBody>
      </p:sp>
      <p:sp>
        <p:nvSpPr>
          <p:cNvPr id="2017" name="Google Shape;2017;p70"/>
          <p:cNvSpPr/>
          <p:nvPr/>
        </p:nvSpPr>
        <p:spPr>
          <a:xfrm>
            <a:off x="1686825" y="2892113"/>
            <a:ext cx="18978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18" name="Google Shape;2018;p70"/>
          <p:cNvSpPr txBox="1"/>
          <p:nvPr/>
        </p:nvSpPr>
        <p:spPr>
          <a:xfrm>
            <a:off x="2213325" y="2892113"/>
            <a:ext cx="8448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700">
                <a:solidFill>
                  <a:srgbClr val="FFFFFF"/>
                </a:solidFill>
              </a:rPr>
              <a:t>Validation Atom</a:t>
            </a:r>
            <a:endParaRPr b="1" sz="700">
              <a:solidFill>
                <a:srgbClr val="FFFFFF"/>
              </a:solidFill>
            </a:endParaRPr>
          </a:p>
        </p:txBody>
      </p:sp>
      <p:sp>
        <p:nvSpPr>
          <p:cNvPr id="2019" name="Google Shape;2019;p70"/>
          <p:cNvSpPr/>
          <p:nvPr/>
        </p:nvSpPr>
        <p:spPr>
          <a:xfrm>
            <a:off x="1774369" y="3134438"/>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Market Validation</a:t>
            </a:r>
            <a:endParaRPr sz="700">
              <a:solidFill>
                <a:srgbClr val="434343"/>
              </a:solidFill>
            </a:endParaRPr>
          </a:p>
        </p:txBody>
      </p:sp>
      <p:sp>
        <p:nvSpPr>
          <p:cNvPr id="2020" name="Google Shape;2020;p70"/>
          <p:cNvSpPr/>
          <p:nvPr/>
        </p:nvSpPr>
        <p:spPr>
          <a:xfrm>
            <a:off x="1774369" y="3344616"/>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Station Validation</a:t>
            </a:r>
            <a:endParaRPr sz="700">
              <a:solidFill>
                <a:srgbClr val="434343"/>
              </a:solidFill>
            </a:endParaRPr>
          </a:p>
        </p:txBody>
      </p:sp>
      <p:sp>
        <p:nvSpPr>
          <p:cNvPr id="2021" name="Google Shape;2021;p70"/>
          <p:cNvSpPr/>
          <p:nvPr/>
        </p:nvSpPr>
        <p:spPr>
          <a:xfrm>
            <a:off x="1774369" y="3554794"/>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Station Validation</a:t>
            </a:r>
            <a:endParaRPr sz="700">
              <a:solidFill>
                <a:srgbClr val="434343"/>
              </a:solidFill>
            </a:endParaRPr>
          </a:p>
        </p:txBody>
      </p:sp>
      <p:sp>
        <p:nvSpPr>
          <p:cNvPr id="2022" name="Google Shape;2022;p70"/>
          <p:cNvSpPr/>
          <p:nvPr/>
        </p:nvSpPr>
        <p:spPr>
          <a:xfrm>
            <a:off x="2659406" y="3134438"/>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Market Validation</a:t>
            </a:r>
            <a:endParaRPr sz="700">
              <a:solidFill>
                <a:srgbClr val="434343"/>
              </a:solidFill>
            </a:endParaRPr>
          </a:p>
        </p:txBody>
      </p:sp>
      <p:sp>
        <p:nvSpPr>
          <p:cNvPr id="2023" name="Google Shape;2023;p70"/>
          <p:cNvSpPr/>
          <p:nvPr/>
        </p:nvSpPr>
        <p:spPr>
          <a:xfrm>
            <a:off x="2659406" y="3344625"/>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Tag Validation</a:t>
            </a:r>
            <a:endParaRPr sz="700">
              <a:solidFill>
                <a:srgbClr val="434343"/>
              </a:solidFill>
            </a:endParaRPr>
          </a:p>
        </p:txBody>
      </p:sp>
      <p:sp>
        <p:nvSpPr>
          <p:cNvPr id="2024" name="Google Shape;2024;p70"/>
          <p:cNvSpPr/>
          <p:nvPr/>
        </p:nvSpPr>
        <p:spPr>
          <a:xfrm>
            <a:off x="2659406" y="3554794"/>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Access Validation</a:t>
            </a:r>
            <a:endParaRPr sz="700">
              <a:solidFill>
                <a:srgbClr val="434343"/>
              </a:solidFill>
            </a:endParaRPr>
          </a:p>
        </p:txBody>
      </p:sp>
      <p:sp>
        <p:nvSpPr>
          <p:cNvPr id="2025" name="Google Shape;2025;p70"/>
          <p:cNvSpPr/>
          <p:nvPr/>
        </p:nvSpPr>
        <p:spPr>
          <a:xfrm>
            <a:off x="3656756" y="2887097"/>
            <a:ext cx="10185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26" name="Google Shape;2026;p70"/>
          <p:cNvSpPr txBox="1"/>
          <p:nvPr/>
        </p:nvSpPr>
        <p:spPr>
          <a:xfrm>
            <a:off x="3743606" y="2887097"/>
            <a:ext cx="8448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700">
                <a:solidFill>
                  <a:srgbClr val="FFFFFF"/>
                </a:solidFill>
              </a:rPr>
              <a:t>Interaction Atom</a:t>
            </a:r>
            <a:endParaRPr b="1" sz="700">
              <a:solidFill>
                <a:srgbClr val="FFFFFF"/>
              </a:solidFill>
            </a:endParaRPr>
          </a:p>
        </p:txBody>
      </p:sp>
      <p:sp>
        <p:nvSpPr>
          <p:cNvPr id="2027" name="Google Shape;2027;p70"/>
          <p:cNvSpPr/>
          <p:nvPr/>
        </p:nvSpPr>
        <p:spPr>
          <a:xfrm>
            <a:off x="3744300" y="3129422"/>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Banner</a:t>
            </a:r>
            <a:endParaRPr sz="700">
              <a:solidFill>
                <a:srgbClr val="434343"/>
              </a:solidFill>
            </a:endParaRPr>
          </a:p>
        </p:txBody>
      </p:sp>
      <p:sp>
        <p:nvSpPr>
          <p:cNvPr id="2028" name="Google Shape;2028;p70"/>
          <p:cNvSpPr/>
          <p:nvPr/>
        </p:nvSpPr>
        <p:spPr>
          <a:xfrm>
            <a:off x="3744300" y="3339600"/>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Pop-up</a:t>
            </a:r>
            <a:endParaRPr sz="700">
              <a:solidFill>
                <a:srgbClr val="434343"/>
              </a:solidFill>
            </a:endParaRPr>
          </a:p>
        </p:txBody>
      </p:sp>
      <p:sp>
        <p:nvSpPr>
          <p:cNvPr id="2029" name="Google Shape;2029;p70"/>
          <p:cNvSpPr/>
          <p:nvPr/>
        </p:nvSpPr>
        <p:spPr>
          <a:xfrm>
            <a:off x="3744300" y="3549778"/>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Info Input</a:t>
            </a:r>
            <a:endParaRPr sz="700">
              <a:solidFill>
                <a:srgbClr val="434343"/>
              </a:solidFill>
            </a:endParaRPr>
          </a:p>
        </p:txBody>
      </p:sp>
      <p:sp>
        <p:nvSpPr>
          <p:cNvPr id="2030" name="Google Shape;2030;p70"/>
          <p:cNvSpPr/>
          <p:nvPr/>
        </p:nvSpPr>
        <p:spPr>
          <a:xfrm>
            <a:off x="4747388" y="2882072"/>
            <a:ext cx="18978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1" name="Google Shape;2031;p70"/>
          <p:cNvSpPr txBox="1"/>
          <p:nvPr/>
        </p:nvSpPr>
        <p:spPr>
          <a:xfrm>
            <a:off x="5273888" y="2882072"/>
            <a:ext cx="8448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700">
                <a:solidFill>
                  <a:srgbClr val="FFFFFF"/>
                </a:solidFill>
              </a:rPr>
              <a:t>Service Atom</a:t>
            </a:r>
            <a:endParaRPr b="1" sz="700">
              <a:solidFill>
                <a:srgbClr val="FFFFFF"/>
              </a:solidFill>
            </a:endParaRPr>
          </a:p>
        </p:txBody>
      </p:sp>
      <p:sp>
        <p:nvSpPr>
          <p:cNvPr id="2032" name="Google Shape;2032;p70"/>
          <p:cNvSpPr/>
          <p:nvPr/>
        </p:nvSpPr>
        <p:spPr>
          <a:xfrm>
            <a:off x="4834931" y="3124397"/>
            <a:ext cx="8448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SOO Status Update</a:t>
            </a:r>
            <a:endParaRPr sz="700">
              <a:solidFill>
                <a:srgbClr val="434343"/>
              </a:solidFill>
            </a:endParaRPr>
          </a:p>
        </p:txBody>
      </p:sp>
      <p:sp>
        <p:nvSpPr>
          <p:cNvPr id="2033" name="Google Shape;2033;p70"/>
          <p:cNvSpPr/>
          <p:nvPr/>
        </p:nvSpPr>
        <p:spPr>
          <a:xfrm>
            <a:off x="4834931" y="3334575"/>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SOO Info Update</a:t>
            </a:r>
            <a:endParaRPr sz="700">
              <a:solidFill>
                <a:srgbClr val="434343"/>
              </a:solidFill>
            </a:endParaRPr>
          </a:p>
        </p:txBody>
      </p:sp>
      <p:sp>
        <p:nvSpPr>
          <p:cNvPr id="2034" name="Google Shape;2034;p70"/>
          <p:cNvSpPr/>
          <p:nvPr/>
        </p:nvSpPr>
        <p:spPr>
          <a:xfrm>
            <a:off x="4834931" y="3544753"/>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Event Pushing</a:t>
            </a:r>
            <a:endParaRPr sz="700">
              <a:solidFill>
                <a:srgbClr val="434343"/>
              </a:solidFill>
            </a:endParaRPr>
          </a:p>
        </p:txBody>
      </p:sp>
      <p:sp>
        <p:nvSpPr>
          <p:cNvPr id="2035" name="Google Shape;2035;p70"/>
          <p:cNvSpPr/>
          <p:nvPr/>
        </p:nvSpPr>
        <p:spPr>
          <a:xfrm>
            <a:off x="5719969" y="3124397"/>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Order Info Update</a:t>
            </a:r>
            <a:endParaRPr sz="700">
              <a:solidFill>
                <a:srgbClr val="434343"/>
              </a:solidFill>
            </a:endParaRPr>
          </a:p>
        </p:txBody>
      </p:sp>
      <p:sp>
        <p:nvSpPr>
          <p:cNvPr id="2036" name="Google Shape;2036;p70"/>
          <p:cNvSpPr/>
          <p:nvPr/>
        </p:nvSpPr>
        <p:spPr>
          <a:xfrm>
            <a:off x="5719969" y="3334584"/>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Event Monitor</a:t>
            </a:r>
            <a:endParaRPr sz="700">
              <a:solidFill>
                <a:srgbClr val="434343"/>
              </a:solidFill>
            </a:endParaRPr>
          </a:p>
        </p:txBody>
      </p:sp>
      <p:sp>
        <p:nvSpPr>
          <p:cNvPr id="2037" name="Google Shape;2037;p70"/>
          <p:cNvSpPr/>
          <p:nvPr/>
        </p:nvSpPr>
        <p:spPr>
          <a:xfrm>
            <a:off x="5719969" y="3544753"/>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Task Update</a:t>
            </a:r>
            <a:endParaRPr sz="700">
              <a:solidFill>
                <a:srgbClr val="434343"/>
              </a:solidFill>
            </a:endParaRPr>
          </a:p>
        </p:txBody>
      </p:sp>
      <p:sp>
        <p:nvSpPr>
          <p:cNvPr id="2038" name="Google Shape;2038;p70"/>
          <p:cNvSpPr/>
          <p:nvPr/>
        </p:nvSpPr>
        <p:spPr>
          <a:xfrm>
            <a:off x="1686825" y="1842647"/>
            <a:ext cx="14760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039" name="Google Shape;2039;p70"/>
          <p:cNvSpPr txBox="1"/>
          <p:nvPr/>
        </p:nvSpPr>
        <p:spPr>
          <a:xfrm>
            <a:off x="2018232" y="1842656"/>
            <a:ext cx="792300" cy="2463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rgbClr val="FFFFFF"/>
                </a:solidFill>
              </a:rPr>
              <a:t>Inbound Domain</a:t>
            </a:r>
            <a:endParaRPr b="1" sz="700">
              <a:solidFill>
                <a:srgbClr val="FFFFFF"/>
              </a:solidFill>
            </a:endParaRPr>
          </a:p>
        </p:txBody>
      </p:sp>
      <p:sp>
        <p:nvSpPr>
          <p:cNvPr id="2040" name="Google Shape;2040;p70"/>
          <p:cNvSpPr/>
          <p:nvPr/>
        </p:nvSpPr>
        <p:spPr>
          <a:xfrm>
            <a:off x="1754911" y="2084972"/>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Receive</a:t>
            </a:r>
            <a:endParaRPr sz="700">
              <a:solidFill>
                <a:srgbClr val="434343"/>
              </a:solidFill>
            </a:endParaRPr>
          </a:p>
        </p:txBody>
      </p:sp>
      <p:sp>
        <p:nvSpPr>
          <p:cNvPr id="2041" name="Google Shape;2041;p70"/>
          <p:cNvSpPr/>
          <p:nvPr/>
        </p:nvSpPr>
        <p:spPr>
          <a:xfrm>
            <a:off x="1754911" y="2295150"/>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Hub Receive</a:t>
            </a:r>
            <a:endParaRPr sz="700">
              <a:solidFill>
                <a:srgbClr val="434343"/>
              </a:solidFill>
            </a:endParaRPr>
          </a:p>
        </p:txBody>
      </p:sp>
      <p:sp>
        <p:nvSpPr>
          <p:cNvPr id="2042" name="Google Shape;2042;p70"/>
          <p:cNvSpPr/>
          <p:nvPr/>
        </p:nvSpPr>
        <p:spPr>
          <a:xfrm>
            <a:off x="1754911" y="2505328"/>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800"/>
              <a:buFont typeface="Arial"/>
              <a:buNone/>
            </a:pPr>
            <a:r>
              <a:rPr lang="en" sz="700">
                <a:solidFill>
                  <a:srgbClr val="434343"/>
                </a:solidFill>
              </a:rPr>
              <a:t>ASM Receive</a:t>
            </a:r>
            <a:endParaRPr sz="700">
              <a:solidFill>
                <a:srgbClr val="434343"/>
              </a:solidFill>
            </a:endParaRPr>
          </a:p>
        </p:txBody>
      </p:sp>
      <p:sp>
        <p:nvSpPr>
          <p:cNvPr id="2043" name="Google Shape;2043;p70"/>
          <p:cNvSpPr/>
          <p:nvPr/>
        </p:nvSpPr>
        <p:spPr>
          <a:xfrm>
            <a:off x="2443236" y="2084972"/>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Measurement</a:t>
            </a:r>
            <a:endParaRPr sz="700">
              <a:solidFill>
                <a:srgbClr val="434343"/>
              </a:solidFill>
            </a:endParaRPr>
          </a:p>
        </p:txBody>
      </p:sp>
      <p:sp>
        <p:nvSpPr>
          <p:cNvPr id="2044" name="Google Shape;2044;p70"/>
          <p:cNvSpPr/>
          <p:nvPr/>
        </p:nvSpPr>
        <p:spPr>
          <a:xfrm>
            <a:off x="2443236" y="2295159"/>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Fee Collection</a:t>
            </a:r>
            <a:endParaRPr sz="700">
              <a:solidFill>
                <a:srgbClr val="434343"/>
              </a:solidFill>
            </a:endParaRPr>
          </a:p>
        </p:txBody>
      </p:sp>
      <p:sp>
        <p:nvSpPr>
          <p:cNvPr id="2045" name="Google Shape;2045;p70"/>
          <p:cNvSpPr/>
          <p:nvPr/>
        </p:nvSpPr>
        <p:spPr>
          <a:xfrm>
            <a:off x="2443236" y="2505328"/>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046" name="Google Shape;2046;p70"/>
          <p:cNvSpPr/>
          <p:nvPr/>
        </p:nvSpPr>
        <p:spPr>
          <a:xfrm>
            <a:off x="3218911" y="1842647"/>
            <a:ext cx="14760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047" name="Google Shape;2047;p70"/>
          <p:cNvSpPr txBox="1"/>
          <p:nvPr/>
        </p:nvSpPr>
        <p:spPr>
          <a:xfrm>
            <a:off x="3628389" y="1842647"/>
            <a:ext cx="657000" cy="2463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rgbClr val="FFFFFF"/>
                </a:solidFill>
              </a:rPr>
              <a:t>Inner Domain</a:t>
            </a:r>
            <a:endParaRPr b="1" sz="700">
              <a:solidFill>
                <a:srgbClr val="FFFFFF"/>
              </a:solidFill>
            </a:endParaRPr>
          </a:p>
        </p:txBody>
      </p:sp>
      <p:sp>
        <p:nvSpPr>
          <p:cNvPr id="2048" name="Google Shape;2048;p70"/>
          <p:cNvSpPr/>
          <p:nvPr/>
        </p:nvSpPr>
        <p:spPr>
          <a:xfrm>
            <a:off x="3286997" y="2084972"/>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Parcel Sweeper</a:t>
            </a:r>
            <a:endParaRPr sz="700">
              <a:solidFill>
                <a:srgbClr val="434343"/>
              </a:solidFill>
            </a:endParaRPr>
          </a:p>
        </p:txBody>
      </p:sp>
      <p:sp>
        <p:nvSpPr>
          <p:cNvPr id="2049" name="Google Shape;2049;p70"/>
          <p:cNvSpPr/>
          <p:nvPr/>
        </p:nvSpPr>
        <p:spPr>
          <a:xfrm>
            <a:off x="3286997" y="2295150"/>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AWB Print</a:t>
            </a:r>
            <a:endParaRPr sz="700">
              <a:solidFill>
                <a:srgbClr val="434343"/>
              </a:solidFill>
            </a:endParaRPr>
          </a:p>
        </p:txBody>
      </p:sp>
      <p:sp>
        <p:nvSpPr>
          <p:cNvPr id="2050" name="Google Shape;2050;p70"/>
          <p:cNvSpPr/>
          <p:nvPr/>
        </p:nvSpPr>
        <p:spPr>
          <a:xfrm>
            <a:off x="3975323" y="2084972"/>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Put Away</a:t>
            </a:r>
            <a:endParaRPr sz="700">
              <a:solidFill>
                <a:srgbClr val="434343"/>
              </a:solidFill>
            </a:endParaRPr>
          </a:p>
        </p:txBody>
      </p:sp>
      <p:sp>
        <p:nvSpPr>
          <p:cNvPr id="2051" name="Google Shape;2051;p70"/>
          <p:cNvSpPr/>
          <p:nvPr/>
        </p:nvSpPr>
        <p:spPr>
          <a:xfrm>
            <a:off x="3975323" y="2295159"/>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Sorting</a:t>
            </a:r>
            <a:endParaRPr sz="700">
              <a:solidFill>
                <a:srgbClr val="434343"/>
              </a:solidFill>
            </a:endParaRPr>
          </a:p>
        </p:txBody>
      </p:sp>
      <p:sp>
        <p:nvSpPr>
          <p:cNvPr id="2052" name="Google Shape;2052;p70"/>
          <p:cNvSpPr/>
          <p:nvPr/>
        </p:nvSpPr>
        <p:spPr>
          <a:xfrm>
            <a:off x="4750997" y="1842638"/>
            <a:ext cx="7923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053" name="Google Shape;2053;p70"/>
          <p:cNvSpPr txBox="1"/>
          <p:nvPr/>
        </p:nvSpPr>
        <p:spPr>
          <a:xfrm>
            <a:off x="4756669" y="1842638"/>
            <a:ext cx="776100" cy="3540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rgbClr val="FFFFFF"/>
                </a:solidFill>
              </a:rPr>
              <a:t>Outbound  Domain</a:t>
            </a:r>
            <a:endParaRPr b="1" sz="700">
              <a:solidFill>
                <a:srgbClr val="FFFFFF"/>
              </a:solidFill>
            </a:endParaRPr>
          </a:p>
        </p:txBody>
      </p:sp>
      <p:sp>
        <p:nvSpPr>
          <p:cNvPr id="2054" name="Google Shape;2054;p70"/>
          <p:cNvSpPr/>
          <p:nvPr/>
        </p:nvSpPr>
        <p:spPr>
          <a:xfrm>
            <a:off x="4819083" y="2084963"/>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ASM TO Packing</a:t>
            </a:r>
            <a:endParaRPr sz="700">
              <a:solidFill>
                <a:srgbClr val="434343"/>
              </a:solidFill>
            </a:endParaRPr>
          </a:p>
        </p:txBody>
      </p:sp>
      <p:sp>
        <p:nvSpPr>
          <p:cNvPr id="2055" name="Google Shape;2055;p70"/>
          <p:cNvSpPr/>
          <p:nvPr/>
        </p:nvSpPr>
        <p:spPr>
          <a:xfrm>
            <a:off x="4819083" y="2295141"/>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TO Packing</a:t>
            </a:r>
            <a:endParaRPr sz="700">
              <a:solidFill>
                <a:srgbClr val="434343"/>
              </a:solidFill>
            </a:endParaRPr>
          </a:p>
        </p:txBody>
      </p:sp>
      <p:sp>
        <p:nvSpPr>
          <p:cNvPr id="2056" name="Google Shape;2056;p70"/>
          <p:cNvSpPr/>
          <p:nvPr/>
        </p:nvSpPr>
        <p:spPr>
          <a:xfrm>
            <a:off x="4819083" y="2505319"/>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057" name="Google Shape;2057;p70"/>
          <p:cNvSpPr/>
          <p:nvPr/>
        </p:nvSpPr>
        <p:spPr>
          <a:xfrm>
            <a:off x="1700231" y="14928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Flow Configuration</a:t>
            </a:r>
            <a:endParaRPr sz="800">
              <a:solidFill>
                <a:srgbClr val="FFFFFF"/>
              </a:solidFill>
            </a:endParaRPr>
          </a:p>
        </p:txBody>
      </p:sp>
      <p:sp>
        <p:nvSpPr>
          <p:cNvPr id="2058" name="Google Shape;2058;p70"/>
          <p:cNvSpPr/>
          <p:nvPr/>
        </p:nvSpPr>
        <p:spPr>
          <a:xfrm>
            <a:off x="2619244" y="14928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Flow Decision</a:t>
            </a:r>
            <a:endParaRPr sz="800">
              <a:solidFill>
                <a:srgbClr val="FFFFFF"/>
              </a:solidFill>
            </a:endParaRPr>
          </a:p>
        </p:txBody>
      </p:sp>
      <p:sp>
        <p:nvSpPr>
          <p:cNvPr id="2059" name="Google Shape;2059;p70"/>
          <p:cNvSpPr/>
          <p:nvPr/>
        </p:nvSpPr>
        <p:spPr>
          <a:xfrm>
            <a:off x="3538256" y="14928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Task Generator</a:t>
            </a:r>
            <a:endParaRPr sz="800">
              <a:solidFill>
                <a:srgbClr val="FFFFFF"/>
              </a:solidFill>
            </a:endParaRPr>
          </a:p>
        </p:txBody>
      </p:sp>
      <p:sp>
        <p:nvSpPr>
          <p:cNvPr id="2060" name="Google Shape;2060;p70"/>
          <p:cNvSpPr/>
          <p:nvPr/>
        </p:nvSpPr>
        <p:spPr>
          <a:xfrm>
            <a:off x="4457269" y="1490334"/>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Task Management</a:t>
            </a:r>
            <a:endParaRPr sz="800">
              <a:solidFill>
                <a:srgbClr val="FFFFFF"/>
              </a:solidFill>
            </a:endParaRPr>
          </a:p>
        </p:txBody>
      </p:sp>
      <p:sp>
        <p:nvSpPr>
          <p:cNvPr id="2061" name="Google Shape;2061;p70"/>
          <p:cNvSpPr/>
          <p:nvPr/>
        </p:nvSpPr>
        <p:spPr>
          <a:xfrm>
            <a:off x="7045350" y="1401131"/>
            <a:ext cx="1294800" cy="2423400"/>
          </a:xfrm>
          <a:prstGeom prst="rect">
            <a:avLst/>
          </a:prstGeom>
          <a:solidFill>
            <a:srgbClr val="FCE5C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Dashboard and Report</a:t>
            </a:r>
            <a:endParaRPr b="1" sz="800">
              <a:solidFill>
                <a:srgbClr val="434343"/>
              </a:solidFill>
            </a:endParaRPr>
          </a:p>
        </p:txBody>
      </p:sp>
      <p:sp>
        <p:nvSpPr>
          <p:cNvPr id="2062" name="Google Shape;2062;p70"/>
          <p:cNvSpPr/>
          <p:nvPr/>
        </p:nvSpPr>
        <p:spPr>
          <a:xfrm>
            <a:off x="5376281" y="1487813"/>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API Management</a:t>
            </a:r>
            <a:endParaRPr sz="800">
              <a:solidFill>
                <a:srgbClr val="FFFFFF"/>
              </a:solidFill>
            </a:endParaRPr>
          </a:p>
        </p:txBody>
      </p:sp>
      <p:sp>
        <p:nvSpPr>
          <p:cNvPr id="2063" name="Google Shape;2063;p70"/>
          <p:cNvSpPr/>
          <p:nvPr/>
        </p:nvSpPr>
        <p:spPr>
          <a:xfrm>
            <a:off x="721163" y="1017713"/>
            <a:ext cx="7619100" cy="3039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Interface</a:t>
            </a:r>
            <a:endParaRPr b="1" sz="800">
              <a:solidFill>
                <a:srgbClr val="434343"/>
              </a:solidFill>
            </a:endParaRPr>
          </a:p>
        </p:txBody>
      </p:sp>
      <p:sp>
        <p:nvSpPr>
          <p:cNvPr id="2064" name="Google Shape;2064;p70"/>
          <p:cNvSpPr/>
          <p:nvPr/>
        </p:nvSpPr>
        <p:spPr>
          <a:xfrm>
            <a:off x="1700231" y="10892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FMS</a:t>
            </a:r>
            <a:endParaRPr sz="800">
              <a:solidFill>
                <a:srgbClr val="FFFFFF"/>
              </a:solidFill>
            </a:endParaRPr>
          </a:p>
        </p:txBody>
      </p:sp>
      <p:sp>
        <p:nvSpPr>
          <p:cNvPr id="2065" name="Google Shape;2065;p70"/>
          <p:cNvSpPr/>
          <p:nvPr/>
        </p:nvSpPr>
        <p:spPr>
          <a:xfrm>
            <a:off x="2619244" y="10892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PDA</a:t>
            </a:r>
            <a:endParaRPr sz="800">
              <a:solidFill>
                <a:srgbClr val="FFFFFF"/>
              </a:solidFill>
            </a:endParaRPr>
          </a:p>
        </p:txBody>
      </p:sp>
      <p:sp>
        <p:nvSpPr>
          <p:cNvPr id="2066" name="Google Shape;2066;p70"/>
          <p:cNvSpPr/>
          <p:nvPr/>
        </p:nvSpPr>
        <p:spPr>
          <a:xfrm>
            <a:off x="3538256" y="10892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rgbClr val="FFFFFF"/>
                </a:solidFill>
              </a:rPr>
              <a:t>ASM</a:t>
            </a:r>
            <a:endParaRPr sz="800">
              <a:solidFill>
                <a:srgbClr val="FFFFFF"/>
              </a:solidFill>
            </a:endParaRPr>
          </a:p>
        </p:txBody>
      </p:sp>
      <p:sp>
        <p:nvSpPr>
          <p:cNvPr id="2067" name="Google Shape;2067;p70"/>
          <p:cNvSpPr/>
          <p:nvPr/>
        </p:nvSpPr>
        <p:spPr>
          <a:xfrm>
            <a:off x="7163813" y="1653713"/>
            <a:ext cx="1058100" cy="4710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rgbClr val="FFFFFF"/>
                </a:solidFill>
              </a:rPr>
              <a:t>Data</a:t>
            </a:r>
            <a:endParaRPr sz="800">
              <a:solidFill>
                <a:srgbClr val="FFFFFF"/>
              </a:solidFill>
            </a:endParaRPr>
          </a:p>
        </p:txBody>
      </p:sp>
      <p:sp>
        <p:nvSpPr>
          <p:cNvPr id="2068" name="Google Shape;2068;p70"/>
          <p:cNvSpPr/>
          <p:nvPr/>
        </p:nvSpPr>
        <p:spPr>
          <a:xfrm>
            <a:off x="7163813" y="2217028"/>
            <a:ext cx="1058100" cy="7275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rgbClr val="FFFFFF"/>
                </a:solidFill>
              </a:rPr>
              <a:t>Dashboard</a:t>
            </a:r>
            <a:endParaRPr sz="800">
              <a:solidFill>
                <a:srgbClr val="FFFFFF"/>
              </a:solidFill>
            </a:endParaRPr>
          </a:p>
        </p:txBody>
      </p:sp>
      <p:sp>
        <p:nvSpPr>
          <p:cNvPr id="2069" name="Google Shape;2069;p70"/>
          <p:cNvSpPr/>
          <p:nvPr/>
        </p:nvSpPr>
        <p:spPr>
          <a:xfrm>
            <a:off x="7163813" y="3050925"/>
            <a:ext cx="1058100" cy="6648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rgbClr val="FFFFFF"/>
                </a:solidFill>
              </a:rPr>
              <a:t>Report</a:t>
            </a:r>
            <a:endParaRPr sz="800">
              <a:solidFill>
                <a:srgbClr val="FFFFFF"/>
              </a:solidFill>
            </a:endParaRPr>
          </a:p>
        </p:txBody>
      </p:sp>
      <p:sp>
        <p:nvSpPr>
          <p:cNvPr id="2070" name="Google Shape;2070;p70"/>
          <p:cNvSpPr/>
          <p:nvPr/>
        </p:nvSpPr>
        <p:spPr>
          <a:xfrm>
            <a:off x="7270350" y="1869366"/>
            <a:ext cx="844800" cy="160800"/>
          </a:xfrm>
          <a:prstGeom prst="rect">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Instation data</a:t>
            </a:r>
            <a:endParaRPr sz="700">
              <a:solidFill>
                <a:srgbClr val="434343"/>
              </a:solidFill>
            </a:endParaRPr>
          </a:p>
        </p:txBody>
      </p:sp>
      <p:sp>
        <p:nvSpPr>
          <p:cNvPr id="2071" name="Google Shape;2071;p70"/>
          <p:cNvSpPr/>
          <p:nvPr/>
        </p:nvSpPr>
        <p:spPr>
          <a:xfrm>
            <a:off x="7270350" y="2422078"/>
            <a:ext cx="8448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live Dashboard</a:t>
            </a:r>
            <a:endParaRPr sz="700">
              <a:solidFill>
                <a:srgbClr val="434343"/>
              </a:solidFill>
            </a:endParaRPr>
          </a:p>
        </p:txBody>
      </p:sp>
      <p:sp>
        <p:nvSpPr>
          <p:cNvPr id="2072" name="Google Shape;2072;p70"/>
          <p:cNvSpPr/>
          <p:nvPr/>
        </p:nvSpPr>
        <p:spPr>
          <a:xfrm>
            <a:off x="7270350" y="2648578"/>
            <a:ext cx="8448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ASM live Dashboard</a:t>
            </a:r>
            <a:endParaRPr sz="700">
              <a:solidFill>
                <a:srgbClr val="434343"/>
              </a:solidFill>
            </a:endParaRPr>
          </a:p>
        </p:txBody>
      </p:sp>
      <p:sp>
        <p:nvSpPr>
          <p:cNvPr id="2073" name="Google Shape;2073;p70"/>
          <p:cNvSpPr/>
          <p:nvPr/>
        </p:nvSpPr>
        <p:spPr>
          <a:xfrm>
            <a:off x="7270350" y="3266109"/>
            <a:ext cx="8448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Report</a:t>
            </a:r>
            <a:endParaRPr sz="700">
              <a:solidFill>
                <a:srgbClr val="434343"/>
              </a:solidFill>
            </a:endParaRPr>
          </a:p>
        </p:txBody>
      </p:sp>
      <p:sp>
        <p:nvSpPr>
          <p:cNvPr id="2074" name="Google Shape;2074;p70"/>
          <p:cNvSpPr/>
          <p:nvPr/>
        </p:nvSpPr>
        <p:spPr>
          <a:xfrm>
            <a:off x="7270350" y="3492609"/>
            <a:ext cx="8448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ASM Report</a:t>
            </a:r>
            <a:endParaRPr sz="700">
              <a:solidFill>
                <a:srgbClr val="434343"/>
              </a:solidFill>
            </a:endParaRPr>
          </a:p>
        </p:txBody>
      </p:sp>
      <p:sp>
        <p:nvSpPr>
          <p:cNvPr id="2075" name="Google Shape;2075;p70"/>
          <p:cNvSpPr txBox="1"/>
          <p:nvPr/>
        </p:nvSpPr>
        <p:spPr>
          <a:xfrm>
            <a:off x="3829388" y="763828"/>
            <a:ext cx="16299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100">
                <a:solidFill>
                  <a:srgbClr val="EB5600"/>
                </a:solidFill>
              </a:rPr>
              <a:t>In-station Domain</a:t>
            </a:r>
            <a:endParaRPr b="1" sz="1100">
              <a:solidFill>
                <a:srgbClr val="EB5600"/>
              </a:solidFill>
            </a:endParaRPr>
          </a:p>
        </p:txBody>
      </p:sp>
      <p:sp>
        <p:nvSpPr>
          <p:cNvPr id="2076" name="Google Shape;2076;p70"/>
          <p:cNvSpPr/>
          <p:nvPr/>
        </p:nvSpPr>
        <p:spPr>
          <a:xfrm>
            <a:off x="721163" y="4398356"/>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Dispatch Center</a:t>
            </a:r>
            <a:endParaRPr b="1" sz="900">
              <a:solidFill>
                <a:srgbClr val="1155CC"/>
              </a:solidFill>
            </a:endParaRPr>
          </a:p>
        </p:txBody>
      </p:sp>
      <p:sp>
        <p:nvSpPr>
          <p:cNvPr id="2077" name="Google Shape;2077;p70"/>
          <p:cNvSpPr/>
          <p:nvPr/>
        </p:nvSpPr>
        <p:spPr>
          <a:xfrm>
            <a:off x="1989506" y="4395506"/>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Event Center</a:t>
            </a:r>
            <a:endParaRPr b="1" sz="900">
              <a:solidFill>
                <a:srgbClr val="1155CC"/>
              </a:solidFill>
            </a:endParaRPr>
          </a:p>
        </p:txBody>
      </p:sp>
      <p:sp>
        <p:nvSpPr>
          <p:cNvPr id="2078" name="Google Shape;2078;p70"/>
          <p:cNvSpPr/>
          <p:nvPr/>
        </p:nvSpPr>
        <p:spPr>
          <a:xfrm>
            <a:off x="3257850" y="4398356"/>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Order Center</a:t>
            </a:r>
            <a:endParaRPr b="1" sz="900">
              <a:solidFill>
                <a:srgbClr val="1155CC"/>
              </a:solidFill>
            </a:endParaRPr>
          </a:p>
        </p:txBody>
      </p:sp>
      <p:sp>
        <p:nvSpPr>
          <p:cNvPr id="2079" name="Google Shape;2079;p70"/>
          <p:cNvSpPr/>
          <p:nvPr/>
        </p:nvSpPr>
        <p:spPr>
          <a:xfrm>
            <a:off x="4526194" y="4398356"/>
            <a:ext cx="7761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WFM</a:t>
            </a:r>
            <a:endParaRPr b="1" sz="900">
              <a:solidFill>
                <a:srgbClr val="1155CC"/>
              </a:solidFill>
            </a:endParaRPr>
          </a:p>
        </p:txBody>
      </p:sp>
      <p:sp>
        <p:nvSpPr>
          <p:cNvPr id="2080" name="Google Shape;2080;p70"/>
          <p:cNvSpPr/>
          <p:nvPr/>
        </p:nvSpPr>
        <p:spPr>
          <a:xfrm>
            <a:off x="5355788" y="4405538"/>
            <a:ext cx="9252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Container</a:t>
            </a:r>
            <a:endParaRPr b="1" sz="900">
              <a:solidFill>
                <a:srgbClr val="1155CC"/>
              </a:solidFill>
            </a:endParaRPr>
          </a:p>
        </p:txBody>
      </p:sp>
      <p:sp>
        <p:nvSpPr>
          <p:cNvPr id="2081" name="Google Shape;2081;p70"/>
          <p:cNvSpPr/>
          <p:nvPr/>
        </p:nvSpPr>
        <p:spPr>
          <a:xfrm>
            <a:off x="6334556" y="4395600"/>
            <a:ext cx="8448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Finance</a:t>
            </a:r>
            <a:endParaRPr b="1" sz="900">
              <a:solidFill>
                <a:srgbClr val="1155CC"/>
              </a:solidFill>
            </a:endParaRPr>
          </a:p>
        </p:txBody>
      </p:sp>
      <p:sp>
        <p:nvSpPr>
          <p:cNvPr id="2082" name="Google Shape;2082;p70"/>
          <p:cNvSpPr/>
          <p:nvPr/>
        </p:nvSpPr>
        <p:spPr>
          <a:xfrm>
            <a:off x="7233000" y="4395600"/>
            <a:ext cx="11073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Other Service</a:t>
            </a:r>
            <a:endParaRPr b="1" sz="900">
              <a:solidFill>
                <a:srgbClr val="1155CC"/>
              </a:solidFill>
            </a:endParaRPr>
          </a:p>
        </p:txBody>
      </p:sp>
      <p:sp>
        <p:nvSpPr>
          <p:cNvPr id="2083" name="Google Shape;2083;p70"/>
          <p:cNvSpPr/>
          <p:nvPr/>
        </p:nvSpPr>
        <p:spPr>
          <a:xfrm>
            <a:off x="3286997" y="2505338"/>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Control Panel</a:t>
            </a:r>
            <a:endParaRPr sz="700">
              <a:solidFill>
                <a:srgbClr val="434343"/>
              </a:solidFill>
            </a:endParaRPr>
          </a:p>
        </p:txBody>
      </p:sp>
      <p:sp>
        <p:nvSpPr>
          <p:cNvPr id="2084" name="Google Shape;2084;p70"/>
          <p:cNvSpPr/>
          <p:nvPr/>
        </p:nvSpPr>
        <p:spPr>
          <a:xfrm>
            <a:off x="3975323" y="2505347"/>
            <a:ext cx="657000" cy="160800"/>
          </a:xfrm>
          <a:prstGeom prst="rect">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085" name="Google Shape;2085;p70"/>
          <p:cNvSpPr/>
          <p:nvPr/>
        </p:nvSpPr>
        <p:spPr>
          <a:xfrm>
            <a:off x="5754281" y="1765463"/>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Handover Service</a:t>
            </a:r>
            <a:endParaRPr b="1" sz="800">
              <a:solidFill>
                <a:srgbClr val="434343"/>
              </a:solidFill>
            </a:endParaRPr>
          </a:p>
        </p:txBody>
      </p:sp>
      <p:sp>
        <p:nvSpPr>
          <p:cNvPr id="2086" name="Google Shape;2086;p70"/>
          <p:cNvSpPr/>
          <p:nvPr/>
        </p:nvSpPr>
        <p:spPr>
          <a:xfrm>
            <a:off x="5754281" y="2107668"/>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Sorting Service</a:t>
            </a:r>
            <a:endParaRPr b="1" sz="800">
              <a:solidFill>
                <a:srgbClr val="434343"/>
              </a:solidFill>
            </a:endParaRPr>
          </a:p>
        </p:txBody>
      </p:sp>
      <p:sp>
        <p:nvSpPr>
          <p:cNvPr id="2087" name="Google Shape;2087;p70"/>
          <p:cNvSpPr/>
          <p:nvPr/>
        </p:nvSpPr>
        <p:spPr>
          <a:xfrm>
            <a:off x="5754281" y="2449858"/>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Site Management</a:t>
            </a:r>
            <a:endParaRPr b="1" sz="800">
              <a:solidFill>
                <a:srgbClr val="434343"/>
              </a:solidFill>
            </a:endParaRPr>
          </a:p>
        </p:txBody>
      </p:sp>
      <p:sp>
        <p:nvSpPr>
          <p:cNvPr id="2088" name="Google Shape;2088;p70"/>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Clr>
                <a:schemeClr val="dk1"/>
              </a:buClr>
              <a:buSzPct val="64285"/>
              <a:buFont typeface="Arial"/>
              <a:buNone/>
            </a:pPr>
            <a:r>
              <a:rPr lang="en">
                <a:solidFill>
                  <a:schemeClr val="dk1"/>
                </a:solidFill>
              </a:rPr>
              <a:t>Business(</a:t>
            </a:r>
            <a:r>
              <a:rPr lang="en">
                <a:solidFill>
                  <a:schemeClr val="dk1"/>
                </a:solidFill>
              </a:rPr>
              <a:t>Product</a:t>
            </a:r>
            <a:r>
              <a:rPr lang="en">
                <a:solidFill>
                  <a:schemeClr val="dk1"/>
                </a:solidFill>
              </a:rPr>
              <a:t>) Architecture (Long term)</a:t>
            </a:r>
            <a:endParaRPr>
              <a:solidFill>
                <a:schemeClr val="dk1"/>
              </a:solidFill>
            </a:endParaRPr>
          </a:p>
        </p:txBody>
      </p:sp>
      <p:sp>
        <p:nvSpPr>
          <p:cNvPr id="2089" name="Google Shape;2089;p70"/>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71"/>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Clr>
                <a:schemeClr val="dk1"/>
              </a:buClr>
              <a:buSzPct val="64285"/>
              <a:buFont typeface="Arial"/>
              <a:buNone/>
            </a:pPr>
            <a:r>
              <a:rPr lang="en">
                <a:solidFill>
                  <a:schemeClr val="dk1"/>
                </a:solidFill>
              </a:rPr>
              <a:t>In-Station Business Architecture-Overall</a:t>
            </a:r>
            <a:endParaRPr>
              <a:solidFill>
                <a:schemeClr val="dk1"/>
              </a:solidFill>
            </a:endParaRPr>
          </a:p>
        </p:txBody>
      </p:sp>
      <p:pic>
        <p:nvPicPr>
          <p:cNvPr id="2095" name="Google Shape;2095;p71"/>
          <p:cNvPicPr preferRelativeResize="0"/>
          <p:nvPr/>
        </p:nvPicPr>
        <p:blipFill>
          <a:blip r:embed="rId3">
            <a:alphaModFix/>
          </a:blip>
          <a:stretch>
            <a:fillRect/>
          </a:stretch>
        </p:blipFill>
        <p:spPr>
          <a:xfrm>
            <a:off x="2375991" y="660094"/>
            <a:ext cx="4461619" cy="4292662"/>
          </a:xfrm>
          <a:prstGeom prst="rect">
            <a:avLst/>
          </a:prstGeom>
          <a:noFill/>
          <a:ln>
            <a:noFill/>
          </a:ln>
        </p:spPr>
      </p:pic>
      <p:sp>
        <p:nvSpPr>
          <p:cNvPr id="2096" name="Google Shape;2096;p71"/>
          <p:cNvSpPr/>
          <p:nvPr/>
        </p:nvSpPr>
        <p:spPr>
          <a:xfrm>
            <a:off x="2375991" y="2425406"/>
            <a:ext cx="2480100" cy="1389300"/>
          </a:xfrm>
          <a:prstGeom prst="rect">
            <a:avLst/>
          </a:prstGeom>
          <a:solidFill>
            <a:srgbClr val="ED7D31">
              <a:alpha val="60710"/>
            </a:srgbClr>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                站内作业原子能力</a:t>
            </a:r>
            <a:endParaRPr sz="1100"/>
          </a:p>
        </p:txBody>
      </p:sp>
      <p:sp>
        <p:nvSpPr>
          <p:cNvPr id="2097" name="Google Shape;2097;p71"/>
          <p:cNvSpPr/>
          <p:nvPr/>
        </p:nvSpPr>
        <p:spPr>
          <a:xfrm>
            <a:off x="2325666" y="4097138"/>
            <a:ext cx="4095900" cy="491100"/>
          </a:xfrm>
          <a:prstGeom prst="rect">
            <a:avLst/>
          </a:prstGeom>
          <a:solidFill>
            <a:srgbClr val="FFFF00">
              <a:alpha val="60780"/>
            </a:srgbClr>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                                     通用能力建设-待加强</a:t>
            </a:r>
            <a:endParaRPr sz="1100"/>
          </a:p>
          <a:p>
            <a:pPr indent="0" lvl="0" marL="0" rtl="0" algn="l">
              <a:spcBef>
                <a:spcPts val="0"/>
              </a:spcBef>
              <a:spcAft>
                <a:spcPts val="0"/>
              </a:spcAft>
              <a:buNone/>
            </a:pPr>
            <a:r>
              <a:rPr lang="en" sz="1100"/>
              <a:t>                               沉淀通用能力，抽象通用服务</a:t>
            </a:r>
            <a:endParaRPr sz="1100"/>
          </a:p>
        </p:txBody>
      </p:sp>
      <p:sp>
        <p:nvSpPr>
          <p:cNvPr id="2098" name="Google Shape;2098;p71"/>
          <p:cNvSpPr/>
          <p:nvPr/>
        </p:nvSpPr>
        <p:spPr>
          <a:xfrm>
            <a:off x="4907953" y="2325825"/>
            <a:ext cx="612300" cy="1734600"/>
          </a:xfrm>
          <a:prstGeom prst="rect">
            <a:avLst/>
          </a:prstGeom>
          <a:solidFill>
            <a:srgbClr val="00FFFF">
              <a:alpha val="64709"/>
            </a:srgbClr>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chemeClr val="dk1"/>
                </a:solidFill>
              </a:rPr>
              <a:t>ASM作业原子能力</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+ASM管理原子能力</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n" sz="800">
                <a:solidFill>
                  <a:schemeClr val="dk1"/>
                </a:solidFill>
              </a:rPr>
              <a:t>+系统质量属性保障设计</a:t>
            </a:r>
            <a:endParaRPr b="1" sz="800">
              <a:solidFill>
                <a:schemeClr val="dk1"/>
              </a:solidFill>
            </a:endParaRPr>
          </a:p>
        </p:txBody>
      </p:sp>
      <p:sp>
        <p:nvSpPr>
          <p:cNvPr id="2099" name="Google Shape;2099;p71"/>
          <p:cNvSpPr/>
          <p:nvPr/>
        </p:nvSpPr>
        <p:spPr>
          <a:xfrm>
            <a:off x="2375991" y="1052241"/>
            <a:ext cx="1906200" cy="804000"/>
          </a:xfrm>
          <a:prstGeom prst="rect">
            <a:avLst/>
          </a:prstGeom>
          <a:solidFill>
            <a:srgbClr val="ED7D31">
              <a:alpha val="60710"/>
            </a:srgbClr>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100"/>
              <a:t>站内解决方案+流程编排</a:t>
            </a:r>
            <a:endParaRPr sz="1100"/>
          </a:p>
        </p:txBody>
      </p:sp>
      <p:sp>
        <p:nvSpPr>
          <p:cNvPr id="2100" name="Google Shape;2100;p71"/>
          <p:cNvSpPr/>
          <p:nvPr/>
        </p:nvSpPr>
        <p:spPr>
          <a:xfrm>
            <a:off x="4771106" y="1052250"/>
            <a:ext cx="1203000" cy="804000"/>
          </a:xfrm>
          <a:prstGeom prst="rect">
            <a:avLst/>
          </a:prstGeom>
          <a:solidFill>
            <a:srgbClr val="00FFFF">
              <a:alpha val="64709"/>
            </a:srgbClr>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chemeClr val="dk1"/>
                </a:solidFill>
              </a:rPr>
              <a:t>ASM解决方案+流程编排</a:t>
            </a:r>
            <a:endParaRPr b="1" sz="800">
              <a:solidFill>
                <a:schemeClr val="dk1"/>
              </a:solidFill>
            </a:endParaRPr>
          </a:p>
        </p:txBody>
      </p:sp>
      <p:sp>
        <p:nvSpPr>
          <p:cNvPr id="2101" name="Google Shape;2101;p71"/>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72"/>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None/>
            </a:pPr>
            <a:r>
              <a:rPr lang="en"/>
              <a:t>Business(Product) Architecture - LH</a:t>
            </a:r>
            <a:endParaRPr/>
          </a:p>
        </p:txBody>
      </p:sp>
      <p:sp>
        <p:nvSpPr>
          <p:cNvPr id="2107" name="Google Shape;2107;p72"/>
          <p:cNvSpPr/>
          <p:nvPr/>
        </p:nvSpPr>
        <p:spPr>
          <a:xfrm>
            <a:off x="132544" y="1925653"/>
            <a:ext cx="4591500" cy="11610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Operation </a:t>
            </a:r>
            <a:endParaRPr b="1" sz="800"/>
          </a:p>
          <a:p>
            <a:pPr indent="0" lvl="0" marL="0" rtl="0" algn="l">
              <a:spcBef>
                <a:spcPts val="0"/>
              </a:spcBef>
              <a:spcAft>
                <a:spcPts val="0"/>
              </a:spcAft>
              <a:buNone/>
            </a:pPr>
            <a:r>
              <a:rPr b="1" lang="en" sz="800"/>
              <a:t>Library </a:t>
            </a:r>
            <a:endParaRPr b="1" sz="800"/>
          </a:p>
        </p:txBody>
      </p:sp>
      <p:sp>
        <p:nvSpPr>
          <p:cNvPr id="2108" name="Google Shape;2108;p72"/>
          <p:cNvSpPr/>
          <p:nvPr/>
        </p:nvSpPr>
        <p:spPr>
          <a:xfrm>
            <a:off x="720724" y="2008570"/>
            <a:ext cx="769800" cy="9924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LH Schedule</a:t>
            </a:r>
            <a:endParaRPr b="1" sz="600">
              <a:solidFill>
                <a:srgbClr val="FFFFFF"/>
              </a:solidFill>
            </a:endParaRPr>
          </a:p>
        </p:txBody>
      </p:sp>
      <p:sp>
        <p:nvSpPr>
          <p:cNvPr id="2109" name="Google Shape;2109;p72"/>
          <p:cNvSpPr/>
          <p:nvPr/>
        </p:nvSpPr>
        <p:spPr>
          <a:xfrm>
            <a:off x="132544" y="955338"/>
            <a:ext cx="5730000" cy="375900"/>
          </a:xfrm>
          <a:prstGeom prst="rect">
            <a:avLst/>
          </a:prstGeom>
          <a:solidFill>
            <a:srgbClr val="FCE5CD"/>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Interface</a:t>
            </a:r>
            <a:endParaRPr b="1" sz="800"/>
          </a:p>
        </p:txBody>
      </p:sp>
      <p:sp>
        <p:nvSpPr>
          <p:cNvPr id="2110" name="Google Shape;2110;p72"/>
          <p:cNvSpPr/>
          <p:nvPr/>
        </p:nvSpPr>
        <p:spPr>
          <a:xfrm>
            <a:off x="132563" y="3105300"/>
            <a:ext cx="4591500" cy="4764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Basic</a:t>
            </a:r>
            <a:endParaRPr b="1" sz="800"/>
          </a:p>
        </p:txBody>
      </p:sp>
      <p:sp>
        <p:nvSpPr>
          <p:cNvPr id="2111" name="Google Shape;2111;p72"/>
          <p:cNvSpPr/>
          <p:nvPr/>
        </p:nvSpPr>
        <p:spPr>
          <a:xfrm>
            <a:off x="720753" y="3174908"/>
            <a:ext cx="689100" cy="2889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Schedule Version</a:t>
            </a:r>
            <a:endParaRPr b="1" sz="500">
              <a:solidFill>
                <a:srgbClr val="FFFFFF"/>
              </a:solidFill>
            </a:endParaRPr>
          </a:p>
        </p:txBody>
      </p:sp>
      <p:sp>
        <p:nvSpPr>
          <p:cNvPr id="2112" name="Google Shape;2112;p72"/>
          <p:cNvSpPr/>
          <p:nvPr/>
        </p:nvSpPr>
        <p:spPr>
          <a:xfrm>
            <a:off x="766542" y="1071614"/>
            <a:ext cx="707400" cy="172800"/>
          </a:xfrm>
          <a:prstGeom prst="roundRect">
            <a:avLst>
              <a:gd fmla="val 16667" name="adj"/>
            </a:avLst>
          </a:prstGeom>
          <a:solidFill>
            <a:srgbClr val="1155CC"/>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PDA</a:t>
            </a:r>
            <a:endParaRPr b="1" sz="500">
              <a:solidFill>
                <a:srgbClr val="FFFFFF"/>
              </a:solidFill>
            </a:endParaRPr>
          </a:p>
        </p:txBody>
      </p:sp>
      <p:sp>
        <p:nvSpPr>
          <p:cNvPr id="2113" name="Google Shape;2113;p72"/>
          <p:cNvSpPr/>
          <p:nvPr/>
        </p:nvSpPr>
        <p:spPr>
          <a:xfrm>
            <a:off x="2349746" y="1072094"/>
            <a:ext cx="707400" cy="172800"/>
          </a:xfrm>
          <a:prstGeom prst="roundRect">
            <a:avLst>
              <a:gd fmla="val 16667" name="adj"/>
            </a:avLst>
          </a:prstGeom>
          <a:solidFill>
            <a:srgbClr val="1155CC"/>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FMS Portal</a:t>
            </a:r>
            <a:endParaRPr b="1" sz="500">
              <a:solidFill>
                <a:srgbClr val="FFFFFF"/>
              </a:solidFill>
            </a:endParaRPr>
          </a:p>
        </p:txBody>
      </p:sp>
      <p:sp>
        <p:nvSpPr>
          <p:cNvPr id="2114" name="Google Shape;2114;p72"/>
          <p:cNvSpPr/>
          <p:nvPr/>
        </p:nvSpPr>
        <p:spPr>
          <a:xfrm>
            <a:off x="1537066" y="1071614"/>
            <a:ext cx="707400" cy="172800"/>
          </a:xfrm>
          <a:prstGeom prst="roundRect">
            <a:avLst>
              <a:gd fmla="val 16667" name="adj"/>
            </a:avLst>
          </a:prstGeom>
          <a:solidFill>
            <a:srgbClr val="1155CC"/>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Driver App</a:t>
            </a:r>
            <a:endParaRPr b="1" sz="500">
              <a:solidFill>
                <a:srgbClr val="FFFFFF"/>
              </a:solidFill>
            </a:endParaRPr>
          </a:p>
        </p:txBody>
      </p:sp>
      <p:sp>
        <p:nvSpPr>
          <p:cNvPr id="2115" name="Google Shape;2115;p72"/>
          <p:cNvSpPr/>
          <p:nvPr/>
        </p:nvSpPr>
        <p:spPr>
          <a:xfrm>
            <a:off x="782616" y="2228832"/>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Schedule Mgt</a:t>
            </a:r>
            <a:endParaRPr sz="500">
              <a:solidFill>
                <a:srgbClr val="000000"/>
              </a:solidFill>
            </a:endParaRPr>
          </a:p>
        </p:txBody>
      </p:sp>
      <p:sp>
        <p:nvSpPr>
          <p:cNvPr id="2116" name="Google Shape;2116;p72"/>
          <p:cNvSpPr/>
          <p:nvPr/>
        </p:nvSpPr>
        <p:spPr>
          <a:xfrm>
            <a:off x="782606" y="2427300"/>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Schedule Recommend</a:t>
            </a:r>
            <a:endParaRPr sz="500">
              <a:solidFill>
                <a:srgbClr val="000000"/>
              </a:solidFill>
            </a:endParaRPr>
          </a:p>
        </p:txBody>
      </p:sp>
      <p:sp>
        <p:nvSpPr>
          <p:cNvPr id="2117" name="Google Shape;2117;p72"/>
          <p:cNvSpPr/>
          <p:nvPr/>
        </p:nvSpPr>
        <p:spPr>
          <a:xfrm>
            <a:off x="782606" y="2625792"/>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Auto Adjust Ad-hoc</a:t>
            </a:r>
            <a:endParaRPr sz="500">
              <a:solidFill>
                <a:srgbClr val="000000"/>
              </a:solidFill>
            </a:endParaRPr>
          </a:p>
        </p:txBody>
      </p:sp>
      <p:sp>
        <p:nvSpPr>
          <p:cNvPr id="2118" name="Google Shape;2118;p72"/>
          <p:cNvSpPr/>
          <p:nvPr/>
        </p:nvSpPr>
        <p:spPr>
          <a:xfrm>
            <a:off x="2311907" y="2010110"/>
            <a:ext cx="747300" cy="9924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Trip Operation</a:t>
            </a:r>
            <a:endParaRPr b="1" sz="600">
              <a:solidFill>
                <a:srgbClr val="FFFFFF"/>
              </a:solidFill>
            </a:endParaRPr>
          </a:p>
        </p:txBody>
      </p:sp>
      <p:sp>
        <p:nvSpPr>
          <p:cNvPr id="2119" name="Google Shape;2119;p72"/>
          <p:cNvSpPr/>
          <p:nvPr/>
        </p:nvSpPr>
        <p:spPr>
          <a:xfrm>
            <a:off x="2398642" y="2427794"/>
            <a:ext cx="6150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Check-in</a:t>
            </a:r>
            <a:endParaRPr sz="500">
              <a:solidFill>
                <a:srgbClr val="000000"/>
              </a:solidFill>
            </a:endParaRPr>
          </a:p>
        </p:txBody>
      </p:sp>
      <p:sp>
        <p:nvSpPr>
          <p:cNvPr id="2120" name="Google Shape;2120;p72"/>
          <p:cNvSpPr/>
          <p:nvPr/>
        </p:nvSpPr>
        <p:spPr>
          <a:xfrm>
            <a:off x="2398642" y="2618470"/>
            <a:ext cx="6150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Load/Unload</a:t>
            </a:r>
            <a:endParaRPr sz="500">
              <a:solidFill>
                <a:srgbClr val="000000"/>
              </a:solidFill>
            </a:endParaRPr>
          </a:p>
        </p:txBody>
      </p:sp>
      <p:sp>
        <p:nvSpPr>
          <p:cNvPr id="2121" name="Google Shape;2121;p72"/>
          <p:cNvSpPr/>
          <p:nvPr/>
        </p:nvSpPr>
        <p:spPr>
          <a:xfrm>
            <a:off x="3112489" y="2010680"/>
            <a:ext cx="747300" cy="9924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LH Exception</a:t>
            </a:r>
            <a:endParaRPr b="1" sz="600">
              <a:solidFill>
                <a:srgbClr val="FFFFFF"/>
              </a:solidFill>
            </a:endParaRPr>
          </a:p>
        </p:txBody>
      </p:sp>
      <p:sp>
        <p:nvSpPr>
          <p:cNvPr id="2122" name="Google Shape;2122;p72"/>
          <p:cNvSpPr/>
          <p:nvPr/>
        </p:nvSpPr>
        <p:spPr>
          <a:xfrm>
            <a:off x="3173485" y="2228847"/>
            <a:ext cx="621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Trip Edit</a:t>
            </a:r>
            <a:endParaRPr sz="500">
              <a:solidFill>
                <a:srgbClr val="000000"/>
              </a:solidFill>
            </a:endParaRPr>
          </a:p>
        </p:txBody>
      </p:sp>
      <p:sp>
        <p:nvSpPr>
          <p:cNvPr id="2123" name="Google Shape;2123;p72"/>
          <p:cNvSpPr/>
          <p:nvPr/>
        </p:nvSpPr>
        <p:spPr>
          <a:xfrm>
            <a:off x="2398652" y="2233106"/>
            <a:ext cx="6150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Assign</a:t>
            </a:r>
            <a:endParaRPr sz="500">
              <a:solidFill>
                <a:srgbClr val="000000"/>
              </a:solidFill>
            </a:endParaRPr>
          </a:p>
        </p:txBody>
      </p:sp>
      <p:sp>
        <p:nvSpPr>
          <p:cNvPr id="2124" name="Google Shape;2124;p72"/>
          <p:cNvSpPr/>
          <p:nvPr/>
        </p:nvSpPr>
        <p:spPr>
          <a:xfrm>
            <a:off x="2331534" y="3172838"/>
            <a:ext cx="706500" cy="1275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Check-in Record</a:t>
            </a:r>
            <a:endParaRPr b="1" sz="500">
              <a:solidFill>
                <a:srgbClr val="FFFFFF"/>
              </a:solidFill>
            </a:endParaRPr>
          </a:p>
        </p:txBody>
      </p:sp>
      <p:sp>
        <p:nvSpPr>
          <p:cNvPr id="2125" name="Google Shape;2125;p72"/>
          <p:cNvSpPr/>
          <p:nvPr/>
        </p:nvSpPr>
        <p:spPr>
          <a:xfrm>
            <a:off x="2331527" y="3342793"/>
            <a:ext cx="706500" cy="1275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Handover Record</a:t>
            </a:r>
            <a:endParaRPr b="1" sz="500">
              <a:solidFill>
                <a:srgbClr val="FFFFFF"/>
              </a:solidFill>
            </a:endParaRPr>
          </a:p>
        </p:txBody>
      </p:sp>
      <p:sp>
        <p:nvSpPr>
          <p:cNvPr id="2126" name="Google Shape;2126;p72"/>
          <p:cNvSpPr/>
          <p:nvPr/>
        </p:nvSpPr>
        <p:spPr>
          <a:xfrm>
            <a:off x="3969825" y="3172988"/>
            <a:ext cx="634200" cy="2889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Trip Record</a:t>
            </a:r>
            <a:endParaRPr b="1" sz="500">
              <a:solidFill>
                <a:srgbClr val="FFFFFF"/>
              </a:solidFill>
            </a:endParaRPr>
          </a:p>
        </p:txBody>
      </p:sp>
      <p:sp>
        <p:nvSpPr>
          <p:cNvPr id="2127" name="Google Shape;2127;p72"/>
          <p:cNvSpPr/>
          <p:nvPr/>
        </p:nvSpPr>
        <p:spPr>
          <a:xfrm>
            <a:off x="3176706" y="3175888"/>
            <a:ext cx="634200" cy="2889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Exception Record</a:t>
            </a:r>
            <a:endParaRPr b="1" sz="500">
              <a:solidFill>
                <a:srgbClr val="FFFFFF"/>
              </a:solidFill>
            </a:endParaRPr>
          </a:p>
        </p:txBody>
      </p:sp>
      <p:sp>
        <p:nvSpPr>
          <p:cNvPr id="2128" name="Google Shape;2128;p72"/>
          <p:cNvSpPr/>
          <p:nvPr/>
        </p:nvSpPr>
        <p:spPr>
          <a:xfrm>
            <a:off x="3173485" y="2418136"/>
            <a:ext cx="621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Security Warning</a:t>
            </a:r>
            <a:endParaRPr sz="500">
              <a:solidFill>
                <a:srgbClr val="000000"/>
              </a:solidFill>
            </a:endParaRPr>
          </a:p>
        </p:txBody>
      </p:sp>
      <p:sp>
        <p:nvSpPr>
          <p:cNvPr id="2129" name="Google Shape;2129;p72"/>
          <p:cNvSpPr/>
          <p:nvPr/>
        </p:nvSpPr>
        <p:spPr>
          <a:xfrm>
            <a:off x="3173485" y="2607437"/>
            <a:ext cx="621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ETA Warning</a:t>
            </a:r>
            <a:endParaRPr sz="500">
              <a:solidFill>
                <a:srgbClr val="000000"/>
              </a:solidFill>
            </a:endParaRPr>
          </a:p>
        </p:txBody>
      </p:sp>
      <p:sp>
        <p:nvSpPr>
          <p:cNvPr id="2130" name="Google Shape;2130;p72"/>
          <p:cNvSpPr/>
          <p:nvPr/>
        </p:nvSpPr>
        <p:spPr>
          <a:xfrm>
            <a:off x="3139198" y="1072094"/>
            <a:ext cx="707400" cy="172800"/>
          </a:xfrm>
          <a:prstGeom prst="roundRect">
            <a:avLst>
              <a:gd fmla="val 16667" name="adj"/>
            </a:avLst>
          </a:prstGeom>
          <a:solidFill>
            <a:srgbClr val="1155CC"/>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Agency Portal</a:t>
            </a:r>
            <a:endParaRPr b="1" sz="500">
              <a:solidFill>
                <a:srgbClr val="FFFFFF"/>
              </a:solidFill>
            </a:endParaRPr>
          </a:p>
        </p:txBody>
      </p:sp>
      <p:sp>
        <p:nvSpPr>
          <p:cNvPr id="2131" name="Google Shape;2131;p72"/>
          <p:cNvSpPr/>
          <p:nvPr/>
        </p:nvSpPr>
        <p:spPr>
          <a:xfrm>
            <a:off x="1533165" y="2008580"/>
            <a:ext cx="732000" cy="9924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Bidding</a:t>
            </a:r>
            <a:endParaRPr b="1" sz="600">
              <a:solidFill>
                <a:srgbClr val="FFFFFF"/>
              </a:solidFill>
            </a:endParaRPr>
          </a:p>
        </p:txBody>
      </p:sp>
      <p:sp>
        <p:nvSpPr>
          <p:cNvPr id="2132" name="Google Shape;2132;p72"/>
          <p:cNvSpPr/>
          <p:nvPr/>
        </p:nvSpPr>
        <p:spPr>
          <a:xfrm>
            <a:off x="1578129" y="2228813"/>
            <a:ext cx="645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Invitation of Tender</a:t>
            </a:r>
            <a:endParaRPr sz="500">
              <a:solidFill>
                <a:srgbClr val="000000"/>
              </a:solidFill>
            </a:endParaRPr>
          </a:p>
        </p:txBody>
      </p:sp>
      <p:sp>
        <p:nvSpPr>
          <p:cNvPr id="2133" name="Google Shape;2133;p72"/>
          <p:cNvSpPr/>
          <p:nvPr/>
        </p:nvSpPr>
        <p:spPr>
          <a:xfrm>
            <a:off x="1578119" y="2427226"/>
            <a:ext cx="645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Occasional Trade</a:t>
            </a:r>
            <a:endParaRPr sz="500">
              <a:solidFill>
                <a:srgbClr val="000000"/>
              </a:solidFill>
            </a:endParaRPr>
          </a:p>
        </p:txBody>
      </p:sp>
      <p:sp>
        <p:nvSpPr>
          <p:cNvPr id="2134" name="Google Shape;2134;p72"/>
          <p:cNvSpPr/>
          <p:nvPr/>
        </p:nvSpPr>
        <p:spPr>
          <a:xfrm>
            <a:off x="3173485" y="2801756"/>
            <a:ext cx="621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Abnormal Trip</a:t>
            </a:r>
            <a:endParaRPr sz="500">
              <a:solidFill>
                <a:srgbClr val="000000"/>
              </a:solidFill>
            </a:endParaRPr>
          </a:p>
        </p:txBody>
      </p:sp>
      <p:sp>
        <p:nvSpPr>
          <p:cNvPr id="2135" name="Google Shape;2135;p72"/>
          <p:cNvSpPr/>
          <p:nvPr/>
        </p:nvSpPr>
        <p:spPr>
          <a:xfrm>
            <a:off x="3906721" y="2007820"/>
            <a:ext cx="747300" cy="9924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Cost</a:t>
            </a:r>
            <a:endParaRPr b="1" sz="600">
              <a:solidFill>
                <a:srgbClr val="FFFFFF"/>
              </a:solidFill>
            </a:endParaRPr>
          </a:p>
        </p:txBody>
      </p:sp>
      <p:sp>
        <p:nvSpPr>
          <p:cNvPr id="2136" name="Google Shape;2136;p72"/>
          <p:cNvSpPr/>
          <p:nvPr/>
        </p:nvSpPr>
        <p:spPr>
          <a:xfrm>
            <a:off x="3933579" y="2235024"/>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Cost Type Tag</a:t>
            </a:r>
            <a:endParaRPr sz="500"/>
          </a:p>
        </p:txBody>
      </p:sp>
      <p:sp>
        <p:nvSpPr>
          <p:cNvPr id="2137" name="Google Shape;2137;p72"/>
          <p:cNvSpPr/>
          <p:nvPr/>
        </p:nvSpPr>
        <p:spPr>
          <a:xfrm>
            <a:off x="3933569" y="2422301"/>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Data Examination</a:t>
            </a:r>
            <a:endParaRPr sz="500">
              <a:solidFill>
                <a:srgbClr val="000000"/>
              </a:solidFill>
            </a:endParaRPr>
          </a:p>
        </p:txBody>
      </p:sp>
      <p:sp>
        <p:nvSpPr>
          <p:cNvPr id="2138" name="Google Shape;2138;p72"/>
          <p:cNvSpPr/>
          <p:nvPr/>
        </p:nvSpPr>
        <p:spPr>
          <a:xfrm>
            <a:off x="2405006" y="2809138"/>
            <a:ext cx="6150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Seal/Unseal</a:t>
            </a:r>
            <a:endParaRPr sz="500">
              <a:solidFill>
                <a:srgbClr val="000000"/>
              </a:solidFill>
            </a:endParaRPr>
          </a:p>
        </p:txBody>
      </p:sp>
      <p:sp>
        <p:nvSpPr>
          <p:cNvPr id="2139" name="Google Shape;2139;p72"/>
          <p:cNvSpPr/>
          <p:nvPr/>
        </p:nvSpPr>
        <p:spPr>
          <a:xfrm>
            <a:off x="1578339" y="2625639"/>
            <a:ext cx="6456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Space Reservation</a:t>
            </a:r>
            <a:endParaRPr sz="500">
              <a:solidFill>
                <a:srgbClr val="000000"/>
              </a:solidFill>
            </a:endParaRPr>
          </a:p>
        </p:txBody>
      </p:sp>
      <p:sp>
        <p:nvSpPr>
          <p:cNvPr id="2140" name="Google Shape;2140;p72"/>
          <p:cNvSpPr/>
          <p:nvPr/>
        </p:nvSpPr>
        <p:spPr>
          <a:xfrm>
            <a:off x="1533817" y="3174948"/>
            <a:ext cx="659100" cy="288900"/>
          </a:xfrm>
          <a:prstGeom prst="rect">
            <a:avLst/>
          </a:prstGeom>
          <a:solidFill>
            <a:srgbClr val="EB5600"/>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b="1" lang="en" sz="500">
                <a:solidFill>
                  <a:srgbClr val="FFFFFF"/>
                </a:solidFill>
              </a:rPr>
              <a:t>Bidding Record</a:t>
            </a:r>
            <a:endParaRPr b="1" sz="500">
              <a:solidFill>
                <a:srgbClr val="FFFFFF"/>
              </a:solidFill>
            </a:endParaRPr>
          </a:p>
        </p:txBody>
      </p:sp>
      <p:sp>
        <p:nvSpPr>
          <p:cNvPr id="2141" name="Google Shape;2141;p72"/>
          <p:cNvSpPr/>
          <p:nvPr/>
        </p:nvSpPr>
        <p:spPr>
          <a:xfrm>
            <a:off x="3933580" y="2609578"/>
            <a:ext cx="675300" cy="15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Data Reconciliation</a:t>
            </a:r>
            <a:endParaRPr sz="500">
              <a:solidFill>
                <a:srgbClr val="000000"/>
              </a:solidFill>
            </a:endParaRPr>
          </a:p>
        </p:txBody>
      </p:sp>
      <p:sp>
        <p:nvSpPr>
          <p:cNvPr id="2142" name="Google Shape;2142;p72"/>
          <p:cNvSpPr/>
          <p:nvPr/>
        </p:nvSpPr>
        <p:spPr>
          <a:xfrm>
            <a:off x="4765988" y="1357463"/>
            <a:ext cx="1096500" cy="2224200"/>
          </a:xfrm>
          <a:prstGeom prst="rect">
            <a:avLst/>
          </a:prstGeom>
          <a:solidFill>
            <a:srgbClr val="FCE5CD"/>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t>Dashboard &amp; Report</a:t>
            </a:r>
            <a:endParaRPr b="1" sz="800"/>
          </a:p>
        </p:txBody>
      </p:sp>
      <p:sp>
        <p:nvSpPr>
          <p:cNvPr id="2143" name="Google Shape;2143;p72"/>
          <p:cNvSpPr/>
          <p:nvPr/>
        </p:nvSpPr>
        <p:spPr>
          <a:xfrm>
            <a:off x="4861744" y="1635580"/>
            <a:ext cx="884400" cy="7044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Dashboard</a:t>
            </a:r>
            <a:endParaRPr b="1" sz="600">
              <a:solidFill>
                <a:srgbClr val="FFFFFF"/>
              </a:solidFill>
            </a:endParaRPr>
          </a:p>
        </p:txBody>
      </p:sp>
      <p:sp>
        <p:nvSpPr>
          <p:cNvPr id="2144" name="Google Shape;2144;p72"/>
          <p:cNvSpPr/>
          <p:nvPr/>
        </p:nvSpPr>
        <p:spPr>
          <a:xfrm>
            <a:off x="4966256" y="1890338"/>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Incoming Parcel</a:t>
            </a:r>
            <a:endParaRPr sz="500">
              <a:solidFill>
                <a:srgbClr val="000000"/>
              </a:solidFill>
            </a:endParaRPr>
          </a:p>
        </p:txBody>
      </p:sp>
      <p:sp>
        <p:nvSpPr>
          <p:cNvPr id="2145" name="Google Shape;2145;p72"/>
          <p:cNvSpPr/>
          <p:nvPr/>
        </p:nvSpPr>
        <p:spPr>
          <a:xfrm>
            <a:off x="4966256" y="2113405"/>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Intra-day Planning</a:t>
            </a:r>
            <a:endParaRPr sz="500">
              <a:solidFill>
                <a:srgbClr val="000000"/>
              </a:solidFill>
            </a:endParaRPr>
          </a:p>
        </p:txBody>
      </p:sp>
      <p:sp>
        <p:nvSpPr>
          <p:cNvPr id="2146" name="Google Shape;2146;p72"/>
          <p:cNvSpPr/>
          <p:nvPr/>
        </p:nvSpPr>
        <p:spPr>
          <a:xfrm>
            <a:off x="4871963" y="2394994"/>
            <a:ext cx="884400" cy="11211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Report</a:t>
            </a:r>
            <a:endParaRPr b="1" sz="600">
              <a:solidFill>
                <a:srgbClr val="FFFFFF"/>
              </a:solidFill>
            </a:endParaRPr>
          </a:p>
        </p:txBody>
      </p:sp>
      <p:sp>
        <p:nvSpPr>
          <p:cNvPr id="2147" name="Google Shape;2147;p72"/>
          <p:cNvSpPr/>
          <p:nvPr/>
        </p:nvSpPr>
        <p:spPr>
          <a:xfrm>
            <a:off x="4969238" y="2599437"/>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Agency Performance</a:t>
            </a:r>
            <a:endParaRPr sz="500">
              <a:solidFill>
                <a:srgbClr val="000000"/>
              </a:solidFill>
            </a:endParaRPr>
          </a:p>
        </p:txBody>
      </p:sp>
      <p:sp>
        <p:nvSpPr>
          <p:cNvPr id="2148" name="Google Shape;2148;p72"/>
          <p:cNvSpPr/>
          <p:nvPr/>
        </p:nvSpPr>
        <p:spPr>
          <a:xfrm>
            <a:off x="4975187" y="2821015"/>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Vehicle Cost</a:t>
            </a:r>
            <a:endParaRPr sz="500">
              <a:solidFill>
                <a:srgbClr val="000000"/>
              </a:solidFill>
            </a:endParaRPr>
          </a:p>
        </p:txBody>
      </p:sp>
      <p:sp>
        <p:nvSpPr>
          <p:cNvPr id="2149" name="Google Shape;2149;p72"/>
          <p:cNvSpPr/>
          <p:nvPr/>
        </p:nvSpPr>
        <p:spPr>
          <a:xfrm>
            <a:off x="4983927" y="3046098"/>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solidFill>
                  <a:srgbClr val="000000"/>
                </a:solidFill>
              </a:rPr>
              <a:t>Route Cost</a:t>
            </a:r>
            <a:endParaRPr sz="500">
              <a:solidFill>
                <a:srgbClr val="000000"/>
              </a:solidFill>
            </a:endParaRPr>
          </a:p>
        </p:txBody>
      </p:sp>
      <p:sp>
        <p:nvSpPr>
          <p:cNvPr id="2150" name="Google Shape;2150;p72"/>
          <p:cNvSpPr txBox="1"/>
          <p:nvPr/>
        </p:nvSpPr>
        <p:spPr>
          <a:xfrm>
            <a:off x="5829066" y="907819"/>
            <a:ext cx="2896800" cy="2909100"/>
          </a:xfrm>
          <a:prstGeom prst="rect">
            <a:avLst/>
          </a:prstGeom>
          <a:noFill/>
          <a:ln>
            <a:noFill/>
          </a:ln>
        </p:spPr>
        <p:txBody>
          <a:bodyPr anchorCtr="0" anchor="t" bIns="68575" lIns="68575" spcFirstLastPara="1" rIns="68575" wrap="square" tIns="68575">
            <a:spAutoFit/>
          </a:bodyPr>
          <a:lstStyle/>
          <a:p>
            <a:pPr indent="-203200" lvl="0" marL="342900" rtl="0" algn="l">
              <a:spcBef>
                <a:spcPts val="0"/>
              </a:spcBef>
              <a:spcAft>
                <a:spcPts val="0"/>
              </a:spcAft>
              <a:buClr>
                <a:schemeClr val="dk1"/>
              </a:buClr>
              <a:buSzPts val="600"/>
              <a:buAutoNum type="arabicPeriod"/>
            </a:pPr>
            <a:r>
              <a:rPr lang="en" sz="600">
                <a:solidFill>
                  <a:schemeClr val="dk1"/>
                </a:solidFill>
                <a:latin typeface="Calibri"/>
                <a:ea typeface="Calibri"/>
                <a:cs typeface="Calibri"/>
                <a:sym typeface="Calibri"/>
              </a:rPr>
              <a:t>LH Exception 和 Exception Domain的关系</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LH Exception的识别完全基于领域内的数据，并在领域内闭环管理。不涉及对外广播交互。</a:t>
            </a:r>
            <a:endParaRPr sz="600">
              <a:solidFill>
                <a:schemeClr val="dk1"/>
              </a:solidFill>
              <a:latin typeface="Calibri"/>
              <a:ea typeface="Calibri"/>
              <a:cs typeface="Calibri"/>
              <a:sym typeface="Calibri"/>
            </a:endParaRPr>
          </a:p>
          <a:p>
            <a:pPr indent="-203200" lvl="0" marL="342900" rtl="0" algn="l">
              <a:spcBef>
                <a:spcPts val="0"/>
              </a:spcBef>
              <a:spcAft>
                <a:spcPts val="0"/>
              </a:spcAft>
              <a:buClr>
                <a:schemeClr val="dk1"/>
              </a:buClr>
              <a:buSzPts val="600"/>
              <a:buFont typeface="Calibri"/>
              <a:buAutoNum type="arabicPeriod"/>
            </a:pPr>
            <a:r>
              <a:rPr lang="en" sz="600">
                <a:solidFill>
                  <a:schemeClr val="dk1"/>
                </a:solidFill>
                <a:latin typeface="Calibri"/>
                <a:ea typeface="Calibri"/>
                <a:cs typeface="Calibri"/>
                <a:sym typeface="Calibri"/>
              </a:rPr>
              <a:t>LH Cost 和 Finance 的关系 </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计费类型打标。例如PH/TH，通过driver属性判断计费类型，同时会对实际作业流有影响。最终确认的计费类型，提供给Finance计费</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计费数据审查。例如：监控按重量计费，实际结算重量的合理性。最终可用于计费的结果数据，提供给Finance计费。</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计费数据对账，监控传给Finance计费的Trip数据的完整性。</a:t>
            </a:r>
            <a:endParaRPr sz="600">
              <a:solidFill>
                <a:schemeClr val="dk1"/>
              </a:solidFill>
              <a:latin typeface="Calibri"/>
              <a:ea typeface="Calibri"/>
              <a:cs typeface="Calibri"/>
              <a:sym typeface="Calibri"/>
            </a:endParaRPr>
          </a:p>
          <a:p>
            <a:pPr indent="-203200" lvl="0" marL="342900" rtl="0" algn="l">
              <a:spcBef>
                <a:spcPts val="0"/>
              </a:spcBef>
              <a:spcAft>
                <a:spcPts val="0"/>
              </a:spcAft>
              <a:buClr>
                <a:schemeClr val="dk1"/>
              </a:buClr>
              <a:buSzPts val="600"/>
              <a:buFont typeface="Calibri"/>
              <a:buAutoNum type="arabicPeriod"/>
            </a:pPr>
            <a:r>
              <a:rPr lang="en" sz="600">
                <a:solidFill>
                  <a:schemeClr val="dk1"/>
                </a:solidFill>
                <a:latin typeface="Calibri"/>
                <a:ea typeface="Calibri"/>
                <a:cs typeface="Calibri"/>
                <a:sym typeface="Calibri"/>
              </a:rPr>
              <a:t>LH Schedule 和 Network 的关系</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LH Schedule为运力班次规划，管理实际车辆运行的线路，并不包含线路的属性数据，例如线路的距离、用时、可使用车型等。</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Network的LH Route模块（待更名）管理线路的基础属性数据，未来可拓展末端线路属性数据</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Network的MM Route模块（待更名）管理order端到端的履约路径，为物流产品时效的定义提供依据</a:t>
            </a:r>
            <a:endParaRPr sz="600">
              <a:solidFill>
                <a:schemeClr val="dk1"/>
              </a:solidFill>
              <a:latin typeface="Calibri"/>
              <a:ea typeface="Calibri"/>
              <a:cs typeface="Calibri"/>
              <a:sym typeface="Calibri"/>
            </a:endParaRPr>
          </a:p>
          <a:p>
            <a:pPr indent="-203200" lvl="0" marL="342900" rtl="0" algn="l">
              <a:spcBef>
                <a:spcPts val="0"/>
              </a:spcBef>
              <a:spcAft>
                <a:spcPts val="0"/>
              </a:spcAft>
              <a:buClr>
                <a:schemeClr val="dk1"/>
              </a:buClr>
              <a:buSzPts val="600"/>
              <a:buFont typeface="Calibri"/>
              <a:buAutoNum type="arabicPeriod"/>
            </a:pPr>
            <a:r>
              <a:rPr lang="en" sz="600">
                <a:solidFill>
                  <a:schemeClr val="dk1"/>
                </a:solidFill>
                <a:highlight>
                  <a:schemeClr val="lt1"/>
                </a:highlight>
                <a:latin typeface="Calibri"/>
                <a:ea typeface="Calibri"/>
                <a:cs typeface="Calibri"/>
                <a:sym typeface="Calibri"/>
              </a:rPr>
              <a:t>LH Handover 和 in-station的关系</a:t>
            </a:r>
            <a:endParaRPr sz="600">
              <a:solidFill>
                <a:schemeClr val="dk1"/>
              </a:solidFill>
              <a:highlight>
                <a:schemeClr val="lt1"/>
              </a:highlight>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highlight>
                  <a:schemeClr val="lt1"/>
                </a:highlight>
                <a:latin typeface="Calibri"/>
                <a:ea typeface="Calibri"/>
                <a:cs typeface="Calibri"/>
                <a:sym typeface="Calibri"/>
              </a:rPr>
              <a:t>类似于AT和in-station的关系，当前由于部份市场是由driver承担交接的责任，因而将Load/Unload/Seal/Unseal划给了LH。</a:t>
            </a:r>
            <a:endParaRPr sz="600">
              <a:solidFill>
                <a:schemeClr val="dk1"/>
              </a:solidFill>
              <a:highlight>
                <a:schemeClr val="lt1"/>
              </a:highlight>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highlight>
                  <a:schemeClr val="lt1"/>
                </a:highlight>
                <a:latin typeface="Calibri"/>
                <a:ea typeface="Calibri"/>
                <a:cs typeface="Calibri"/>
                <a:sym typeface="Calibri"/>
              </a:rPr>
              <a:t>但从状态机治理来看，LH如果只感知Seal code。handover由in station承接。LH的状态机会更清晰。</a:t>
            </a:r>
            <a:endParaRPr sz="600">
              <a:solidFill>
                <a:schemeClr val="dk1"/>
              </a:solidFill>
              <a:latin typeface="Calibri"/>
              <a:ea typeface="Calibri"/>
              <a:cs typeface="Calibri"/>
              <a:sym typeface="Calibri"/>
            </a:endParaRPr>
          </a:p>
          <a:p>
            <a:pPr indent="-203200" lvl="0" marL="342900" rtl="0" algn="l">
              <a:spcBef>
                <a:spcPts val="0"/>
              </a:spcBef>
              <a:spcAft>
                <a:spcPts val="0"/>
              </a:spcAft>
              <a:buClr>
                <a:schemeClr val="dk1"/>
              </a:buClr>
              <a:buSzPts val="600"/>
              <a:buFont typeface="Calibri"/>
              <a:buAutoNum type="arabicPeriod"/>
            </a:pPr>
            <a:r>
              <a:rPr lang="en" sz="600">
                <a:solidFill>
                  <a:schemeClr val="dk1"/>
                </a:solidFill>
                <a:latin typeface="Calibri"/>
                <a:ea typeface="Calibri"/>
                <a:cs typeface="Calibri"/>
                <a:sym typeface="Calibri"/>
              </a:rPr>
              <a:t>LH bidding跟Finance的关系</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bidding的对象来自LH Schedule</a:t>
            </a:r>
            <a:endParaRPr sz="600">
              <a:solidFill>
                <a:schemeClr val="dk1"/>
              </a:solidFill>
              <a:latin typeface="Calibri"/>
              <a:ea typeface="Calibri"/>
              <a:cs typeface="Calibri"/>
              <a:sym typeface="Calibri"/>
            </a:endParaRPr>
          </a:p>
          <a:p>
            <a:pPr indent="-203200" lvl="1" marL="685800" rtl="0" algn="l">
              <a:spcBef>
                <a:spcPts val="0"/>
              </a:spcBef>
              <a:spcAft>
                <a:spcPts val="0"/>
              </a:spcAft>
              <a:buClr>
                <a:schemeClr val="dk1"/>
              </a:buClr>
              <a:buSzPts val="600"/>
              <a:buFont typeface="Calibri"/>
              <a:buAutoNum type="alphaLcPeriod"/>
            </a:pPr>
            <a:r>
              <a:rPr lang="en" sz="600">
                <a:solidFill>
                  <a:schemeClr val="dk1"/>
                </a:solidFill>
                <a:latin typeface="Calibri"/>
                <a:ea typeface="Calibri"/>
                <a:cs typeface="Calibri"/>
                <a:sym typeface="Calibri"/>
              </a:rPr>
              <a:t>bidding的结果一方面提供给FInance形成rate card，另一方面提供给LH cost，自动标记Trip的成本类型</a:t>
            </a:r>
            <a:endParaRPr sz="600">
              <a:solidFill>
                <a:schemeClr val="dk1"/>
              </a:solidFill>
              <a:latin typeface="Calibri"/>
              <a:ea typeface="Calibri"/>
              <a:cs typeface="Calibri"/>
              <a:sym typeface="Calibri"/>
            </a:endParaRPr>
          </a:p>
          <a:p>
            <a:pPr indent="0" lvl="0" marL="342900" rtl="0" algn="l">
              <a:spcBef>
                <a:spcPts val="0"/>
              </a:spcBef>
              <a:spcAft>
                <a:spcPts val="0"/>
              </a:spcAft>
              <a:buNone/>
            </a:pPr>
            <a:r>
              <a:t/>
            </a:r>
            <a:endParaRPr sz="600">
              <a:solidFill>
                <a:schemeClr val="dk1"/>
              </a:solidFill>
            </a:endParaRPr>
          </a:p>
          <a:p>
            <a:pPr indent="0" lvl="0" marL="342900" rtl="0" algn="l">
              <a:spcBef>
                <a:spcPts val="0"/>
              </a:spcBef>
              <a:spcAft>
                <a:spcPts val="0"/>
              </a:spcAft>
              <a:buNone/>
            </a:pPr>
            <a:r>
              <a:t/>
            </a:r>
            <a:endParaRPr sz="600">
              <a:solidFill>
                <a:schemeClr val="dk1"/>
              </a:solidFill>
              <a:latin typeface="Calibri"/>
              <a:ea typeface="Calibri"/>
              <a:cs typeface="Calibri"/>
              <a:sym typeface="Calibri"/>
            </a:endParaRPr>
          </a:p>
          <a:p>
            <a:pPr indent="0" lvl="0" marL="34290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1" name="Google Shape;2151;p72"/>
          <p:cNvSpPr txBox="1"/>
          <p:nvPr>
            <p:ph idx="12" type="sldNum"/>
          </p:nvPr>
        </p:nvSpPr>
        <p:spPr>
          <a:xfrm>
            <a:off x="8554395" y="4805081"/>
            <a:ext cx="4416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2152" name="Google Shape;2152;p72"/>
          <p:cNvSpPr/>
          <p:nvPr/>
        </p:nvSpPr>
        <p:spPr>
          <a:xfrm>
            <a:off x="132554" y="1357465"/>
            <a:ext cx="4591500" cy="5418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Scenarios</a:t>
            </a:r>
            <a:endParaRPr b="1" sz="800"/>
          </a:p>
        </p:txBody>
      </p:sp>
      <p:sp>
        <p:nvSpPr>
          <p:cNvPr id="2153" name="Google Shape;2153;p72"/>
          <p:cNvSpPr/>
          <p:nvPr/>
        </p:nvSpPr>
        <p:spPr>
          <a:xfrm>
            <a:off x="720254" y="1422501"/>
            <a:ext cx="1950300" cy="424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Long Distance</a:t>
            </a:r>
            <a:endParaRPr b="1" sz="600">
              <a:solidFill>
                <a:srgbClr val="FFFFFF"/>
              </a:solidFill>
            </a:endParaRPr>
          </a:p>
        </p:txBody>
      </p:sp>
      <p:sp>
        <p:nvSpPr>
          <p:cNvPr id="2154" name="Google Shape;2154;p72"/>
          <p:cNvSpPr/>
          <p:nvPr/>
        </p:nvSpPr>
        <p:spPr>
          <a:xfrm>
            <a:off x="779979" y="166822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By Land</a:t>
            </a:r>
            <a:endParaRPr sz="500">
              <a:solidFill>
                <a:srgbClr val="000000"/>
              </a:solidFill>
            </a:endParaRPr>
          </a:p>
        </p:txBody>
      </p:sp>
      <p:sp>
        <p:nvSpPr>
          <p:cNvPr id="2155" name="Google Shape;2155;p72"/>
          <p:cNvSpPr/>
          <p:nvPr/>
        </p:nvSpPr>
        <p:spPr>
          <a:xfrm>
            <a:off x="1406767" y="166821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By Air</a:t>
            </a:r>
            <a:endParaRPr sz="500">
              <a:solidFill>
                <a:srgbClr val="000000"/>
              </a:solidFill>
            </a:endParaRPr>
          </a:p>
        </p:txBody>
      </p:sp>
      <p:sp>
        <p:nvSpPr>
          <p:cNvPr id="2156" name="Google Shape;2156;p72"/>
          <p:cNvSpPr/>
          <p:nvPr/>
        </p:nvSpPr>
        <p:spPr>
          <a:xfrm>
            <a:off x="2033554" y="166820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By Sea</a:t>
            </a:r>
            <a:endParaRPr sz="500">
              <a:solidFill>
                <a:srgbClr val="000000"/>
              </a:solidFill>
            </a:endParaRPr>
          </a:p>
        </p:txBody>
      </p:sp>
      <p:sp>
        <p:nvSpPr>
          <p:cNvPr id="2157" name="Google Shape;2157;p72"/>
          <p:cNvSpPr/>
          <p:nvPr/>
        </p:nvSpPr>
        <p:spPr>
          <a:xfrm>
            <a:off x="2703574" y="1422501"/>
            <a:ext cx="1950300" cy="424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Milk Run</a:t>
            </a:r>
            <a:endParaRPr b="1" sz="600">
              <a:solidFill>
                <a:srgbClr val="FFFFFF"/>
              </a:solidFill>
            </a:endParaRPr>
          </a:p>
        </p:txBody>
      </p:sp>
      <p:sp>
        <p:nvSpPr>
          <p:cNvPr id="2158" name="Google Shape;2158;p72"/>
          <p:cNvSpPr/>
          <p:nvPr/>
        </p:nvSpPr>
        <p:spPr>
          <a:xfrm>
            <a:off x="2763299" y="166822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SOC-Hub</a:t>
            </a:r>
            <a:endParaRPr sz="500">
              <a:solidFill>
                <a:srgbClr val="000000"/>
              </a:solidFill>
            </a:endParaRPr>
          </a:p>
        </p:txBody>
      </p:sp>
      <p:sp>
        <p:nvSpPr>
          <p:cNvPr id="2159" name="Google Shape;2159;p72"/>
          <p:cNvSpPr/>
          <p:nvPr/>
        </p:nvSpPr>
        <p:spPr>
          <a:xfrm>
            <a:off x="3390087" y="166821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SOC-SP</a:t>
            </a:r>
            <a:endParaRPr sz="500">
              <a:solidFill>
                <a:srgbClr val="000000"/>
              </a:solidFill>
            </a:endParaRPr>
          </a:p>
        </p:txBody>
      </p:sp>
      <p:sp>
        <p:nvSpPr>
          <p:cNvPr id="2160" name="Google Shape;2160;p72"/>
          <p:cNvSpPr/>
          <p:nvPr/>
        </p:nvSpPr>
        <p:spPr>
          <a:xfrm>
            <a:off x="4016865" y="1668212"/>
            <a:ext cx="588900" cy="1368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SOC-WHS</a:t>
            </a:r>
            <a:endParaRPr sz="500">
              <a:solidFill>
                <a:srgbClr val="000000"/>
              </a:solidFill>
            </a:endParaRPr>
          </a:p>
        </p:txBody>
      </p:sp>
      <p:sp>
        <p:nvSpPr>
          <p:cNvPr id="2161" name="Google Shape;2161;p72"/>
          <p:cNvSpPr txBox="1"/>
          <p:nvPr/>
        </p:nvSpPr>
        <p:spPr>
          <a:xfrm>
            <a:off x="2188522" y="612901"/>
            <a:ext cx="17385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100">
                <a:solidFill>
                  <a:srgbClr val="EB5600"/>
                </a:solidFill>
              </a:rPr>
              <a:t>LinaHaul Domain</a:t>
            </a:r>
            <a:endParaRPr b="1" sz="1100">
              <a:solidFill>
                <a:srgbClr val="EB5600"/>
              </a:solidFill>
            </a:endParaRPr>
          </a:p>
        </p:txBody>
      </p:sp>
      <p:sp>
        <p:nvSpPr>
          <p:cNvPr id="2162" name="Google Shape;2162;p72"/>
          <p:cNvSpPr/>
          <p:nvPr/>
        </p:nvSpPr>
        <p:spPr>
          <a:xfrm>
            <a:off x="4983927" y="3271192"/>
            <a:ext cx="675300" cy="150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500"/>
              <a:t>Driver Performance</a:t>
            </a:r>
            <a:endParaRPr sz="5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73"/>
          <p:cNvSpPr/>
          <p:nvPr/>
        </p:nvSpPr>
        <p:spPr>
          <a:xfrm>
            <a:off x="403481" y="1595886"/>
            <a:ext cx="5959500" cy="3044400"/>
          </a:xfrm>
          <a:prstGeom prst="rect">
            <a:avLst/>
          </a:prstGeom>
          <a:noFill/>
          <a:ln cap="flat" cmpd="sng" w="19050">
            <a:solidFill>
              <a:srgbClr val="4472C4"/>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1" sz="1000">
              <a:solidFill>
                <a:srgbClr val="4472C4"/>
              </a:solidFill>
            </a:endParaRPr>
          </a:p>
        </p:txBody>
      </p:sp>
      <p:grpSp>
        <p:nvGrpSpPr>
          <p:cNvPr id="2168" name="Google Shape;2168;p73"/>
          <p:cNvGrpSpPr/>
          <p:nvPr/>
        </p:nvGrpSpPr>
        <p:grpSpPr>
          <a:xfrm>
            <a:off x="669750" y="1687125"/>
            <a:ext cx="5450175" cy="560700"/>
            <a:chOff x="893000" y="2173300"/>
            <a:chExt cx="7266900" cy="747600"/>
          </a:xfrm>
        </p:grpSpPr>
        <p:sp>
          <p:nvSpPr>
            <p:cNvPr id="2169" name="Google Shape;2169;p73"/>
            <p:cNvSpPr/>
            <p:nvPr/>
          </p:nvSpPr>
          <p:spPr>
            <a:xfrm>
              <a:off x="893000" y="2173300"/>
              <a:ext cx="7266900" cy="7476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自取业务</a:t>
              </a:r>
              <a:endParaRPr sz="1000"/>
            </a:p>
          </p:txBody>
        </p:sp>
        <p:sp>
          <p:nvSpPr>
            <p:cNvPr id="2170" name="Google Shape;2170;p73"/>
            <p:cNvSpPr/>
            <p:nvPr/>
          </p:nvSpPr>
          <p:spPr>
            <a:xfrm>
              <a:off x="1251400" y="25188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快递柜预定</a:t>
              </a:r>
              <a:endParaRPr sz="700">
                <a:solidFill>
                  <a:schemeClr val="lt1"/>
                </a:solidFill>
              </a:endParaRPr>
            </a:p>
          </p:txBody>
        </p:sp>
        <p:sp>
          <p:nvSpPr>
            <p:cNvPr id="2171" name="Google Shape;2171;p73"/>
            <p:cNvSpPr/>
            <p:nvPr/>
          </p:nvSpPr>
          <p:spPr>
            <a:xfrm>
              <a:off x="2997563" y="25188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包裹入柜</a:t>
              </a:r>
              <a:endParaRPr sz="800">
                <a:solidFill>
                  <a:schemeClr val="lt1"/>
                </a:solidFill>
              </a:endParaRPr>
            </a:p>
          </p:txBody>
        </p:sp>
        <p:sp>
          <p:nvSpPr>
            <p:cNvPr id="2172" name="Google Shape;2172;p73"/>
            <p:cNvSpPr/>
            <p:nvPr/>
          </p:nvSpPr>
          <p:spPr>
            <a:xfrm>
              <a:off x="4743725" y="25188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包裹超时处理</a:t>
              </a:r>
              <a:endParaRPr sz="800">
                <a:solidFill>
                  <a:schemeClr val="lt1"/>
                </a:solidFill>
              </a:endParaRPr>
            </a:p>
          </p:txBody>
        </p:sp>
        <p:sp>
          <p:nvSpPr>
            <p:cNvPr id="2173" name="Google Shape;2173;p73"/>
            <p:cNvSpPr/>
            <p:nvPr/>
          </p:nvSpPr>
          <p:spPr>
            <a:xfrm>
              <a:off x="6489888" y="25188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买家取回</a:t>
              </a:r>
              <a:endParaRPr sz="800">
                <a:solidFill>
                  <a:schemeClr val="lt1"/>
                </a:solidFill>
              </a:endParaRPr>
            </a:p>
          </p:txBody>
        </p:sp>
      </p:grpSp>
      <p:grpSp>
        <p:nvGrpSpPr>
          <p:cNvPr id="2174" name="Google Shape;2174;p73"/>
          <p:cNvGrpSpPr/>
          <p:nvPr/>
        </p:nvGrpSpPr>
        <p:grpSpPr>
          <a:xfrm>
            <a:off x="1053581" y="2663679"/>
            <a:ext cx="1212525" cy="976950"/>
            <a:chOff x="1328575" y="3551572"/>
            <a:chExt cx="1616700" cy="1302600"/>
          </a:xfrm>
        </p:grpSpPr>
        <p:sp>
          <p:nvSpPr>
            <p:cNvPr id="2175" name="Google Shape;2175;p73"/>
            <p:cNvSpPr/>
            <p:nvPr/>
          </p:nvSpPr>
          <p:spPr>
            <a:xfrm>
              <a:off x="1328575" y="3551572"/>
              <a:ext cx="1616700" cy="13026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账号服务</a:t>
              </a:r>
              <a:endParaRPr sz="1000"/>
            </a:p>
          </p:txBody>
        </p:sp>
        <p:sp>
          <p:nvSpPr>
            <p:cNvPr id="2176" name="Google Shape;2176;p73"/>
            <p:cNvSpPr/>
            <p:nvPr/>
          </p:nvSpPr>
          <p:spPr>
            <a:xfrm>
              <a:off x="1534567" y="39666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账号管理</a:t>
              </a:r>
              <a:endParaRPr sz="700">
                <a:solidFill>
                  <a:schemeClr val="lt1"/>
                </a:solidFill>
              </a:endParaRPr>
            </a:p>
          </p:txBody>
        </p:sp>
        <p:sp>
          <p:nvSpPr>
            <p:cNvPr id="2177" name="Google Shape;2177;p73"/>
            <p:cNvSpPr/>
            <p:nvPr/>
          </p:nvSpPr>
          <p:spPr>
            <a:xfrm>
              <a:off x="1534567" y="44103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信息同步</a:t>
              </a:r>
              <a:endParaRPr sz="800">
                <a:solidFill>
                  <a:schemeClr val="lt1"/>
                </a:solidFill>
              </a:endParaRPr>
            </a:p>
          </p:txBody>
        </p:sp>
      </p:grpSp>
      <p:grpSp>
        <p:nvGrpSpPr>
          <p:cNvPr id="2178" name="Google Shape;2178;p73"/>
          <p:cNvGrpSpPr/>
          <p:nvPr/>
        </p:nvGrpSpPr>
        <p:grpSpPr>
          <a:xfrm>
            <a:off x="2717906" y="2656463"/>
            <a:ext cx="1212300" cy="977400"/>
            <a:chOff x="3700075" y="3389550"/>
            <a:chExt cx="1616400" cy="1303200"/>
          </a:xfrm>
        </p:grpSpPr>
        <p:sp>
          <p:nvSpPr>
            <p:cNvPr id="2179" name="Google Shape;2179;p73"/>
            <p:cNvSpPr/>
            <p:nvPr/>
          </p:nvSpPr>
          <p:spPr>
            <a:xfrm>
              <a:off x="3700075" y="3389550"/>
              <a:ext cx="1616400" cy="13032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柜体服务</a:t>
              </a:r>
              <a:endParaRPr sz="1000"/>
            </a:p>
          </p:txBody>
        </p:sp>
        <p:grpSp>
          <p:nvGrpSpPr>
            <p:cNvPr id="2180" name="Google Shape;2180;p73"/>
            <p:cNvGrpSpPr/>
            <p:nvPr/>
          </p:nvGrpSpPr>
          <p:grpSpPr>
            <a:xfrm>
              <a:off x="3875133" y="3814233"/>
              <a:ext cx="1204800" cy="771300"/>
              <a:chOff x="3875133" y="3738033"/>
              <a:chExt cx="1204800" cy="771300"/>
            </a:xfrm>
          </p:grpSpPr>
          <p:sp>
            <p:nvSpPr>
              <p:cNvPr id="2181" name="Google Shape;2181;p73"/>
              <p:cNvSpPr/>
              <p:nvPr/>
            </p:nvSpPr>
            <p:spPr>
              <a:xfrm>
                <a:off x="3875133" y="37380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信息管理</a:t>
                </a:r>
                <a:endParaRPr sz="700">
                  <a:solidFill>
                    <a:schemeClr val="lt1"/>
                  </a:solidFill>
                </a:endParaRPr>
              </a:p>
            </p:txBody>
          </p:sp>
          <p:sp>
            <p:nvSpPr>
              <p:cNvPr id="2182" name="Google Shape;2182;p73"/>
              <p:cNvSpPr/>
              <p:nvPr/>
            </p:nvSpPr>
            <p:spPr>
              <a:xfrm>
                <a:off x="3875133" y="41817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容量管理</a:t>
                </a:r>
                <a:endParaRPr sz="800">
                  <a:solidFill>
                    <a:schemeClr val="lt1"/>
                  </a:solidFill>
                </a:endParaRPr>
              </a:p>
            </p:txBody>
          </p:sp>
        </p:grpSp>
        <p:sp>
          <p:nvSpPr>
            <p:cNvPr id="2183" name="Google Shape;2183;p73"/>
            <p:cNvSpPr/>
            <p:nvPr/>
          </p:nvSpPr>
          <p:spPr>
            <a:xfrm>
              <a:off x="3875133" y="3863433"/>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信息同步</a:t>
              </a:r>
              <a:endParaRPr sz="800">
                <a:solidFill>
                  <a:schemeClr val="lt1"/>
                </a:solidFill>
              </a:endParaRPr>
            </a:p>
          </p:txBody>
        </p:sp>
      </p:grpSp>
      <p:grpSp>
        <p:nvGrpSpPr>
          <p:cNvPr id="2184" name="Google Shape;2184;p73"/>
          <p:cNvGrpSpPr/>
          <p:nvPr/>
        </p:nvGrpSpPr>
        <p:grpSpPr>
          <a:xfrm>
            <a:off x="4390650" y="2658610"/>
            <a:ext cx="1212525" cy="976950"/>
            <a:chOff x="6387600" y="3544814"/>
            <a:chExt cx="1616700" cy="1302600"/>
          </a:xfrm>
        </p:grpSpPr>
        <p:sp>
          <p:nvSpPr>
            <p:cNvPr id="2185" name="Google Shape;2185;p73"/>
            <p:cNvSpPr/>
            <p:nvPr/>
          </p:nvSpPr>
          <p:spPr>
            <a:xfrm>
              <a:off x="6387600" y="3544814"/>
              <a:ext cx="1616700" cy="13026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格口服务</a:t>
              </a:r>
              <a:endParaRPr sz="1000"/>
            </a:p>
          </p:txBody>
        </p:sp>
        <p:sp>
          <p:nvSpPr>
            <p:cNvPr id="2186" name="Google Shape;2186;p73"/>
            <p:cNvSpPr/>
            <p:nvPr/>
          </p:nvSpPr>
          <p:spPr>
            <a:xfrm>
              <a:off x="6593600" y="3959875"/>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格口管理</a:t>
              </a:r>
              <a:endParaRPr sz="700">
                <a:solidFill>
                  <a:schemeClr val="lt1"/>
                </a:solidFill>
              </a:endParaRPr>
            </a:p>
          </p:txBody>
        </p:sp>
        <p:sp>
          <p:nvSpPr>
            <p:cNvPr id="2187" name="Google Shape;2187;p73"/>
            <p:cNvSpPr/>
            <p:nvPr/>
          </p:nvSpPr>
          <p:spPr>
            <a:xfrm>
              <a:off x="6593600" y="4403575"/>
              <a:ext cx="1204800" cy="3276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存储管理</a:t>
              </a:r>
              <a:endParaRPr sz="800">
                <a:solidFill>
                  <a:schemeClr val="lt1"/>
                </a:solidFill>
              </a:endParaRPr>
            </a:p>
          </p:txBody>
        </p:sp>
      </p:grpSp>
      <p:grpSp>
        <p:nvGrpSpPr>
          <p:cNvPr id="2188" name="Google Shape;2188;p73"/>
          <p:cNvGrpSpPr/>
          <p:nvPr/>
        </p:nvGrpSpPr>
        <p:grpSpPr>
          <a:xfrm>
            <a:off x="403487" y="836138"/>
            <a:ext cx="5959585" cy="613800"/>
            <a:chOff x="4165025" y="-21900"/>
            <a:chExt cx="7266900" cy="818400"/>
          </a:xfrm>
        </p:grpSpPr>
        <p:sp>
          <p:nvSpPr>
            <p:cNvPr id="2189" name="Google Shape;2189;p73"/>
            <p:cNvSpPr/>
            <p:nvPr/>
          </p:nvSpPr>
          <p:spPr>
            <a:xfrm>
              <a:off x="4165025" y="-21900"/>
              <a:ext cx="7266900" cy="8184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模式</a:t>
              </a:r>
              <a:endParaRPr sz="1000"/>
            </a:p>
          </p:txBody>
        </p:sp>
        <p:sp>
          <p:nvSpPr>
            <p:cNvPr id="2190" name="Google Shape;2190;p73"/>
            <p:cNvSpPr/>
            <p:nvPr/>
          </p:nvSpPr>
          <p:spPr>
            <a:xfrm>
              <a:off x="4795408" y="318867"/>
              <a:ext cx="2874300" cy="3831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合作租用快递柜</a:t>
              </a:r>
              <a:endParaRPr sz="800">
                <a:solidFill>
                  <a:schemeClr val="lt1"/>
                </a:solidFill>
              </a:endParaRPr>
            </a:p>
            <a:p>
              <a:pPr indent="0" lvl="0" marL="0" rtl="0" algn="ctr">
                <a:spcBef>
                  <a:spcPts val="0"/>
                </a:spcBef>
                <a:spcAft>
                  <a:spcPts val="0"/>
                </a:spcAft>
                <a:buNone/>
              </a:pPr>
              <a:r>
                <a:rPr lang="en" sz="800">
                  <a:solidFill>
                    <a:schemeClr val="lt1"/>
                  </a:solidFill>
                </a:rPr>
                <a:t>鉴权｜账号｜信息同步｜预定｜webhook</a:t>
              </a:r>
              <a:endParaRPr sz="800">
                <a:solidFill>
                  <a:schemeClr val="lt1"/>
                </a:solidFill>
              </a:endParaRPr>
            </a:p>
          </p:txBody>
        </p:sp>
        <p:sp>
          <p:nvSpPr>
            <p:cNvPr id="2191" name="Google Shape;2191;p73"/>
            <p:cNvSpPr/>
            <p:nvPr/>
          </p:nvSpPr>
          <p:spPr>
            <a:xfrm>
              <a:off x="8178311" y="318875"/>
              <a:ext cx="2811900" cy="3831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自营快递柜</a:t>
              </a:r>
              <a:endParaRPr sz="800">
                <a:solidFill>
                  <a:schemeClr val="lt1"/>
                </a:solidFill>
              </a:endParaRPr>
            </a:p>
          </p:txBody>
        </p:sp>
      </p:grpSp>
      <p:sp>
        <p:nvSpPr>
          <p:cNvPr id="2192" name="Google Shape;2192;p73"/>
          <p:cNvSpPr/>
          <p:nvPr/>
        </p:nvSpPr>
        <p:spPr>
          <a:xfrm>
            <a:off x="658175" y="3903325"/>
            <a:ext cx="5450100" cy="665700"/>
          </a:xfrm>
          <a:prstGeom prst="rect">
            <a:avLst/>
          </a:prstGeom>
          <a:noFill/>
          <a:ln cap="flat" cmpd="sng" w="9525">
            <a:solidFill>
              <a:srgbClr val="13377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设备接入层</a:t>
            </a:r>
            <a:endParaRPr sz="1000"/>
          </a:p>
        </p:txBody>
      </p:sp>
      <p:sp>
        <p:nvSpPr>
          <p:cNvPr id="2193" name="Google Shape;2193;p73"/>
          <p:cNvSpPr/>
          <p:nvPr/>
        </p:nvSpPr>
        <p:spPr>
          <a:xfrm>
            <a:off x="765131" y="4178719"/>
            <a:ext cx="1212600" cy="2874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设备接入</a:t>
            </a:r>
            <a:endParaRPr sz="800">
              <a:solidFill>
                <a:schemeClr val="lt1"/>
              </a:solidFill>
            </a:endParaRPr>
          </a:p>
          <a:p>
            <a:pPr indent="0" lvl="0" marL="0" rtl="0" algn="ctr">
              <a:spcBef>
                <a:spcPts val="0"/>
              </a:spcBef>
              <a:spcAft>
                <a:spcPts val="0"/>
              </a:spcAft>
              <a:buNone/>
            </a:pPr>
            <a:r>
              <a:rPr lang="en" sz="800">
                <a:solidFill>
                  <a:schemeClr val="lt1"/>
                </a:solidFill>
              </a:rPr>
              <a:t>健康检查 ｜ 数据同步</a:t>
            </a:r>
            <a:endParaRPr sz="800">
              <a:solidFill>
                <a:schemeClr val="lt1"/>
              </a:solidFill>
            </a:endParaRPr>
          </a:p>
        </p:txBody>
      </p:sp>
      <p:sp>
        <p:nvSpPr>
          <p:cNvPr id="2194" name="Google Shape;2194;p73"/>
          <p:cNvSpPr/>
          <p:nvPr/>
        </p:nvSpPr>
        <p:spPr>
          <a:xfrm>
            <a:off x="2062231" y="4178725"/>
            <a:ext cx="1212300" cy="2874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基础信息维护</a:t>
            </a:r>
            <a:endParaRPr sz="800">
              <a:solidFill>
                <a:schemeClr val="lt1"/>
              </a:solidFill>
            </a:endParaRPr>
          </a:p>
          <a:p>
            <a:pPr indent="0" lvl="0" marL="0" rtl="0" algn="ctr">
              <a:spcBef>
                <a:spcPts val="0"/>
              </a:spcBef>
              <a:spcAft>
                <a:spcPts val="0"/>
              </a:spcAft>
              <a:buNone/>
            </a:pPr>
            <a:r>
              <a:rPr lang="en" sz="800">
                <a:solidFill>
                  <a:schemeClr val="lt1"/>
                </a:solidFill>
              </a:rPr>
              <a:t>柜子 ｜ 格口</a:t>
            </a:r>
            <a:endParaRPr sz="800">
              <a:solidFill>
                <a:schemeClr val="lt1"/>
              </a:solidFill>
            </a:endParaRPr>
          </a:p>
        </p:txBody>
      </p:sp>
      <p:sp>
        <p:nvSpPr>
          <p:cNvPr id="2195" name="Google Shape;2195;p73"/>
          <p:cNvSpPr/>
          <p:nvPr/>
        </p:nvSpPr>
        <p:spPr>
          <a:xfrm>
            <a:off x="3359106" y="4178719"/>
            <a:ext cx="1251300" cy="287400"/>
          </a:xfrm>
          <a:prstGeom prst="roundRect">
            <a:avLst>
              <a:gd fmla="val 16667" name="adj"/>
            </a:avLst>
          </a:prstGeom>
          <a:solidFill>
            <a:srgbClr val="4472C4"/>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基础功能支持</a:t>
            </a:r>
            <a:endParaRPr sz="800">
              <a:solidFill>
                <a:schemeClr val="lt1"/>
              </a:solidFill>
            </a:endParaRPr>
          </a:p>
          <a:p>
            <a:pPr indent="0" lvl="0" marL="0" rtl="0" algn="ctr">
              <a:spcBef>
                <a:spcPts val="0"/>
              </a:spcBef>
              <a:spcAft>
                <a:spcPts val="0"/>
              </a:spcAft>
              <a:buNone/>
            </a:pPr>
            <a:r>
              <a:rPr lang="en" sz="800">
                <a:solidFill>
                  <a:schemeClr val="lt1"/>
                </a:solidFill>
              </a:rPr>
              <a:t>开柜 ｜ 格口状态检查</a:t>
            </a:r>
            <a:endParaRPr sz="800">
              <a:solidFill>
                <a:schemeClr val="lt1"/>
              </a:solidFill>
            </a:endParaRPr>
          </a:p>
        </p:txBody>
      </p:sp>
      <p:sp>
        <p:nvSpPr>
          <p:cNvPr id="2196" name="Google Shape;2196;p73"/>
          <p:cNvSpPr/>
          <p:nvPr/>
        </p:nvSpPr>
        <p:spPr>
          <a:xfrm>
            <a:off x="6806575" y="1825000"/>
            <a:ext cx="1767300" cy="2573100"/>
          </a:xfrm>
          <a:prstGeom prst="rect">
            <a:avLst/>
          </a:prstGeom>
          <a:noFill/>
          <a:ln cap="flat" cmpd="sng" w="9525">
            <a:solidFill>
              <a:srgbClr val="888888"/>
            </a:solidFill>
            <a:prstDash val="dash"/>
            <a:round/>
            <a:headEnd len="sm" w="sm" type="none"/>
            <a:tailEnd len="sm" w="sm" type="none"/>
          </a:ln>
        </p:spPr>
        <p:txBody>
          <a:bodyPr anchorCtr="0" anchor="t" bIns="91425" lIns="91425" spcFirstLastPara="1" rIns="91425" wrap="square" tIns="91425">
            <a:noAutofit/>
          </a:bodyPr>
          <a:lstStyle/>
          <a:p>
            <a:pPr indent="0" lvl="0" marL="0" marR="0" rtl="0" algn="ctr">
              <a:spcBef>
                <a:spcPts val="0"/>
              </a:spcBef>
              <a:spcAft>
                <a:spcPts val="0"/>
              </a:spcAft>
              <a:buNone/>
            </a:pPr>
            <a:r>
              <a:rPr lang="en" sz="1000"/>
              <a:t>SPX服务</a:t>
            </a:r>
            <a:endParaRPr sz="1000"/>
          </a:p>
        </p:txBody>
      </p:sp>
      <p:sp>
        <p:nvSpPr>
          <p:cNvPr id="2197" name="Google Shape;2197;p73"/>
          <p:cNvSpPr/>
          <p:nvPr/>
        </p:nvSpPr>
        <p:spPr>
          <a:xfrm>
            <a:off x="6877900" y="2120800"/>
            <a:ext cx="776700" cy="1350300"/>
          </a:xfrm>
          <a:prstGeom prst="rect">
            <a:avLst/>
          </a:prstGeom>
          <a:noFill/>
          <a:ln cap="flat" cmpd="sng" w="9525">
            <a:solidFill>
              <a:schemeClr val="dk2"/>
            </a:solidFill>
            <a:prstDash val="solid"/>
            <a:round/>
            <a:headEnd len="sm" w="sm" type="none"/>
            <a:tailEnd len="sm" w="sm" type="none"/>
          </a:ln>
        </p:spPr>
        <p:txBody>
          <a:bodyPr anchorCtr="0" anchor="t" bIns="0" lIns="91425" spcFirstLastPara="1" rIns="91425" wrap="square" tIns="91425">
            <a:noAutofit/>
          </a:bodyPr>
          <a:lstStyle/>
          <a:p>
            <a:pPr indent="0" lvl="0" marL="0" rtl="0" algn="ctr">
              <a:spcBef>
                <a:spcPts val="0"/>
              </a:spcBef>
              <a:spcAft>
                <a:spcPts val="0"/>
              </a:spcAft>
              <a:buNone/>
            </a:pPr>
            <a:r>
              <a:rPr lang="en" sz="700"/>
              <a:t>Service Point</a:t>
            </a:r>
            <a:endParaRPr sz="700"/>
          </a:p>
        </p:txBody>
      </p:sp>
      <p:sp>
        <p:nvSpPr>
          <p:cNvPr id="2198" name="Google Shape;2198;p73"/>
          <p:cNvSpPr/>
          <p:nvPr/>
        </p:nvSpPr>
        <p:spPr>
          <a:xfrm>
            <a:off x="7710350" y="3009175"/>
            <a:ext cx="776700" cy="461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00"/>
              <a:t>Basic Service</a:t>
            </a:r>
            <a:endParaRPr sz="700"/>
          </a:p>
        </p:txBody>
      </p:sp>
      <p:sp>
        <p:nvSpPr>
          <p:cNvPr id="2199" name="Google Shape;2199;p73"/>
          <p:cNvSpPr/>
          <p:nvPr/>
        </p:nvSpPr>
        <p:spPr>
          <a:xfrm>
            <a:off x="7710350" y="2120800"/>
            <a:ext cx="776700" cy="843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00"/>
              <a:t>Event Service</a:t>
            </a:r>
            <a:endParaRPr sz="700"/>
          </a:p>
        </p:txBody>
      </p:sp>
      <p:sp>
        <p:nvSpPr>
          <p:cNvPr id="2200" name="Google Shape;2200;p73"/>
          <p:cNvSpPr/>
          <p:nvPr/>
        </p:nvSpPr>
        <p:spPr>
          <a:xfrm>
            <a:off x="7710350" y="3537200"/>
            <a:ext cx="776700" cy="461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00"/>
              <a:t>Workforce</a:t>
            </a:r>
            <a:endParaRPr sz="700"/>
          </a:p>
        </p:txBody>
      </p:sp>
      <p:sp>
        <p:nvSpPr>
          <p:cNvPr id="2201" name="Google Shape;2201;p73"/>
          <p:cNvSpPr/>
          <p:nvPr/>
        </p:nvSpPr>
        <p:spPr>
          <a:xfrm>
            <a:off x="6877900" y="3547975"/>
            <a:ext cx="776700" cy="747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00"/>
              <a:t>Network Route</a:t>
            </a:r>
            <a:endParaRPr sz="700"/>
          </a:p>
        </p:txBody>
      </p:sp>
      <p:sp>
        <p:nvSpPr>
          <p:cNvPr id="2202" name="Google Shape;2202;p73"/>
          <p:cNvSpPr/>
          <p:nvPr/>
        </p:nvSpPr>
        <p:spPr>
          <a:xfrm>
            <a:off x="6445113" y="2851425"/>
            <a:ext cx="279300" cy="461700"/>
          </a:xfrm>
          <a:prstGeom prst="leftRightArrow">
            <a:avLst>
              <a:gd fmla="val 50000" name="adj1"/>
              <a:gd fmla="val 2696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3"/>
          <p:cNvSpPr/>
          <p:nvPr/>
        </p:nvSpPr>
        <p:spPr>
          <a:xfrm>
            <a:off x="6945425" y="2357550"/>
            <a:ext cx="6198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鉴权</a:t>
            </a:r>
            <a:endParaRPr sz="700"/>
          </a:p>
        </p:txBody>
      </p:sp>
      <p:sp>
        <p:nvSpPr>
          <p:cNvPr id="2204" name="Google Shape;2204;p73"/>
          <p:cNvSpPr/>
          <p:nvPr/>
        </p:nvSpPr>
        <p:spPr>
          <a:xfrm>
            <a:off x="6945425" y="2642675"/>
            <a:ext cx="6198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导出任务</a:t>
            </a:r>
            <a:endParaRPr sz="700"/>
          </a:p>
        </p:txBody>
      </p:sp>
      <p:sp>
        <p:nvSpPr>
          <p:cNvPr id="2205" name="Google Shape;2205;p73"/>
          <p:cNvSpPr/>
          <p:nvPr/>
        </p:nvSpPr>
        <p:spPr>
          <a:xfrm>
            <a:off x="6945425" y="2927800"/>
            <a:ext cx="6198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Inventory</a:t>
            </a:r>
            <a:endParaRPr sz="700">
              <a:solidFill>
                <a:schemeClr val="dk1"/>
              </a:solidFill>
            </a:endParaRPr>
          </a:p>
        </p:txBody>
      </p:sp>
      <p:sp>
        <p:nvSpPr>
          <p:cNvPr id="2206" name="Google Shape;2206;p73"/>
          <p:cNvSpPr/>
          <p:nvPr/>
        </p:nvSpPr>
        <p:spPr>
          <a:xfrm>
            <a:off x="6945425" y="3212925"/>
            <a:ext cx="6198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Point信息</a:t>
            </a:r>
            <a:endParaRPr sz="700">
              <a:solidFill>
                <a:schemeClr val="dk1"/>
              </a:solidFill>
            </a:endParaRPr>
          </a:p>
        </p:txBody>
      </p:sp>
      <p:sp>
        <p:nvSpPr>
          <p:cNvPr id="2207" name="Google Shape;2207;p73"/>
          <p:cNvSpPr/>
          <p:nvPr/>
        </p:nvSpPr>
        <p:spPr>
          <a:xfrm>
            <a:off x="7844150" y="2357513"/>
            <a:ext cx="5619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轨迹事件推送</a:t>
            </a:r>
            <a:endParaRPr sz="700">
              <a:solidFill>
                <a:schemeClr val="dk1"/>
              </a:solidFill>
            </a:endParaRPr>
          </a:p>
        </p:txBody>
      </p:sp>
      <p:sp>
        <p:nvSpPr>
          <p:cNvPr id="2208" name="Google Shape;2208;p73"/>
          <p:cNvSpPr/>
          <p:nvPr/>
        </p:nvSpPr>
        <p:spPr>
          <a:xfrm>
            <a:off x="7844150" y="2683350"/>
            <a:ext cx="5619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轨迹事件通知</a:t>
            </a:r>
            <a:endParaRPr sz="700">
              <a:solidFill>
                <a:schemeClr val="dk1"/>
              </a:solidFill>
            </a:endParaRPr>
          </a:p>
        </p:txBody>
      </p:sp>
      <p:sp>
        <p:nvSpPr>
          <p:cNvPr id="2209" name="Google Shape;2209;p73"/>
          <p:cNvSpPr/>
          <p:nvPr/>
        </p:nvSpPr>
        <p:spPr>
          <a:xfrm>
            <a:off x="7710350" y="4049400"/>
            <a:ext cx="776700" cy="245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00"/>
              <a:t>Dispatch</a:t>
            </a:r>
            <a:endParaRPr sz="700"/>
          </a:p>
        </p:txBody>
      </p:sp>
      <p:sp>
        <p:nvSpPr>
          <p:cNvPr id="2210" name="Google Shape;2210;p73"/>
          <p:cNvSpPr/>
          <p:nvPr/>
        </p:nvSpPr>
        <p:spPr>
          <a:xfrm>
            <a:off x="7844150" y="3225100"/>
            <a:ext cx="5619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鉴权</a:t>
            </a:r>
            <a:endParaRPr sz="700">
              <a:solidFill>
                <a:schemeClr val="dk1"/>
              </a:solidFill>
            </a:endParaRPr>
          </a:p>
        </p:txBody>
      </p:sp>
      <p:sp>
        <p:nvSpPr>
          <p:cNvPr id="2211" name="Google Shape;2211;p73"/>
          <p:cNvSpPr/>
          <p:nvPr/>
        </p:nvSpPr>
        <p:spPr>
          <a:xfrm>
            <a:off x="6981225" y="4038275"/>
            <a:ext cx="5619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地址服务</a:t>
            </a:r>
            <a:endParaRPr sz="700">
              <a:solidFill>
                <a:schemeClr val="dk1"/>
              </a:solidFill>
            </a:endParaRPr>
          </a:p>
        </p:txBody>
      </p:sp>
      <p:sp>
        <p:nvSpPr>
          <p:cNvPr id="2212" name="Google Shape;2212;p73"/>
          <p:cNvSpPr/>
          <p:nvPr/>
        </p:nvSpPr>
        <p:spPr>
          <a:xfrm>
            <a:off x="6983975" y="3783163"/>
            <a:ext cx="5619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Site服务</a:t>
            </a:r>
            <a:endParaRPr sz="700">
              <a:solidFill>
                <a:schemeClr val="dk1"/>
              </a:solidFill>
            </a:endParaRPr>
          </a:p>
        </p:txBody>
      </p:sp>
      <p:sp>
        <p:nvSpPr>
          <p:cNvPr id="2213" name="Google Shape;2213;p73"/>
          <p:cNvSpPr/>
          <p:nvPr/>
        </p:nvSpPr>
        <p:spPr>
          <a:xfrm>
            <a:off x="7808075" y="3749400"/>
            <a:ext cx="619800" cy="210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Driver管理</a:t>
            </a:r>
            <a:endParaRPr sz="700">
              <a:solidFill>
                <a:schemeClr val="dk1"/>
              </a:solidFill>
            </a:endParaRPr>
          </a:p>
        </p:txBody>
      </p:sp>
      <p:sp>
        <p:nvSpPr>
          <p:cNvPr id="2214" name="Google Shape;2214;p73"/>
          <p:cNvSpPr txBox="1"/>
          <p:nvPr>
            <p:ph idx="4294967295" type="title"/>
          </p:nvPr>
        </p:nvSpPr>
        <p:spPr>
          <a:xfrm>
            <a:off x="552450" y="476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Clr>
                <a:schemeClr val="dk1"/>
              </a:buClr>
              <a:buSzPct val="64285"/>
              <a:buFont typeface="Arial"/>
              <a:buNone/>
            </a:pPr>
            <a:r>
              <a:rPr lang="en">
                <a:solidFill>
                  <a:schemeClr val="dk1"/>
                </a:solidFill>
              </a:rPr>
              <a:t>Business(Product) Architecture - Locker</a:t>
            </a:r>
            <a:endParaRPr>
              <a:solidFill>
                <a:schemeClr val="dk1"/>
              </a:solidFill>
            </a:endParaRPr>
          </a:p>
        </p:txBody>
      </p:sp>
      <p:sp>
        <p:nvSpPr>
          <p:cNvPr id="2215" name="Google Shape;2215;p73"/>
          <p:cNvSpPr/>
          <p:nvPr/>
        </p:nvSpPr>
        <p:spPr>
          <a:xfrm>
            <a:off x="4694906" y="4178719"/>
            <a:ext cx="1343400" cy="287400"/>
          </a:xfrm>
          <a:prstGeom prst="roundRect">
            <a:avLst>
              <a:gd fmla="val 16667" name="adj"/>
            </a:avLst>
          </a:prstGeom>
          <a:solidFill>
            <a:srgbClr val="FF9900"/>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设备监控</a:t>
            </a:r>
            <a:endParaRPr sz="800">
              <a:solidFill>
                <a:schemeClr val="lt1"/>
              </a:solidFill>
            </a:endParaRPr>
          </a:p>
          <a:p>
            <a:pPr indent="0" lvl="0" marL="0" rtl="0" algn="ctr">
              <a:spcBef>
                <a:spcPts val="0"/>
              </a:spcBef>
              <a:spcAft>
                <a:spcPts val="0"/>
              </a:spcAft>
              <a:buNone/>
            </a:pPr>
            <a:r>
              <a:rPr lang="en" sz="800">
                <a:solidFill>
                  <a:schemeClr val="lt1"/>
                </a:solidFill>
              </a:rPr>
              <a:t>设备可用性 ｜ 监控告警</a:t>
            </a:r>
            <a:endParaRPr sz="8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74"/>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Clr>
                <a:schemeClr val="dk1"/>
              </a:buClr>
              <a:buSzPct val="64285"/>
              <a:buFont typeface="Arial"/>
              <a:buNone/>
            </a:pPr>
            <a:r>
              <a:rPr lang="en">
                <a:solidFill>
                  <a:schemeClr val="dk1"/>
                </a:solidFill>
              </a:rPr>
              <a:t>Network Planning 2: Business(Product) Architecture</a:t>
            </a:r>
            <a:endParaRPr>
              <a:solidFill>
                <a:schemeClr val="dk1"/>
              </a:solidFill>
            </a:endParaRPr>
          </a:p>
        </p:txBody>
      </p:sp>
      <p:sp>
        <p:nvSpPr>
          <p:cNvPr id="2221" name="Google Shape;2221;p74"/>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2222" name="Google Shape;2222;p74"/>
          <p:cNvSpPr/>
          <p:nvPr/>
        </p:nvSpPr>
        <p:spPr>
          <a:xfrm>
            <a:off x="5584" y="4114041"/>
            <a:ext cx="7398000" cy="857700"/>
          </a:xfrm>
          <a:prstGeom prst="rect">
            <a:avLst/>
          </a:prstGeom>
          <a:solidFill>
            <a:srgbClr val="FCE5CD"/>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依赖</a:t>
            </a:r>
            <a:endParaRPr b="1" sz="800"/>
          </a:p>
        </p:txBody>
      </p:sp>
      <p:sp>
        <p:nvSpPr>
          <p:cNvPr id="2223" name="Google Shape;2223;p74"/>
          <p:cNvSpPr/>
          <p:nvPr/>
        </p:nvSpPr>
        <p:spPr>
          <a:xfrm>
            <a:off x="5694" y="651113"/>
            <a:ext cx="7398000" cy="9477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Service</a:t>
            </a:r>
            <a:endParaRPr b="1" sz="800"/>
          </a:p>
        </p:txBody>
      </p:sp>
      <p:sp>
        <p:nvSpPr>
          <p:cNvPr id="2224" name="Google Shape;2224;p74"/>
          <p:cNvSpPr/>
          <p:nvPr/>
        </p:nvSpPr>
        <p:spPr>
          <a:xfrm>
            <a:off x="0" y="1672243"/>
            <a:ext cx="7398000" cy="24465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Basic</a:t>
            </a:r>
            <a:endParaRPr b="1" sz="800"/>
          </a:p>
        </p:txBody>
      </p:sp>
      <p:sp>
        <p:nvSpPr>
          <p:cNvPr id="2225" name="Google Shape;2225;p74"/>
          <p:cNvSpPr/>
          <p:nvPr/>
        </p:nvSpPr>
        <p:spPr>
          <a:xfrm>
            <a:off x="746661" y="2296444"/>
            <a:ext cx="26382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Serviceable Area </a:t>
            </a:r>
            <a:endParaRPr b="1" sz="800">
              <a:solidFill>
                <a:srgbClr val="FFFFFF"/>
              </a:solidFill>
            </a:endParaRPr>
          </a:p>
        </p:txBody>
      </p:sp>
      <p:sp>
        <p:nvSpPr>
          <p:cNvPr id="2226" name="Google Shape;2226;p74"/>
          <p:cNvSpPr/>
          <p:nvPr/>
        </p:nvSpPr>
        <p:spPr>
          <a:xfrm>
            <a:off x="761836" y="651113"/>
            <a:ext cx="35727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末端履约方案</a:t>
            </a:r>
            <a:endParaRPr b="1" sz="800">
              <a:solidFill>
                <a:srgbClr val="FFFFFF"/>
              </a:solidFill>
            </a:endParaRPr>
          </a:p>
        </p:txBody>
      </p:sp>
      <p:sp>
        <p:nvSpPr>
          <p:cNvPr id="2227" name="Google Shape;2227;p74"/>
          <p:cNvSpPr/>
          <p:nvPr/>
        </p:nvSpPr>
        <p:spPr>
          <a:xfrm>
            <a:off x="2977828" y="417090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LH</a:t>
            </a:r>
            <a:endParaRPr b="1" sz="800">
              <a:solidFill>
                <a:srgbClr val="FFFFFF"/>
              </a:solidFill>
            </a:endParaRPr>
          </a:p>
        </p:txBody>
      </p:sp>
      <p:sp>
        <p:nvSpPr>
          <p:cNvPr id="2228" name="Google Shape;2228;p74"/>
          <p:cNvSpPr/>
          <p:nvPr/>
        </p:nvSpPr>
        <p:spPr>
          <a:xfrm>
            <a:off x="3111065" y="442035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Schedule / Trip</a:t>
            </a:r>
            <a:endParaRPr sz="700">
              <a:solidFill>
                <a:srgbClr val="000000"/>
              </a:solidFill>
            </a:endParaRPr>
          </a:p>
        </p:txBody>
      </p:sp>
      <p:sp>
        <p:nvSpPr>
          <p:cNvPr id="2229" name="Google Shape;2229;p74"/>
          <p:cNvSpPr/>
          <p:nvPr/>
        </p:nvSpPr>
        <p:spPr>
          <a:xfrm>
            <a:off x="4085265" y="416907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In Station</a:t>
            </a:r>
            <a:endParaRPr b="1" sz="800">
              <a:solidFill>
                <a:srgbClr val="FFFFFF"/>
              </a:solidFill>
            </a:endParaRPr>
          </a:p>
        </p:txBody>
      </p:sp>
      <p:sp>
        <p:nvSpPr>
          <p:cNvPr id="2230" name="Google Shape;2230;p74"/>
          <p:cNvSpPr/>
          <p:nvPr/>
        </p:nvSpPr>
        <p:spPr>
          <a:xfrm>
            <a:off x="4160810" y="4428632"/>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Capacity</a:t>
            </a:r>
            <a:endParaRPr sz="700">
              <a:solidFill>
                <a:srgbClr val="000000"/>
              </a:solidFill>
            </a:endParaRPr>
          </a:p>
        </p:txBody>
      </p:sp>
      <p:sp>
        <p:nvSpPr>
          <p:cNvPr id="2231" name="Google Shape;2231;p74"/>
          <p:cNvSpPr/>
          <p:nvPr/>
        </p:nvSpPr>
        <p:spPr>
          <a:xfrm>
            <a:off x="4160810" y="4651865"/>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Efficiency</a:t>
            </a:r>
            <a:endParaRPr sz="700">
              <a:solidFill>
                <a:srgbClr val="000000"/>
              </a:solidFill>
            </a:endParaRPr>
          </a:p>
        </p:txBody>
      </p:sp>
      <p:sp>
        <p:nvSpPr>
          <p:cNvPr id="2232" name="Google Shape;2232;p74"/>
          <p:cNvSpPr/>
          <p:nvPr/>
        </p:nvSpPr>
        <p:spPr>
          <a:xfrm>
            <a:off x="4387589" y="651113"/>
            <a:ext cx="29841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订单路由时效</a:t>
            </a:r>
            <a:endParaRPr b="1" sz="800">
              <a:solidFill>
                <a:srgbClr val="FFFFFF"/>
              </a:solidFill>
            </a:endParaRPr>
          </a:p>
        </p:txBody>
      </p:sp>
      <p:sp>
        <p:nvSpPr>
          <p:cNvPr id="2233" name="Google Shape;2233;p74"/>
          <p:cNvSpPr/>
          <p:nvPr/>
        </p:nvSpPr>
        <p:spPr>
          <a:xfrm>
            <a:off x="3436066" y="2296444"/>
            <a:ext cx="3056400" cy="8976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Routing Mgt </a:t>
            </a:r>
            <a:endParaRPr b="1" sz="800">
              <a:solidFill>
                <a:srgbClr val="FFFFFF"/>
              </a:solidFill>
            </a:endParaRPr>
          </a:p>
        </p:txBody>
      </p:sp>
      <p:sp>
        <p:nvSpPr>
          <p:cNvPr id="2234" name="Google Shape;2234;p74"/>
          <p:cNvSpPr/>
          <p:nvPr/>
        </p:nvSpPr>
        <p:spPr>
          <a:xfrm>
            <a:off x="4568605" y="2895282"/>
            <a:ext cx="986400" cy="249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Route Config</a:t>
            </a:r>
            <a:endParaRPr sz="700"/>
          </a:p>
          <a:p>
            <a:pPr indent="0" lvl="0" marL="0" rtl="0" algn="ctr">
              <a:spcBef>
                <a:spcPts val="0"/>
              </a:spcBef>
              <a:spcAft>
                <a:spcPts val="0"/>
              </a:spcAft>
              <a:buNone/>
            </a:pPr>
            <a:r>
              <a:rPr lang="en" sz="500">
                <a:solidFill>
                  <a:srgbClr val="A7A7A7"/>
                </a:solidFill>
              </a:rPr>
              <a:t>SLA</a:t>
            </a:r>
            <a:r>
              <a:rPr b="1" lang="en" sz="500">
                <a:solidFill>
                  <a:srgbClr val="999999"/>
                </a:solidFill>
              </a:rPr>
              <a:t>/</a:t>
            </a:r>
            <a:r>
              <a:rPr lang="en" sz="500">
                <a:solidFill>
                  <a:srgbClr val="999999"/>
                </a:solidFill>
              </a:rPr>
              <a:t>Type</a:t>
            </a:r>
            <a:r>
              <a:rPr b="1" lang="en" sz="500">
                <a:solidFill>
                  <a:srgbClr val="999999"/>
                </a:solidFill>
              </a:rPr>
              <a:t>/</a:t>
            </a:r>
            <a:r>
              <a:rPr lang="en" sz="500"/>
              <a:t>Distance/Toll/Fuel</a:t>
            </a:r>
            <a:endParaRPr sz="600"/>
          </a:p>
        </p:txBody>
      </p:sp>
      <p:sp>
        <p:nvSpPr>
          <p:cNvPr id="2235" name="Google Shape;2235;p74"/>
          <p:cNvSpPr/>
          <p:nvPr/>
        </p:nvSpPr>
        <p:spPr>
          <a:xfrm>
            <a:off x="746661" y="3260910"/>
            <a:ext cx="5746200" cy="8577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Site Mgt </a:t>
            </a:r>
            <a:endParaRPr b="1" sz="800">
              <a:solidFill>
                <a:srgbClr val="FFFFFF"/>
              </a:solidFill>
            </a:endParaRPr>
          </a:p>
        </p:txBody>
      </p:sp>
      <p:sp>
        <p:nvSpPr>
          <p:cNvPr id="2236" name="Google Shape;2236;p74"/>
          <p:cNvSpPr/>
          <p:nvPr/>
        </p:nvSpPr>
        <p:spPr>
          <a:xfrm>
            <a:off x="4526130" y="966572"/>
            <a:ext cx="13569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Origin Path</a:t>
            </a:r>
            <a:endParaRPr sz="700"/>
          </a:p>
          <a:p>
            <a:pPr indent="0" lvl="0" marL="0" rtl="0" algn="ctr">
              <a:spcBef>
                <a:spcPts val="0"/>
              </a:spcBef>
              <a:spcAft>
                <a:spcPts val="0"/>
              </a:spcAft>
              <a:buNone/>
            </a:pPr>
            <a:r>
              <a:rPr lang="en" sz="500"/>
              <a:t>Forward/Return</a:t>
            </a:r>
            <a:endParaRPr sz="500"/>
          </a:p>
        </p:txBody>
      </p:sp>
      <p:sp>
        <p:nvSpPr>
          <p:cNvPr id="2237" name="Google Shape;2237;p74"/>
          <p:cNvSpPr/>
          <p:nvPr/>
        </p:nvSpPr>
        <p:spPr>
          <a:xfrm>
            <a:off x="5924863" y="966572"/>
            <a:ext cx="13236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Updated Path</a:t>
            </a:r>
            <a:endParaRPr sz="700"/>
          </a:p>
          <a:p>
            <a:pPr indent="0" lvl="0" marL="0" rtl="0" algn="ctr">
              <a:spcBef>
                <a:spcPts val="0"/>
              </a:spcBef>
              <a:spcAft>
                <a:spcPts val="0"/>
              </a:spcAft>
              <a:buNone/>
            </a:pPr>
            <a:r>
              <a:rPr lang="en" sz="500"/>
              <a:t>Forward/Return</a:t>
            </a:r>
            <a:endParaRPr sz="500"/>
          </a:p>
        </p:txBody>
      </p:sp>
      <p:sp>
        <p:nvSpPr>
          <p:cNvPr id="2238" name="Google Shape;2238;p74"/>
          <p:cNvSpPr/>
          <p:nvPr/>
        </p:nvSpPr>
        <p:spPr>
          <a:xfrm>
            <a:off x="5665829" y="320695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2239" name="Google Shape;2239;p74"/>
          <p:cNvSpPr/>
          <p:nvPr/>
        </p:nvSpPr>
        <p:spPr>
          <a:xfrm>
            <a:off x="5665829" y="161357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2240" name="Google Shape;2240;p74"/>
          <p:cNvSpPr/>
          <p:nvPr/>
        </p:nvSpPr>
        <p:spPr>
          <a:xfrm>
            <a:off x="2466196" y="320695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2241" name="Google Shape;2241;p74"/>
          <p:cNvSpPr/>
          <p:nvPr/>
        </p:nvSpPr>
        <p:spPr>
          <a:xfrm>
            <a:off x="2466196" y="1613574"/>
            <a:ext cx="80700" cy="726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200"/>
          </a:p>
        </p:txBody>
      </p:sp>
      <p:sp>
        <p:nvSpPr>
          <p:cNvPr id="2242" name="Google Shape;2242;p74"/>
          <p:cNvSpPr/>
          <p:nvPr/>
        </p:nvSpPr>
        <p:spPr>
          <a:xfrm>
            <a:off x="3550183" y="2886666"/>
            <a:ext cx="986400" cy="2499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MM Product</a:t>
            </a:r>
            <a:endParaRPr sz="700">
              <a:solidFill>
                <a:srgbClr val="FFFFFF"/>
              </a:solidFill>
            </a:endParaRPr>
          </a:p>
          <a:p>
            <a:pPr indent="0" lvl="0" marL="0" rtl="0" algn="ctr">
              <a:spcBef>
                <a:spcPts val="0"/>
              </a:spcBef>
              <a:spcAft>
                <a:spcPts val="0"/>
              </a:spcAft>
              <a:buNone/>
            </a:pPr>
            <a:r>
              <a:rPr lang="en" sz="500">
                <a:solidFill>
                  <a:srgbClr val="FFFFFF"/>
                </a:solidFill>
              </a:rPr>
              <a:t>时效/经济  air/sea/land</a:t>
            </a:r>
            <a:endParaRPr sz="600">
              <a:solidFill>
                <a:srgbClr val="FFFFFF"/>
              </a:solidFill>
            </a:endParaRPr>
          </a:p>
        </p:txBody>
      </p:sp>
      <p:sp>
        <p:nvSpPr>
          <p:cNvPr id="2243" name="Google Shape;2243;p74"/>
          <p:cNvSpPr/>
          <p:nvPr/>
        </p:nvSpPr>
        <p:spPr>
          <a:xfrm>
            <a:off x="3111342" y="4658661"/>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Trip Cost</a:t>
            </a:r>
            <a:endParaRPr sz="700">
              <a:solidFill>
                <a:srgbClr val="000000"/>
              </a:solidFill>
            </a:endParaRPr>
          </a:p>
        </p:txBody>
      </p:sp>
      <p:sp>
        <p:nvSpPr>
          <p:cNvPr id="2244" name="Google Shape;2244;p74"/>
          <p:cNvSpPr/>
          <p:nvPr/>
        </p:nvSpPr>
        <p:spPr>
          <a:xfrm>
            <a:off x="759280" y="417090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Address </a:t>
            </a:r>
            <a:endParaRPr b="1" sz="800">
              <a:solidFill>
                <a:srgbClr val="FFFFFF"/>
              </a:solidFill>
            </a:endParaRPr>
          </a:p>
        </p:txBody>
      </p:sp>
      <p:sp>
        <p:nvSpPr>
          <p:cNvPr id="2245" name="Google Shape;2245;p74"/>
          <p:cNvSpPr/>
          <p:nvPr/>
        </p:nvSpPr>
        <p:spPr>
          <a:xfrm>
            <a:off x="877336" y="3550222"/>
            <a:ext cx="1938900" cy="442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基础信息管理</a:t>
            </a:r>
            <a:endParaRPr sz="700"/>
          </a:p>
          <a:p>
            <a:pPr indent="0" lvl="0" marL="0" rtl="0" algn="ctr">
              <a:spcBef>
                <a:spcPts val="0"/>
              </a:spcBef>
              <a:spcAft>
                <a:spcPts val="0"/>
              </a:spcAft>
              <a:buNone/>
            </a:pPr>
            <a:r>
              <a:rPr lang="en" sz="500"/>
              <a:t>物流履约类：All mile Hub/FMHub/SOC/Hub</a:t>
            </a:r>
            <a:endParaRPr sz="500"/>
          </a:p>
          <a:p>
            <a:pPr indent="0" lvl="0" marL="0" rtl="0" algn="ctr">
              <a:spcBef>
                <a:spcPts val="0"/>
              </a:spcBef>
              <a:spcAft>
                <a:spcPts val="0"/>
              </a:spcAft>
              <a:buNone/>
            </a:pPr>
            <a:r>
              <a:rPr lang="en" sz="500"/>
              <a:t>SP/Locker/</a:t>
            </a:r>
            <a:r>
              <a:rPr lang="en" sz="500">
                <a:solidFill>
                  <a:srgbClr val="A7A7A7"/>
                </a:solidFill>
              </a:rPr>
              <a:t>PUP/</a:t>
            </a:r>
            <a:r>
              <a:rPr lang="en" sz="500"/>
              <a:t>WHS</a:t>
            </a:r>
            <a:endParaRPr sz="500"/>
          </a:p>
          <a:p>
            <a:pPr indent="0" lvl="0" marL="0" rtl="0" algn="ctr">
              <a:spcBef>
                <a:spcPts val="0"/>
              </a:spcBef>
              <a:spcAft>
                <a:spcPts val="0"/>
              </a:spcAft>
              <a:buNone/>
            </a:pPr>
            <a:r>
              <a:rPr lang="en" sz="500"/>
              <a:t>资产管理类：Asset WHS</a:t>
            </a:r>
            <a:endParaRPr sz="700"/>
          </a:p>
        </p:txBody>
      </p:sp>
      <p:sp>
        <p:nvSpPr>
          <p:cNvPr id="2246" name="Google Shape;2246;p74"/>
          <p:cNvSpPr/>
          <p:nvPr/>
        </p:nvSpPr>
        <p:spPr>
          <a:xfrm>
            <a:off x="4733431" y="3543694"/>
            <a:ext cx="16551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站点选址</a:t>
            </a:r>
            <a:endParaRPr sz="700">
              <a:solidFill>
                <a:srgbClr val="FFFFFF"/>
              </a:solidFill>
            </a:endParaRPr>
          </a:p>
        </p:txBody>
      </p:sp>
      <p:sp>
        <p:nvSpPr>
          <p:cNvPr id="2247" name="Google Shape;2247;p74"/>
          <p:cNvSpPr/>
          <p:nvPr/>
        </p:nvSpPr>
        <p:spPr>
          <a:xfrm>
            <a:off x="2875002" y="3543694"/>
            <a:ext cx="1800300" cy="442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业务能力配置</a:t>
            </a:r>
            <a:endParaRPr sz="700"/>
          </a:p>
          <a:p>
            <a:pPr indent="0" lvl="0" marL="0" rtl="0" algn="ctr">
              <a:spcBef>
                <a:spcPts val="0"/>
              </a:spcBef>
              <a:spcAft>
                <a:spcPts val="0"/>
              </a:spcAft>
              <a:buNone/>
            </a:pPr>
            <a:r>
              <a:rPr lang="en" sz="500"/>
              <a:t>AWB Support</a:t>
            </a:r>
            <a:endParaRPr sz="500"/>
          </a:p>
          <a:p>
            <a:pPr indent="0" lvl="0" marL="0" rtl="0" algn="ctr">
              <a:spcBef>
                <a:spcPts val="0"/>
              </a:spcBef>
              <a:spcAft>
                <a:spcPts val="0"/>
              </a:spcAft>
              <a:buNone/>
            </a:pPr>
            <a:r>
              <a:rPr lang="en" sz="500"/>
              <a:t>Error Message Config</a:t>
            </a:r>
            <a:endParaRPr sz="500"/>
          </a:p>
          <a:p>
            <a:pPr indent="0" lvl="0" marL="0" rtl="0" algn="l">
              <a:spcBef>
                <a:spcPts val="0"/>
              </a:spcBef>
              <a:spcAft>
                <a:spcPts val="0"/>
              </a:spcAft>
              <a:buNone/>
            </a:pPr>
            <a:r>
              <a:t/>
            </a:r>
            <a:endParaRPr sz="500"/>
          </a:p>
        </p:txBody>
      </p:sp>
      <p:sp>
        <p:nvSpPr>
          <p:cNvPr id="2248" name="Google Shape;2248;p74"/>
          <p:cNvSpPr/>
          <p:nvPr/>
        </p:nvSpPr>
        <p:spPr>
          <a:xfrm>
            <a:off x="5192702" y="416907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Workforce</a:t>
            </a:r>
            <a:endParaRPr b="1" sz="800">
              <a:solidFill>
                <a:srgbClr val="FFFFFF"/>
              </a:solidFill>
            </a:endParaRPr>
          </a:p>
        </p:txBody>
      </p:sp>
      <p:sp>
        <p:nvSpPr>
          <p:cNvPr id="2249" name="Google Shape;2249;p74"/>
          <p:cNvSpPr/>
          <p:nvPr/>
        </p:nvSpPr>
        <p:spPr>
          <a:xfrm>
            <a:off x="5293511" y="4428632"/>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FM Shift</a:t>
            </a:r>
            <a:endParaRPr sz="700">
              <a:solidFill>
                <a:srgbClr val="000000"/>
              </a:solidFill>
            </a:endParaRPr>
          </a:p>
        </p:txBody>
      </p:sp>
      <p:sp>
        <p:nvSpPr>
          <p:cNvPr id="2250" name="Google Shape;2250;p74"/>
          <p:cNvSpPr/>
          <p:nvPr/>
        </p:nvSpPr>
        <p:spPr>
          <a:xfrm>
            <a:off x="860093" y="442035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L1-L4 </a:t>
            </a:r>
            <a:endParaRPr sz="700">
              <a:solidFill>
                <a:srgbClr val="000000"/>
              </a:solidFill>
            </a:endParaRPr>
          </a:p>
        </p:txBody>
      </p:sp>
      <p:sp>
        <p:nvSpPr>
          <p:cNvPr id="2251" name="Google Shape;2251;p74"/>
          <p:cNvSpPr/>
          <p:nvPr/>
        </p:nvSpPr>
        <p:spPr>
          <a:xfrm>
            <a:off x="860093" y="4656029"/>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Postcode</a:t>
            </a:r>
            <a:endParaRPr sz="700">
              <a:solidFill>
                <a:srgbClr val="000000"/>
              </a:solidFill>
            </a:endParaRPr>
          </a:p>
        </p:txBody>
      </p:sp>
      <p:sp>
        <p:nvSpPr>
          <p:cNvPr id="2252" name="Google Shape;2252;p74"/>
          <p:cNvSpPr/>
          <p:nvPr/>
        </p:nvSpPr>
        <p:spPr>
          <a:xfrm>
            <a:off x="833087" y="920612"/>
            <a:ext cx="2504100" cy="302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From — To </a:t>
            </a:r>
            <a:endParaRPr sz="700"/>
          </a:p>
          <a:p>
            <a:pPr indent="0" lvl="0" marL="0" rtl="0" algn="ctr">
              <a:spcBef>
                <a:spcPts val="0"/>
              </a:spcBef>
              <a:spcAft>
                <a:spcPts val="0"/>
              </a:spcAft>
              <a:buNone/>
            </a:pPr>
            <a:r>
              <a:rPr lang="en" sz="500"/>
              <a:t>Origin Site -&gt; LH Origin Site -&gt; LH Dest Site -&gt; Dest Site</a:t>
            </a:r>
            <a:endParaRPr sz="500"/>
          </a:p>
          <a:p>
            <a:pPr indent="0" lvl="0" marL="0" rtl="0" algn="ctr">
              <a:spcBef>
                <a:spcPts val="0"/>
              </a:spcBef>
              <a:spcAft>
                <a:spcPts val="0"/>
              </a:spcAft>
              <a:buNone/>
            </a:pPr>
            <a:r>
              <a:rPr lang="en" sz="500">
                <a:solidFill>
                  <a:srgbClr val="000000"/>
                </a:solidFill>
              </a:rPr>
              <a:t>Dest Site -&gt; LH Dest Site -&gt; LH Return Site -&gt; Return Site </a:t>
            </a:r>
            <a:endParaRPr sz="500"/>
          </a:p>
        </p:txBody>
      </p:sp>
      <p:sp>
        <p:nvSpPr>
          <p:cNvPr id="2253" name="Google Shape;2253;p74"/>
          <p:cNvSpPr/>
          <p:nvPr/>
        </p:nvSpPr>
        <p:spPr>
          <a:xfrm>
            <a:off x="833087" y="1256561"/>
            <a:ext cx="2504100" cy="2565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核心履约站点</a:t>
            </a:r>
            <a:endParaRPr sz="700"/>
          </a:p>
          <a:p>
            <a:pPr indent="0" lvl="0" marL="0" rtl="0" algn="ctr">
              <a:spcBef>
                <a:spcPts val="0"/>
              </a:spcBef>
              <a:spcAft>
                <a:spcPts val="0"/>
              </a:spcAft>
              <a:buNone/>
            </a:pPr>
            <a:r>
              <a:rPr lang="en" sz="500">
                <a:solidFill>
                  <a:srgbClr val="000000"/>
                </a:solidFill>
              </a:rPr>
              <a:t>Pickup Station / Deliver Station / Return Station / Handover Station / </a:t>
            </a:r>
            <a:r>
              <a:rPr lang="en" sz="500">
                <a:solidFill>
                  <a:srgbClr val="595959"/>
                </a:solidFill>
              </a:rPr>
              <a:t>Dispose Station</a:t>
            </a:r>
            <a:endParaRPr sz="500">
              <a:solidFill>
                <a:srgbClr val="595959"/>
              </a:solidFill>
            </a:endParaRPr>
          </a:p>
        </p:txBody>
      </p:sp>
      <p:sp>
        <p:nvSpPr>
          <p:cNvPr id="2254" name="Google Shape;2254;p74"/>
          <p:cNvSpPr/>
          <p:nvPr/>
        </p:nvSpPr>
        <p:spPr>
          <a:xfrm>
            <a:off x="3536556" y="2567916"/>
            <a:ext cx="2004900" cy="2451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Connect Config</a:t>
            </a:r>
            <a:endParaRPr sz="700"/>
          </a:p>
          <a:p>
            <a:pPr indent="0" lvl="0" marL="0" rtl="0" algn="ctr">
              <a:spcBef>
                <a:spcPts val="0"/>
              </a:spcBef>
              <a:spcAft>
                <a:spcPts val="0"/>
              </a:spcAft>
              <a:buNone/>
            </a:pPr>
            <a:r>
              <a:rPr lang="en" sz="500"/>
              <a:t>MM Route(线路配载) / </a:t>
            </a:r>
            <a:r>
              <a:rPr lang="en" sz="500">
                <a:solidFill>
                  <a:srgbClr val="A7A7A7"/>
                </a:solidFill>
              </a:rPr>
              <a:t>网络调优</a:t>
            </a:r>
            <a:endParaRPr sz="600">
              <a:solidFill>
                <a:srgbClr val="A7A7A7"/>
              </a:solidFill>
            </a:endParaRPr>
          </a:p>
        </p:txBody>
      </p:sp>
      <p:sp>
        <p:nvSpPr>
          <p:cNvPr id="2255" name="Google Shape;2255;p74"/>
          <p:cNvSpPr/>
          <p:nvPr/>
        </p:nvSpPr>
        <p:spPr>
          <a:xfrm>
            <a:off x="838427" y="2832071"/>
            <a:ext cx="1230000" cy="2967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White List</a:t>
            </a:r>
            <a:endParaRPr sz="700"/>
          </a:p>
          <a:p>
            <a:pPr indent="0" lvl="0" marL="0" rtl="0" algn="ctr">
              <a:spcBef>
                <a:spcPts val="0"/>
              </a:spcBef>
              <a:spcAft>
                <a:spcPts val="0"/>
              </a:spcAft>
              <a:buNone/>
            </a:pPr>
            <a:r>
              <a:rPr lang="en" sz="500"/>
              <a:t>FM: PUP/Shop ID/ WHS</a:t>
            </a:r>
            <a:endParaRPr sz="500"/>
          </a:p>
          <a:p>
            <a:pPr indent="0" lvl="0" marL="0" rtl="0" algn="ctr">
              <a:spcBef>
                <a:spcPts val="0"/>
              </a:spcBef>
              <a:spcAft>
                <a:spcPts val="0"/>
              </a:spcAft>
              <a:buNone/>
            </a:pPr>
            <a:r>
              <a:rPr lang="en" sz="500"/>
              <a:t>LM: 3PL/Reverse</a:t>
            </a:r>
            <a:endParaRPr sz="600"/>
          </a:p>
        </p:txBody>
      </p:sp>
      <p:sp>
        <p:nvSpPr>
          <p:cNvPr id="2256" name="Google Shape;2256;p74"/>
          <p:cNvSpPr/>
          <p:nvPr/>
        </p:nvSpPr>
        <p:spPr>
          <a:xfrm>
            <a:off x="2126012" y="2837885"/>
            <a:ext cx="1099500" cy="2967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Address Config</a:t>
            </a:r>
            <a:endParaRPr sz="700"/>
          </a:p>
          <a:p>
            <a:pPr indent="0" lvl="0" marL="0" rtl="0" algn="ctr">
              <a:spcBef>
                <a:spcPts val="0"/>
              </a:spcBef>
              <a:spcAft>
                <a:spcPts val="0"/>
              </a:spcAft>
              <a:buNone/>
            </a:pPr>
            <a:r>
              <a:rPr lang="en" sz="500">
                <a:solidFill>
                  <a:srgbClr val="000000"/>
                </a:solidFill>
              </a:rPr>
              <a:t>zone ID</a:t>
            </a:r>
            <a:endParaRPr sz="500">
              <a:solidFill>
                <a:srgbClr val="000000"/>
              </a:solidFill>
            </a:endParaRPr>
          </a:p>
          <a:p>
            <a:pPr indent="0" lvl="0" marL="0" rtl="0" algn="ctr">
              <a:spcBef>
                <a:spcPts val="0"/>
              </a:spcBef>
              <a:spcAft>
                <a:spcPts val="0"/>
              </a:spcAft>
              <a:buNone/>
            </a:pPr>
            <a:r>
              <a:rPr lang="en" sz="500">
                <a:solidFill>
                  <a:srgbClr val="000000"/>
                </a:solidFill>
              </a:rPr>
              <a:t>lowest Address ID + </a:t>
            </a:r>
            <a:r>
              <a:rPr lang="en" sz="500">
                <a:solidFill>
                  <a:srgbClr val="E69138"/>
                </a:solidFill>
              </a:rPr>
              <a:t>Sort Code</a:t>
            </a:r>
            <a:endParaRPr sz="500">
              <a:solidFill>
                <a:srgbClr val="E69138"/>
              </a:solidFill>
            </a:endParaRPr>
          </a:p>
        </p:txBody>
      </p:sp>
      <p:sp>
        <p:nvSpPr>
          <p:cNvPr id="2257" name="Google Shape;2257;p74"/>
          <p:cNvSpPr/>
          <p:nvPr/>
        </p:nvSpPr>
        <p:spPr>
          <a:xfrm>
            <a:off x="746661" y="1686243"/>
            <a:ext cx="5746200" cy="5751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网络管理</a:t>
            </a:r>
            <a:endParaRPr b="1" sz="800">
              <a:solidFill>
                <a:srgbClr val="FFFFFF"/>
              </a:solidFill>
            </a:endParaRPr>
          </a:p>
        </p:txBody>
      </p:sp>
      <p:sp>
        <p:nvSpPr>
          <p:cNvPr id="2258" name="Google Shape;2258;p74"/>
          <p:cNvSpPr/>
          <p:nvPr/>
        </p:nvSpPr>
        <p:spPr>
          <a:xfrm>
            <a:off x="1870378" y="4170909"/>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Smart Sorting</a:t>
            </a:r>
            <a:endParaRPr b="1" sz="800">
              <a:solidFill>
                <a:srgbClr val="FFFFFF"/>
              </a:solidFill>
            </a:endParaRPr>
          </a:p>
        </p:txBody>
      </p:sp>
      <p:sp>
        <p:nvSpPr>
          <p:cNvPr id="2259" name="Google Shape;2259;p74"/>
          <p:cNvSpPr/>
          <p:nvPr/>
        </p:nvSpPr>
        <p:spPr>
          <a:xfrm>
            <a:off x="2003615" y="4420354"/>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Hub Zone</a:t>
            </a:r>
            <a:endParaRPr sz="700">
              <a:solidFill>
                <a:srgbClr val="000000"/>
              </a:solidFill>
            </a:endParaRPr>
          </a:p>
        </p:txBody>
      </p:sp>
      <p:sp>
        <p:nvSpPr>
          <p:cNvPr id="2260" name="Google Shape;2260;p74"/>
          <p:cNvSpPr/>
          <p:nvPr/>
        </p:nvSpPr>
        <p:spPr>
          <a:xfrm>
            <a:off x="2003892" y="4658661"/>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货量热力分布</a:t>
            </a:r>
            <a:endParaRPr sz="700">
              <a:solidFill>
                <a:srgbClr val="000000"/>
              </a:solidFill>
            </a:endParaRPr>
          </a:p>
        </p:txBody>
      </p:sp>
      <p:sp>
        <p:nvSpPr>
          <p:cNvPr id="2261" name="Google Shape;2261;p74"/>
          <p:cNvSpPr/>
          <p:nvPr/>
        </p:nvSpPr>
        <p:spPr>
          <a:xfrm>
            <a:off x="1995746" y="1974826"/>
            <a:ext cx="897600" cy="247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网络编辑</a:t>
            </a:r>
            <a:endParaRPr sz="700">
              <a:solidFill>
                <a:srgbClr val="000000"/>
              </a:solidFill>
            </a:endParaRPr>
          </a:p>
        </p:txBody>
      </p:sp>
      <p:sp>
        <p:nvSpPr>
          <p:cNvPr id="2262" name="Google Shape;2262;p74"/>
          <p:cNvSpPr/>
          <p:nvPr/>
        </p:nvSpPr>
        <p:spPr>
          <a:xfrm>
            <a:off x="907401" y="1974826"/>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网络推荐</a:t>
            </a:r>
            <a:endParaRPr sz="700">
              <a:solidFill>
                <a:srgbClr val="FFFFFF"/>
              </a:solidFill>
            </a:endParaRPr>
          </a:p>
        </p:txBody>
      </p:sp>
      <p:sp>
        <p:nvSpPr>
          <p:cNvPr id="2263" name="Google Shape;2263;p74"/>
          <p:cNvSpPr/>
          <p:nvPr/>
        </p:nvSpPr>
        <p:spPr>
          <a:xfrm>
            <a:off x="3084106" y="1981445"/>
            <a:ext cx="897600" cy="247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网络发布</a:t>
            </a:r>
            <a:endParaRPr sz="700">
              <a:solidFill>
                <a:srgbClr val="000000"/>
              </a:solidFill>
            </a:endParaRPr>
          </a:p>
        </p:txBody>
      </p:sp>
      <p:sp>
        <p:nvSpPr>
          <p:cNvPr id="2264" name="Google Shape;2264;p74"/>
          <p:cNvSpPr/>
          <p:nvPr/>
        </p:nvSpPr>
        <p:spPr>
          <a:xfrm>
            <a:off x="4172480" y="1971864"/>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变更提醒</a:t>
            </a:r>
            <a:endParaRPr sz="500">
              <a:solidFill>
                <a:srgbClr val="FFFFFF"/>
              </a:solidFill>
            </a:endParaRPr>
          </a:p>
        </p:txBody>
      </p:sp>
      <p:sp>
        <p:nvSpPr>
          <p:cNvPr id="2265" name="Google Shape;2265;p74"/>
          <p:cNvSpPr/>
          <p:nvPr/>
        </p:nvSpPr>
        <p:spPr>
          <a:xfrm>
            <a:off x="5260840" y="1976891"/>
            <a:ext cx="897600" cy="2472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对外同步</a:t>
            </a:r>
            <a:endParaRPr sz="700">
              <a:solidFill>
                <a:srgbClr val="FFFFFF"/>
              </a:solidFill>
            </a:endParaRPr>
          </a:p>
          <a:p>
            <a:pPr indent="0" lvl="0" marL="0" rtl="0" algn="ctr">
              <a:spcBef>
                <a:spcPts val="0"/>
              </a:spcBef>
              <a:spcAft>
                <a:spcPts val="0"/>
              </a:spcAft>
              <a:buNone/>
            </a:pPr>
            <a:r>
              <a:rPr lang="en" sz="500">
                <a:solidFill>
                  <a:srgbClr val="FFFFFF"/>
                </a:solidFill>
              </a:rPr>
              <a:t>站点/服务范围</a:t>
            </a:r>
            <a:endParaRPr sz="500">
              <a:solidFill>
                <a:srgbClr val="FFFFFF"/>
              </a:solidFill>
            </a:endParaRPr>
          </a:p>
        </p:txBody>
      </p:sp>
      <p:sp>
        <p:nvSpPr>
          <p:cNvPr id="2266" name="Google Shape;2266;p74"/>
          <p:cNvSpPr/>
          <p:nvPr/>
        </p:nvSpPr>
        <p:spPr>
          <a:xfrm>
            <a:off x="5592504" y="2540268"/>
            <a:ext cx="796500" cy="5943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路由最优策略</a:t>
            </a:r>
            <a:endParaRPr sz="500">
              <a:solidFill>
                <a:srgbClr val="FFFFFF"/>
              </a:solidFill>
            </a:endParaRPr>
          </a:p>
          <a:p>
            <a:pPr indent="0" lvl="0" marL="0" rtl="0" algn="ctr">
              <a:spcBef>
                <a:spcPts val="0"/>
              </a:spcBef>
              <a:spcAft>
                <a:spcPts val="0"/>
              </a:spcAft>
              <a:buNone/>
            </a:pPr>
            <a:r>
              <a:rPr lang="en" sz="500">
                <a:solidFill>
                  <a:srgbClr val="FFFFFF"/>
                </a:solidFill>
              </a:rPr>
              <a:t>Origin Path </a:t>
            </a:r>
            <a:endParaRPr sz="500">
              <a:solidFill>
                <a:srgbClr val="FFFFFF"/>
              </a:solidFill>
            </a:endParaRPr>
          </a:p>
          <a:p>
            <a:pPr indent="0" lvl="0" marL="0" rtl="0" algn="ctr">
              <a:spcBef>
                <a:spcPts val="0"/>
              </a:spcBef>
              <a:spcAft>
                <a:spcPts val="0"/>
              </a:spcAft>
              <a:buNone/>
            </a:pPr>
            <a:r>
              <a:rPr lang="en" sz="500">
                <a:solidFill>
                  <a:srgbClr val="FFFFFF"/>
                </a:solidFill>
              </a:rPr>
              <a:t>Updated Path</a:t>
            </a:r>
            <a:endParaRPr sz="700">
              <a:solidFill>
                <a:srgbClr val="FFFFFF"/>
              </a:solidFill>
            </a:endParaRPr>
          </a:p>
        </p:txBody>
      </p:sp>
      <p:sp>
        <p:nvSpPr>
          <p:cNvPr id="2267" name="Google Shape;2267;p74"/>
          <p:cNvSpPr/>
          <p:nvPr/>
        </p:nvSpPr>
        <p:spPr>
          <a:xfrm>
            <a:off x="4526130" y="1256561"/>
            <a:ext cx="2722200" cy="256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SLA</a:t>
            </a:r>
            <a:endParaRPr sz="700">
              <a:solidFill>
                <a:srgbClr val="FFFFFF"/>
              </a:solidFill>
            </a:endParaRPr>
          </a:p>
          <a:p>
            <a:pPr indent="0" lvl="0" marL="0" rtl="0" algn="ctr">
              <a:spcBef>
                <a:spcPts val="0"/>
              </a:spcBef>
              <a:spcAft>
                <a:spcPts val="0"/>
              </a:spcAft>
              <a:buNone/>
            </a:pPr>
            <a:r>
              <a:rPr lang="en" sz="500">
                <a:solidFill>
                  <a:srgbClr val="FFFFFF"/>
                </a:solidFill>
              </a:rPr>
              <a:t>时效承诺 / 延误定责 / 动态预警</a:t>
            </a:r>
            <a:endParaRPr sz="500">
              <a:solidFill>
                <a:srgbClr val="FFFFFF"/>
              </a:solidFill>
            </a:endParaRPr>
          </a:p>
        </p:txBody>
      </p:sp>
      <p:sp>
        <p:nvSpPr>
          <p:cNvPr id="2268" name="Google Shape;2268;p74"/>
          <p:cNvSpPr/>
          <p:nvPr/>
        </p:nvSpPr>
        <p:spPr>
          <a:xfrm>
            <a:off x="5293511" y="4656745"/>
            <a:ext cx="870000" cy="186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LM Shift</a:t>
            </a:r>
            <a:endParaRPr sz="700">
              <a:solidFill>
                <a:srgbClr val="000000"/>
              </a:solidFill>
            </a:endParaRPr>
          </a:p>
        </p:txBody>
      </p:sp>
      <p:sp>
        <p:nvSpPr>
          <p:cNvPr id="2269" name="Google Shape;2269;p74"/>
          <p:cNvSpPr/>
          <p:nvPr/>
        </p:nvSpPr>
        <p:spPr>
          <a:xfrm>
            <a:off x="6300140" y="4169070"/>
            <a:ext cx="1071900" cy="7503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Event</a:t>
            </a:r>
            <a:endParaRPr b="1" sz="800">
              <a:solidFill>
                <a:srgbClr val="FFFFFF"/>
              </a:solidFill>
            </a:endParaRPr>
          </a:p>
        </p:txBody>
      </p:sp>
      <p:sp>
        <p:nvSpPr>
          <p:cNvPr id="2270" name="Google Shape;2270;p74"/>
          <p:cNvSpPr txBox="1"/>
          <p:nvPr/>
        </p:nvSpPr>
        <p:spPr>
          <a:xfrm>
            <a:off x="7222031" y="1793513"/>
            <a:ext cx="9006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1100"/>
          </a:p>
        </p:txBody>
      </p:sp>
      <p:sp>
        <p:nvSpPr>
          <p:cNvPr id="2271" name="Google Shape;2271;p74"/>
          <p:cNvSpPr txBox="1"/>
          <p:nvPr/>
        </p:nvSpPr>
        <p:spPr>
          <a:xfrm>
            <a:off x="7326731" y="1317825"/>
            <a:ext cx="1858500" cy="2293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700">
                <a:solidFill>
                  <a:srgbClr val="000000"/>
                </a:solidFill>
              </a:rPr>
              <a:t>待新增：</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SLA相关，颗粒度为order path级别。规定各个站点间运输的时效要求。末端揽派、站点停留时长则分别取自FM/LM、in_station。 最终Network负责组装运单整体的SLA</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路由引擎，动态路由的更新策略</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MM Product - 路由产品</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版本推荐 — 网络调优、 站点选址</a:t>
            </a:r>
            <a:endParaRPr sz="700">
              <a:solidFill>
                <a:srgbClr val="000000"/>
              </a:solidFill>
            </a:endParaRPr>
          </a:p>
          <a:p>
            <a:pPr indent="0" lvl="0" marL="0" rtl="0" algn="l">
              <a:spcBef>
                <a:spcPts val="0"/>
              </a:spcBef>
              <a:spcAft>
                <a:spcPts val="0"/>
              </a:spcAft>
              <a:buNone/>
            </a:pPr>
            <a:r>
              <a:t/>
            </a:r>
            <a:endParaRPr sz="700">
              <a:solidFill>
                <a:srgbClr val="000000"/>
              </a:solidFill>
            </a:endParaRPr>
          </a:p>
          <a:p>
            <a:pPr indent="0" lvl="0" marL="0" rtl="0" algn="l">
              <a:spcBef>
                <a:spcPts val="0"/>
              </a:spcBef>
              <a:spcAft>
                <a:spcPts val="0"/>
              </a:spcAft>
              <a:buNone/>
            </a:pPr>
            <a:r>
              <a:rPr lang="en" sz="700">
                <a:solidFill>
                  <a:srgbClr val="000000"/>
                </a:solidFill>
              </a:rPr>
              <a:t>待优化：</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Connect config - 多路由配置</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版本对外同步、变更提醒</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Sorting Plan的加工交接至站内，只保留MM route生成初始版本的逻辑</a:t>
            </a:r>
            <a:endParaRPr sz="700">
              <a:solidFill>
                <a:srgbClr val="000000"/>
              </a:solidFill>
            </a:endParaRPr>
          </a:p>
          <a:p>
            <a:pPr indent="0" lvl="0" marL="342900" rtl="0" algn="l">
              <a:spcBef>
                <a:spcPts val="0"/>
              </a:spcBef>
              <a:spcAft>
                <a:spcPts val="0"/>
              </a:spcAft>
              <a:buNone/>
            </a:pPr>
            <a:r>
              <a:t/>
            </a:r>
            <a:endParaRPr sz="700">
              <a:solidFill>
                <a:srgbClr val="000000"/>
              </a:solidFill>
            </a:endParaRPr>
          </a:p>
          <a:p>
            <a:pPr indent="0" lvl="0" marL="0" rtl="0" algn="l">
              <a:spcBef>
                <a:spcPts val="0"/>
              </a:spcBef>
              <a:spcAft>
                <a:spcPts val="0"/>
              </a:spcAft>
              <a:buNone/>
            </a:pPr>
            <a:r>
              <a:rPr lang="en" sz="700">
                <a:solidFill>
                  <a:srgbClr val="000000"/>
                </a:solidFill>
              </a:rPr>
              <a:t>待移除：</a:t>
            </a:r>
            <a:endParaRPr sz="700">
              <a:solidFill>
                <a:srgbClr val="000000"/>
              </a:solidFill>
            </a:endParaRPr>
          </a:p>
          <a:p>
            <a:pPr indent="-209550" lvl="0" marL="342900" rtl="0" algn="l">
              <a:spcBef>
                <a:spcPts val="0"/>
              </a:spcBef>
              <a:spcAft>
                <a:spcPts val="0"/>
              </a:spcAft>
              <a:buClr>
                <a:srgbClr val="000000"/>
              </a:buClr>
              <a:buSzPts val="700"/>
              <a:buChar char="●"/>
            </a:pPr>
            <a:r>
              <a:rPr lang="en" sz="700">
                <a:solidFill>
                  <a:srgbClr val="000000"/>
                </a:solidFill>
              </a:rPr>
              <a:t>sortcode的管理交接至站内</a:t>
            </a:r>
            <a:endParaRPr sz="700">
              <a:solidFill>
                <a:srgbClr val="000000"/>
              </a:solidFill>
            </a:endParaRPr>
          </a:p>
          <a:p>
            <a:pPr indent="0" lvl="0" marL="342900" rtl="0" algn="l">
              <a:spcBef>
                <a:spcPts val="0"/>
              </a:spcBef>
              <a:spcAft>
                <a:spcPts val="0"/>
              </a:spcAft>
              <a:buNone/>
            </a:pPr>
            <a:r>
              <a:t/>
            </a:r>
            <a:endParaRPr sz="700">
              <a:solidFill>
                <a:srgbClr val="000000"/>
              </a:solidFill>
            </a:endParaRPr>
          </a:p>
          <a:p>
            <a:pPr indent="0" lvl="0" marL="0" rtl="0" algn="l">
              <a:spcBef>
                <a:spcPts val="0"/>
              </a:spcBef>
              <a:spcAft>
                <a:spcPts val="0"/>
              </a:spcAft>
              <a:buNone/>
            </a:pPr>
            <a:r>
              <a:t/>
            </a:r>
            <a:endParaRPr sz="700">
              <a:solidFill>
                <a:srgbClr val="000000"/>
              </a:solidFill>
            </a:endParaRPr>
          </a:p>
        </p:txBody>
      </p:sp>
      <p:sp>
        <p:nvSpPr>
          <p:cNvPr id="2272" name="Google Shape;2272;p74"/>
          <p:cNvSpPr/>
          <p:nvPr/>
        </p:nvSpPr>
        <p:spPr>
          <a:xfrm>
            <a:off x="6528148" y="1686243"/>
            <a:ext cx="843900" cy="24279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网络负载监控</a:t>
            </a:r>
            <a:endParaRPr b="1" sz="800">
              <a:solidFill>
                <a:srgbClr val="FFFFFF"/>
              </a:solidFill>
            </a:endParaRPr>
          </a:p>
        </p:txBody>
      </p:sp>
      <p:sp>
        <p:nvSpPr>
          <p:cNvPr id="2273" name="Google Shape;2273;p74"/>
          <p:cNvSpPr/>
          <p:nvPr/>
        </p:nvSpPr>
        <p:spPr>
          <a:xfrm>
            <a:off x="3384933" y="920612"/>
            <a:ext cx="897600" cy="594300"/>
          </a:xfrm>
          <a:prstGeom prst="roundRect">
            <a:avLst>
              <a:gd fmla="val 16667" name="adj"/>
            </a:avLst>
          </a:prstGeom>
          <a:solidFill>
            <a:srgbClr val="FCE5CD"/>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Sort Code</a:t>
            </a:r>
            <a:endParaRPr sz="700"/>
          </a:p>
          <a:p>
            <a:pPr indent="0" lvl="0" marL="0" rtl="0" algn="ctr">
              <a:spcBef>
                <a:spcPts val="0"/>
              </a:spcBef>
              <a:spcAft>
                <a:spcPts val="0"/>
              </a:spcAft>
              <a:buNone/>
            </a:pPr>
            <a:r>
              <a:rPr lang="en" sz="500"/>
              <a:t>Pickup/Deliver/Return</a:t>
            </a:r>
            <a:endParaRPr sz="500"/>
          </a:p>
          <a:p>
            <a:pPr indent="0" lvl="0" marL="0" rtl="0" algn="ctr">
              <a:spcBef>
                <a:spcPts val="0"/>
              </a:spcBef>
              <a:spcAft>
                <a:spcPts val="0"/>
              </a:spcAft>
              <a:buNone/>
            </a:pPr>
            <a:r>
              <a:rPr lang="en" sz="500"/>
              <a:t>WHS/Locker/SP</a:t>
            </a:r>
            <a:endParaRPr sz="500"/>
          </a:p>
        </p:txBody>
      </p:sp>
      <p:sp>
        <p:nvSpPr>
          <p:cNvPr id="2274" name="Google Shape;2274;p74"/>
          <p:cNvSpPr/>
          <p:nvPr/>
        </p:nvSpPr>
        <p:spPr>
          <a:xfrm>
            <a:off x="833087" y="2546144"/>
            <a:ext cx="2387100" cy="2451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Solution计算策略</a:t>
            </a:r>
            <a:endParaRPr sz="700"/>
          </a:p>
          <a:p>
            <a:pPr indent="0" lvl="0" marL="0" rtl="0" algn="ctr">
              <a:spcBef>
                <a:spcPts val="0"/>
              </a:spcBef>
              <a:spcAft>
                <a:spcPts val="0"/>
              </a:spcAft>
              <a:buNone/>
            </a:pPr>
            <a:r>
              <a:rPr lang="en" sz="500"/>
              <a:t>From-TO/核心履约站点/</a:t>
            </a:r>
            <a:r>
              <a:rPr lang="en" sz="500">
                <a:solidFill>
                  <a:srgbClr val="E69138"/>
                </a:solidFill>
              </a:rPr>
              <a:t>Sort Code</a:t>
            </a:r>
            <a:endParaRPr sz="500">
              <a:solidFill>
                <a:srgbClr val="E69138"/>
              </a:solidFill>
            </a:endParaRPr>
          </a:p>
        </p:txBody>
      </p:sp>
      <p:sp>
        <p:nvSpPr>
          <p:cNvPr id="2275" name="Google Shape;2275;p74"/>
          <p:cNvSpPr/>
          <p:nvPr/>
        </p:nvSpPr>
        <p:spPr>
          <a:xfrm>
            <a:off x="6626480" y="2140706"/>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负载情况</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sp>
        <p:nvSpPr>
          <p:cNvPr id="2276" name="Google Shape;2276;p74"/>
          <p:cNvSpPr/>
          <p:nvPr/>
        </p:nvSpPr>
        <p:spPr>
          <a:xfrm>
            <a:off x="6621345" y="2728972"/>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资源容量</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sp>
        <p:nvSpPr>
          <p:cNvPr id="2277" name="Google Shape;2277;p74"/>
          <p:cNvSpPr/>
          <p:nvPr/>
        </p:nvSpPr>
        <p:spPr>
          <a:xfrm>
            <a:off x="6621345" y="3361909"/>
            <a:ext cx="657300" cy="4425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建议</a:t>
            </a:r>
            <a:endParaRPr sz="700">
              <a:solidFill>
                <a:srgbClr val="FFFFFF"/>
              </a:solidFill>
            </a:endParaRPr>
          </a:p>
          <a:p>
            <a:pPr indent="0" lvl="0" marL="0" rtl="0" algn="ctr">
              <a:spcBef>
                <a:spcPts val="0"/>
              </a:spcBef>
              <a:spcAft>
                <a:spcPts val="0"/>
              </a:spcAft>
              <a:buNone/>
            </a:pPr>
            <a:r>
              <a:rPr lang="en" sz="500">
                <a:solidFill>
                  <a:srgbClr val="FFFFFF"/>
                </a:solidFill>
              </a:rPr>
              <a:t>Ad-hoc Trip调整</a:t>
            </a:r>
            <a:endParaRPr sz="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p:nvPr/>
        </p:nvSpPr>
        <p:spPr>
          <a:xfrm>
            <a:off x="615300" y="2258050"/>
            <a:ext cx="1121100" cy="1515900"/>
          </a:xfrm>
          <a:prstGeom prst="roundRect">
            <a:avLst>
              <a:gd fmla="val 9079"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270" name="Google Shape;270;p30"/>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2"/>
              </a:buClr>
              <a:buSzPts val="1100"/>
              <a:buFont typeface="Arial"/>
              <a:buNone/>
            </a:pPr>
            <a:r>
              <a:rPr lang="en">
                <a:solidFill>
                  <a:srgbClr val="EE4D2D"/>
                </a:solidFill>
              </a:rPr>
              <a:t>SPX Overall Product Architecture (As-is, Nov 2022)</a:t>
            </a:r>
            <a:endParaRPr>
              <a:solidFill>
                <a:srgbClr val="EE4D2D"/>
              </a:solidFill>
            </a:endParaRPr>
          </a:p>
        </p:txBody>
      </p:sp>
      <p:sp>
        <p:nvSpPr>
          <p:cNvPr id="271" name="Google Shape;271;p30"/>
          <p:cNvSpPr txBox="1"/>
          <p:nvPr>
            <p:ph idx="12" type="sldNum"/>
          </p:nvPr>
        </p:nvSpPr>
        <p:spPr>
          <a:xfrm>
            <a:off x="6999280" y="4770225"/>
            <a:ext cx="2057400" cy="273900"/>
          </a:xfrm>
          <a:prstGeom prst="rect">
            <a:avLst/>
          </a:prstGeom>
        </p:spPr>
        <p:txBody>
          <a:bodyPr anchorCtr="0" anchor="ctr" bIns="19275" lIns="38575" spcFirstLastPara="1" rIns="38575" wrap="square" tIns="19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solidFill>
                  <a:schemeClr val="dk1"/>
                </a:solidFill>
              </a:rPr>
              <a:t>‹#›</a:t>
            </a:fld>
            <a:endParaRPr>
              <a:solidFill>
                <a:schemeClr val="dk1"/>
              </a:solidFill>
            </a:endParaRPr>
          </a:p>
        </p:txBody>
      </p:sp>
      <p:sp>
        <p:nvSpPr>
          <p:cNvPr id="272" name="Google Shape;272;p30"/>
          <p:cNvSpPr txBox="1"/>
          <p:nvPr/>
        </p:nvSpPr>
        <p:spPr>
          <a:xfrm>
            <a:off x="7703925" y="620050"/>
            <a:ext cx="1170000" cy="16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t>Last modified: Nov 2022</a:t>
            </a:r>
            <a:endParaRPr sz="600"/>
          </a:p>
        </p:txBody>
      </p:sp>
      <p:sp>
        <p:nvSpPr>
          <p:cNvPr id="273" name="Google Shape;273;p30"/>
          <p:cNvSpPr/>
          <p:nvPr/>
        </p:nvSpPr>
        <p:spPr>
          <a:xfrm>
            <a:off x="6877487" y="1046225"/>
            <a:ext cx="1542300" cy="3792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30"/>
          <p:cNvSpPr/>
          <p:nvPr/>
        </p:nvSpPr>
        <p:spPr>
          <a:xfrm>
            <a:off x="1867319" y="2257899"/>
            <a:ext cx="6552600" cy="1515900"/>
          </a:xfrm>
          <a:prstGeom prst="roundRect">
            <a:avLst>
              <a:gd fmla="val 8647" name="adj"/>
            </a:avLst>
          </a:prstGeom>
          <a:noFill/>
          <a:ln cap="flat" cmpd="sng" w="9525">
            <a:solidFill>
              <a:srgbClr val="4472C4"/>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400" u="none" cap="none" strike="noStrike">
              <a:solidFill>
                <a:srgbClr val="000000"/>
              </a:solidFill>
              <a:latin typeface="Arial"/>
              <a:ea typeface="Arial"/>
              <a:cs typeface="Arial"/>
              <a:sym typeface="Arial"/>
            </a:endParaRPr>
          </a:p>
        </p:txBody>
      </p:sp>
      <p:sp>
        <p:nvSpPr>
          <p:cNvPr id="275" name="Google Shape;275;p30"/>
          <p:cNvSpPr/>
          <p:nvPr/>
        </p:nvSpPr>
        <p:spPr>
          <a:xfrm>
            <a:off x="1867278" y="1605892"/>
            <a:ext cx="4935300" cy="4224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30"/>
          <p:cNvSpPr/>
          <p:nvPr/>
        </p:nvSpPr>
        <p:spPr>
          <a:xfrm>
            <a:off x="1867299" y="1042625"/>
            <a:ext cx="4935300" cy="3792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4472C4"/>
              </a:solidFill>
              <a:latin typeface="Arial"/>
              <a:ea typeface="Arial"/>
              <a:cs typeface="Arial"/>
              <a:sym typeface="Arial"/>
            </a:endParaRPr>
          </a:p>
        </p:txBody>
      </p:sp>
      <p:sp>
        <p:nvSpPr>
          <p:cNvPr id="277" name="Google Shape;277;p30"/>
          <p:cNvSpPr/>
          <p:nvPr/>
        </p:nvSpPr>
        <p:spPr>
          <a:xfrm>
            <a:off x="1956598" y="1153450"/>
            <a:ext cx="3605400" cy="203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Order Processing</a:t>
            </a:r>
            <a:endParaRPr sz="600">
              <a:solidFill>
                <a:srgbClr val="FFFFFF"/>
              </a:solidFill>
            </a:endParaRPr>
          </a:p>
        </p:txBody>
      </p:sp>
      <p:sp>
        <p:nvSpPr>
          <p:cNvPr id="278" name="Google Shape;278;p30"/>
          <p:cNvSpPr/>
          <p:nvPr/>
        </p:nvSpPr>
        <p:spPr>
          <a:xfrm>
            <a:off x="1961953" y="1711125"/>
            <a:ext cx="1121100" cy="203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Dispatch Strategy</a:t>
            </a:r>
            <a:endParaRPr b="0" i="0" sz="600" u="none" cap="none" strike="noStrike">
              <a:solidFill>
                <a:srgbClr val="FFFFFF"/>
              </a:solidFill>
              <a:latin typeface="Arial"/>
              <a:ea typeface="Arial"/>
              <a:cs typeface="Arial"/>
              <a:sym typeface="Arial"/>
            </a:endParaRPr>
          </a:p>
        </p:txBody>
      </p:sp>
      <p:sp>
        <p:nvSpPr>
          <p:cNvPr id="279" name="Google Shape;279;p30"/>
          <p:cNvSpPr/>
          <p:nvPr/>
        </p:nvSpPr>
        <p:spPr>
          <a:xfrm>
            <a:off x="3209137" y="1711125"/>
            <a:ext cx="3543000" cy="203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Operation</a:t>
            </a:r>
            <a:r>
              <a:rPr b="0" i="0" lang="en" sz="600" u="none" cap="none" strike="noStrike">
                <a:solidFill>
                  <a:srgbClr val="FFFFFF"/>
                </a:solidFill>
                <a:latin typeface="Arial"/>
                <a:ea typeface="Arial"/>
                <a:cs typeface="Arial"/>
                <a:sym typeface="Arial"/>
              </a:rPr>
              <a:t> </a:t>
            </a:r>
            <a:r>
              <a:rPr lang="en" sz="600">
                <a:solidFill>
                  <a:srgbClr val="FFFFFF"/>
                </a:solidFill>
              </a:rPr>
              <a:t>Plan</a:t>
            </a:r>
            <a:r>
              <a:rPr b="0" i="0" lang="en" sz="600" u="none" cap="none" strike="noStrike">
                <a:solidFill>
                  <a:srgbClr val="FFFFFF"/>
                </a:solidFill>
                <a:latin typeface="Arial"/>
                <a:ea typeface="Arial"/>
                <a:cs typeface="Arial"/>
                <a:sym typeface="Arial"/>
              </a:rPr>
              <a:t> Management</a:t>
            </a:r>
            <a:endParaRPr b="0" i="0" sz="600" u="none" cap="none" strike="noStrike">
              <a:solidFill>
                <a:srgbClr val="FFFFFF"/>
              </a:solidFill>
              <a:latin typeface="Arial"/>
              <a:ea typeface="Arial"/>
              <a:cs typeface="Arial"/>
              <a:sym typeface="Arial"/>
            </a:endParaRPr>
          </a:p>
        </p:txBody>
      </p:sp>
      <p:sp>
        <p:nvSpPr>
          <p:cNvPr id="280" name="Google Shape;280;p30"/>
          <p:cNvSpPr/>
          <p:nvPr/>
        </p:nvSpPr>
        <p:spPr>
          <a:xfrm>
            <a:off x="3526545" y="1543249"/>
            <a:ext cx="17724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Dispatch Center</a:t>
            </a:r>
            <a:endParaRPr b="1" i="0" sz="800" u="none" cap="none" strike="noStrike">
              <a:solidFill>
                <a:srgbClr val="4472C4"/>
              </a:solidFill>
              <a:latin typeface="Arial"/>
              <a:ea typeface="Arial"/>
              <a:cs typeface="Arial"/>
              <a:sym typeface="Arial"/>
            </a:endParaRPr>
          </a:p>
        </p:txBody>
      </p:sp>
      <p:sp>
        <p:nvSpPr>
          <p:cNvPr id="281" name="Google Shape;281;p30"/>
          <p:cNvSpPr/>
          <p:nvPr/>
        </p:nvSpPr>
        <p:spPr>
          <a:xfrm>
            <a:off x="3526441" y="952050"/>
            <a:ext cx="17724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a:t>
            </a:r>
            <a:r>
              <a:rPr b="1" i="0" lang="en" sz="800" u="none" cap="none" strike="noStrike">
                <a:solidFill>
                  <a:srgbClr val="4472C4"/>
                </a:solidFill>
                <a:latin typeface="Arial"/>
                <a:ea typeface="Arial"/>
                <a:cs typeface="Arial"/>
                <a:sym typeface="Arial"/>
              </a:rPr>
              <a:t>Order</a:t>
            </a:r>
            <a:r>
              <a:rPr b="1" i="0" lang="en" sz="800" u="none" cap="none" strike="noStrike">
                <a:solidFill>
                  <a:srgbClr val="4472C4"/>
                </a:solidFill>
                <a:latin typeface="Arial"/>
                <a:ea typeface="Arial"/>
                <a:cs typeface="Arial"/>
                <a:sym typeface="Arial"/>
              </a:rPr>
              <a:t> </a:t>
            </a:r>
            <a:r>
              <a:rPr b="1" lang="en" sz="800">
                <a:solidFill>
                  <a:srgbClr val="4472C4"/>
                </a:solidFill>
              </a:rPr>
              <a:t>Center</a:t>
            </a:r>
            <a:endParaRPr b="1" i="0" sz="800" u="none" cap="none" strike="noStrike">
              <a:solidFill>
                <a:srgbClr val="4472C4"/>
              </a:solidFill>
              <a:latin typeface="Arial"/>
              <a:ea typeface="Arial"/>
              <a:cs typeface="Arial"/>
              <a:sym typeface="Arial"/>
            </a:endParaRPr>
          </a:p>
        </p:txBody>
      </p:sp>
      <p:sp>
        <p:nvSpPr>
          <p:cNvPr id="282" name="Google Shape;282;p30"/>
          <p:cNvSpPr/>
          <p:nvPr/>
        </p:nvSpPr>
        <p:spPr>
          <a:xfrm>
            <a:off x="1917186" y="2391642"/>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83" name="Google Shape;283;p30"/>
          <p:cNvSpPr/>
          <p:nvPr/>
        </p:nvSpPr>
        <p:spPr>
          <a:xfrm>
            <a:off x="1971205" y="2298508"/>
            <a:ext cx="7215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FM/LM Domain</a:t>
            </a:r>
            <a:endParaRPr b="1" i="0" sz="700" u="none" cap="none" strike="noStrike">
              <a:solidFill>
                <a:srgbClr val="3C78D8"/>
              </a:solidFill>
              <a:latin typeface="Arial"/>
              <a:ea typeface="Arial"/>
              <a:cs typeface="Arial"/>
              <a:sym typeface="Arial"/>
            </a:endParaRPr>
          </a:p>
        </p:txBody>
      </p:sp>
      <p:sp>
        <p:nvSpPr>
          <p:cNvPr id="284" name="Google Shape;284;p30"/>
          <p:cNvSpPr/>
          <p:nvPr/>
        </p:nvSpPr>
        <p:spPr>
          <a:xfrm>
            <a:off x="1964275"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285" name="Google Shape;285;p30"/>
          <p:cNvSpPr/>
          <p:nvPr/>
        </p:nvSpPr>
        <p:spPr>
          <a:xfrm>
            <a:off x="1963350"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286" name="Google Shape;286;p30"/>
          <p:cNvSpPr/>
          <p:nvPr/>
        </p:nvSpPr>
        <p:spPr>
          <a:xfrm>
            <a:off x="2013975"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Pick-up</a:t>
            </a:r>
            <a:endParaRPr b="0" i="0" sz="5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Delivery</a:t>
            </a:r>
            <a:endParaRPr b="0" i="0" sz="500" u="none" cap="none" strike="noStrike">
              <a:solidFill>
                <a:srgbClr val="434343"/>
              </a:solidFill>
              <a:latin typeface="Arial"/>
              <a:ea typeface="Arial"/>
              <a:cs typeface="Arial"/>
              <a:sym typeface="Arial"/>
            </a:endParaRPr>
          </a:p>
        </p:txBody>
      </p:sp>
      <p:sp>
        <p:nvSpPr>
          <p:cNvPr id="287" name="Google Shape;287;p30"/>
          <p:cNvSpPr/>
          <p:nvPr/>
        </p:nvSpPr>
        <p:spPr>
          <a:xfrm>
            <a:off x="2013975" y="3330730"/>
            <a:ext cx="663900" cy="27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Pick-up Point Mgt</a:t>
            </a:r>
            <a:endParaRPr sz="500">
              <a:solidFill>
                <a:srgbClr val="434343"/>
              </a:solidFill>
            </a:endParaRPr>
          </a:p>
        </p:txBody>
      </p:sp>
      <p:sp>
        <p:nvSpPr>
          <p:cNvPr id="288" name="Google Shape;288;p30"/>
          <p:cNvSpPr/>
          <p:nvPr/>
        </p:nvSpPr>
        <p:spPr>
          <a:xfrm>
            <a:off x="2847117" y="2391642"/>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89" name="Google Shape;289;p30"/>
          <p:cNvSpPr/>
          <p:nvPr/>
        </p:nvSpPr>
        <p:spPr>
          <a:xfrm>
            <a:off x="2911801" y="2304762"/>
            <a:ext cx="7626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In-station Domain</a:t>
            </a:r>
            <a:endParaRPr b="1" i="0" sz="700" u="none" cap="none" strike="noStrike">
              <a:solidFill>
                <a:srgbClr val="3C78D8"/>
              </a:solidFill>
              <a:latin typeface="Arial"/>
              <a:ea typeface="Arial"/>
              <a:cs typeface="Arial"/>
              <a:sym typeface="Arial"/>
            </a:endParaRPr>
          </a:p>
        </p:txBody>
      </p:sp>
      <p:sp>
        <p:nvSpPr>
          <p:cNvPr id="290" name="Google Shape;290;p30"/>
          <p:cNvSpPr/>
          <p:nvPr/>
        </p:nvSpPr>
        <p:spPr>
          <a:xfrm>
            <a:off x="2894214"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291" name="Google Shape;291;p30"/>
          <p:cNvSpPr/>
          <p:nvPr/>
        </p:nvSpPr>
        <p:spPr>
          <a:xfrm>
            <a:off x="2893273"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292" name="Google Shape;292;p30"/>
          <p:cNvSpPr/>
          <p:nvPr/>
        </p:nvSpPr>
        <p:spPr>
          <a:xfrm>
            <a:off x="2930175"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Inbound/Outbound</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Packing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Parcel sweeping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ASM</a:t>
            </a:r>
            <a:endParaRPr sz="500">
              <a:solidFill>
                <a:srgbClr val="434343"/>
              </a:solidFill>
            </a:endParaRPr>
          </a:p>
        </p:txBody>
      </p:sp>
      <p:sp>
        <p:nvSpPr>
          <p:cNvPr id="293" name="Google Shape;293;p30"/>
          <p:cNvSpPr/>
          <p:nvPr/>
        </p:nvSpPr>
        <p:spPr>
          <a:xfrm>
            <a:off x="2943918" y="3330730"/>
            <a:ext cx="663900" cy="27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p:txBody>
      </p:sp>
      <p:sp>
        <p:nvSpPr>
          <p:cNvPr id="294" name="Google Shape;294;p30"/>
          <p:cNvSpPr/>
          <p:nvPr/>
        </p:nvSpPr>
        <p:spPr>
          <a:xfrm>
            <a:off x="3886102" y="2139922"/>
            <a:ext cx="19599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sp>
        <p:nvSpPr>
          <p:cNvPr id="295" name="Google Shape;295;p30"/>
          <p:cNvSpPr/>
          <p:nvPr/>
        </p:nvSpPr>
        <p:spPr>
          <a:xfrm>
            <a:off x="5636912" y="2390471"/>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96" name="Google Shape;296;p30"/>
          <p:cNvSpPr/>
          <p:nvPr/>
        </p:nvSpPr>
        <p:spPr>
          <a:xfrm>
            <a:off x="5735053" y="2297306"/>
            <a:ext cx="6210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Locker</a:t>
            </a:r>
            <a:r>
              <a:rPr b="1" i="0" lang="en" sz="700" u="none" cap="none" strike="noStrike">
                <a:solidFill>
                  <a:srgbClr val="3C78D8"/>
                </a:solidFill>
                <a:latin typeface="Arial"/>
                <a:ea typeface="Arial"/>
                <a:cs typeface="Arial"/>
                <a:sym typeface="Arial"/>
              </a:rPr>
              <a:t> Domain</a:t>
            </a:r>
            <a:endParaRPr b="1" i="0" sz="700" u="none" cap="none" strike="noStrike">
              <a:solidFill>
                <a:srgbClr val="3C78D8"/>
              </a:solidFill>
              <a:latin typeface="Arial"/>
              <a:ea typeface="Arial"/>
              <a:cs typeface="Arial"/>
              <a:sym typeface="Arial"/>
            </a:endParaRPr>
          </a:p>
        </p:txBody>
      </p:sp>
      <p:sp>
        <p:nvSpPr>
          <p:cNvPr id="297" name="Google Shape;297;p30"/>
          <p:cNvSpPr/>
          <p:nvPr/>
        </p:nvSpPr>
        <p:spPr>
          <a:xfrm>
            <a:off x="5683998"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298" name="Google Shape;298;p30"/>
          <p:cNvSpPr/>
          <p:nvPr/>
        </p:nvSpPr>
        <p:spPr>
          <a:xfrm>
            <a:off x="5683075"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299" name="Google Shape;299;p30"/>
          <p:cNvSpPr/>
          <p:nvPr/>
        </p:nvSpPr>
        <p:spPr>
          <a:xfrm>
            <a:off x="5733700"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Drop-off</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Self-collection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operation</a:t>
            </a:r>
            <a:endParaRPr sz="500">
              <a:solidFill>
                <a:srgbClr val="434343"/>
              </a:solidFill>
            </a:endParaRPr>
          </a:p>
        </p:txBody>
      </p:sp>
      <p:sp>
        <p:nvSpPr>
          <p:cNvPr id="300" name="Google Shape;300;p30"/>
          <p:cNvSpPr/>
          <p:nvPr/>
        </p:nvSpPr>
        <p:spPr>
          <a:xfrm>
            <a:off x="5733700" y="3337184"/>
            <a:ext cx="663900" cy="267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lang="en" sz="500">
                <a:solidFill>
                  <a:srgbClr val="000000"/>
                </a:solidFill>
              </a:rPr>
              <a:t>Locker Partner Mgt</a:t>
            </a:r>
            <a:endParaRPr sz="500">
              <a:solidFill>
                <a:srgbClr val="000000"/>
              </a:solidFill>
            </a:endParaRPr>
          </a:p>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sz="500">
              <a:solidFill>
                <a:srgbClr val="000000"/>
              </a:solidFill>
            </a:endParaRPr>
          </a:p>
        </p:txBody>
      </p:sp>
      <p:sp>
        <p:nvSpPr>
          <p:cNvPr id="301" name="Google Shape;301;p30"/>
          <p:cNvSpPr/>
          <p:nvPr/>
        </p:nvSpPr>
        <p:spPr>
          <a:xfrm>
            <a:off x="7510917" y="2390433"/>
            <a:ext cx="855000" cy="13107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02" name="Google Shape;302;p30"/>
          <p:cNvSpPr/>
          <p:nvPr/>
        </p:nvSpPr>
        <p:spPr>
          <a:xfrm>
            <a:off x="7609058" y="2297269"/>
            <a:ext cx="6210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674EA7"/>
                </a:solidFill>
              </a:rPr>
              <a:t>SLPS</a:t>
            </a:r>
            <a:endParaRPr b="1" i="0" sz="700" u="none" cap="none" strike="noStrike">
              <a:solidFill>
                <a:srgbClr val="674EA7"/>
              </a:solidFill>
              <a:latin typeface="Arial"/>
              <a:ea typeface="Arial"/>
              <a:cs typeface="Arial"/>
              <a:sym typeface="Arial"/>
            </a:endParaRPr>
          </a:p>
        </p:txBody>
      </p:sp>
      <p:sp>
        <p:nvSpPr>
          <p:cNvPr id="303" name="Google Shape;303;p30"/>
          <p:cNvSpPr/>
          <p:nvPr/>
        </p:nvSpPr>
        <p:spPr>
          <a:xfrm>
            <a:off x="7558003" y="2505003"/>
            <a:ext cx="762600" cy="640200"/>
          </a:xfrm>
          <a:prstGeom prst="roundRect">
            <a:avLst>
              <a:gd fmla="val 16667" name="adj"/>
            </a:avLst>
          </a:prstGeom>
          <a:solidFill>
            <a:srgbClr val="674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304" name="Google Shape;304;p30"/>
          <p:cNvSpPr/>
          <p:nvPr/>
        </p:nvSpPr>
        <p:spPr>
          <a:xfrm>
            <a:off x="7557075" y="3193775"/>
            <a:ext cx="762600" cy="457200"/>
          </a:xfrm>
          <a:prstGeom prst="roundRect">
            <a:avLst>
              <a:gd fmla="val 16667" name="adj"/>
            </a:avLst>
          </a:prstGeom>
          <a:solidFill>
            <a:srgbClr val="674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305" name="Google Shape;305;p30"/>
          <p:cNvSpPr/>
          <p:nvPr/>
        </p:nvSpPr>
        <p:spPr>
          <a:xfrm>
            <a:off x="7607717" y="2663326"/>
            <a:ext cx="663900" cy="420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Pickup</a:t>
            </a:r>
            <a:endParaRPr sz="500">
              <a:solidFill>
                <a:srgbClr val="434343"/>
              </a:solidFill>
            </a:endParaRPr>
          </a:p>
        </p:txBody>
      </p:sp>
      <p:sp>
        <p:nvSpPr>
          <p:cNvPr id="306" name="Google Shape;306;p30"/>
          <p:cNvSpPr/>
          <p:nvPr/>
        </p:nvSpPr>
        <p:spPr>
          <a:xfrm>
            <a:off x="7607725" y="3356545"/>
            <a:ext cx="663900" cy="248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b="0" i="0" sz="500" u="none" cap="none" strike="noStrike">
              <a:solidFill>
                <a:srgbClr val="434343"/>
              </a:solidFill>
              <a:latin typeface="Arial"/>
              <a:ea typeface="Arial"/>
              <a:cs typeface="Arial"/>
              <a:sym typeface="Arial"/>
            </a:endParaRPr>
          </a:p>
        </p:txBody>
      </p:sp>
      <p:sp>
        <p:nvSpPr>
          <p:cNvPr id="307" name="Google Shape;307;p30"/>
          <p:cNvSpPr/>
          <p:nvPr/>
        </p:nvSpPr>
        <p:spPr>
          <a:xfrm>
            <a:off x="6894205" y="1605775"/>
            <a:ext cx="1525200" cy="4224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8" name="Google Shape;308;p30"/>
          <p:cNvSpPr/>
          <p:nvPr/>
        </p:nvSpPr>
        <p:spPr>
          <a:xfrm>
            <a:off x="7226681" y="1533049"/>
            <a:ext cx="855300" cy="140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a:t>
            </a:r>
            <a:r>
              <a:rPr b="1" lang="en" sz="800">
                <a:solidFill>
                  <a:srgbClr val="4472C4"/>
                </a:solidFill>
              </a:rPr>
              <a:t>Event</a:t>
            </a:r>
            <a:r>
              <a:rPr b="1" i="0" lang="en" sz="800" u="none" cap="none" strike="noStrike">
                <a:solidFill>
                  <a:srgbClr val="4472C4"/>
                </a:solidFill>
                <a:latin typeface="Arial"/>
                <a:ea typeface="Arial"/>
                <a:cs typeface="Arial"/>
                <a:sym typeface="Arial"/>
              </a:rPr>
              <a:t> Center</a:t>
            </a:r>
            <a:endParaRPr b="1" i="0" sz="800" u="none" cap="none" strike="noStrike">
              <a:solidFill>
                <a:srgbClr val="4472C4"/>
              </a:solidFill>
              <a:latin typeface="Arial"/>
              <a:ea typeface="Arial"/>
              <a:cs typeface="Arial"/>
              <a:sym typeface="Arial"/>
            </a:endParaRPr>
          </a:p>
        </p:txBody>
      </p:sp>
      <p:sp>
        <p:nvSpPr>
          <p:cNvPr id="309" name="Google Shape;309;p30"/>
          <p:cNvSpPr/>
          <p:nvPr/>
        </p:nvSpPr>
        <p:spPr>
          <a:xfrm>
            <a:off x="7030377" y="973500"/>
            <a:ext cx="1197600" cy="140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Tacking Service</a:t>
            </a:r>
            <a:endParaRPr b="1" i="0" sz="800" u="none" cap="none" strike="noStrike">
              <a:solidFill>
                <a:srgbClr val="4472C4"/>
              </a:solidFill>
              <a:latin typeface="Arial"/>
              <a:ea typeface="Arial"/>
              <a:cs typeface="Arial"/>
              <a:sym typeface="Arial"/>
            </a:endParaRPr>
          </a:p>
        </p:txBody>
      </p:sp>
      <p:sp>
        <p:nvSpPr>
          <p:cNvPr id="310" name="Google Shape;310;p30"/>
          <p:cNvSpPr/>
          <p:nvPr/>
        </p:nvSpPr>
        <p:spPr>
          <a:xfrm>
            <a:off x="6998949" y="1711116"/>
            <a:ext cx="1315800" cy="203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Event Center</a:t>
            </a:r>
            <a:endParaRPr sz="600">
              <a:solidFill>
                <a:srgbClr val="FFFFFF"/>
              </a:solidFill>
            </a:endParaRPr>
          </a:p>
        </p:txBody>
      </p:sp>
      <p:sp>
        <p:nvSpPr>
          <p:cNvPr id="311" name="Google Shape;311;p30"/>
          <p:cNvSpPr/>
          <p:nvPr/>
        </p:nvSpPr>
        <p:spPr>
          <a:xfrm>
            <a:off x="6990628" y="1153442"/>
            <a:ext cx="1315800" cy="203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Tracking Service</a:t>
            </a:r>
            <a:endParaRPr sz="600">
              <a:solidFill>
                <a:srgbClr val="FFFFFF"/>
              </a:solidFill>
            </a:endParaRPr>
          </a:p>
        </p:txBody>
      </p:sp>
      <p:sp>
        <p:nvSpPr>
          <p:cNvPr id="312" name="Google Shape;312;p30"/>
          <p:cNvSpPr/>
          <p:nvPr/>
        </p:nvSpPr>
        <p:spPr>
          <a:xfrm>
            <a:off x="3594403" y="4036925"/>
            <a:ext cx="4825500" cy="422400"/>
          </a:xfrm>
          <a:prstGeom prst="roundRect">
            <a:avLst>
              <a:gd fmla="val 7394"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13" name="Google Shape;313;p30"/>
          <p:cNvSpPr/>
          <p:nvPr/>
        </p:nvSpPr>
        <p:spPr>
          <a:xfrm>
            <a:off x="3791678"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COD</a:t>
            </a:r>
            <a:endParaRPr sz="600">
              <a:solidFill>
                <a:srgbClr val="FFFFFF"/>
              </a:solidFill>
            </a:endParaRPr>
          </a:p>
        </p:txBody>
      </p:sp>
      <p:sp>
        <p:nvSpPr>
          <p:cNvPr id="314" name="Google Shape;314;p30"/>
          <p:cNvSpPr/>
          <p:nvPr/>
        </p:nvSpPr>
        <p:spPr>
          <a:xfrm>
            <a:off x="6815514"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Account</a:t>
            </a:r>
            <a:endParaRPr b="0" i="0" sz="600" u="none" cap="none" strike="noStrike">
              <a:solidFill>
                <a:srgbClr val="FFFFFF"/>
              </a:solidFill>
              <a:latin typeface="Arial"/>
              <a:ea typeface="Arial"/>
              <a:cs typeface="Arial"/>
              <a:sym typeface="Arial"/>
            </a:endParaRPr>
          </a:p>
        </p:txBody>
      </p:sp>
      <p:sp>
        <p:nvSpPr>
          <p:cNvPr id="315" name="Google Shape;315;p30"/>
          <p:cNvSpPr/>
          <p:nvPr/>
        </p:nvSpPr>
        <p:spPr>
          <a:xfrm>
            <a:off x="5452853" y="3965839"/>
            <a:ext cx="10224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EE4D2D"/>
                </a:solidFill>
                <a:latin typeface="Arial"/>
                <a:ea typeface="Arial"/>
                <a:cs typeface="Arial"/>
                <a:sym typeface="Arial"/>
              </a:rPr>
              <a:t>General</a:t>
            </a:r>
            <a:r>
              <a:rPr b="1" lang="en" sz="800">
                <a:solidFill>
                  <a:srgbClr val="EE4D2D"/>
                </a:solidFill>
              </a:rPr>
              <a:t> </a:t>
            </a:r>
            <a:r>
              <a:rPr b="1" i="0" lang="en" sz="800" u="none" cap="none" strike="noStrike">
                <a:solidFill>
                  <a:srgbClr val="EE4D2D"/>
                </a:solidFill>
                <a:latin typeface="Arial"/>
                <a:ea typeface="Arial"/>
                <a:cs typeface="Arial"/>
                <a:sym typeface="Arial"/>
              </a:rPr>
              <a:t>Service</a:t>
            </a:r>
            <a:endParaRPr b="1" i="0" sz="800" u="none" cap="none" strike="noStrike">
              <a:solidFill>
                <a:srgbClr val="EE4D2D"/>
              </a:solidFill>
              <a:latin typeface="Arial"/>
              <a:ea typeface="Arial"/>
              <a:cs typeface="Arial"/>
              <a:sym typeface="Arial"/>
            </a:endParaRPr>
          </a:p>
        </p:txBody>
      </p:sp>
      <p:sp>
        <p:nvSpPr>
          <p:cNvPr id="316" name="Google Shape;316;p30"/>
          <p:cNvSpPr/>
          <p:nvPr/>
        </p:nvSpPr>
        <p:spPr>
          <a:xfrm>
            <a:off x="7571473"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Container</a:t>
            </a:r>
            <a:endParaRPr b="0" i="0" sz="600" u="none" cap="none" strike="noStrike">
              <a:solidFill>
                <a:srgbClr val="FFFFFF"/>
              </a:solidFill>
              <a:latin typeface="Arial"/>
              <a:ea typeface="Arial"/>
              <a:cs typeface="Arial"/>
              <a:sym typeface="Arial"/>
            </a:endParaRPr>
          </a:p>
        </p:txBody>
      </p:sp>
      <p:sp>
        <p:nvSpPr>
          <p:cNvPr id="317" name="Google Shape;317;p30"/>
          <p:cNvSpPr/>
          <p:nvPr/>
        </p:nvSpPr>
        <p:spPr>
          <a:xfrm>
            <a:off x="6059555"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Basic</a:t>
            </a:r>
            <a:endParaRPr b="0" i="0" sz="600" u="none" cap="none" strike="noStrike">
              <a:solidFill>
                <a:srgbClr val="FFFFFF"/>
              </a:solidFill>
              <a:latin typeface="Arial"/>
              <a:ea typeface="Arial"/>
              <a:cs typeface="Arial"/>
              <a:sym typeface="Arial"/>
            </a:endParaRPr>
          </a:p>
        </p:txBody>
      </p:sp>
      <p:sp>
        <p:nvSpPr>
          <p:cNvPr id="318" name="Google Shape;318;p30"/>
          <p:cNvSpPr/>
          <p:nvPr/>
        </p:nvSpPr>
        <p:spPr>
          <a:xfrm>
            <a:off x="747034" y="2532397"/>
            <a:ext cx="823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Sorting</a:t>
            </a:r>
            <a:endParaRPr b="0" i="0" sz="600" u="none" cap="none" strike="noStrike">
              <a:solidFill>
                <a:srgbClr val="FFFFFF"/>
              </a:solidFill>
              <a:latin typeface="Arial"/>
              <a:ea typeface="Arial"/>
              <a:cs typeface="Arial"/>
              <a:sym typeface="Arial"/>
            </a:endParaRPr>
          </a:p>
        </p:txBody>
      </p:sp>
      <p:sp>
        <p:nvSpPr>
          <p:cNvPr id="319" name="Google Shape;319;p30"/>
          <p:cNvSpPr/>
          <p:nvPr/>
        </p:nvSpPr>
        <p:spPr>
          <a:xfrm>
            <a:off x="3777048" y="2391642"/>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20" name="Google Shape;320;p30"/>
          <p:cNvSpPr/>
          <p:nvPr/>
        </p:nvSpPr>
        <p:spPr>
          <a:xfrm>
            <a:off x="3919534" y="2298516"/>
            <a:ext cx="5700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LH Domain</a:t>
            </a:r>
            <a:endParaRPr b="1" i="0" sz="700" u="none" cap="none" strike="noStrike">
              <a:solidFill>
                <a:srgbClr val="3C78D8"/>
              </a:solidFill>
              <a:latin typeface="Arial"/>
              <a:ea typeface="Arial"/>
              <a:cs typeface="Arial"/>
              <a:sym typeface="Arial"/>
            </a:endParaRPr>
          </a:p>
        </p:txBody>
      </p:sp>
      <p:sp>
        <p:nvSpPr>
          <p:cNvPr id="321" name="Google Shape;321;p30"/>
          <p:cNvSpPr/>
          <p:nvPr/>
        </p:nvSpPr>
        <p:spPr>
          <a:xfrm>
            <a:off x="3824125"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322" name="Google Shape;322;p30"/>
          <p:cNvSpPr/>
          <p:nvPr/>
        </p:nvSpPr>
        <p:spPr>
          <a:xfrm>
            <a:off x="3823200"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323" name="Google Shape;323;p30"/>
          <p:cNvSpPr/>
          <p:nvPr/>
        </p:nvSpPr>
        <p:spPr>
          <a:xfrm>
            <a:off x="3873850"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LH Handover</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Transportation</a:t>
            </a:r>
            <a:endParaRPr sz="500">
              <a:solidFill>
                <a:srgbClr val="434343"/>
              </a:solidFill>
            </a:endParaRPr>
          </a:p>
        </p:txBody>
      </p:sp>
      <p:sp>
        <p:nvSpPr>
          <p:cNvPr id="324" name="Google Shape;324;p30"/>
          <p:cNvSpPr/>
          <p:nvPr/>
        </p:nvSpPr>
        <p:spPr>
          <a:xfrm>
            <a:off x="3873850" y="3330730"/>
            <a:ext cx="663900" cy="27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LH Trip Mgt</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LH Resource Mgt</a:t>
            </a:r>
            <a:endParaRPr sz="500">
              <a:solidFill>
                <a:srgbClr val="434343"/>
              </a:solidFill>
            </a:endParaRPr>
          </a:p>
        </p:txBody>
      </p:sp>
      <p:sp>
        <p:nvSpPr>
          <p:cNvPr id="325" name="Google Shape;325;p30"/>
          <p:cNvSpPr/>
          <p:nvPr/>
        </p:nvSpPr>
        <p:spPr>
          <a:xfrm>
            <a:off x="4706979" y="2391642"/>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26" name="Google Shape;326;p30"/>
          <p:cNvSpPr/>
          <p:nvPr/>
        </p:nvSpPr>
        <p:spPr>
          <a:xfrm>
            <a:off x="4849469" y="2298478"/>
            <a:ext cx="5700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SP Domain</a:t>
            </a:r>
            <a:endParaRPr b="1" i="0" sz="700" u="none" cap="none" strike="noStrike">
              <a:solidFill>
                <a:srgbClr val="3C78D8"/>
              </a:solidFill>
              <a:latin typeface="Arial"/>
              <a:ea typeface="Arial"/>
              <a:cs typeface="Arial"/>
              <a:sym typeface="Arial"/>
            </a:endParaRPr>
          </a:p>
        </p:txBody>
      </p:sp>
      <p:sp>
        <p:nvSpPr>
          <p:cNvPr id="327" name="Google Shape;327;p30"/>
          <p:cNvSpPr/>
          <p:nvPr/>
        </p:nvSpPr>
        <p:spPr>
          <a:xfrm>
            <a:off x="4754064"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328" name="Google Shape;328;p30"/>
          <p:cNvSpPr/>
          <p:nvPr/>
        </p:nvSpPr>
        <p:spPr>
          <a:xfrm>
            <a:off x="4753125"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329" name="Google Shape;329;p30"/>
          <p:cNvSpPr/>
          <p:nvPr/>
        </p:nvSpPr>
        <p:spPr>
          <a:xfrm>
            <a:off x="4803775"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Drop</a:t>
            </a:r>
            <a:r>
              <a:rPr lang="en" sz="500">
                <a:solidFill>
                  <a:srgbClr val="434343"/>
                </a:solidFill>
              </a:rPr>
              <a:t>-</a:t>
            </a:r>
            <a:r>
              <a:rPr b="0" i="0" lang="en" sz="500" u="none" cap="none" strike="noStrike">
                <a:solidFill>
                  <a:srgbClr val="434343"/>
                </a:solidFill>
                <a:latin typeface="Arial"/>
                <a:ea typeface="Arial"/>
                <a:cs typeface="Arial"/>
                <a:sym typeface="Arial"/>
              </a:rPr>
              <a:t>off Self-</a:t>
            </a:r>
            <a:r>
              <a:rPr lang="en" sz="500">
                <a:solidFill>
                  <a:srgbClr val="434343"/>
                </a:solidFill>
              </a:rPr>
              <a:t>c</a:t>
            </a:r>
            <a:r>
              <a:rPr b="0" i="0" lang="en" sz="500" u="none" cap="none" strike="noStrike">
                <a:solidFill>
                  <a:srgbClr val="434343"/>
                </a:solidFill>
                <a:latin typeface="Arial"/>
                <a:ea typeface="Arial"/>
                <a:cs typeface="Arial"/>
                <a:sym typeface="Arial"/>
              </a:rPr>
              <a:t>ollecti</a:t>
            </a:r>
            <a:r>
              <a:rPr lang="en" sz="500">
                <a:solidFill>
                  <a:srgbClr val="434343"/>
                </a:solidFill>
              </a:rPr>
              <a:t>on</a:t>
            </a:r>
            <a:endParaRPr b="0" i="0" sz="500" u="none" cap="none" strike="noStrike">
              <a:solidFill>
                <a:srgbClr val="000000"/>
              </a:solidFill>
              <a:latin typeface="Arial"/>
              <a:ea typeface="Arial"/>
              <a:cs typeface="Arial"/>
              <a:sym typeface="Arial"/>
            </a:endParaRPr>
          </a:p>
          <a:p>
            <a:pPr indent="0" lvl="0" marL="0" rtl="0" algn="ctr">
              <a:spcBef>
                <a:spcPts val="0"/>
              </a:spcBef>
              <a:spcAft>
                <a:spcPts val="0"/>
              </a:spcAft>
              <a:buClr>
                <a:srgbClr val="000000"/>
              </a:buClr>
              <a:buSzPts val="700"/>
              <a:buFont typeface="Arial"/>
              <a:buNone/>
            </a:pPr>
            <a:r>
              <a:rPr lang="en" sz="500">
                <a:solidFill>
                  <a:srgbClr val="434343"/>
                </a:solidFill>
              </a:rPr>
              <a:t>Inventory Mgt</a:t>
            </a:r>
            <a:endParaRPr b="0" i="0" sz="500" u="none" cap="none" strike="noStrike">
              <a:solidFill>
                <a:srgbClr val="434343"/>
              </a:solidFill>
              <a:latin typeface="Arial"/>
              <a:ea typeface="Arial"/>
              <a:cs typeface="Arial"/>
              <a:sym typeface="Arial"/>
            </a:endParaRPr>
          </a:p>
        </p:txBody>
      </p:sp>
      <p:sp>
        <p:nvSpPr>
          <p:cNvPr id="330" name="Google Shape;330;p30"/>
          <p:cNvSpPr/>
          <p:nvPr/>
        </p:nvSpPr>
        <p:spPr>
          <a:xfrm>
            <a:off x="4803775" y="3337184"/>
            <a:ext cx="663900" cy="267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b="0" i="0" sz="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lang="en" sz="500">
                <a:solidFill>
                  <a:srgbClr val="000000"/>
                </a:solidFill>
              </a:rPr>
              <a:t>SP Partner Mgt</a:t>
            </a:r>
            <a:endParaRPr sz="500">
              <a:solidFill>
                <a:srgbClr val="000000"/>
              </a:solidFill>
            </a:endParaRPr>
          </a:p>
        </p:txBody>
      </p:sp>
      <p:sp>
        <p:nvSpPr>
          <p:cNvPr id="331" name="Google Shape;331;p30"/>
          <p:cNvSpPr/>
          <p:nvPr/>
        </p:nvSpPr>
        <p:spPr>
          <a:xfrm>
            <a:off x="6573898" y="2390835"/>
            <a:ext cx="8550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32" name="Google Shape;332;p30"/>
          <p:cNvSpPr/>
          <p:nvPr/>
        </p:nvSpPr>
        <p:spPr>
          <a:xfrm>
            <a:off x="6638581" y="2303955"/>
            <a:ext cx="7626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Exception</a:t>
            </a:r>
            <a:r>
              <a:rPr b="1" i="0" lang="en" sz="700" u="none" cap="none" strike="noStrike">
                <a:solidFill>
                  <a:srgbClr val="3C78D8"/>
                </a:solidFill>
                <a:latin typeface="Arial"/>
                <a:ea typeface="Arial"/>
                <a:cs typeface="Arial"/>
                <a:sym typeface="Arial"/>
              </a:rPr>
              <a:t> Domain</a:t>
            </a:r>
            <a:endParaRPr b="1" i="0" sz="700" u="none" cap="none" strike="noStrike">
              <a:solidFill>
                <a:srgbClr val="3C78D8"/>
              </a:solidFill>
              <a:latin typeface="Arial"/>
              <a:ea typeface="Arial"/>
              <a:cs typeface="Arial"/>
              <a:sym typeface="Arial"/>
            </a:endParaRPr>
          </a:p>
        </p:txBody>
      </p:sp>
      <p:sp>
        <p:nvSpPr>
          <p:cNvPr id="333" name="Google Shape;333;p30"/>
          <p:cNvSpPr/>
          <p:nvPr/>
        </p:nvSpPr>
        <p:spPr>
          <a:xfrm>
            <a:off x="6620994" y="2505003"/>
            <a:ext cx="762600" cy="640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334" name="Google Shape;334;p30"/>
          <p:cNvSpPr/>
          <p:nvPr/>
        </p:nvSpPr>
        <p:spPr>
          <a:xfrm>
            <a:off x="6620050" y="3193775"/>
            <a:ext cx="762600" cy="457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335" name="Google Shape;335;p30"/>
          <p:cNvSpPr/>
          <p:nvPr/>
        </p:nvSpPr>
        <p:spPr>
          <a:xfrm>
            <a:off x="6656955" y="2677919"/>
            <a:ext cx="663900" cy="405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after the interception</a:t>
            </a:r>
            <a:endParaRPr sz="500">
              <a:solidFill>
                <a:srgbClr val="434343"/>
              </a:solidFill>
            </a:endParaRPr>
          </a:p>
        </p:txBody>
      </p:sp>
      <p:sp>
        <p:nvSpPr>
          <p:cNvPr id="336" name="Google Shape;336;p30"/>
          <p:cNvSpPr/>
          <p:nvPr/>
        </p:nvSpPr>
        <p:spPr>
          <a:xfrm>
            <a:off x="6670700" y="3337184"/>
            <a:ext cx="663900" cy="267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p:txBody>
      </p:sp>
      <p:sp>
        <p:nvSpPr>
          <p:cNvPr id="337" name="Google Shape;337;p30"/>
          <p:cNvSpPr/>
          <p:nvPr/>
        </p:nvSpPr>
        <p:spPr>
          <a:xfrm>
            <a:off x="5636878" y="1147647"/>
            <a:ext cx="1115100" cy="203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Operation  Monitor</a:t>
            </a:r>
            <a:endParaRPr sz="600">
              <a:solidFill>
                <a:srgbClr val="FFFFFF"/>
              </a:solidFill>
            </a:endParaRPr>
          </a:p>
        </p:txBody>
      </p:sp>
      <p:sp>
        <p:nvSpPr>
          <p:cNvPr id="338" name="Google Shape;338;p30"/>
          <p:cNvSpPr/>
          <p:nvPr/>
        </p:nvSpPr>
        <p:spPr>
          <a:xfrm>
            <a:off x="4547637"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Wallet</a:t>
            </a:r>
            <a:endParaRPr sz="600">
              <a:solidFill>
                <a:srgbClr val="FFFFFF"/>
              </a:solidFill>
            </a:endParaRPr>
          </a:p>
        </p:txBody>
      </p:sp>
      <p:sp>
        <p:nvSpPr>
          <p:cNvPr id="339" name="Google Shape;339;p30"/>
          <p:cNvSpPr/>
          <p:nvPr/>
        </p:nvSpPr>
        <p:spPr>
          <a:xfrm>
            <a:off x="567753" y="1042625"/>
            <a:ext cx="1121100" cy="985500"/>
          </a:xfrm>
          <a:prstGeom prst="roundRect">
            <a:avLst>
              <a:gd fmla="val 9228" name="adj"/>
            </a:avLst>
          </a:prstGeom>
          <a:solidFill>
            <a:srgbClr val="FFFFFF"/>
          </a:solidFill>
          <a:ln cap="flat" cmpd="sng" w="9525">
            <a:solidFill>
              <a:srgbClr val="EE4D2D"/>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340" name="Google Shape;340;p30"/>
          <p:cNvSpPr/>
          <p:nvPr/>
        </p:nvSpPr>
        <p:spPr>
          <a:xfrm>
            <a:off x="775727" y="968775"/>
            <a:ext cx="6954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Network</a:t>
            </a:r>
            <a:endParaRPr b="1" sz="800">
              <a:solidFill>
                <a:srgbClr val="4472C4"/>
              </a:solidFill>
            </a:endParaRPr>
          </a:p>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Planning</a:t>
            </a:r>
            <a:endParaRPr b="1" i="0" sz="800" u="none" cap="none" strike="noStrike">
              <a:solidFill>
                <a:srgbClr val="4472C4"/>
              </a:solidFill>
              <a:latin typeface="Arial"/>
              <a:ea typeface="Arial"/>
              <a:cs typeface="Arial"/>
              <a:sym typeface="Arial"/>
            </a:endParaRPr>
          </a:p>
        </p:txBody>
      </p:sp>
      <p:sp>
        <p:nvSpPr>
          <p:cNvPr id="341" name="Google Shape;341;p30"/>
          <p:cNvSpPr/>
          <p:nvPr/>
        </p:nvSpPr>
        <p:spPr>
          <a:xfrm>
            <a:off x="799259" y="2181700"/>
            <a:ext cx="6954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Smart</a:t>
            </a:r>
            <a:r>
              <a:rPr b="1" lang="en" sz="800">
                <a:solidFill>
                  <a:srgbClr val="4472C4"/>
                </a:solidFill>
              </a:rPr>
              <a:t> </a:t>
            </a:r>
            <a:r>
              <a:rPr b="1" lang="en" sz="800">
                <a:solidFill>
                  <a:srgbClr val="EE4D2D"/>
                </a:solidFill>
              </a:rPr>
              <a:t>Solution</a:t>
            </a:r>
            <a:endParaRPr b="1" i="0" sz="800" u="none" cap="none" strike="noStrike">
              <a:solidFill>
                <a:srgbClr val="4472C4"/>
              </a:solidFill>
              <a:latin typeface="Arial"/>
              <a:ea typeface="Arial"/>
              <a:cs typeface="Arial"/>
              <a:sym typeface="Arial"/>
            </a:endParaRPr>
          </a:p>
        </p:txBody>
      </p:sp>
      <p:sp>
        <p:nvSpPr>
          <p:cNvPr id="342" name="Google Shape;342;p30"/>
          <p:cNvSpPr/>
          <p:nvPr/>
        </p:nvSpPr>
        <p:spPr>
          <a:xfrm>
            <a:off x="747199" y="2922197"/>
            <a:ext cx="823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Pickup</a:t>
            </a:r>
            <a:endParaRPr b="0" i="0" sz="600" u="none" cap="none" strike="noStrike">
              <a:solidFill>
                <a:srgbClr val="FFFFFF"/>
              </a:solidFill>
              <a:latin typeface="Arial"/>
              <a:ea typeface="Arial"/>
              <a:cs typeface="Arial"/>
              <a:sym typeface="Arial"/>
            </a:endParaRPr>
          </a:p>
        </p:txBody>
      </p:sp>
      <p:sp>
        <p:nvSpPr>
          <p:cNvPr id="343" name="Google Shape;343;p30"/>
          <p:cNvSpPr/>
          <p:nvPr/>
        </p:nvSpPr>
        <p:spPr>
          <a:xfrm>
            <a:off x="747201" y="3289972"/>
            <a:ext cx="823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Delivery</a:t>
            </a:r>
            <a:endParaRPr b="0" i="0" sz="600" u="none" cap="none" strike="noStrike">
              <a:solidFill>
                <a:srgbClr val="FFFFFF"/>
              </a:solidFill>
              <a:latin typeface="Arial"/>
              <a:ea typeface="Arial"/>
              <a:cs typeface="Arial"/>
              <a:sym typeface="Arial"/>
            </a:endParaRPr>
          </a:p>
        </p:txBody>
      </p:sp>
      <p:sp>
        <p:nvSpPr>
          <p:cNvPr id="344" name="Google Shape;344;p30"/>
          <p:cNvSpPr/>
          <p:nvPr/>
        </p:nvSpPr>
        <p:spPr>
          <a:xfrm>
            <a:off x="692553" y="1305850"/>
            <a:ext cx="823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Network Planning</a:t>
            </a:r>
            <a:endParaRPr sz="600">
              <a:solidFill>
                <a:srgbClr val="FFFFFF"/>
              </a:solidFill>
            </a:endParaRPr>
          </a:p>
        </p:txBody>
      </p:sp>
      <p:sp>
        <p:nvSpPr>
          <p:cNvPr id="345" name="Google Shape;345;p30"/>
          <p:cNvSpPr/>
          <p:nvPr/>
        </p:nvSpPr>
        <p:spPr>
          <a:xfrm>
            <a:off x="1886866" y="4043026"/>
            <a:ext cx="1592400" cy="422400"/>
          </a:xfrm>
          <a:prstGeom prst="roundRect">
            <a:avLst>
              <a:gd fmla="val 16667"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346" name="Google Shape;346;p30"/>
          <p:cNvSpPr/>
          <p:nvPr/>
        </p:nvSpPr>
        <p:spPr>
          <a:xfrm>
            <a:off x="2068066" y="3969175"/>
            <a:ext cx="11700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WFM &amp; Driver Mgmt</a:t>
            </a:r>
            <a:endParaRPr b="1" i="0" sz="800" u="none" cap="none" strike="noStrike">
              <a:solidFill>
                <a:srgbClr val="4472C4"/>
              </a:solidFill>
              <a:latin typeface="Arial"/>
              <a:ea typeface="Arial"/>
              <a:cs typeface="Arial"/>
              <a:sym typeface="Arial"/>
            </a:endParaRPr>
          </a:p>
        </p:txBody>
      </p:sp>
      <p:sp>
        <p:nvSpPr>
          <p:cNvPr id="347" name="Google Shape;347;p30"/>
          <p:cNvSpPr/>
          <p:nvPr/>
        </p:nvSpPr>
        <p:spPr>
          <a:xfrm>
            <a:off x="2735695" y="4168336"/>
            <a:ext cx="622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Workforce</a:t>
            </a:r>
            <a:endParaRPr sz="600">
              <a:solidFill>
                <a:srgbClr val="FFFFFF"/>
              </a:solidFill>
            </a:endParaRPr>
          </a:p>
        </p:txBody>
      </p:sp>
      <p:sp>
        <p:nvSpPr>
          <p:cNvPr id="348" name="Google Shape;348;p30"/>
          <p:cNvSpPr/>
          <p:nvPr/>
        </p:nvSpPr>
        <p:spPr>
          <a:xfrm>
            <a:off x="2001373" y="4164021"/>
            <a:ext cx="622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Driver</a:t>
            </a:r>
            <a:endParaRPr sz="600">
              <a:solidFill>
                <a:srgbClr val="FFFFFF"/>
              </a:solidFill>
            </a:endParaRPr>
          </a:p>
        </p:txBody>
      </p:sp>
      <p:sp>
        <p:nvSpPr>
          <p:cNvPr id="349" name="Google Shape;349;p30"/>
          <p:cNvSpPr/>
          <p:nvPr/>
        </p:nvSpPr>
        <p:spPr>
          <a:xfrm>
            <a:off x="5303596" y="4146225"/>
            <a:ext cx="6237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Asset/ Vehicle</a:t>
            </a:r>
            <a:endParaRPr sz="600">
              <a:solidFill>
                <a:srgbClr val="FFFFFF"/>
              </a:solidFill>
            </a:endParaRPr>
          </a:p>
        </p:txBody>
      </p:sp>
      <p:sp>
        <p:nvSpPr>
          <p:cNvPr id="350" name="Google Shape;350;p30"/>
          <p:cNvSpPr/>
          <p:nvPr/>
        </p:nvSpPr>
        <p:spPr>
          <a:xfrm>
            <a:off x="692553" y="1634988"/>
            <a:ext cx="823800" cy="203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Lead Time Planning</a:t>
            </a:r>
            <a:endParaRPr sz="600">
              <a:solidFill>
                <a:srgbClr val="FFFFFF"/>
              </a:solidFill>
            </a:endParaRPr>
          </a:p>
        </p:txBody>
      </p:sp>
      <p:sp>
        <p:nvSpPr>
          <p:cNvPr id="351" name="Google Shape;351;p30"/>
          <p:cNvSpPr/>
          <p:nvPr/>
        </p:nvSpPr>
        <p:spPr>
          <a:xfrm>
            <a:off x="6393851" y="4922889"/>
            <a:ext cx="1022400" cy="1626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52" name="Google Shape;352;p30"/>
          <p:cNvSpPr/>
          <p:nvPr/>
        </p:nvSpPr>
        <p:spPr>
          <a:xfrm>
            <a:off x="6511201"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674EA7"/>
                </a:solidFill>
              </a:rPr>
              <a:t>LATAM Exclusive</a:t>
            </a:r>
            <a:endParaRPr b="1" i="0" sz="700" u="none" cap="none" strike="noStrike">
              <a:solidFill>
                <a:srgbClr val="674EA7"/>
              </a:solidFill>
              <a:latin typeface="Arial"/>
              <a:ea typeface="Arial"/>
              <a:cs typeface="Arial"/>
              <a:sym typeface="Arial"/>
            </a:endParaRPr>
          </a:p>
        </p:txBody>
      </p:sp>
      <p:sp>
        <p:nvSpPr>
          <p:cNvPr id="353" name="Google Shape;353;p30"/>
          <p:cNvSpPr/>
          <p:nvPr/>
        </p:nvSpPr>
        <p:spPr>
          <a:xfrm>
            <a:off x="5237776" y="4922889"/>
            <a:ext cx="1022400" cy="1626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54" name="Google Shape;354;p30"/>
          <p:cNvSpPr/>
          <p:nvPr/>
        </p:nvSpPr>
        <p:spPr>
          <a:xfrm>
            <a:off x="5355126"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SEA+TW+LATAM Common</a:t>
            </a:r>
            <a:endParaRPr b="1" i="0" sz="700" u="none" cap="none" strike="noStrike">
              <a:solidFill>
                <a:srgbClr val="3C78D8"/>
              </a:solidFill>
              <a:latin typeface="Arial"/>
              <a:ea typeface="Arial"/>
              <a:cs typeface="Arial"/>
              <a:sym typeface="Arial"/>
            </a:endParaRPr>
          </a:p>
        </p:txBody>
      </p:sp>
      <p:sp>
        <p:nvSpPr>
          <p:cNvPr id="355" name="Google Shape;355;p30"/>
          <p:cNvSpPr/>
          <p:nvPr/>
        </p:nvSpPr>
        <p:spPr>
          <a:xfrm>
            <a:off x="7536851" y="4922889"/>
            <a:ext cx="1022400" cy="162600"/>
          </a:xfrm>
          <a:prstGeom prst="roundRect">
            <a:avLst>
              <a:gd fmla="val 8914" name="adj"/>
            </a:avLst>
          </a:prstGeom>
          <a:noFill/>
          <a:ln cap="flat" cmpd="sng" w="9525">
            <a:solidFill>
              <a:srgbClr val="80808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56" name="Google Shape;356;p30"/>
          <p:cNvSpPr/>
          <p:nvPr/>
        </p:nvSpPr>
        <p:spPr>
          <a:xfrm>
            <a:off x="7654201"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808080"/>
                </a:solidFill>
              </a:rPr>
              <a:t>Supply Chain Common</a:t>
            </a:r>
            <a:endParaRPr b="1" i="0" sz="700" u="none" cap="none" strike="noStrike">
              <a:solidFill>
                <a:srgbClr val="808080"/>
              </a:solidFill>
              <a:latin typeface="Arial"/>
              <a:ea typeface="Arial"/>
              <a:cs typeface="Arial"/>
              <a:sym typeface="Arial"/>
            </a:endParaRPr>
          </a:p>
        </p:txBody>
      </p:sp>
      <p:sp>
        <p:nvSpPr>
          <p:cNvPr id="357" name="Google Shape;357;p30"/>
          <p:cNvSpPr/>
          <p:nvPr/>
        </p:nvSpPr>
        <p:spPr>
          <a:xfrm>
            <a:off x="644208" y="4048750"/>
            <a:ext cx="1121100" cy="422400"/>
          </a:xfrm>
          <a:prstGeom prst="roundRect">
            <a:avLst>
              <a:gd fmla="val 7566" name="adj"/>
            </a:avLst>
          </a:prstGeom>
          <a:noFill/>
          <a:ln cap="flat" cmpd="sng" w="9525">
            <a:solidFill>
              <a:srgbClr val="80808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8" name="Google Shape;358;p30"/>
          <p:cNvSpPr/>
          <p:nvPr/>
        </p:nvSpPr>
        <p:spPr>
          <a:xfrm>
            <a:off x="758063" y="3961875"/>
            <a:ext cx="932100" cy="162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Supply Chain </a:t>
            </a:r>
            <a:endParaRPr b="1" sz="800">
              <a:solidFill>
                <a:srgbClr val="808080"/>
              </a:solidFill>
            </a:endParaRPr>
          </a:p>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Common Service</a:t>
            </a:r>
            <a:endParaRPr b="1" i="0" sz="800" u="none" cap="none" strike="noStrike">
              <a:solidFill>
                <a:srgbClr val="808080"/>
              </a:solidFill>
              <a:latin typeface="Arial"/>
              <a:ea typeface="Arial"/>
              <a:cs typeface="Arial"/>
              <a:sym typeface="Arial"/>
            </a:endParaRPr>
          </a:p>
        </p:txBody>
      </p:sp>
      <p:sp>
        <p:nvSpPr>
          <p:cNvPr id="359" name="Google Shape;359;p30"/>
          <p:cNvSpPr/>
          <p:nvPr/>
        </p:nvSpPr>
        <p:spPr>
          <a:xfrm>
            <a:off x="699065" y="4214225"/>
            <a:ext cx="451200" cy="203400"/>
          </a:xfrm>
          <a:prstGeom prst="roundRect">
            <a:avLst>
              <a:gd fmla="val 16667"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Finance</a:t>
            </a:r>
            <a:endParaRPr sz="600">
              <a:solidFill>
                <a:srgbClr val="FFFFFF"/>
              </a:solidFill>
            </a:endParaRPr>
          </a:p>
        </p:txBody>
      </p:sp>
      <p:sp>
        <p:nvSpPr>
          <p:cNvPr id="360" name="Google Shape;360;p30"/>
          <p:cNvSpPr/>
          <p:nvPr/>
        </p:nvSpPr>
        <p:spPr>
          <a:xfrm>
            <a:off x="1204878" y="4214225"/>
            <a:ext cx="509400" cy="203400"/>
          </a:xfrm>
          <a:prstGeom prst="roundRect">
            <a:avLst>
              <a:gd fmla="val 16667"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Data/Algo</a:t>
            </a:r>
            <a:endParaRPr sz="6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75"/>
          <p:cNvSpPr/>
          <p:nvPr/>
        </p:nvSpPr>
        <p:spPr>
          <a:xfrm>
            <a:off x="7492406" y="1927856"/>
            <a:ext cx="1587600" cy="2683200"/>
          </a:xfrm>
          <a:prstGeom prst="rect">
            <a:avLst/>
          </a:prstGeom>
          <a:solidFill>
            <a:schemeClr val="lt1"/>
          </a:solidFill>
          <a:ln cap="flat" cmpd="sng" w="9525">
            <a:solidFill>
              <a:schemeClr val="dk2"/>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83" name="Google Shape;2283;p75"/>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None/>
            </a:pPr>
            <a:r>
              <a:rPr lang="en">
                <a:solidFill>
                  <a:schemeClr val="dk1"/>
                </a:solidFill>
              </a:rPr>
              <a:t>Network Planning 3: Business(Product) Architecture</a:t>
            </a:r>
            <a:endParaRPr/>
          </a:p>
        </p:txBody>
      </p:sp>
      <p:sp>
        <p:nvSpPr>
          <p:cNvPr id="2284" name="Google Shape;2284;p75"/>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2285" name="Google Shape;2285;p75"/>
          <p:cNvSpPr/>
          <p:nvPr/>
        </p:nvSpPr>
        <p:spPr>
          <a:xfrm>
            <a:off x="5724" y="4141552"/>
            <a:ext cx="7326600" cy="883500"/>
          </a:xfrm>
          <a:prstGeom prst="rect">
            <a:avLst/>
          </a:prstGeom>
          <a:solidFill>
            <a:srgbClr val="FCE5CD"/>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依赖</a:t>
            </a:r>
            <a:endParaRPr b="1" sz="800"/>
          </a:p>
        </p:txBody>
      </p:sp>
      <p:sp>
        <p:nvSpPr>
          <p:cNvPr id="2286" name="Google Shape;2286;p75"/>
          <p:cNvSpPr/>
          <p:nvPr/>
        </p:nvSpPr>
        <p:spPr>
          <a:xfrm>
            <a:off x="5639" y="618281"/>
            <a:ext cx="7326600" cy="9330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Service</a:t>
            </a:r>
            <a:endParaRPr b="1" sz="800"/>
          </a:p>
        </p:txBody>
      </p:sp>
      <p:sp>
        <p:nvSpPr>
          <p:cNvPr id="2287" name="Google Shape;2287;p75"/>
          <p:cNvSpPr/>
          <p:nvPr/>
        </p:nvSpPr>
        <p:spPr>
          <a:xfrm>
            <a:off x="0" y="1623479"/>
            <a:ext cx="7326600" cy="2518200"/>
          </a:xfrm>
          <a:prstGeom prst="rect">
            <a:avLst/>
          </a:prstGeom>
          <a:solidFill>
            <a:srgbClr val="C9DAF8"/>
          </a:solidFill>
          <a:ln>
            <a:noFill/>
          </a:ln>
        </p:spPr>
        <p:txBody>
          <a:bodyPr anchorCtr="0" anchor="ctr" bIns="51425" lIns="51425" spcFirstLastPara="1" rIns="51425" wrap="square" tIns="51425">
            <a:noAutofit/>
          </a:bodyPr>
          <a:lstStyle/>
          <a:p>
            <a:pPr indent="0" lvl="0" marL="0" rtl="0" algn="l">
              <a:spcBef>
                <a:spcPts val="0"/>
              </a:spcBef>
              <a:spcAft>
                <a:spcPts val="0"/>
              </a:spcAft>
              <a:buNone/>
            </a:pPr>
            <a:r>
              <a:rPr b="1" lang="en" sz="800"/>
              <a:t>Basic</a:t>
            </a:r>
            <a:endParaRPr b="1" sz="800"/>
          </a:p>
        </p:txBody>
      </p:sp>
      <p:sp>
        <p:nvSpPr>
          <p:cNvPr id="2288" name="Google Shape;2288;p75"/>
          <p:cNvSpPr/>
          <p:nvPr/>
        </p:nvSpPr>
        <p:spPr>
          <a:xfrm>
            <a:off x="779212" y="2237939"/>
            <a:ext cx="2550300" cy="883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Serviceable Area </a:t>
            </a:r>
            <a:endParaRPr b="1" sz="800">
              <a:solidFill>
                <a:srgbClr val="FFFFFF"/>
              </a:solidFill>
            </a:endParaRPr>
          </a:p>
        </p:txBody>
      </p:sp>
      <p:sp>
        <p:nvSpPr>
          <p:cNvPr id="2289" name="Google Shape;2289;p75"/>
          <p:cNvSpPr/>
          <p:nvPr/>
        </p:nvSpPr>
        <p:spPr>
          <a:xfrm>
            <a:off x="794150" y="618281"/>
            <a:ext cx="3516900" cy="883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末端履约方案 </a:t>
            </a:r>
            <a:endParaRPr b="1" sz="800">
              <a:solidFill>
                <a:srgbClr val="FFFFFF"/>
              </a:solidFill>
            </a:endParaRPr>
          </a:p>
        </p:txBody>
      </p:sp>
      <p:sp>
        <p:nvSpPr>
          <p:cNvPr id="2290" name="Google Shape;2290;p75"/>
          <p:cNvSpPr/>
          <p:nvPr/>
        </p:nvSpPr>
        <p:spPr>
          <a:xfrm>
            <a:off x="2975576" y="4236464"/>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LH</a:t>
            </a:r>
            <a:endParaRPr b="1" sz="800">
              <a:solidFill>
                <a:srgbClr val="FFFFFF"/>
              </a:solidFill>
            </a:endParaRPr>
          </a:p>
        </p:txBody>
      </p:sp>
      <p:sp>
        <p:nvSpPr>
          <p:cNvPr id="2291" name="Google Shape;2291;p75"/>
          <p:cNvSpPr/>
          <p:nvPr/>
        </p:nvSpPr>
        <p:spPr>
          <a:xfrm>
            <a:off x="3106734" y="4482017"/>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Schedule / Trip</a:t>
            </a:r>
            <a:endParaRPr sz="700">
              <a:solidFill>
                <a:srgbClr val="000000"/>
              </a:solidFill>
            </a:endParaRPr>
          </a:p>
        </p:txBody>
      </p:sp>
      <p:sp>
        <p:nvSpPr>
          <p:cNvPr id="2292" name="Google Shape;2292;p75"/>
          <p:cNvSpPr/>
          <p:nvPr/>
        </p:nvSpPr>
        <p:spPr>
          <a:xfrm>
            <a:off x="4065739" y="4234653"/>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In Station</a:t>
            </a:r>
            <a:endParaRPr b="1" sz="800">
              <a:solidFill>
                <a:srgbClr val="FFFFFF"/>
              </a:solidFill>
            </a:endParaRPr>
          </a:p>
        </p:txBody>
      </p:sp>
      <p:sp>
        <p:nvSpPr>
          <p:cNvPr id="2293" name="Google Shape;2293;p75"/>
          <p:cNvSpPr/>
          <p:nvPr/>
        </p:nvSpPr>
        <p:spPr>
          <a:xfrm>
            <a:off x="4140105" y="4490165"/>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Capacity</a:t>
            </a:r>
            <a:endParaRPr sz="700">
              <a:solidFill>
                <a:srgbClr val="000000"/>
              </a:solidFill>
            </a:endParaRPr>
          </a:p>
        </p:txBody>
      </p:sp>
      <p:sp>
        <p:nvSpPr>
          <p:cNvPr id="2294" name="Google Shape;2294;p75"/>
          <p:cNvSpPr/>
          <p:nvPr/>
        </p:nvSpPr>
        <p:spPr>
          <a:xfrm>
            <a:off x="4140105" y="4709915"/>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Efficiency</a:t>
            </a:r>
            <a:endParaRPr sz="700">
              <a:solidFill>
                <a:srgbClr val="000000"/>
              </a:solidFill>
            </a:endParaRPr>
          </a:p>
        </p:txBody>
      </p:sp>
      <p:sp>
        <p:nvSpPr>
          <p:cNvPr id="2295" name="Google Shape;2295;p75"/>
          <p:cNvSpPr/>
          <p:nvPr/>
        </p:nvSpPr>
        <p:spPr>
          <a:xfrm>
            <a:off x="4363347" y="618281"/>
            <a:ext cx="2937300" cy="883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订单路由时效</a:t>
            </a:r>
            <a:endParaRPr b="1" sz="800">
              <a:solidFill>
                <a:srgbClr val="FFFFFF"/>
              </a:solidFill>
            </a:endParaRPr>
          </a:p>
        </p:txBody>
      </p:sp>
      <p:sp>
        <p:nvSpPr>
          <p:cNvPr id="2296" name="Google Shape;2296;p75"/>
          <p:cNvSpPr/>
          <p:nvPr/>
        </p:nvSpPr>
        <p:spPr>
          <a:xfrm>
            <a:off x="3372372" y="2237939"/>
            <a:ext cx="3063300" cy="883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Routing Mgt </a:t>
            </a:r>
            <a:endParaRPr b="1" sz="800">
              <a:solidFill>
                <a:srgbClr val="FFFFFF"/>
              </a:solidFill>
            </a:endParaRPr>
          </a:p>
        </p:txBody>
      </p:sp>
      <p:sp>
        <p:nvSpPr>
          <p:cNvPr id="2297" name="Google Shape;2297;p75"/>
          <p:cNvSpPr/>
          <p:nvPr/>
        </p:nvSpPr>
        <p:spPr>
          <a:xfrm>
            <a:off x="4505048" y="2817009"/>
            <a:ext cx="971100" cy="246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Route Config</a:t>
            </a:r>
            <a:endParaRPr sz="700"/>
          </a:p>
          <a:p>
            <a:pPr indent="0" lvl="0" marL="0" rtl="0" algn="ctr">
              <a:spcBef>
                <a:spcPts val="0"/>
              </a:spcBef>
              <a:spcAft>
                <a:spcPts val="0"/>
              </a:spcAft>
              <a:buNone/>
            </a:pPr>
            <a:r>
              <a:rPr lang="en" sz="500">
                <a:solidFill>
                  <a:srgbClr val="A7A7A7"/>
                </a:solidFill>
              </a:rPr>
              <a:t>SLA</a:t>
            </a:r>
            <a:r>
              <a:rPr b="1" lang="en" sz="500">
                <a:solidFill>
                  <a:srgbClr val="999999"/>
                </a:solidFill>
              </a:rPr>
              <a:t>/</a:t>
            </a:r>
            <a:r>
              <a:rPr lang="en" sz="500">
                <a:solidFill>
                  <a:srgbClr val="999999"/>
                </a:solidFill>
              </a:rPr>
              <a:t>Type</a:t>
            </a:r>
            <a:r>
              <a:rPr b="1" lang="en" sz="500">
                <a:solidFill>
                  <a:srgbClr val="999999"/>
                </a:solidFill>
              </a:rPr>
              <a:t>/</a:t>
            </a:r>
            <a:r>
              <a:rPr lang="en" sz="500"/>
              <a:t>Distance/Toll/Fuel</a:t>
            </a:r>
            <a:endParaRPr sz="600"/>
          </a:p>
        </p:txBody>
      </p:sp>
      <p:sp>
        <p:nvSpPr>
          <p:cNvPr id="2298" name="Google Shape;2298;p75"/>
          <p:cNvSpPr/>
          <p:nvPr/>
        </p:nvSpPr>
        <p:spPr>
          <a:xfrm>
            <a:off x="779211" y="3187357"/>
            <a:ext cx="5656500" cy="8445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600">
                <a:solidFill>
                  <a:srgbClr val="FFFFFF"/>
                </a:solidFill>
              </a:rPr>
              <a:t>Site Mgt </a:t>
            </a:r>
            <a:endParaRPr b="1" sz="600">
              <a:solidFill>
                <a:srgbClr val="FFFFFF"/>
              </a:solidFill>
            </a:endParaRPr>
          </a:p>
        </p:txBody>
      </p:sp>
      <p:sp>
        <p:nvSpPr>
          <p:cNvPr id="2299" name="Google Shape;2299;p75"/>
          <p:cNvSpPr/>
          <p:nvPr/>
        </p:nvSpPr>
        <p:spPr>
          <a:xfrm>
            <a:off x="4499726" y="928819"/>
            <a:ext cx="1335600" cy="252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Origin Path</a:t>
            </a:r>
            <a:endParaRPr sz="700"/>
          </a:p>
          <a:p>
            <a:pPr indent="0" lvl="0" marL="0" rtl="0" algn="ctr">
              <a:spcBef>
                <a:spcPts val="0"/>
              </a:spcBef>
              <a:spcAft>
                <a:spcPts val="0"/>
              </a:spcAft>
              <a:buNone/>
            </a:pPr>
            <a:r>
              <a:rPr lang="en" sz="500"/>
              <a:t>Forward/Return</a:t>
            </a:r>
            <a:endParaRPr sz="500"/>
          </a:p>
        </p:txBody>
      </p:sp>
      <p:sp>
        <p:nvSpPr>
          <p:cNvPr id="2300" name="Google Shape;2300;p75"/>
          <p:cNvSpPr/>
          <p:nvPr/>
        </p:nvSpPr>
        <p:spPr>
          <a:xfrm>
            <a:off x="5876642" y="928819"/>
            <a:ext cx="1303200" cy="252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Updated Path</a:t>
            </a:r>
            <a:endParaRPr sz="700"/>
          </a:p>
          <a:p>
            <a:pPr indent="0" lvl="0" marL="0" rtl="0" algn="ctr">
              <a:spcBef>
                <a:spcPts val="0"/>
              </a:spcBef>
              <a:spcAft>
                <a:spcPts val="0"/>
              </a:spcAft>
              <a:buNone/>
            </a:pPr>
            <a:r>
              <a:rPr lang="en" sz="500"/>
              <a:t>Forward/Return</a:t>
            </a:r>
            <a:endParaRPr sz="500"/>
          </a:p>
        </p:txBody>
      </p:sp>
      <p:sp>
        <p:nvSpPr>
          <p:cNvPr id="2301" name="Google Shape;2301;p75"/>
          <p:cNvSpPr/>
          <p:nvPr/>
        </p:nvSpPr>
        <p:spPr>
          <a:xfrm>
            <a:off x="5621648" y="3134242"/>
            <a:ext cx="79200" cy="717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2" name="Google Shape;2302;p75"/>
          <p:cNvSpPr/>
          <p:nvPr/>
        </p:nvSpPr>
        <p:spPr>
          <a:xfrm>
            <a:off x="5621648" y="1565724"/>
            <a:ext cx="79200" cy="717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3" name="Google Shape;2303;p75"/>
          <p:cNvSpPr/>
          <p:nvPr/>
        </p:nvSpPr>
        <p:spPr>
          <a:xfrm>
            <a:off x="2471924" y="3134242"/>
            <a:ext cx="79200" cy="717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4" name="Google Shape;2304;p75"/>
          <p:cNvSpPr/>
          <p:nvPr/>
        </p:nvSpPr>
        <p:spPr>
          <a:xfrm>
            <a:off x="2471924" y="1565724"/>
            <a:ext cx="79200" cy="71700"/>
          </a:xfrm>
          <a:prstGeom prst="up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5" name="Google Shape;2305;p75"/>
          <p:cNvSpPr/>
          <p:nvPr/>
        </p:nvSpPr>
        <p:spPr>
          <a:xfrm>
            <a:off x="3502512" y="2808528"/>
            <a:ext cx="971100" cy="2460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MM Product</a:t>
            </a:r>
            <a:endParaRPr sz="700">
              <a:solidFill>
                <a:srgbClr val="FFFFFF"/>
              </a:solidFill>
            </a:endParaRPr>
          </a:p>
          <a:p>
            <a:pPr indent="0" lvl="0" marL="0" rtl="0" algn="ctr">
              <a:spcBef>
                <a:spcPts val="0"/>
              </a:spcBef>
              <a:spcAft>
                <a:spcPts val="0"/>
              </a:spcAft>
              <a:buNone/>
            </a:pPr>
            <a:r>
              <a:rPr lang="en" sz="500">
                <a:solidFill>
                  <a:srgbClr val="FFFFFF"/>
                </a:solidFill>
              </a:rPr>
              <a:t>时效/经济  air/sea/land</a:t>
            </a:r>
            <a:endParaRPr sz="600">
              <a:solidFill>
                <a:srgbClr val="FFFFFF"/>
              </a:solidFill>
            </a:endParaRPr>
          </a:p>
        </p:txBody>
      </p:sp>
      <p:sp>
        <p:nvSpPr>
          <p:cNvPr id="2306" name="Google Shape;2306;p75"/>
          <p:cNvSpPr/>
          <p:nvPr/>
        </p:nvSpPr>
        <p:spPr>
          <a:xfrm>
            <a:off x="3107007" y="4716605"/>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Trip Cost</a:t>
            </a:r>
            <a:endParaRPr sz="700">
              <a:solidFill>
                <a:srgbClr val="000000"/>
              </a:solidFill>
            </a:endParaRPr>
          </a:p>
        </p:txBody>
      </p:sp>
      <p:sp>
        <p:nvSpPr>
          <p:cNvPr id="2307" name="Google Shape;2307;p75"/>
          <p:cNvSpPr/>
          <p:nvPr/>
        </p:nvSpPr>
        <p:spPr>
          <a:xfrm>
            <a:off x="791633" y="4236464"/>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Address </a:t>
            </a:r>
            <a:endParaRPr b="1" sz="800">
              <a:solidFill>
                <a:srgbClr val="FFFFFF"/>
              </a:solidFill>
            </a:endParaRPr>
          </a:p>
        </p:txBody>
      </p:sp>
      <p:sp>
        <p:nvSpPr>
          <p:cNvPr id="2308" name="Google Shape;2308;p75"/>
          <p:cNvSpPr/>
          <p:nvPr/>
        </p:nvSpPr>
        <p:spPr>
          <a:xfrm>
            <a:off x="907848" y="3472154"/>
            <a:ext cx="1908900" cy="435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基础信息管理</a:t>
            </a:r>
            <a:endParaRPr sz="700"/>
          </a:p>
          <a:p>
            <a:pPr indent="0" lvl="0" marL="0" rtl="0" algn="ctr">
              <a:spcBef>
                <a:spcPts val="0"/>
              </a:spcBef>
              <a:spcAft>
                <a:spcPts val="0"/>
              </a:spcAft>
              <a:buNone/>
            </a:pPr>
            <a:r>
              <a:rPr lang="en" sz="500"/>
              <a:t>物流履约类：All mile Hub/FMHub/SOC/Hub</a:t>
            </a:r>
            <a:endParaRPr sz="500"/>
          </a:p>
          <a:p>
            <a:pPr indent="0" lvl="0" marL="0" rtl="0" algn="ctr">
              <a:spcBef>
                <a:spcPts val="0"/>
              </a:spcBef>
              <a:spcAft>
                <a:spcPts val="0"/>
              </a:spcAft>
              <a:buNone/>
            </a:pPr>
            <a:r>
              <a:rPr lang="en" sz="500"/>
              <a:t>SP/Locker/</a:t>
            </a:r>
            <a:r>
              <a:rPr lang="en" sz="500">
                <a:solidFill>
                  <a:srgbClr val="A7A7A7"/>
                </a:solidFill>
              </a:rPr>
              <a:t>PUP/</a:t>
            </a:r>
            <a:r>
              <a:rPr lang="en" sz="500"/>
              <a:t>WHS</a:t>
            </a:r>
            <a:endParaRPr sz="500"/>
          </a:p>
          <a:p>
            <a:pPr indent="0" lvl="0" marL="0" rtl="0" algn="ctr">
              <a:spcBef>
                <a:spcPts val="0"/>
              </a:spcBef>
              <a:spcAft>
                <a:spcPts val="0"/>
              </a:spcAft>
              <a:buNone/>
            </a:pPr>
            <a:r>
              <a:rPr lang="en" sz="500"/>
              <a:t>资产管理类：Asset WHS</a:t>
            </a:r>
            <a:endParaRPr sz="700"/>
          </a:p>
        </p:txBody>
      </p:sp>
      <p:sp>
        <p:nvSpPr>
          <p:cNvPr id="2309" name="Google Shape;2309;p75"/>
          <p:cNvSpPr/>
          <p:nvPr/>
        </p:nvSpPr>
        <p:spPr>
          <a:xfrm>
            <a:off x="4703794" y="3465729"/>
            <a:ext cx="1629300" cy="4350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站点选址</a:t>
            </a:r>
            <a:endParaRPr sz="700">
              <a:solidFill>
                <a:srgbClr val="FFFFFF"/>
              </a:solidFill>
            </a:endParaRPr>
          </a:p>
        </p:txBody>
      </p:sp>
      <p:sp>
        <p:nvSpPr>
          <p:cNvPr id="2310" name="Google Shape;2310;p75"/>
          <p:cNvSpPr/>
          <p:nvPr/>
        </p:nvSpPr>
        <p:spPr>
          <a:xfrm>
            <a:off x="2874354" y="3465729"/>
            <a:ext cx="1772100" cy="4350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业务能力配置</a:t>
            </a:r>
            <a:endParaRPr sz="700"/>
          </a:p>
          <a:p>
            <a:pPr indent="0" lvl="0" marL="0" rtl="0" algn="ctr">
              <a:spcBef>
                <a:spcPts val="0"/>
              </a:spcBef>
              <a:spcAft>
                <a:spcPts val="0"/>
              </a:spcAft>
              <a:buNone/>
            </a:pPr>
            <a:r>
              <a:rPr lang="en" sz="500"/>
              <a:t>AWB Support</a:t>
            </a:r>
            <a:endParaRPr sz="500"/>
          </a:p>
          <a:p>
            <a:pPr indent="0" lvl="0" marL="0" rtl="0" algn="ctr">
              <a:spcBef>
                <a:spcPts val="0"/>
              </a:spcBef>
              <a:spcAft>
                <a:spcPts val="0"/>
              </a:spcAft>
              <a:buNone/>
            </a:pPr>
            <a:r>
              <a:rPr lang="en" sz="500"/>
              <a:t>Error Message Config</a:t>
            </a:r>
            <a:endParaRPr sz="500"/>
          </a:p>
          <a:p>
            <a:pPr indent="0" lvl="0" marL="0" rtl="0" algn="ctr">
              <a:spcBef>
                <a:spcPts val="0"/>
              </a:spcBef>
              <a:spcAft>
                <a:spcPts val="0"/>
              </a:spcAft>
              <a:buNone/>
            </a:pPr>
            <a:r>
              <a:rPr lang="en" sz="500"/>
              <a:t>…</a:t>
            </a:r>
            <a:endParaRPr sz="500"/>
          </a:p>
        </p:txBody>
      </p:sp>
      <p:sp>
        <p:nvSpPr>
          <p:cNvPr id="2311" name="Google Shape;2311;p75"/>
          <p:cNvSpPr/>
          <p:nvPr/>
        </p:nvSpPr>
        <p:spPr>
          <a:xfrm>
            <a:off x="5155902" y="4234653"/>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Workforce</a:t>
            </a:r>
            <a:endParaRPr b="1" sz="800">
              <a:solidFill>
                <a:srgbClr val="FFFFFF"/>
              </a:solidFill>
            </a:endParaRPr>
          </a:p>
        </p:txBody>
      </p:sp>
      <p:sp>
        <p:nvSpPr>
          <p:cNvPr id="2312" name="Google Shape;2312;p75"/>
          <p:cNvSpPr/>
          <p:nvPr/>
        </p:nvSpPr>
        <p:spPr>
          <a:xfrm>
            <a:off x="5255138" y="4490165"/>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FM Shift</a:t>
            </a:r>
            <a:endParaRPr sz="700">
              <a:solidFill>
                <a:srgbClr val="000000"/>
              </a:solidFill>
            </a:endParaRPr>
          </a:p>
        </p:txBody>
      </p:sp>
      <p:sp>
        <p:nvSpPr>
          <p:cNvPr id="2313" name="Google Shape;2313;p75"/>
          <p:cNvSpPr/>
          <p:nvPr/>
        </p:nvSpPr>
        <p:spPr>
          <a:xfrm>
            <a:off x="890875" y="4482017"/>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L1-L4 </a:t>
            </a:r>
            <a:endParaRPr sz="700">
              <a:solidFill>
                <a:srgbClr val="000000"/>
              </a:solidFill>
            </a:endParaRPr>
          </a:p>
        </p:txBody>
      </p:sp>
      <p:sp>
        <p:nvSpPr>
          <p:cNvPr id="2314" name="Google Shape;2314;p75"/>
          <p:cNvSpPr/>
          <p:nvPr/>
        </p:nvSpPr>
        <p:spPr>
          <a:xfrm>
            <a:off x="890875" y="4714014"/>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Postcode</a:t>
            </a:r>
            <a:endParaRPr sz="700">
              <a:solidFill>
                <a:srgbClr val="000000"/>
              </a:solidFill>
            </a:endParaRPr>
          </a:p>
        </p:txBody>
      </p:sp>
      <p:sp>
        <p:nvSpPr>
          <p:cNvPr id="2315" name="Google Shape;2315;p75"/>
          <p:cNvSpPr/>
          <p:nvPr/>
        </p:nvSpPr>
        <p:spPr>
          <a:xfrm>
            <a:off x="864286" y="883576"/>
            <a:ext cx="3330600" cy="29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From — To </a:t>
            </a:r>
            <a:endParaRPr sz="700"/>
          </a:p>
          <a:p>
            <a:pPr indent="0" lvl="0" marL="0" rtl="0" algn="ctr">
              <a:spcBef>
                <a:spcPts val="0"/>
              </a:spcBef>
              <a:spcAft>
                <a:spcPts val="0"/>
              </a:spcAft>
              <a:buNone/>
            </a:pPr>
            <a:r>
              <a:rPr lang="en" sz="500"/>
              <a:t>Origin Site -&gt; LH Origin Site -&gt; LH Dest Site -&gt; Dest Site</a:t>
            </a:r>
            <a:endParaRPr sz="500"/>
          </a:p>
          <a:p>
            <a:pPr indent="0" lvl="0" marL="0" rtl="0" algn="ctr">
              <a:spcBef>
                <a:spcPts val="0"/>
              </a:spcBef>
              <a:spcAft>
                <a:spcPts val="0"/>
              </a:spcAft>
              <a:buNone/>
            </a:pPr>
            <a:r>
              <a:rPr lang="en" sz="500">
                <a:solidFill>
                  <a:srgbClr val="000000"/>
                </a:solidFill>
              </a:rPr>
              <a:t>Dest Site -&gt; LH Dest Site -&gt; LH Return Site -&gt; Return Site </a:t>
            </a:r>
            <a:endParaRPr sz="500"/>
          </a:p>
        </p:txBody>
      </p:sp>
      <p:sp>
        <p:nvSpPr>
          <p:cNvPr id="2316" name="Google Shape;2316;p75"/>
          <p:cNvSpPr/>
          <p:nvPr/>
        </p:nvSpPr>
        <p:spPr>
          <a:xfrm>
            <a:off x="864286" y="1214283"/>
            <a:ext cx="3330600" cy="2526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核心履约站点</a:t>
            </a:r>
            <a:endParaRPr sz="700"/>
          </a:p>
          <a:p>
            <a:pPr indent="0" lvl="0" marL="0" rtl="0" algn="ctr">
              <a:spcBef>
                <a:spcPts val="0"/>
              </a:spcBef>
              <a:spcAft>
                <a:spcPts val="0"/>
              </a:spcAft>
              <a:buNone/>
            </a:pPr>
            <a:r>
              <a:rPr lang="en" sz="500">
                <a:solidFill>
                  <a:srgbClr val="000000"/>
                </a:solidFill>
              </a:rPr>
              <a:t>Pickup Station / Deliver Station / Return Station / Handover Station / </a:t>
            </a:r>
            <a:r>
              <a:rPr lang="en" sz="500">
                <a:solidFill>
                  <a:srgbClr val="595959"/>
                </a:solidFill>
              </a:rPr>
              <a:t>Dispose Station</a:t>
            </a:r>
            <a:endParaRPr sz="500">
              <a:solidFill>
                <a:srgbClr val="595959"/>
              </a:solidFill>
            </a:endParaRPr>
          </a:p>
        </p:txBody>
      </p:sp>
      <p:sp>
        <p:nvSpPr>
          <p:cNvPr id="2317" name="Google Shape;2317;p75"/>
          <p:cNvSpPr/>
          <p:nvPr/>
        </p:nvSpPr>
        <p:spPr>
          <a:xfrm>
            <a:off x="3489098" y="2494752"/>
            <a:ext cx="1973700" cy="240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Connect Config</a:t>
            </a:r>
            <a:endParaRPr sz="700"/>
          </a:p>
          <a:p>
            <a:pPr indent="0" lvl="0" marL="0" rtl="0" algn="ctr">
              <a:spcBef>
                <a:spcPts val="0"/>
              </a:spcBef>
              <a:spcAft>
                <a:spcPts val="0"/>
              </a:spcAft>
              <a:buNone/>
            </a:pPr>
            <a:r>
              <a:rPr lang="en" sz="500"/>
              <a:t>MM Route(线路配载) / </a:t>
            </a:r>
            <a:r>
              <a:rPr lang="en" sz="500">
                <a:solidFill>
                  <a:srgbClr val="A7A7A7"/>
                </a:solidFill>
              </a:rPr>
              <a:t>网络调优</a:t>
            </a:r>
            <a:endParaRPr sz="600">
              <a:solidFill>
                <a:srgbClr val="A7A7A7"/>
              </a:solidFill>
            </a:endParaRPr>
          </a:p>
        </p:txBody>
      </p:sp>
      <p:sp>
        <p:nvSpPr>
          <p:cNvPr id="2318" name="Google Shape;2318;p75"/>
          <p:cNvSpPr/>
          <p:nvPr/>
        </p:nvSpPr>
        <p:spPr>
          <a:xfrm>
            <a:off x="779211" y="1637260"/>
            <a:ext cx="5656500" cy="5661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版本管理</a:t>
            </a:r>
            <a:endParaRPr b="1" sz="800">
              <a:solidFill>
                <a:srgbClr val="FFFFFF"/>
              </a:solidFill>
            </a:endParaRPr>
          </a:p>
        </p:txBody>
      </p:sp>
      <p:sp>
        <p:nvSpPr>
          <p:cNvPr id="2319" name="Google Shape;2319;p75"/>
          <p:cNvSpPr/>
          <p:nvPr/>
        </p:nvSpPr>
        <p:spPr>
          <a:xfrm>
            <a:off x="1885400" y="4236464"/>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Smart Sorting</a:t>
            </a:r>
            <a:endParaRPr b="1" sz="800">
              <a:solidFill>
                <a:srgbClr val="FFFFFF"/>
              </a:solidFill>
            </a:endParaRPr>
          </a:p>
        </p:txBody>
      </p:sp>
      <p:sp>
        <p:nvSpPr>
          <p:cNvPr id="2320" name="Google Shape;2320;p75"/>
          <p:cNvSpPr/>
          <p:nvPr/>
        </p:nvSpPr>
        <p:spPr>
          <a:xfrm>
            <a:off x="2016559" y="4482017"/>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Hub Zone</a:t>
            </a:r>
            <a:endParaRPr sz="700">
              <a:solidFill>
                <a:srgbClr val="000000"/>
              </a:solidFill>
            </a:endParaRPr>
          </a:p>
        </p:txBody>
      </p:sp>
      <p:sp>
        <p:nvSpPr>
          <p:cNvPr id="2321" name="Google Shape;2321;p75"/>
          <p:cNvSpPr/>
          <p:nvPr/>
        </p:nvSpPr>
        <p:spPr>
          <a:xfrm>
            <a:off x="2016831" y="4716605"/>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货量热力分布</a:t>
            </a:r>
            <a:endParaRPr sz="700">
              <a:solidFill>
                <a:srgbClr val="000000"/>
              </a:solidFill>
            </a:endParaRPr>
          </a:p>
        </p:txBody>
      </p:sp>
      <p:sp>
        <p:nvSpPr>
          <p:cNvPr id="2322" name="Google Shape;2322;p75"/>
          <p:cNvSpPr/>
          <p:nvPr/>
        </p:nvSpPr>
        <p:spPr>
          <a:xfrm>
            <a:off x="2008813" y="1921340"/>
            <a:ext cx="883500" cy="24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版本编辑</a:t>
            </a:r>
            <a:endParaRPr sz="700">
              <a:solidFill>
                <a:srgbClr val="000000"/>
              </a:solidFill>
            </a:endParaRPr>
          </a:p>
        </p:txBody>
      </p:sp>
      <p:sp>
        <p:nvSpPr>
          <p:cNvPr id="2323" name="Google Shape;2323;p75"/>
          <p:cNvSpPr/>
          <p:nvPr/>
        </p:nvSpPr>
        <p:spPr>
          <a:xfrm>
            <a:off x="937444" y="1921340"/>
            <a:ext cx="883500" cy="2433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版本推荐</a:t>
            </a:r>
            <a:endParaRPr sz="700">
              <a:solidFill>
                <a:srgbClr val="FFFFFF"/>
              </a:solidFill>
            </a:endParaRPr>
          </a:p>
          <a:p>
            <a:pPr indent="0" lvl="0" marL="0" rtl="0" algn="ctr">
              <a:spcBef>
                <a:spcPts val="0"/>
              </a:spcBef>
              <a:spcAft>
                <a:spcPts val="0"/>
              </a:spcAft>
              <a:buNone/>
            </a:pPr>
            <a:r>
              <a:rPr lang="en" sz="500">
                <a:solidFill>
                  <a:srgbClr val="FFFFFF"/>
                </a:solidFill>
              </a:rPr>
              <a:t>站点选址/网络调优</a:t>
            </a:r>
            <a:endParaRPr sz="500">
              <a:solidFill>
                <a:srgbClr val="FFFFFF"/>
              </a:solidFill>
            </a:endParaRPr>
          </a:p>
        </p:txBody>
      </p:sp>
      <p:sp>
        <p:nvSpPr>
          <p:cNvPr id="2324" name="Google Shape;2324;p75"/>
          <p:cNvSpPr/>
          <p:nvPr/>
        </p:nvSpPr>
        <p:spPr>
          <a:xfrm>
            <a:off x="3080196" y="1927856"/>
            <a:ext cx="883500" cy="24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版本发布</a:t>
            </a:r>
            <a:endParaRPr sz="700">
              <a:solidFill>
                <a:srgbClr val="000000"/>
              </a:solidFill>
            </a:endParaRPr>
          </a:p>
        </p:txBody>
      </p:sp>
      <p:sp>
        <p:nvSpPr>
          <p:cNvPr id="2325" name="Google Shape;2325;p75"/>
          <p:cNvSpPr/>
          <p:nvPr/>
        </p:nvSpPr>
        <p:spPr>
          <a:xfrm>
            <a:off x="4151593" y="1918424"/>
            <a:ext cx="883500" cy="2433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变更提醒</a:t>
            </a:r>
            <a:endParaRPr sz="500">
              <a:solidFill>
                <a:srgbClr val="FFFFFF"/>
              </a:solidFill>
            </a:endParaRPr>
          </a:p>
        </p:txBody>
      </p:sp>
      <p:sp>
        <p:nvSpPr>
          <p:cNvPr id="2326" name="Google Shape;2326;p75"/>
          <p:cNvSpPr/>
          <p:nvPr/>
        </p:nvSpPr>
        <p:spPr>
          <a:xfrm>
            <a:off x="5222976" y="1923373"/>
            <a:ext cx="883500" cy="2433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对外同步</a:t>
            </a:r>
            <a:endParaRPr sz="700">
              <a:solidFill>
                <a:srgbClr val="FFFFFF"/>
              </a:solidFill>
            </a:endParaRPr>
          </a:p>
          <a:p>
            <a:pPr indent="0" lvl="0" marL="0" rtl="0" algn="ctr">
              <a:spcBef>
                <a:spcPts val="0"/>
              </a:spcBef>
              <a:spcAft>
                <a:spcPts val="0"/>
              </a:spcAft>
              <a:buNone/>
            </a:pPr>
            <a:r>
              <a:rPr lang="en" sz="500">
                <a:solidFill>
                  <a:srgbClr val="FFFFFF"/>
                </a:solidFill>
              </a:rPr>
              <a:t>站点/服务范围</a:t>
            </a:r>
            <a:endParaRPr sz="500">
              <a:solidFill>
                <a:srgbClr val="FFFFFF"/>
              </a:solidFill>
            </a:endParaRPr>
          </a:p>
        </p:txBody>
      </p:sp>
      <p:sp>
        <p:nvSpPr>
          <p:cNvPr id="2327" name="Google Shape;2327;p75"/>
          <p:cNvSpPr/>
          <p:nvPr/>
        </p:nvSpPr>
        <p:spPr>
          <a:xfrm>
            <a:off x="5549467" y="2477959"/>
            <a:ext cx="783900" cy="5847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路由最优策略</a:t>
            </a:r>
            <a:endParaRPr sz="500">
              <a:solidFill>
                <a:srgbClr val="FFFFFF"/>
              </a:solidFill>
            </a:endParaRPr>
          </a:p>
          <a:p>
            <a:pPr indent="0" lvl="0" marL="0" rtl="0" algn="ctr">
              <a:spcBef>
                <a:spcPts val="0"/>
              </a:spcBef>
              <a:spcAft>
                <a:spcPts val="0"/>
              </a:spcAft>
              <a:buNone/>
            </a:pPr>
            <a:r>
              <a:rPr lang="en" sz="500">
                <a:solidFill>
                  <a:srgbClr val="FFFFFF"/>
                </a:solidFill>
              </a:rPr>
              <a:t>Origin Path</a:t>
            </a:r>
            <a:endParaRPr sz="500">
              <a:solidFill>
                <a:srgbClr val="FFFFFF"/>
              </a:solidFill>
            </a:endParaRPr>
          </a:p>
          <a:p>
            <a:pPr indent="0" lvl="0" marL="0" rtl="0" algn="ctr">
              <a:spcBef>
                <a:spcPts val="0"/>
              </a:spcBef>
              <a:spcAft>
                <a:spcPts val="0"/>
              </a:spcAft>
              <a:buNone/>
            </a:pPr>
            <a:r>
              <a:rPr lang="en" sz="500">
                <a:solidFill>
                  <a:srgbClr val="FFFFFF"/>
                </a:solidFill>
              </a:rPr>
              <a:t>Updated Path</a:t>
            </a:r>
            <a:endParaRPr sz="700">
              <a:solidFill>
                <a:srgbClr val="FFFFFF"/>
              </a:solidFill>
            </a:endParaRPr>
          </a:p>
        </p:txBody>
      </p:sp>
      <p:sp>
        <p:nvSpPr>
          <p:cNvPr id="2328" name="Google Shape;2328;p75"/>
          <p:cNvSpPr/>
          <p:nvPr/>
        </p:nvSpPr>
        <p:spPr>
          <a:xfrm>
            <a:off x="4499726" y="1214283"/>
            <a:ext cx="2679900" cy="2526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SLA</a:t>
            </a:r>
            <a:endParaRPr sz="700">
              <a:solidFill>
                <a:srgbClr val="FFFFFF"/>
              </a:solidFill>
            </a:endParaRPr>
          </a:p>
          <a:p>
            <a:pPr indent="0" lvl="0" marL="0" rtl="0" algn="ctr">
              <a:spcBef>
                <a:spcPts val="0"/>
              </a:spcBef>
              <a:spcAft>
                <a:spcPts val="0"/>
              </a:spcAft>
              <a:buNone/>
            </a:pPr>
            <a:r>
              <a:rPr lang="en" sz="500">
                <a:solidFill>
                  <a:srgbClr val="FFFFFF"/>
                </a:solidFill>
              </a:rPr>
              <a:t>时效承诺 / 延误定责 / 动态预警</a:t>
            </a:r>
            <a:endParaRPr sz="500">
              <a:solidFill>
                <a:srgbClr val="FFFFFF"/>
              </a:solidFill>
            </a:endParaRPr>
          </a:p>
        </p:txBody>
      </p:sp>
      <p:cxnSp>
        <p:nvCxnSpPr>
          <p:cNvPr id="2329" name="Google Shape;2329;p75"/>
          <p:cNvCxnSpPr>
            <a:stCxn id="2327" idx="0"/>
            <a:endCxn id="2299" idx="2"/>
          </p:cNvCxnSpPr>
          <p:nvPr/>
        </p:nvCxnSpPr>
        <p:spPr>
          <a:xfrm flipH="1" rot="5400000">
            <a:off x="4906117" y="1442659"/>
            <a:ext cx="1296600" cy="774000"/>
          </a:xfrm>
          <a:prstGeom prst="curvedConnector3">
            <a:avLst>
              <a:gd fmla="val 50003" name="adj1"/>
            </a:avLst>
          </a:prstGeom>
          <a:noFill/>
          <a:ln cap="flat" cmpd="sng" w="9525">
            <a:solidFill>
              <a:srgbClr val="F3F3F3"/>
            </a:solidFill>
            <a:prstDash val="dash"/>
            <a:round/>
            <a:headEnd len="med" w="med" type="none"/>
            <a:tailEnd len="med" w="med" type="stealth"/>
          </a:ln>
        </p:spPr>
      </p:cxnSp>
      <p:cxnSp>
        <p:nvCxnSpPr>
          <p:cNvPr id="2330" name="Google Shape;2330;p75"/>
          <p:cNvCxnSpPr>
            <a:stCxn id="2292" idx="0"/>
            <a:endCxn id="2331" idx="2"/>
          </p:cNvCxnSpPr>
          <p:nvPr/>
        </p:nvCxnSpPr>
        <p:spPr>
          <a:xfrm rot="-5400000">
            <a:off x="5635939" y="2984853"/>
            <a:ext cx="207300" cy="2292300"/>
          </a:xfrm>
          <a:prstGeom prst="curvedConnector3">
            <a:avLst>
              <a:gd fmla="val 49982" name="adj1"/>
            </a:avLst>
          </a:prstGeom>
          <a:noFill/>
          <a:ln cap="flat" cmpd="sng" w="9525">
            <a:solidFill>
              <a:srgbClr val="FFFFFF"/>
            </a:solidFill>
            <a:prstDash val="dash"/>
            <a:round/>
            <a:headEnd len="med" w="med" type="none"/>
            <a:tailEnd len="med" w="med" type="stealth"/>
          </a:ln>
        </p:spPr>
      </p:cxnSp>
      <p:sp>
        <p:nvSpPr>
          <p:cNvPr id="2332" name="Google Shape;2332;p75"/>
          <p:cNvSpPr/>
          <p:nvPr/>
        </p:nvSpPr>
        <p:spPr>
          <a:xfrm>
            <a:off x="5255138" y="4714718"/>
            <a:ext cx="856500" cy="1833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LM Shift</a:t>
            </a:r>
            <a:endParaRPr sz="700">
              <a:solidFill>
                <a:srgbClr val="000000"/>
              </a:solidFill>
            </a:endParaRPr>
          </a:p>
        </p:txBody>
      </p:sp>
      <p:cxnSp>
        <p:nvCxnSpPr>
          <p:cNvPr id="2333" name="Google Shape;2333;p75"/>
          <p:cNvCxnSpPr>
            <a:stCxn id="2290" idx="0"/>
            <a:endCxn id="2331" idx="2"/>
          </p:cNvCxnSpPr>
          <p:nvPr/>
        </p:nvCxnSpPr>
        <p:spPr>
          <a:xfrm rot="-5400000">
            <a:off x="5089976" y="2440664"/>
            <a:ext cx="209100" cy="3382500"/>
          </a:xfrm>
          <a:prstGeom prst="curvedConnector3">
            <a:avLst>
              <a:gd fmla="val 49982" name="adj1"/>
            </a:avLst>
          </a:prstGeom>
          <a:noFill/>
          <a:ln cap="flat" cmpd="sng" w="9525">
            <a:solidFill>
              <a:srgbClr val="FFFFFF"/>
            </a:solidFill>
            <a:prstDash val="dash"/>
            <a:round/>
            <a:headEnd len="med" w="med" type="none"/>
            <a:tailEnd len="med" w="med" type="stealth"/>
          </a:ln>
        </p:spPr>
      </p:cxnSp>
      <p:sp>
        <p:nvSpPr>
          <p:cNvPr id="2334" name="Google Shape;2334;p75"/>
          <p:cNvSpPr/>
          <p:nvPr/>
        </p:nvSpPr>
        <p:spPr>
          <a:xfrm>
            <a:off x="6246065" y="4234653"/>
            <a:ext cx="1055400" cy="738600"/>
          </a:xfrm>
          <a:prstGeom prst="rect">
            <a:avLst/>
          </a:prstGeom>
          <a:solidFill>
            <a:srgbClr val="1155CC"/>
          </a:solidFill>
          <a:ln>
            <a:noFill/>
          </a:ln>
        </p:spPr>
        <p:txBody>
          <a:bodyPr anchorCtr="0" anchor="t" bIns="51425" lIns="51425" spcFirstLastPara="1" rIns="51425" wrap="square" tIns="51425">
            <a:noAutofit/>
          </a:bodyPr>
          <a:lstStyle/>
          <a:p>
            <a:pPr indent="0" lvl="0" marL="0" rtl="0" algn="ctr">
              <a:spcBef>
                <a:spcPts val="0"/>
              </a:spcBef>
              <a:spcAft>
                <a:spcPts val="0"/>
              </a:spcAft>
              <a:buNone/>
            </a:pPr>
            <a:r>
              <a:rPr b="1" lang="en" sz="800">
                <a:solidFill>
                  <a:srgbClr val="FFFFFF"/>
                </a:solidFill>
              </a:rPr>
              <a:t>Event</a:t>
            </a:r>
            <a:endParaRPr b="1" sz="800">
              <a:solidFill>
                <a:srgbClr val="FFFFFF"/>
              </a:solidFill>
            </a:endParaRPr>
          </a:p>
        </p:txBody>
      </p:sp>
      <p:cxnSp>
        <p:nvCxnSpPr>
          <p:cNvPr id="2335" name="Google Shape;2335;p75"/>
          <p:cNvCxnSpPr>
            <a:stCxn id="2311" idx="0"/>
            <a:endCxn id="2331" idx="2"/>
          </p:cNvCxnSpPr>
          <p:nvPr/>
        </p:nvCxnSpPr>
        <p:spPr>
          <a:xfrm rot="-5400000">
            <a:off x="6181002" y="3529953"/>
            <a:ext cx="207300" cy="1202100"/>
          </a:xfrm>
          <a:prstGeom prst="curvedConnector3">
            <a:avLst>
              <a:gd fmla="val 49982" name="adj1"/>
            </a:avLst>
          </a:prstGeom>
          <a:noFill/>
          <a:ln cap="flat" cmpd="sng" w="9525">
            <a:solidFill>
              <a:srgbClr val="FFFFFF"/>
            </a:solidFill>
            <a:prstDash val="dash"/>
            <a:round/>
            <a:headEnd len="med" w="med" type="none"/>
            <a:tailEnd len="med" w="med" type="stealth"/>
          </a:ln>
        </p:spPr>
      </p:cxnSp>
      <p:sp>
        <p:nvSpPr>
          <p:cNvPr id="2331" name="Google Shape;2331;p75"/>
          <p:cNvSpPr/>
          <p:nvPr/>
        </p:nvSpPr>
        <p:spPr>
          <a:xfrm>
            <a:off x="6470517" y="1637260"/>
            <a:ext cx="830400" cy="2390100"/>
          </a:xfrm>
          <a:prstGeom prst="rect">
            <a:avLst/>
          </a:prstGeom>
          <a:solidFill>
            <a:srgbClr val="EB5600"/>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FFFFFF"/>
                </a:solidFill>
              </a:rPr>
              <a:t>网络负载监控</a:t>
            </a:r>
            <a:endParaRPr b="1" sz="800">
              <a:solidFill>
                <a:srgbClr val="FFFFFF"/>
              </a:solidFill>
            </a:endParaRPr>
          </a:p>
        </p:txBody>
      </p:sp>
      <p:cxnSp>
        <p:nvCxnSpPr>
          <p:cNvPr id="2336" name="Google Shape;2336;p75"/>
          <p:cNvCxnSpPr>
            <a:stCxn id="2327" idx="0"/>
            <a:endCxn id="2300" idx="2"/>
          </p:cNvCxnSpPr>
          <p:nvPr/>
        </p:nvCxnSpPr>
        <p:spPr>
          <a:xfrm rot="-5400000">
            <a:off x="5586517" y="1536259"/>
            <a:ext cx="1296600" cy="586800"/>
          </a:xfrm>
          <a:prstGeom prst="curvedConnector3">
            <a:avLst>
              <a:gd fmla="val 50003" name="adj1"/>
            </a:avLst>
          </a:prstGeom>
          <a:noFill/>
          <a:ln cap="flat" cmpd="sng" w="9525">
            <a:solidFill>
              <a:srgbClr val="F3F3F3"/>
            </a:solidFill>
            <a:prstDash val="dash"/>
            <a:round/>
            <a:headEnd len="med" w="med" type="none"/>
            <a:tailEnd len="med" w="med" type="stealth"/>
          </a:ln>
        </p:spPr>
      </p:cxnSp>
      <p:cxnSp>
        <p:nvCxnSpPr>
          <p:cNvPr id="2337" name="Google Shape;2337;p75"/>
          <p:cNvCxnSpPr>
            <a:stCxn id="2327" idx="0"/>
            <a:endCxn id="2328" idx="2"/>
          </p:cNvCxnSpPr>
          <p:nvPr/>
        </p:nvCxnSpPr>
        <p:spPr>
          <a:xfrm flipH="1" rot="5400000">
            <a:off x="5385067" y="1921609"/>
            <a:ext cx="1011000" cy="101700"/>
          </a:xfrm>
          <a:prstGeom prst="curvedConnector3">
            <a:avLst>
              <a:gd fmla="val 50005" name="adj1"/>
            </a:avLst>
          </a:prstGeom>
          <a:noFill/>
          <a:ln cap="flat" cmpd="sng" w="9525">
            <a:solidFill>
              <a:srgbClr val="F3F3F3"/>
            </a:solidFill>
            <a:prstDash val="dash"/>
            <a:round/>
            <a:headEnd len="med" w="med" type="none"/>
            <a:tailEnd len="med" w="med" type="stealth"/>
          </a:ln>
        </p:spPr>
      </p:cxnSp>
      <p:sp>
        <p:nvSpPr>
          <p:cNvPr id="2338" name="Google Shape;2338;p75"/>
          <p:cNvSpPr/>
          <p:nvPr/>
        </p:nvSpPr>
        <p:spPr>
          <a:xfrm>
            <a:off x="6567314" y="2084632"/>
            <a:ext cx="647100" cy="4350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负载情况</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cxnSp>
        <p:nvCxnSpPr>
          <p:cNvPr id="2339" name="Google Shape;2339;p75"/>
          <p:cNvCxnSpPr>
            <a:stCxn id="2334" idx="0"/>
            <a:endCxn id="2331" idx="2"/>
          </p:cNvCxnSpPr>
          <p:nvPr/>
        </p:nvCxnSpPr>
        <p:spPr>
          <a:xfrm rot="-5400000">
            <a:off x="6726065" y="4075053"/>
            <a:ext cx="207300" cy="111900"/>
          </a:xfrm>
          <a:prstGeom prst="curvedConnector3">
            <a:avLst>
              <a:gd fmla="val 49982" name="adj1"/>
            </a:avLst>
          </a:prstGeom>
          <a:noFill/>
          <a:ln cap="flat" cmpd="sng" w="9525">
            <a:solidFill>
              <a:srgbClr val="FFFFFF"/>
            </a:solidFill>
            <a:prstDash val="dash"/>
            <a:round/>
            <a:headEnd len="med" w="med" type="none"/>
            <a:tailEnd len="med" w="med" type="stealth"/>
          </a:ln>
        </p:spPr>
      </p:cxnSp>
      <p:sp>
        <p:nvSpPr>
          <p:cNvPr id="2340" name="Google Shape;2340;p75"/>
          <p:cNvSpPr/>
          <p:nvPr/>
        </p:nvSpPr>
        <p:spPr>
          <a:xfrm>
            <a:off x="6562260" y="2663718"/>
            <a:ext cx="647100" cy="4350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资源容量</a:t>
            </a:r>
            <a:endParaRPr sz="700">
              <a:solidFill>
                <a:srgbClr val="FFFFFF"/>
              </a:solidFill>
            </a:endParaRPr>
          </a:p>
          <a:p>
            <a:pPr indent="0" lvl="0" marL="0" rtl="0" algn="ctr">
              <a:spcBef>
                <a:spcPts val="0"/>
              </a:spcBef>
              <a:spcAft>
                <a:spcPts val="0"/>
              </a:spcAft>
              <a:buNone/>
            </a:pPr>
            <a:r>
              <a:rPr lang="en" sz="500">
                <a:solidFill>
                  <a:srgbClr val="FFFFFF"/>
                </a:solidFill>
              </a:rPr>
              <a:t>站点/线路</a:t>
            </a:r>
            <a:endParaRPr sz="500">
              <a:solidFill>
                <a:srgbClr val="FFFFFF"/>
              </a:solidFill>
            </a:endParaRPr>
          </a:p>
        </p:txBody>
      </p:sp>
      <p:sp>
        <p:nvSpPr>
          <p:cNvPr id="2341" name="Google Shape;2341;p75"/>
          <p:cNvSpPr/>
          <p:nvPr/>
        </p:nvSpPr>
        <p:spPr>
          <a:xfrm>
            <a:off x="869546" y="2765209"/>
            <a:ext cx="1210800" cy="292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White List</a:t>
            </a:r>
            <a:endParaRPr sz="700"/>
          </a:p>
          <a:p>
            <a:pPr indent="0" lvl="0" marL="0" rtl="0" algn="ctr">
              <a:spcBef>
                <a:spcPts val="0"/>
              </a:spcBef>
              <a:spcAft>
                <a:spcPts val="0"/>
              </a:spcAft>
              <a:buNone/>
            </a:pPr>
            <a:r>
              <a:rPr lang="en" sz="500"/>
              <a:t>FM: PUP/Shop ID/ WHS</a:t>
            </a:r>
            <a:endParaRPr sz="500"/>
          </a:p>
          <a:p>
            <a:pPr indent="0" lvl="0" marL="0" rtl="0" algn="ctr">
              <a:spcBef>
                <a:spcPts val="0"/>
              </a:spcBef>
              <a:spcAft>
                <a:spcPts val="0"/>
              </a:spcAft>
              <a:buNone/>
            </a:pPr>
            <a:r>
              <a:rPr lang="en" sz="500"/>
              <a:t>LM: 3PL/Reverse</a:t>
            </a:r>
            <a:endParaRPr sz="600"/>
          </a:p>
        </p:txBody>
      </p:sp>
      <p:sp>
        <p:nvSpPr>
          <p:cNvPr id="2342" name="Google Shape;2342;p75"/>
          <p:cNvSpPr/>
          <p:nvPr/>
        </p:nvSpPr>
        <p:spPr>
          <a:xfrm>
            <a:off x="2137047" y="2770932"/>
            <a:ext cx="1082400" cy="2922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Address Config</a:t>
            </a:r>
            <a:endParaRPr sz="700"/>
          </a:p>
          <a:p>
            <a:pPr indent="0" lvl="0" marL="0" rtl="0" algn="ctr">
              <a:spcBef>
                <a:spcPts val="0"/>
              </a:spcBef>
              <a:spcAft>
                <a:spcPts val="0"/>
              </a:spcAft>
              <a:buNone/>
            </a:pPr>
            <a:r>
              <a:rPr lang="en" sz="500">
                <a:solidFill>
                  <a:srgbClr val="000000"/>
                </a:solidFill>
              </a:rPr>
              <a:t>zone ID</a:t>
            </a:r>
            <a:endParaRPr sz="500">
              <a:solidFill>
                <a:srgbClr val="000000"/>
              </a:solidFill>
            </a:endParaRPr>
          </a:p>
          <a:p>
            <a:pPr indent="0" lvl="0" marL="0" rtl="0" algn="ctr">
              <a:spcBef>
                <a:spcPts val="0"/>
              </a:spcBef>
              <a:spcAft>
                <a:spcPts val="0"/>
              </a:spcAft>
              <a:buNone/>
            </a:pPr>
            <a:r>
              <a:rPr lang="en" sz="500">
                <a:solidFill>
                  <a:srgbClr val="000000"/>
                </a:solidFill>
              </a:rPr>
              <a:t>lowest Address ID</a:t>
            </a:r>
            <a:endParaRPr sz="500">
              <a:solidFill>
                <a:srgbClr val="E69138"/>
              </a:solidFill>
            </a:endParaRPr>
          </a:p>
        </p:txBody>
      </p:sp>
      <p:sp>
        <p:nvSpPr>
          <p:cNvPr id="2343" name="Google Shape;2343;p75"/>
          <p:cNvSpPr/>
          <p:nvPr/>
        </p:nvSpPr>
        <p:spPr>
          <a:xfrm>
            <a:off x="864290" y="2495966"/>
            <a:ext cx="2349600" cy="240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t>Solution计算策略</a:t>
            </a:r>
            <a:endParaRPr sz="700"/>
          </a:p>
          <a:p>
            <a:pPr indent="0" lvl="0" marL="0" rtl="0" algn="ctr">
              <a:spcBef>
                <a:spcPts val="0"/>
              </a:spcBef>
              <a:spcAft>
                <a:spcPts val="0"/>
              </a:spcAft>
              <a:buNone/>
            </a:pPr>
            <a:r>
              <a:rPr lang="en" sz="500"/>
              <a:t>From-TO/核心履约站点</a:t>
            </a:r>
            <a:endParaRPr sz="500">
              <a:solidFill>
                <a:srgbClr val="E69138"/>
              </a:solidFill>
            </a:endParaRPr>
          </a:p>
        </p:txBody>
      </p:sp>
      <p:cxnSp>
        <p:nvCxnSpPr>
          <p:cNvPr id="2344" name="Google Shape;2344;p75"/>
          <p:cNvCxnSpPr>
            <a:stCxn id="2331" idx="1"/>
            <a:endCxn id="2327" idx="3"/>
          </p:cNvCxnSpPr>
          <p:nvPr/>
        </p:nvCxnSpPr>
        <p:spPr>
          <a:xfrm rot="10800000">
            <a:off x="6333417" y="2770210"/>
            <a:ext cx="137100" cy="62100"/>
          </a:xfrm>
          <a:prstGeom prst="curvedConnector3">
            <a:avLst>
              <a:gd fmla="val 50000" name="adj1"/>
            </a:avLst>
          </a:prstGeom>
          <a:noFill/>
          <a:ln cap="flat" cmpd="sng" w="9525">
            <a:solidFill>
              <a:srgbClr val="FFFFFF"/>
            </a:solidFill>
            <a:prstDash val="solid"/>
            <a:round/>
            <a:headEnd len="med" w="med" type="none"/>
            <a:tailEnd len="med" w="med" type="stealth"/>
          </a:ln>
        </p:spPr>
      </p:cxnSp>
      <p:sp>
        <p:nvSpPr>
          <p:cNvPr id="2345" name="Google Shape;2345;p75"/>
          <p:cNvSpPr txBox="1"/>
          <p:nvPr/>
        </p:nvSpPr>
        <p:spPr>
          <a:xfrm>
            <a:off x="7368281" y="634275"/>
            <a:ext cx="1836900" cy="1000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700"/>
              <a:t>Order Routing的依赖链路变化</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当前都基于静态配置，且配置不支持多路由</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未来配置支持多路由，增加策略层做筛选。</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以下例子说明： Network 多路由配置和station、LH的关系</a:t>
            </a:r>
            <a:endParaRPr sz="700"/>
          </a:p>
        </p:txBody>
      </p:sp>
      <p:cxnSp>
        <p:nvCxnSpPr>
          <p:cNvPr id="2346" name="Google Shape;2346;p75"/>
          <p:cNvCxnSpPr>
            <a:stCxn id="2317" idx="0"/>
            <a:endCxn id="2299" idx="2"/>
          </p:cNvCxnSpPr>
          <p:nvPr/>
        </p:nvCxnSpPr>
        <p:spPr>
          <a:xfrm rot="-5400000">
            <a:off x="4164998" y="1492302"/>
            <a:ext cx="1313400" cy="691500"/>
          </a:xfrm>
          <a:prstGeom prst="curvedConnector3">
            <a:avLst>
              <a:gd fmla="val 49999" name="adj1"/>
            </a:avLst>
          </a:prstGeom>
          <a:noFill/>
          <a:ln cap="flat" cmpd="sng" w="9525">
            <a:solidFill>
              <a:srgbClr val="595959"/>
            </a:solidFill>
            <a:prstDash val="dash"/>
            <a:round/>
            <a:headEnd len="med" w="med" type="none"/>
            <a:tailEnd len="med" w="med" type="stealth"/>
          </a:ln>
        </p:spPr>
      </p:cxnSp>
      <p:cxnSp>
        <p:nvCxnSpPr>
          <p:cNvPr id="2347" name="Google Shape;2347;p75"/>
          <p:cNvCxnSpPr>
            <a:stCxn id="2317" idx="0"/>
            <a:endCxn id="2300" idx="2"/>
          </p:cNvCxnSpPr>
          <p:nvPr/>
        </p:nvCxnSpPr>
        <p:spPr>
          <a:xfrm rot="-5400000">
            <a:off x="4845398" y="811902"/>
            <a:ext cx="1313400" cy="2052300"/>
          </a:xfrm>
          <a:prstGeom prst="curvedConnector3">
            <a:avLst>
              <a:gd fmla="val 49999" name="adj1"/>
            </a:avLst>
          </a:prstGeom>
          <a:noFill/>
          <a:ln cap="flat" cmpd="sng" w="9525">
            <a:solidFill>
              <a:srgbClr val="595959"/>
            </a:solidFill>
            <a:prstDash val="dash"/>
            <a:round/>
            <a:headEnd len="med" w="med" type="none"/>
            <a:tailEnd len="med" w="med" type="stealth"/>
          </a:ln>
        </p:spPr>
      </p:cxnSp>
      <p:sp>
        <p:nvSpPr>
          <p:cNvPr id="2348" name="Google Shape;2348;p75"/>
          <p:cNvSpPr/>
          <p:nvPr/>
        </p:nvSpPr>
        <p:spPr>
          <a:xfrm>
            <a:off x="6562260" y="3286780"/>
            <a:ext cx="647100" cy="435000"/>
          </a:xfrm>
          <a:prstGeom prst="roundRect">
            <a:avLst>
              <a:gd fmla="val 16667" name="adj"/>
            </a:avLst>
          </a:prstGeom>
          <a:solidFill>
            <a:srgbClr val="A7A7A7"/>
          </a:solidFill>
          <a:ln>
            <a:noFill/>
          </a:ln>
        </p:spPr>
        <p:txBody>
          <a:bodyPr anchorCtr="0" anchor="ctr" bIns="51425" lIns="51425" spcFirstLastPara="1" rIns="51425" wrap="square" tIns="51425">
            <a:noAutofit/>
          </a:bodyPr>
          <a:lstStyle/>
          <a:p>
            <a:pPr indent="0" lvl="0" marL="0" rtl="0" algn="ctr">
              <a:spcBef>
                <a:spcPts val="0"/>
              </a:spcBef>
              <a:spcAft>
                <a:spcPts val="0"/>
              </a:spcAft>
              <a:buNone/>
            </a:pPr>
            <a:r>
              <a:rPr lang="en" sz="700">
                <a:solidFill>
                  <a:srgbClr val="FFFFFF"/>
                </a:solidFill>
              </a:rPr>
              <a:t>建议</a:t>
            </a:r>
            <a:endParaRPr sz="700">
              <a:solidFill>
                <a:srgbClr val="FFFFFF"/>
              </a:solidFill>
            </a:endParaRPr>
          </a:p>
          <a:p>
            <a:pPr indent="0" lvl="0" marL="0" rtl="0" algn="ctr">
              <a:spcBef>
                <a:spcPts val="0"/>
              </a:spcBef>
              <a:spcAft>
                <a:spcPts val="0"/>
              </a:spcAft>
              <a:buNone/>
            </a:pPr>
            <a:r>
              <a:rPr lang="en" sz="500">
                <a:solidFill>
                  <a:srgbClr val="FFFFFF"/>
                </a:solidFill>
              </a:rPr>
              <a:t>Ad-hoc Trip调整</a:t>
            </a:r>
            <a:endParaRPr sz="500">
              <a:solidFill>
                <a:srgbClr val="FFFFFF"/>
              </a:solidFill>
            </a:endParaRPr>
          </a:p>
        </p:txBody>
      </p:sp>
      <p:sp>
        <p:nvSpPr>
          <p:cNvPr id="2349" name="Google Shape;2349;p75"/>
          <p:cNvSpPr/>
          <p:nvPr/>
        </p:nvSpPr>
        <p:spPr>
          <a:xfrm>
            <a:off x="7552013" y="2397544"/>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SOC</a:t>
            </a:r>
            <a:endParaRPr sz="600"/>
          </a:p>
        </p:txBody>
      </p:sp>
      <p:sp>
        <p:nvSpPr>
          <p:cNvPr id="2350" name="Google Shape;2350;p75"/>
          <p:cNvSpPr/>
          <p:nvPr/>
        </p:nvSpPr>
        <p:spPr>
          <a:xfrm>
            <a:off x="8034431" y="2397544"/>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HubA</a:t>
            </a:r>
            <a:endParaRPr sz="600"/>
          </a:p>
        </p:txBody>
      </p:sp>
      <p:sp>
        <p:nvSpPr>
          <p:cNvPr id="2351" name="Google Shape;2351;p75"/>
          <p:cNvSpPr/>
          <p:nvPr/>
        </p:nvSpPr>
        <p:spPr>
          <a:xfrm>
            <a:off x="8563031" y="2035725"/>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HubB</a:t>
            </a:r>
            <a:endParaRPr sz="600"/>
          </a:p>
        </p:txBody>
      </p:sp>
      <p:sp>
        <p:nvSpPr>
          <p:cNvPr id="2352" name="Google Shape;2352;p75"/>
          <p:cNvSpPr/>
          <p:nvPr/>
        </p:nvSpPr>
        <p:spPr>
          <a:xfrm>
            <a:off x="8563031" y="2778263"/>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HubC</a:t>
            </a:r>
            <a:endParaRPr sz="600"/>
          </a:p>
        </p:txBody>
      </p:sp>
      <p:cxnSp>
        <p:nvCxnSpPr>
          <p:cNvPr id="2353" name="Google Shape;2353;p75"/>
          <p:cNvCxnSpPr>
            <a:stCxn id="2349" idx="3"/>
            <a:endCxn id="2350" idx="1"/>
          </p:cNvCxnSpPr>
          <p:nvPr/>
        </p:nvCxnSpPr>
        <p:spPr>
          <a:xfrm>
            <a:off x="7875713" y="2530594"/>
            <a:ext cx="158700" cy="0"/>
          </a:xfrm>
          <a:prstGeom prst="straightConnector1">
            <a:avLst/>
          </a:prstGeom>
          <a:noFill/>
          <a:ln cap="flat" cmpd="sng" w="9525">
            <a:solidFill>
              <a:schemeClr val="dk2"/>
            </a:solidFill>
            <a:prstDash val="solid"/>
            <a:round/>
            <a:headEnd len="med" w="med" type="none"/>
            <a:tailEnd len="med" w="med" type="triangle"/>
          </a:ln>
        </p:spPr>
      </p:cxnSp>
      <p:cxnSp>
        <p:nvCxnSpPr>
          <p:cNvPr id="2354" name="Google Shape;2354;p75"/>
          <p:cNvCxnSpPr>
            <a:stCxn id="2350" idx="3"/>
            <a:endCxn id="2351" idx="1"/>
          </p:cNvCxnSpPr>
          <p:nvPr/>
        </p:nvCxnSpPr>
        <p:spPr>
          <a:xfrm flipH="1" rot="10800000">
            <a:off x="8358131" y="2168794"/>
            <a:ext cx="204900" cy="361800"/>
          </a:xfrm>
          <a:prstGeom prst="straightConnector1">
            <a:avLst/>
          </a:prstGeom>
          <a:noFill/>
          <a:ln cap="flat" cmpd="sng" w="9525">
            <a:solidFill>
              <a:schemeClr val="dk2"/>
            </a:solidFill>
            <a:prstDash val="solid"/>
            <a:round/>
            <a:headEnd len="med" w="med" type="none"/>
            <a:tailEnd len="med" w="med" type="triangle"/>
          </a:ln>
        </p:spPr>
      </p:cxnSp>
      <p:cxnSp>
        <p:nvCxnSpPr>
          <p:cNvPr id="2355" name="Google Shape;2355;p75"/>
          <p:cNvCxnSpPr>
            <a:stCxn id="2350" idx="3"/>
            <a:endCxn id="2352" idx="1"/>
          </p:cNvCxnSpPr>
          <p:nvPr/>
        </p:nvCxnSpPr>
        <p:spPr>
          <a:xfrm>
            <a:off x="8358131" y="2530594"/>
            <a:ext cx="204900" cy="380700"/>
          </a:xfrm>
          <a:prstGeom prst="straightConnector1">
            <a:avLst/>
          </a:prstGeom>
          <a:noFill/>
          <a:ln cap="flat" cmpd="sng" w="9525">
            <a:solidFill>
              <a:schemeClr val="dk2"/>
            </a:solidFill>
            <a:prstDash val="solid"/>
            <a:round/>
            <a:headEnd len="med" w="med" type="none"/>
            <a:tailEnd len="med" w="med" type="triangle"/>
          </a:ln>
        </p:spPr>
      </p:cxnSp>
      <p:sp>
        <p:nvSpPr>
          <p:cNvPr id="2356" name="Google Shape;2356;p75"/>
          <p:cNvSpPr txBox="1"/>
          <p:nvPr/>
        </p:nvSpPr>
        <p:spPr>
          <a:xfrm>
            <a:off x="7547869" y="1952269"/>
            <a:ext cx="6471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t>周末</a:t>
            </a:r>
            <a:endParaRPr sz="800"/>
          </a:p>
        </p:txBody>
      </p:sp>
      <p:sp>
        <p:nvSpPr>
          <p:cNvPr id="2357" name="Google Shape;2357;p75"/>
          <p:cNvSpPr/>
          <p:nvPr/>
        </p:nvSpPr>
        <p:spPr>
          <a:xfrm>
            <a:off x="7552013" y="3745500"/>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SOC</a:t>
            </a:r>
            <a:endParaRPr sz="600"/>
          </a:p>
        </p:txBody>
      </p:sp>
      <p:sp>
        <p:nvSpPr>
          <p:cNvPr id="2358" name="Google Shape;2358;p75"/>
          <p:cNvSpPr/>
          <p:nvPr/>
        </p:nvSpPr>
        <p:spPr>
          <a:xfrm>
            <a:off x="8563031" y="3383681"/>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HubB</a:t>
            </a:r>
            <a:endParaRPr sz="600"/>
          </a:p>
        </p:txBody>
      </p:sp>
      <p:sp>
        <p:nvSpPr>
          <p:cNvPr id="2359" name="Google Shape;2359;p75"/>
          <p:cNvSpPr/>
          <p:nvPr/>
        </p:nvSpPr>
        <p:spPr>
          <a:xfrm>
            <a:off x="8563031" y="4126219"/>
            <a:ext cx="323700" cy="2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lang="en" sz="600"/>
              <a:t>HubC</a:t>
            </a:r>
            <a:endParaRPr sz="600"/>
          </a:p>
        </p:txBody>
      </p:sp>
      <p:cxnSp>
        <p:nvCxnSpPr>
          <p:cNvPr id="2360" name="Google Shape;2360;p75"/>
          <p:cNvCxnSpPr>
            <a:stCxn id="2357" idx="0"/>
            <a:endCxn id="2358" idx="1"/>
          </p:cNvCxnSpPr>
          <p:nvPr/>
        </p:nvCxnSpPr>
        <p:spPr>
          <a:xfrm flipH="1" rot="10800000">
            <a:off x="7713863" y="3516600"/>
            <a:ext cx="849300" cy="228900"/>
          </a:xfrm>
          <a:prstGeom prst="straightConnector1">
            <a:avLst/>
          </a:prstGeom>
          <a:noFill/>
          <a:ln cap="flat" cmpd="sng" w="9525">
            <a:solidFill>
              <a:schemeClr val="dk2"/>
            </a:solidFill>
            <a:prstDash val="solid"/>
            <a:round/>
            <a:headEnd len="med" w="med" type="none"/>
            <a:tailEnd len="med" w="med" type="triangle"/>
          </a:ln>
        </p:spPr>
      </p:cxnSp>
      <p:cxnSp>
        <p:nvCxnSpPr>
          <p:cNvPr id="2361" name="Google Shape;2361;p75"/>
          <p:cNvCxnSpPr>
            <a:stCxn id="2357" idx="2"/>
            <a:endCxn id="2359" idx="1"/>
          </p:cNvCxnSpPr>
          <p:nvPr/>
        </p:nvCxnSpPr>
        <p:spPr>
          <a:xfrm>
            <a:off x="7713863" y="4011600"/>
            <a:ext cx="849300" cy="247800"/>
          </a:xfrm>
          <a:prstGeom prst="straightConnector1">
            <a:avLst/>
          </a:prstGeom>
          <a:noFill/>
          <a:ln cap="flat" cmpd="sng" w="9525">
            <a:solidFill>
              <a:schemeClr val="dk2"/>
            </a:solidFill>
            <a:prstDash val="solid"/>
            <a:round/>
            <a:headEnd len="med" w="med" type="none"/>
            <a:tailEnd len="med" w="med" type="triangle"/>
          </a:ln>
        </p:spPr>
      </p:cxnSp>
      <p:sp>
        <p:nvSpPr>
          <p:cNvPr id="2362" name="Google Shape;2362;p75"/>
          <p:cNvSpPr txBox="1"/>
          <p:nvPr/>
        </p:nvSpPr>
        <p:spPr>
          <a:xfrm>
            <a:off x="7562644" y="3210684"/>
            <a:ext cx="6471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t>工作日</a:t>
            </a:r>
            <a:endParaRPr sz="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76"/>
          <p:cNvSpPr/>
          <p:nvPr/>
        </p:nvSpPr>
        <p:spPr>
          <a:xfrm>
            <a:off x="583481" y="1435303"/>
            <a:ext cx="8058300" cy="1856400"/>
          </a:xfrm>
          <a:prstGeom prst="rect">
            <a:avLst/>
          </a:prstGeom>
          <a:solidFill>
            <a:srgbClr val="FFFFFF"/>
          </a:solidFill>
          <a:ln cap="flat" cmpd="sng" w="9525">
            <a:solidFill>
              <a:schemeClr val="accent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Arial"/>
              <a:buNone/>
            </a:pPr>
            <a:r>
              <a:rPr b="1" lang="en" sz="1100">
                <a:solidFill>
                  <a:schemeClr val="dk1"/>
                </a:solidFill>
              </a:rPr>
              <a:t>Business Operation</a:t>
            </a:r>
            <a:endParaRPr b="1" i="0" sz="1100" u="none" cap="none" strike="noStrike">
              <a:solidFill>
                <a:schemeClr val="dk1"/>
              </a:solidFill>
              <a:latin typeface="Arial"/>
              <a:ea typeface="Arial"/>
              <a:cs typeface="Arial"/>
              <a:sym typeface="Arial"/>
            </a:endParaRPr>
          </a:p>
        </p:txBody>
      </p:sp>
      <p:sp>
        <p:nvSpPr>
          <p:cNvPr id="2368" name="Google Shape;2368;p76"/>
          <p:cNvSpPr/>
          <p:nvPr/>
        </p:nvSpPr>
        <p:spPr>
          <a:xfrm>
            <a:off x="3848738" y="1735744"/>
            <a:ext cx="4691400" cy="1453200"/>
          </a:xfrm>
          <a:prstGeom prst="rect">
            <a:avLst/>
          </a:prstGeom>
          <a:solidFill>
            <a:srgbClr val="FFFFFF"/>
          </a:solidFill>
          <a:ln cap="flat" cmpd="sng" w="9525">
            <a:solidFill>
              <a:schemeClr val="accent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Arial"/>
              <a:buNone/>
            </a:pPr>
            <a:r>
              <a:rPr b="1" lang="en" sz="1100">
                <a:solidFill>
                  <a:schemeClr val="dk1"/>
                </a:solidFill>
              </a:rPr>
              <a:t>Exception Monitor</a:t>
            </a:r>
            <a:endParaRPr b="1" i="0" sz="1100" u="none" cap="none" strike="noStrike">
              <a:solidFill>
                <a:schemeClr val="dk1"/>
              </a:solidFill>
              <a:latin typeface="Arial"/>
              <a:ea typeface="Arial"/>
              <a:cs typeface="Arial"/>
              <a:sym typeface="Arial"/>
            </a:endParaRPr>
          </a:p>
        </p:txBody>
      </p:sp>
      <p:sp>
        <p:nvSpPr>
          <p:cNvPr id="2369" name="Google Shape;2369;p76"/>
          <p:cNvSpPr txBox="1"/>
          <p:nvPr>
            <p:ph type="title"/>
          </p:nvPr>
        </p:nvSpPr>
        <p:spPr>
          <a:xfrm>
            <a:off x="736594" y="108056"/>
            <a:ext cx="7638000" cy="364500"/>
          </a:xfrm>
          <a:prstGeom prst="rect">
            <a:avLst/>
          </a:prstGeom>
          <a:noFill/>
          <a:ln>
            <a:noFill/>
          </a:ln>
        </p:spPr>
        <p:txBody>
          <a:bodyPr anchorCtr="0" anchor="b" bIns="51425" lIns="51425" spcFirstLastPara="1" rIns="51425" wrap="square" tIns="51425">
            <a:normAutofit/>
          </a:bodyPr>
          <a:lstStyle/>
          <a:p>
            <a:pPr indent="0" lvl="0" marL="0" rtl="0" algn="l">
              <a:lnSpc>
                <a:spcPct val="90000"/>
              </a:lnSpc>
              <a:spcBef>
                <a:spcPts val="0"/>
              </a:spcBef>
              <a:spcAft>
                <a:spcPts val="0"/>
              </a:spcAft>
              <a:buClr>
                <a:schemeClr val="dk1"/>
              </a:buClr>
              <a:buSzPts val="1800"/>
              <a:buFont typeface="Arial"/>
              <a:buNone/>
            </a:pPr>
            <a:r>
              <a:rPr lang="en" sz="1700">
                <a:solidFill>
                  <a:schemeClr val="dk1"/>
                </a:solidFill>
              </a:rPr>
              <a:t>Business(Product) Architecture - Exception Monitor</a:t>
            </a:r>
            <a:endParaRPr sz="1700">
              <a:solidFill>
                <a:schemeClr val="dk1"/>
              </a:solidFill>
            </a:endParaRPr>
          </a:p>
        </p:txBody>
      </p:sp>
      <p:sp>
        <p:nvSpPr>
          <p:cNvPr id="2370" name="Google Shape;2370;p76"/>
          <p:cNvSpPr/>
          <p:nvPr/>
        </p:nvSpPr>
        <p:spPr>
          <a:xfrm>
            <a:off x="4371863" y="823481"/>
            <a:ext cx="42699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lang="en" sz="900"/>
              <a:t>WEB</a:t>
            </a:r>
            <a:endParaRPr sz="900"/>
          </a:p>
        </p:txBody>
      </p:sp>
      <p:sp>
        <p:nvSpPr>
          <p:cNvPr id="2371" name="Google Shape;2371;p76"/>
          <p:cNvSpPr/>
          <p:nvPr/>
        </p:nvSpPr>
        <p:spPr>
          <a:xfrm>
            <a:off x="588881" y="827775"/>
            <a:ext cx="36879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lang="en" sz="900"/>
              <a:t>APP</a:t>
            </a:r>
            <a:endParaRPr sz="900"/>
          </a:p>
        </p:txBody>
      </p:sp>
      <p:sp>
        <p:nvSpPr>
          <p:cNvPr id="2372" name="Google Shape;2372;p76"/>
          <p:cNvSpPr/>
          <p:nvPr/>
        </p:nvSpPr>
        <p:spPr>
          <a:xfrm>
            <a:off x="5122125" y="1047004"/>
            <a:ext cx="1226400" cy="2031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dk1"/>
                </a:solidFill>
              </a:rPr>
              <a:t>for BE&amp;FPM&amp;BPM</a:t>
            </a:r>
            <a:endParaRPr sz="800">
              <a:solidFill>
                <a:schemeClr val="dk1"/>
              </a:solidFill>
            </a:endParaRPr>
          </a:p>
        </p:txBody>
      </p:sp>
      <p:sp>
        <p:nvSpPr>
          <p:cNvPr id="2373" name="Google Shape;2373;p76"/>
          <p:cNvSpPr/>
          <p:nvPr/>
        </p:nvSpPr>
        <p:spPr>
          <a:xfrm>
            <a:off x="6649822" y="1046016"/>
            <a:ext cx="1044600" cy="2031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dk1"/>
                </a:solidFill>
              </a:rPr>
              <a:t>for Local Team</a:t>
            </a:r>
            <a:endParaRPr sz="800">
              <a:solidFill>
                <a:schemeClr val="dk1"/>
              </a:solidFill>
            </a:endParaRPr>
          </a:p>
        </p:txBody>
      </p:sp>
      <p:sp>
        <p:nvSpPr>
          <p:cNvPr id="2374" name="Google Shape;2374;p76"/>
          <p:cNvSpPr/>
          <p:nvPr/>
        </p:nvSpPr>
        <p:spPr>
          <a:xfrm>
            <a:off x="1925699" y="1051308"/>
            <a:ext cx="897000" cy="203100"/>
          </a:xfrm>
          <a:prstGeom prst="roundRect">
            <a:avLst>
              <a:gd fmla="val 16667" name="adj"/>
            </a:avLst>
          </a:prstGeom>
          <a:solidFill>
            <a:schemeClr val="lt1"/>
          </a:solidFill>
          <a:ln cap="flat" cmpd="sng" w="9525">
            <a:solidFill>
              <a:srgbClr val="595959"/>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dk1"/>
                </a:solidFill>
              </a:rPr>
              <a:t>for Driver&amp;Ops</a:t>
            </a:r>
            <a:endParaRPr sz="800">
              <a:solidFill>
                <a:schemeClr val="dk1"/>
              </a:solidFill>
            </a:endParaRPr>
          </a:p>
        </p:txBody>
      </p:sp>
      <p:sp>
        <p:nvSpPr>
          <p:cNvPr id="2375" name="Google Shape;2375;p76"/>
          <p:cNvSpPr/>
          <p:nvPr/>
        </p:nvSpPr>
        <p:spPr>
          <a:xfrm>
            <a:off x="707606" y="1744404"/>
            <a:ext cx="2983200" cy="1453200"/>
          </a:xfrm>
          <a:prstGeom prst="rect">
            <a:avLst/>
          </a:prstGeom>
          <a:solidFill>
            <a:srgbClr val="FFFFFF"/>
          </a:solidFill>
          <a:ln cap="flat" cmpd="sng" w="9525">
            <a:solidFill>
              <a:schemeClr val="accent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Arial"/>
              <a:buNone/>
            </a:pPr>
            <a:r>
              <a:rPr b="1" lang="en" sz="1100">
                <a:solidFill>
                  <a:schemeClr val="dk1"/>
                </a:solidFill>
              </a:rPr>
              <a:t>Exception Center</a:t>
            </a:r>
            <a:endParaRPr b="1" i="0" sz="1100" u="none" cap="none" strike="noStrike">
              <a:solidFill>
                <a:schemeClr val="dk1"/>
              </a:solidFill>
              <a:latin typeface="Arial"/>
              <a:ea typeface="Arial"/>
              <a:cs typeface="Arial"/>
              <a:sym typeface="Arial"/>
            </a:endParaRPr>
          </a:p>
        </p:txBody>
      </p:sp>
      <p:sp>
        <p:nvSpPr>
          <p:cNvPr id="2376" name="Google Shape;2376;p76"/>
          <p:cNvSpPr/>
          <p:nvPr/>
        </p:nvSpPr>
        <p:spPr>
          <a:xfrm>
            <a:off x="819806" y="2023069"/>
            <a:ext cx="13602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b="1" lang="en" sz="900">
                <a:solidFill>
                  <a:schemeClr val="dk1"/>
                </a:solidFill>
              </a:rPr>
              <a:t>Value-added Services</a:t>
            </a:r>
            <a:endParaRPr b="1" sz="900">
              <a:solidFill>
                <a:schemeClr val="dk1"/>
              </a:solidFill>
            </a:endParaRPr>
          </a:p>
        </p:txBody>
      </p:sp>
      <p:sp>
        <p:nvSpPr>
          <p:cNvPr id="2377" name="Google Shape;2377;p76"/>
          <p:cNvSpPr/>
          <p:nvPr/>
        </p:nvSpPr>
        <p:spPr>
          <a:xfrm>
            <a:off x="2274281" y="2023069"/>
            <a:ext cx="13212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b="1" lang="en" sz="900">
                <a:solidFill>
                  <a:schemeClr val="dk1"/>
                </a:solidFill>
              </a:rPr>
              <a:t>Exception Handing</a:t>
            </a:r>
            <a:endParaRPr b="1" sz="900">
              <a:solidFill>
                <a:schemeClr val="dk1"/>
              </a:solidFill>
            </a:endParaRPr>
          </a:p>
        </p:txBody>
      </p:sp>
      <p:sp>
        <p:nvSpPr>
          <p:cNvPr id="2378" name="Google Shape;2378;p76"/>
          <p:cNvSpPr/>
          <p:nvPr/>
        </p:nvSpPr>
        <p:spPr>
          <a:xfrm>
            <a:off x="3978488" y="2009813"/>
            <a:ext cx="15216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b="1" lang="en" sz="900"/>
              <a:t>A</a:t>
            </a:r>
            <a:r>
              <a:rPr b="1" lang="en" sz="900">
                <a:solidFill>
                  <a:srgbClr val="333333"/>
                </a:solidFill>
              </a:rPr>
              <a:t>nalysis&amp;Metrics</a:t>
            </a:r>
            <a:endParaRPr b="1" sz="900"/>
          </a:p>
        </p:txBody>
      </p:sp>
      <p:sp>
        <p:nvSpPr>
          <p:cNvPr id="2379" name="Google Shape;2379;p76"/>
          <p:cNvSpPr/>
          <p:nvPr/>
        </p:nvSpPr>
        <p:spPr>
          <a:xfrm>
            <a:off x="5552756" y="2009813"/>
            <a:ext cx="8970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b="1" lang="en" sz="900">
                <a:solidFill>
                  <a:schemeClr val="dk1"/>
                </a:solidFill>
              </a:rPr>
              <a:t>Alarm</a:t>
            </a:r>
            <a:endParaRPr b="1" sz="900">
              <a:solidFill>
                <a:schemeClr val="dk1"/>
              </a:solidFill>
            </a:endParaRPr>
          </a:p>
        </p:txBody>
      </p:sp>
      <p:sp>
        <p:nvSpPr>
          <p:cNvPr id="2380" name="Google Shape;2380;p76"/>
          <p:cNvSpPr/>
          <p:nvPr/>
        </p:nvSpPr>
        <p:spPr>
          <a:xfrm>
            <a:off x="6527475" y="2009813"/>
            <a:ext cx="8970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rtl="0" algn="ctr">
              <a:spcBef>
                <a:spcPts val="0"/>
              </a:spcBef>
              <a:spcAft>
                <a:spcPts val="0"/>
              </a:spcAft>
              <a:buNone/>
            </a:pPr>
            <a:r>
              <a:rPr b="1" lang="en" sz="900">
                <a:solidFill>
                  <a:schemeClr val="dk1"/>
                </a:solidFill>
              </a:rPr>
              <a:t>Prediction</a:t>
            </a:r>
            <a:endParaRPr b="1" sz="900">
              <a:solidFill>
                <a:schemeClr val="dk1"/>
              </a:solidFill>
            </a:endParaRPr>
          </a:p>
        </p:txBody>
      </p:sp>
      <p:sp>
        <p:nvSpPr>
          <p:cNvPr id="2381" name="Google Shape;2381;p76"/>
          <p:cNvSpPr/>
          <p:nvPr/>
        </p:nvSpPr>
        <p:spPr>
          <a:xfrm>
            <a:off x="5102963" y="3452369"/>
            <a:ext cx="783900" cy="31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dk1"/>
                </a:solidFill>
              </a:rPr>
              <a:t>SSC Data</a:t>
            </a:r>
            <a:endParaRPr b="1" sz="800">
              <a:solidFill>
                <a:schemeClr val="dk1"/>
              </a:solidFill>
            </a:endParaRPr>
          </a:p>
        </p:txBody>
      </p:sp>
      <p:sp>
        <p:nvSpPr>
          <p:cNvPr id="2382" name="Google Shape;2382;p76"/>
          <p:cNvSpPr/>
          <p:nvPr/>
        </p:nvSpPr>
        <p:spPr>
          <a:xfrm>
            <a:off x="6441806" y="3452369"/>
            <a:ext cx="1083900" cy="31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800">
                <a:solidFill>
                  <a:schemeClr val="dk1"/>
                </a:solidFill>
              </a:rPr>
              <a:t> SSC Algorithm</a:t>
            </a:r>
            <a:endParaRPr b="1" sz="800">
              <a:solidFill>
                <a:schemeClr val="dk1"/>
              </a:solidFill>
            </a:endParaRPr>
          </a:p>
        </p:txBody>
      </p:sp>
      <p:sp>
        <p:nvSpPr>
          <p:cNvPr id="2383" name="Google Shape;2383;p76"/>
          <p:cNvSpPr/>
          <p:nvPr/>
        </p:nvSpPr>
        <p:spPr>
          <a:xfrm>
            <a:off x="677156" y="3452025"/>
            <a:ext cx="1157700" cy="319200"/>
          </a:xfrm>
          <a:prstGeom prst="rect">
            <a:avLst/>
          </a:prstGeom>
          <a:solidFill>
            <a:srgbClr val="EE4D2D"/>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b="1" lang="en" sz="800">
                <a:solidFill>
                  <a:schemeClr val="lt1"/>
                </a:solidFill>
              </a:rPr>
              <a:t>Operation Service Library</a:t>
            </a:r>
            <a:endParaRPr b="1" sz="800">
              <a:solidFill>
                <a:schemeClr val="lt1"/>
              </a:solidFill>
            </a:endParaRPr>
          </a:p>
        </p:txBody>
      </p:sp>
      <p:sp>
        <p:nvSpPr>
          <p:cNvPr id="2384" name="Google Shape;2384;p76"/>
          <p:cNvSpPr/>
          <p:nvPr/>
        </p:nvSpPr>
        <p:spPr>
          <a:xfrm>
            <a:off x="4127981" y="3452025"/>
            <a:ext cx="783900" cy="319200"/>
          </a:xfrm>
          <a:prstGeom prst="rect">
            <a:avLst/>
          </a:prstGeom>
          <a:solidFill>
            <a:srgbClr val="EE4D2D"/>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Order </a:t>
            </a:r>
            <a:endParaRPr b="1" sz="800">
              <a:solidFill>
                <a:schemeClr val="lt1"/>
              </a:solidFill>
            </a:endParaRPr>
          </a:p>
          <a:p>
            <a:pPr indent="0" lvl="0" marL="0" rtl="0" algn="ctr">
              <a:spcBef>
                <a:spcPts val="0"/>
              </a:spcBef>
              <a:spcAft>
                <a:spcPts val="0"/>
              </a:spcAft>
              <a:buNone/>
            </a:pPr>
            <a:r>
              <a:rPr b="1" lang="en" sz="800">
                <a:solidFill>
                  <a:schemeClr val="lt1"/>
                </a:solidFill>
              </a:rPr>
              <a:t>Center</a:t>
            </a:r>
            <a:endParaRPr b="1" sz="800">
              <a:solidFill>
                <a:schemeClr val="lt1"/>
              </a:solidFill>
            </a:endParaRPr>
          </a:p>
        </p:txBody>
      </p:sp>
      <p:sp>
        <p:nvSpPr>
          <p:cNvPr id="2385" name="Google Shape;2385;p76"/>
          <p:cNvSpPr/>
          <p:nvPr/>
        </p:nvSpPr>
        <p:spPr>
          <a:xfrm>
            <a:off x="3033619" y="3452197"/>
            <a:ext cx="783900" cy="319200"/>
          </a:xfrm>
          <a:prstGeom prst="rect">
            <a:avLst/>
          </a:prstGeom>
          <a:solidFill>
            <a:srgbClr val="EE4D2D"/>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Event </a:t>
            </a:r>
            <a:endParaRPr b="1" sz="800">
              <a:solidFill>
                <a:schemeClr val="lt1"/>
              </a:solidFill>
            </a:endParaRPr>
          </a:p>
          <a:p>
            <a:pPr indent="0" lvl="0" marL="0" rtl="0" algn="ctr">
              <a:spcBef>
                <a:spcPts val="0"/>
              </a:spcBef>
              <a:spcAft>
                <a:spcPts val="0"/>
              </a:spcAft>
              <a:buNone/>
            </a:pPr>
            <a:r>
              <a:rPr b="1" lang="en" sz="800">
                <a:solidFill>
                  <a:schemeClr val="lt1"/>
                </a:solidFill>
              </a:rPr>
              <a:t>Center</a:t>
            </a:r>
            <a:endParaRPr b="1" sz="800">
              <a:solidFill>
                <a:schemeClr val="lt1"/>
              </a:solidFill>
            </a:endParaRPr>
          </a:p>
        </p:txBody>
      </p:sp>
      <p:cxnSp>
        <p:nvCxnSpPr>
          <p:cNvPr id="2386" name="Google Shape;2386;p76"/>
          <p:cNvCxnSpPr>
            <a:stCxn id="2375" idx="2"/>
            <a:endCxn id="2385" idx="0"/>
          </p:cNvCxnSpPr>
          <p:nvPr/>
        </p:nvCxnSpPr>
        <p:spPr>
          <a:xfrm flipH="1" rot="-5400000">
            <a:off x="2685056" y="2711754"/>
            <a:ext cx="254700" cy="1226400"/>
          </a:xfrm>
          <a:prstGeom prst="curvedConnector3">
            <a:avLst>
              <a:gd fmla="val 50008" name="adj1"/>
            </a:avLst>
          </a:prstGeom>
          <a:noFill/>
          <a:ln cap="flat" cmpd="sng" w="9525">
            <a:solidFill>
              <a:schemeClr val="dk2"/>
            </a:solidFill>
            <a:prstDash val="solid"/>
            <a:round/>
            <a:headEnd len="med" w="med" type="none"/>
            <a:tailEnd len="med" w="med" type="stealth"/>
          </a:ln>
        </p:spPr>
      </p:cxnSp>
      <p:cxnSp>
        <p:nvCxnSpPr>
          <p:cNvPr id="2387" name="Google Shape;2387;p76"/>
          <p:cNvCxnSpPr>
            <a:stCxn id="2388" idx="1"/>
            <a:endCxn id="2383" idx="3"/>
          </p:cNvCxnSpPr>
          <p:nvPr/>
        </p:nvCxnSpPr>
        <p:spPr>
          <a:xfrm flipH="1">
            <a:off x="1834819" y="3611625"/>
            <a:ext cx="206100" cy="600"/>
          </a:xfrm>
          <a:prstGeom prst="curvedConnector3">
            <a:avLst>
              <a:gd fmla="val 50009" name="adj1"/>
            </a:avLst>
          </a:prstGeom>
          <a:noFill/>
          <a:ln cap="flat" cmpd="sng" w="9525">
            <a:solidFill>
              <a:schemeClr val="dk2"/>
            </a:solidFill>
            <a:prstDash val="solid"/>
            <a:round/>
            <a:headEnd len="med" w="med" type="none"/>
            <a:tailEnd len="med" w="med" type="stealth"/>
          </a:ln>
        </p:spPr>
      </p:cxnSp>
      <p:cxnSp>
        <p:nvCxnSpPr>
          <p:cNvPr id="2389" name="Google Shape;2389;p76"/>
          <p:cNvCxnSpPr>
            <a:stCxn id="2385" idx="3"/>
            <a:endCxn id="2384" idx="1"/>
          </p:cNvCxnSpPr>
          <p:nvPr/>
        </p:nvCxnSpPr>
        <p:spPr>
          <a:xfrm>
            <a:off x="3817519" y="3611797"/>
            <a:ext cx="310500" cy="600"/>
          </a:xfrm>
          <a:prstGeom prst="curvedConnector3">
            <a:avLst>
              <a:gd fmla="val 49994" name="adj1"/>
            </a:avLst>
          </a:prstGeom>
          <a:noFill/>
          <a:ln cap="flat" cmpd="sng" w="9525">
            <a:solidFill>
              <a:schemeClr val="dk2"/>
            </a:solidFill>
            <a:prstDash val="solid"/>
            <a:round/>
            <a:headEnd len="med" w="med" type="none"/>
            <a:tailEnd len="med" w="med" type="stealth"/>
          </a:ln>
        </p:spPr>
      </p:cxnSp>
      <p:cxnSp>
        <p:nvCxnSpPr>
          <p:cNvPr id="2390" name="Google Shape;2390;p76"/>
          <p:cNvCxnSpPr>
            <a:stCxn id="2391" idx="1"/>
            <a:endCxn id="2377" idx="3"/>
          </p:cNvCxnSpPr>
          <p:nvPr/>
        </p:nvCxnSpPr>
        <p:spPr>
          <a:xfrm flipH="1">
            <a:off x="3595500" y="2385844"/>
            <a:ext cx="452400" cy="176100"/>
          </a:xfrm>
          <a:prstGeom prst="curvedConnector3">
            <a:avLst>
              <a:gd fmla="val 49994" name="adj1"/>
            </a:avLst>
          </a:prstGeom>
          <a:noFill/>
          <a:ln cap="flat" cmpd="sng" w="9525">
            <a:solidFill>
              <a:schemeClr val="dk2"/>
            </a:solidFill>
            <a:prstDash val="solid"/>
            <a:round/>
            <a:headEnd len="med" w="med" type="none"/>
            <a:tailEnd len="med" w="med" type="stealth"/>
          </a:ln>
        </p:spPr>
      </p:cxnSp>
      <p:sp>
        <p:nvSpPr>
          <p:cNvPr id="2388" name="Google Shape;2388;p76"/>
          <p:cNvSpPr/>
          <p:nvPr/>
        </p:nvSpPr>
        <p:spPr>
          <a:xfrm>
            <a:off x="2040919" y="3452025"/>
            <a:ext cx="783900" cy="319200"/>
          </a:xfrm>
          <a:prstGeom prst="rect">
            <a:avLst/>
          </a:prstGeom>
          <a:solidFill>
            <a:srgbClr val="EE4D2D"/>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chemeClr val="lt1"/>
                </a:solidFill>
              </a:rPr>
              <a:t>Dispatch Center </a:t>
            </a:r>
            <a:endParaRPr b="1" sz="800">
              <a:solidFill>
                <a:schemeClr val="lt1"/>
              </a:solidFill>
            </a:endParaRPr>
          </a:p>
        </p:txBody>
      </p:sp>
      <p:cxnSp>
        <p:nvCxnSpPr>
          <p:cNvPr id="2392" name="Google Shape;2392;p76"/>
          <p:cNvCxnSpPr>
            <a:stCxn id="2385" idx="1"/>
            <a:endCxn id="2388" idx="3"/>
          </p:cNvCxnSpPr>
          <p:nvPr/>
        </p:nvCxnSpPr>
        <p:spPr>
          <a:xfrm flipH="1">
            <a:off x="2824819" y="3611797"/>
            <a:ext cx="208800" cy="6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393" name="Google Shape;2393;p76"/>
          <p:cNvCxnSpPr>
            <a:stCxn id="2385" idx="2"/>
            <a:endCxn id="2381" idx="2"/>
          </p:cNvCxnSpPr>
          <p:nvPr/>
        </p:nvCxnSpPr>
        <p:spPr>
          <a:xfrm flipH="1" rot="-5400000">
            <a:off x="4459969" y="2736997"/>
            <a:ext cx="600" cy="2069400"/>
          </a:xfrm>
          <a:prstGeom prst="curvedConnector3">
            <a:avLst>
              <a:gd fmla="val 39725740" name="adj1"/>
            </a:avLst>
          </a:prstGeom>
          <a:noFill/>
          <a:ln cap="flat" cmpd="sng" w="9525">
            <a:solidFill>
              <a:schemeClr val="dk2"/>
            </a:solidFill>
            <a:prstDash val="solid"/>
            <a:round/>
            <a:headEnd len="med" w="med" type="none"/>
            <a:tailEnd len="med" w="med" type="stealth"/>
          </a:ln>
        </p:spPr>
      </p:cxnSp>
      <p:cxnSp>
        <p:nvCxnSpPr>
          <p:cNvPr id="2394" name="Google Shape;2394;p76"/>
          <p:cNvCxnSpPr>
            <a:stCxn id="2384" idx="3"/>
            <a:endCxn id="2381" idx="1"/>
          </p:cNvCxnSpPr>
          <p:nvPr/>
        </p:nvCxnSpPr>
        <p:spPr>
          <a:xfrm>
            <a:off x="4911881" y="3611625"/>
            <a:ext cx="191100" cy="600"/>
          </a:xfrm>
          <a:prstGeom prst="curvedConnector3">
            <a:avLst>
              <a:gd fmla="val 50015" name="adj1"/>
            </a:avLst>
          </a:prstGeom>
          <a:noFill/>
          <a:ln cap="flat" cmpd="sng" w="9525">
            <a:solidFill>
              <a:schemeClr val="dk2"/>
            </a:solidFill>
            <a:prstDash val="solid"/>
            <a:round/>
            <a:headEnd len="med" w="med" type="none"/>
            <a:tailEnd len="med" w="med" type="stealth"/>
          </a:ln>
        </p:spPr>
      </p:cxnSp>
      <p:cxnSp>
        <p:nvCxnSpPr>
          <p:cNvPr id="2395" name="Google Shape;2395;p76"/>
          <p:cNvCxnSpPr>
            <a:stCxn id="2381" idx="0"/>
            <a:endCxn id="2378" idx="2"/>
          </p:cNvCxnSpPr>
          <p:nvPr/>
        </p:nvCxnSpPr>
        <p:spPr>
          <a:xfrm flipH="1" rot="5400000">
            <a:off x="4934663" y="2892119"/>
            <a:ext cx="364800" cy="755700"/>
          </a:xfrm>
          <a:prstGeom prst="curvedConnector3">
            <a:avLst>
              <a:gd fmla="val 50011" name="adj1"/>
            </a:avLst>
          </a:prstGeom>
          <a:noFill/>
          <a:ln cap="flat" cmpd="sng" w="9525">
            <a:solidFill>
              <a:schemeClr val="dk2"/>
            </a:solidFill>
            <a:prstDash val="solid"/>
            <a:round/>
            <a:headEnd len="med" w="med" type="none"/>
            <a:tailEnd len="med" w="med" type="stealth"/>
          </a:ln>
        </p:spPr>
      </p:cxnSp>
      <p:sp>
        <p:nvSpPr>
          <p:cNvPr id="2396" name="Google Shape;2396;p76"/>
          <p:cNvSpPr/>
          <p:nvPr/>
        </p:nvSpPr>
        <p:spPr>
          <a:xfrm>
            <a:off x="6585566" y="2272781"/>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Station Crash</a:t>
            </a:r>
            <a:endParaRPr b="0" i="0" sz="700" u="none" cap="none" strike="noStrike">
              <a:solidFill>
                <a:srgbClr val="FFFFFF"/>
              </a:solidFill>
              <a:latin typeface="Arial"/>
              <a:ea typeface="Arial"/>
              <a:cs typeface="Arial"/>
              <a:sym typeface="Arial"/>
            </a:endParaRPr>
          </a:p>
        </p:txBody>
      </p:sp>
      <p:sp>
        <p:nvSpPr>
          <p:cNvPr id="2397" name="Google Shape;2397;p76"/>
          <p:cNvSpPr/>
          <p:nvPr/>
        </p:nvSpPr>
        <p:spPr>
          <a:xfrm>
            <a:off x="6585566" y="2527725"/>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Manpower Shortage</a:t>
            </a:r>
            <a:endParaRPr b="0" i="0" sz="700" u="none" cap="none" strike="noStrike">
              <a:solidFill>
                <a:srgbClr val="FFFFFF"/>
              </a:solidFill>
              <a:latin typeface="Arial"/>
              <a:ea typeface="Arial"/>
              <a:cs typeface="Arial"/>
              <a:sym typeface="Arial"/>
            </a:endParaRPr>
          </a:p>
        </p:txBody>
      </p:sp>
      <p:sp>
        <p:nvSpPr>
          <p:cNvPr id="2398" name="Google Shape;2398;p76"/>
          <p:cNvSpPr/>
          <p:nvPr/>
        </p:nvSpPr>
        <p:spPr>
          <a:xfrm>
            <a:off x="6585566" y="2782666"/>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Vehicle</a:t>
            </a:r>
            <a:endParaRPr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Shortage</a:t>
            </a:r>
            <a:endParaRPr sz="700">
              <a:solidFill>
                <a:srgbClr val="FFFFFF"/>
              </a:solidFill>
            </a:endParaRPr>
          </a:p>
        </p:txBody>
      </p:sp>
      <p:sp>
        <p:nvSpPr>
          <p:cNvPr id="2399" name="Google Shape;2399;p76"/>
          <p:cNvSpPr/>
          <p:nvPr/>
        </p:nvSpPr>
        <p:spPr>
          <a:xfrm>
            <a:off x="5591123" y="2272781"/>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Alarm by </a:t>
            </a:r>
            <a:r>
              <a:rPr lang="en" sz="700">
                <a:solidFill>
                  <a:schemeClr val="lt1"/>
                </a:solidFill>
              </a:rPr>
              <a:t>Order </a:t>
            </a:r>
            <a:endParaRPr b="0" i="0" sz="700" u="none" cap="none" strike="noStrike">
              <a:solidFill>
                <a:srgbClr val="FFFFFF"/>
              </a:solidFill>
              <a:latin typeface="Arial"/>
              <a:ea typeface="Arial"/>
              <a:cs typeface="Arial"/>
              <a:sym typeface="Arial"/>
            </a:endParaRPr>
          </a:p>
        </p:txBody>
      </p:sp>
      <p:sp>
        <p:nvSpPr>
          <p:cNvPr id="2400" name="Google Shape;2400;p76"/>
          <p:cNvSpPr/>
          <p:nvPr/>
        </p:nvSpPr>
        <p:spPr>
          <a:xfrm>
            <a:off x="5591123" y="2537325"/>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Alarm by </a:t>
            </a:r>
            <a:r>
              <a:rPr lang="en" sz="700">
                <a:solidFill>
                  <a:srgbClr val="FFFFFF"/>
                </a:solidFill>
              </a:rPr>
              <a:t>Station</a:t>
            </a:r>
            <a:endParaRPr b="0" i="0" sz="700" u="none" cap="none" strike="noStrike">
              <a:solidFill>
                <a:srgbClr val="FFFFFF"/>
              </a:solidFill>
              <a:latin typeface="Arial"/>
              <a:ea typeface="Arial"/>
              <a:cs typeface="Arial"/>
              <a:sym typeface="Arial"/>
            </a:endParaRPr>
          </a:p>
        </p:txBody>
      </p:sp>
      <p:sp>
        <p:nvSpPr>
          <p:cNvPr id="2401" name="Google Shape;2401;p76"/>
          <p:cNvSpPr/>
          <p:nvPr/>
        </p:nvSpPr>
        <p:spPr>
          <a:xfrm>
            <a:off x="5591123" y="2801869"/>
            <a:ext cx="7839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rPr>
              <a:t>Alarm by Human/Vehicle</a:t>
            </a:r>
            <a:endParaRPr b="0" i="0" sz="700" u="none" cap="none" strike="noStrike">
              <a:solidFill>
                <a:srgbClr val="FFFFFF"/>
              </a:solidFill>
              <a:latin typeface="Arial"/>
              <a:ea typeface="Arial"/>
              <a:cs typeface="Arial"/>
              <a:sym typeface="Arial"/>
            </a:endParaRPr>
          </a:p>
        </p:txBody>
      </p:sp>
      <p:sp>
        <p:nvSpPr>
          <p:cNvPr id="2391" name="Google Shape;2391;p76"/>
          <p:cNvSpPr/>
          <p:nvPr/>
        </p:nvSpPr>
        <p:spPr>
          <a:xfrm>
            <a:off x="4047900" y="2283844"/>
            <a:ext cx="1406400" cy="204000"/>
          </a:xfrm>
          <a:prstGeom prst="roundRect">
            <a:avLst>
              <a:gd fmla="val 16667" name="adj"/>
            </a:avLst>
          </a:prstGeom>
          <a:solidFill>
            <a:srgbClr val="EA999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Exception</a:t>
            </a:r>
            <a:endParaRPr b="1"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Order Halt | Hold on | Not signoff  </a:t>
            </a:r>
            <a:endParaRPr b="0" i="0" sz="700" u="none" cap="none" strike="noStrike">
              <a:solidFill>
                <a:srgbClr val="FFFFFF"/>
              </a:solidFill>
              <a:latin typeface="Arial"/>
              <a:ea typeface="Arial"/>
              <a:cs typeface="Arial"/>
              <a:sym typeface="Arial"/>
            </a:endParaRPr>
          </a:p>
        </p:txBody>
      </p:sp>
      <p:sp>
        <p:nvSpPr>
          <p:cNvPr id="2402" name="Google Shape;2402;p76"/>
          <p:cNvSpPr/>
          <p:nvPr/>
        </p:nvSpPr>
        <p:spPr>
          <a:xfrm>
            <a:off x="4047900" y="2550488"/>
            <a:ext cx="14064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Aging</a:t>
            </a:r>
            <a:endParaRPr b="1"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Order| Linehaul |OperateDomain  </a:t>
            </a:r>
            <a:endParaRPr b="0" i="0" sz="700" u="none" cap="none" strike="noStrike">
              <a:solidFill>
                <a:srgbClr val="FFFFFF"/>
              </a:solidFill>
              <a:latin typeface="Arial"/>
              <a:ea typeface="Arial"/>
              <a:cs typeface="Arial"/>
              <a:sym typeface="Arial"/>
            </a:endParaRPr>
          </a:p>
        </p:txBody>
      </p:sp>
      <p:sp>
        <p:nvSpPr>
          <p:cNvPr id="2403" name="Google Shape;2403;p76"/>
          <p:cNvSpPr/>
          <p:nvPr/>
        </p:nvSpPr>
        <p:spPr>
          <a:xfrm>
            <a:off x="4047900" y="2801278"/>
            <a:ext cx="14064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chemeClr val="lt1"/>
                </a:solidFill>
                <a:latin typeface="Helvetica Neue"/>
                <a:ea typeface="Helvetica Neue"/>
                <a:cs typeface="Helvetica Neue"/>
                <a:sym typeface="Helvetica Neue"/>
              </a:rPr>
              <a:t>Efficiency</a:t>
            </a:r>
            <a:endParaRPr b="1" sz="500">
              <a:solidFill>
                <a:schemeClr val="lt1"/>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Station|Vehicle|Workforce|Driver </a:t>
            </a:r>
            <a:endParaRPr b="0" i="0" sz="700" u="none" cap="none" strike="noStrike">
              <a:solidFill>
                <a:srgbClr val="FFFFFF"/>
              </a:solidFill>
              <a:latin typeface="Arial"/>
              <a:ea typeface="Arial"/>
              <a:cs typeface="Arial"/>
              <a:sym typeface="Arial"/>
            </a:endParaRPr>
          </a:p>
        </p:txBody>
      </p:sp>
      <p:sp>
        <p:nvSpPr>
          <p:cNvPr id="2404" name="Google Shape;2404;p76"/>
          <p:cNvSpPr/>
          <p:nvPr/>
        </p:nvSpPr>
        <p:spPr>
          <a:xfrm>
            <a:off x="920944" y="2300831"/>
            <a:ext cx="1157700" cy="3198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Interception</a:t>
            </a:r>
            <a:endParaRPr b="1"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Fraud | Auction |</a:t>
            </a:r>
            <a:endParaRPr sz="700">
              <a:solidFill>
                <a:schemeClr val="lt1"/>
              </a:solidFill>
            </a:endParaRPr>
          </a:p>
          <a:p>
            <a:pPr indent="0" lvl="0" marL="0" marR="0" rtl="0" algn="ctr">
              <a:lnSpc>
                <a:spcPct val="100000"/>
              </a:lnSpc>
              <a:spcBef>
                <a:spcPts val="0"/>
              </a:spcBef>
              <a:spcAft>
                <a:spcPts val="0"/>
              </a:spcAft>
              <a:buClr>
                <a:srgbClr val="000000"/>
              </a:buClr>
              <a:buSzPts val="700"/>
              <a:buFont typeface="Arial"/>
              <a:buNone/>
            </a:pPr>
            <a:r>
              <a:rPr lang="en" sz="700">
                <a:solidFill>
                  <a:schemeClr val="lt1"/>
                </a:solidFill>
              </a:rPr>
              <a:t>Return without relable</a:t>
            </a:r>
            <a:endParaRPr b="0" i="0" sz="700" u="none" cap="none" strike="noStrike">
              <a:solidFill>
                <a:srgbClr val="FFFFFF"/>
              </a:solidFill>
              <a:latin typeface="Arial"/>
              <a:ea typeface="Arial"/>
              <a:cs typeface="Arial"/>
              <a:sym typeface="Arial"/>
            </a:endParaRPr>
          </a:p>
        </p:txBody>
      </p:sp>
      <p:sp>
        <p:nvSpPr>
          <p:cNvPr id="2405" name="Google Shape;2405;p76"/>
          <p:cNvSpPr/>
          <p:nvPr/>
        </p:nvSpPr>
        <p:spPr>
          <a:xfrm>
            <a:off x="2391415" y="2297288"/>
            <a:ext cx="1115700" cy="2040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Datafix | </a:t>
            </a:r>
            <a:endParaRPr b="1" sz="700">
              <a:solidFill>
                <a:srgbClr val="FFFFFF"/>
              </a:solidFill>
            </a:endParaRPr>
          </a:p>
          <a:p>
            <a:pPr indent="0" lvl="0" marL="0" marR="0" rtl="0" algn="ctr">
              <a:lnSpc>
                <a:spcPct val="100000"/>
              </a:lnSpc>
              <a:spcBef>
                <a:spcPts val="0"/>
              </a:spcBef>
              <a:spcAft>
                <a:spcPts val="0"/>
              </a:spcAft>
              <a:buClr>
                <a:srgbClr val="000000"/>
              </a:buClr>
              <a:buSzPts val="700"/>
              <a:buFont typeface="Arial"/>
              <a:buNone/>
            </a:pPr>
            <a:r>
              <a:rPr b="1" lang="en" sz="700">
                <a:solidFill>
                  <a:schemeClr val="lt1"/>
                </a:solidFill>
              </a:rPr>
              <a:t>Update Address</a:t>
            </a:r>
            <a:endParaRPr b="0" i="0" sz="700" u="none" cap="none" strike="noStrike">
              <a:solidFill>
                <a:srgbClr val="FFFFFF"/>
              </a:solidFill>
              <a:latin typeface="Arial"/>
              <a:ea typeface="Arial"/>
              <a:cs typeface="Arial"/>
              <a:sym typeface="Arial"/>
            </a:endParaRPr>
          </a:p>
        </p:txBody>
      </p:sp>
      <p:sp>
        <p:nvSpPr>
          <p:cNvPr id="2406" name="Google Shape;2406;p76"/>
          <p:cNvSpPr/>
          <p:nvPr/>
        </p:nvSpPr>
        <p:spPr>
          <a:xfrm>
            <a:off x="2391415" y="2542877"/>
            <a:ext cx="1115700" cy="2040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Damage | Lost </a:t>
            </a:r>
            <a:endParaRPr b="0" i="0" sz="700" u="none" cap="none" strike="noStrike">
              <a:solidFill>
                <a:srgbClr val="FFFFFF"/>
              </a:solidFill>
              <a:latin typeface="Arial"/>
              <a:ea typeface="Arial"/>
              <a:cs typeface="Arial"/>
              <a:sym typeface="Arial"/>
            </a:endParaRPr>
          </a:p>
        </p:txBody>
      </p:sp>
      <p:sp>
        <p:nvSpPr>
          <p:cNvPr id="2407" name="Google Shape;2407;p76"/>
          <p:cNvSpPr/>
          <p:nvPr/>
        </p:nvSpPr>
        <p:spPr>
          <a:xfrm>
            <a:off x="7502194" y="2009813"/>
            <a:ext cx="937200" cy="1077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None/>
            </a:pPr>
            <a:r>
              <a:rPr b="1" lang="en" sz="900">
                <a:solidFill>
                  <a:schemeClr val="dk1"/>
                </a:solidFill>
              </a:rPr>
              <a:t>Aiagnosis</a:t>
            </a:r>
            <a:endParaRPr b="1" sz="900">
              <a:solidFill>
                <a:schemeClr val="dk1"/>
              </a:solidFill>
            </a:endParaRPr>
          </a:p>
        </p:txBody>
      </p:sp>
      <p:sp>
        <p:nvSpPr>
          <p:cNvPr id="2408" name="Google Shape;2408;p76"/>
          <p:cNvSpPr/>
          <p:nvPr/>
        </p:nvSpPr>
        <p:spPr>
          <a:xfrm>
            <a:off x="7577006" y="2272781"/>
            <a:ext cx="797700" cy="204000"/>
          </a:xfrm>
          <a:prstGeom prst="roundRect">
            <a:avLst>
              <a:gd fmla="val 16667" name="adj"/>
            </a:avLst>
          </a:prstGeom>
          <a:solidFill>
            <a:srgbClr val="EA999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Business Link on </a:t>
            </a:r>
            <a:r>
              <a:rPr b="1" lang="en" sz="700">
                <a:solidFill>
                  <a:schemeClr val="lt1"/>
                </a:solidFill>
              </a:rPr>
              <a:t>Order</a:t>
            </a:r>
            <a:endParaRPr b="1" i="0" sz="700" u="none" cap="none" strike="noStrike">
              <a:solidFill>
                <a:srgbClr val="FFFFFF"/>
              </a:solidFill>
            </a:endParaRPr>
          </a:p>
        </p:txBody>
      </p:sp>
      <p:sp>
        <p:nvSpPr>
          <p:cNvPr id="2409" name="Google Shape;2409;p76"/>
          <p:cNvSpPr/>
          <p:nvPr/>
        </p:nvSpPr>
        <p:spPr>
          <a:xfrm>
            <a:off x="7577006" y="2527725"/>
            <a:ext cx="797700" cy="204000"/>
          </a:xfrm>
          <a:prstGeom prst="roundRect">
            <a:avLst>
              <a:gd fmla="val 16667" name="adj"/>
            </a:avLst>
          </a:prstGeom>
          <a:solidFill>
            <a:srgbClr val="EA999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Tech Invoke Link on </a:t>
            </a:r>
            <a:r>
              <a:rPr b="1" lang="en" sz="700">
                <a:solidFill>
                  <a:schemeClr val="lt1"/>
                </a:solidFill>
              </a:rPr>
              <a:t>Order</a:t>
            </a:r>
            <a:endParaRPr b="1" i="0" sz="700" u="none" cap="none" strike="noStrike">
              <a:solidFill>
                <a:srgbClr val="FFFFFF"/>
              </a:solidFill>
            </a:endParaRPr>
          </a:p>
        </p:txBody>
      </p:sp>
      <p:sp>
        <p:nvSpPr>
          <p:cNvPr id="2410" name="Google Shape;2410;p76"/>
          <p:cNvSpPr/>
          <p:nvPr/>
        </p:nvSpPr>
        <p:spPr>
          <a:xfrm>
            <a:off x="7577006" y="2782669"/>
            <a:ext cx="7977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Operate RT </a:t>
            </a:r>
            <a:endParaRPr b="1" sz="700">
              <a:solidFill>
                <a:srgbClr val="FFFFFF"/>
              </a:solidFill>
            </a:endParaRPr>
          </a:p>
        </p:txBody>
      </p:sp>
      <p:sp>
        <p:nvSpPr>
          <p:cNvPr id="2411" name="Google Shape;2411;p76"/>
          <p:cNvSpPr/>
          <p:nvPr/>
        </p:nvSpPr>
        <p:spPr>
          <a:xfrm>
            <a:off x="7596000" y="4836713"/>
            <a:ext cx="537000" cy="204000"/>
          </a:xfrm>
          <a:prstGeom prst="roundRect">
            <a:avLst>
              <a:gd fmla="val 16667" name="adj"/>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500">
                <a:solidFill>
                  <a:srgbClr val="FFFFFF"/>
                </a:solidFill>
              </a:rPr>
              <a:t>To Improve</a:t>
            </a:r>
            <a:endParaRPr b="0" i="0" sz="500" u="none" cap="none" strike="noStrike">
              <a:solidFill>
                <a:srgbClr val="FFFFFF"/>
              </a:solidFill>
              <a:latin typeface="Arial"/>
              <a:ea typeface="Arial"/>
              <a:cs typeface="Arial"/>
              <a:sym typeface="Arial"/>
            </a:endParaRPr>
          </a:p>
        </p:txBody>
      </p:sp>
      <p:sp>
        <p:nvSpPr>
          <p:cNvPr id="2412" name="Google Shape;2412;p76"/>
          <p:cNvSpPr/>
          <p:nvPr/>
        </p:nvSpPr>
        <p:spPr>
          <a:xfrm>
            <a:off x="8183993" y="4836713"/>
            <a:ext cx="429300" cy="204000"/>
          </a:xfrm>
          <a:prstGeom prst="roundRect">
            <a:avLst>
              <a:gd fmla="val 16667" name="adj"/>
            </a:avLst>
          </a:prstGeom>
          <a:solidFill>
            <a:srgbClr val="EA999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500">
                <a:solidFill>
                  <a:srgbClr val="FFFFFF"/>
                </a:solidFill>
              </a:rPr>
              <a:t>Building</a:t>
            </a:r>
            <a:endParaRPr b="1" i="0" sz="500" u="none" cap="none" strike="noStrike">
              <a:solidFill>
                <a:srgbClr val="FFFFFF"/>
              </a:solidFill>
            </a:endParaRPr>
          </a:p>
        </p:txBody>
      </p:sp>
      <p:sp>
        <p:nvSpPr>
          <p:cNvPr id="2413" name="Google Shape;2413;p76"/>
          <p:cNvSpPr/>
          <p:nvPr/>
        </p:nvSpPr>
        <p:spPr>
          <a:xfrm>
            <a:off x="8664407" y="4836713"/>
            <a:ext cx="4293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FFFFFF"/>
                </a:solidFill>
              </a:rPr>
              <a:t>To Build</a:t>
            </a:r>
            <a:endParaRPr sz="500">
              <a:solidFill>
                <a:srgbClr val="FFFFFF"/>
              </a:solidFill>
            </a:endParaRPr>
          </a:p>
        </p:txBody>
      </p:sp>
      <p:cxnSp>
        <p:nvCxnSpPr>
          <p:cNvPr id="2414" name="Google Shape;2414;p76"/>
          <p:cNvCxnSpPr>
            <a:stCxn id="2375" idx="2"/>
            <a:endCxn id="2383" idx="0"/>
          </p:cNvCxnSpPr>
          <p:nvPr/>
        </p:nvCxnSpPr>
        <p:spPr>
          <a:xfrm rot="5400000">
            <a:off x="1600406" y="2853204"/>
            <a:ext cx="254400" cy="943200"/>
          </a:xfrm>
          <a:prstGeom prst="curvedConnector3">
            <a:avLst>
              <a:gd fmla="val 50019" name="adj1"/>
            </a:avLst>
          </a:prstGeom>
          <a:noFill/>
          <a:ln cap="flat" cmpd="sng" w="9525">
            <a:solidFill>
              <a:schemeClr val="dk2"/>
            </a:solidFill>
            <a:prstDash val="dash"/>
            <a:round/>
            <a:headEnd len="med" w="med" type="none"/>
            <a:tailEnd len="med" w="med" type="stealth"/>
          </a:ln>
        </p:spPr>
      </p:cxnSp>
      <p:cxnSp>
        <p:nvCxnSpPr>
          <p:cNvPr id="2415" name="Google Shape;2415;p76"/>
          <p:cNvCxnSpPr>
            <a:stCxn id="2382" idx="0"/>
            <a:endCxn id="2398" idx="2"/>
          </p:cNvCxnSpPr>
          <p:nvPr/>
        </p:nvCxnSpPr>
        <p:spPr>
          <a:xfrm flipH="1" rot="5400000">
            <a:off x="6747806" y="3216419"/>
            <a:ext cx="465600" cy="6300"/>
          </a:xfrm>
          <a:prstGeom prst="curvedConnector3">
            <a:avLst>
              <a:gd fmla="val 50011" name="adj1"/>
            </a:avLst>
          </a:prstGeom>
          <a:noFill/>
          <a:ln cap="flat" cmpd="sng" w="9525">
            <a:solidFill>
              <a:schemeClr val="dk2"/>
            </a:solidFill>
            <a:prstDash val="solid"/>
            <a:round/>
            <a:headEnd len="med" w="med" type="none"/>
            <a:tailEnd len="med" w="med" type="stealth"/>
          </a:ln>
        </p:spPr>
      </p:cxnSp>
      <p:sp>
        <p:nvSpPr>
          <p:cNvPr id="2416" name="Google Shape;2416;p76"/>
          <p:cNvSpPr/>
          <p:nvPr/>
        </p:nvSpPr>
        <p:spPr>
          <a:xfrm>
            <a:off x="2391412" y="2783231"/>
            <a:ext cx="1115700" cy="204000"/>
          </a:xfrm>
          <a:prstGeom prst="roundRect">
            <a:avLst>
              <a:gd fmla="val 16667" name="adj"/>
            </a:avLst>
          </a:prstGeom>
          <a:solidFill>
            <a:srgbClr val="7F7F7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rgbClr val="FFFFFF"/>
                </a:solidFill>
              </a:rPr>
              <a:t>Ticket </a:t>
            </a:r>
            <a:endParaRPr b="1" sz="700">
              <a:solidFill>
                <a:srgbClr val="FFFFFF"/>
              </a:solidFill>
            </a:endParaRPr>
          </a:p>
        </p:txBody>
      </p:sp>
      <p:cxnSp>
        <p:nvCxnSpPr>
          <p:cNvPr id="2417" name="Google Shape;2417;p76"/>
          <p:cNvCxnSpPr>
            <a:stCxn id="2381" idx="3"/>
            <a:endCxn id="2382" idx="1"/>
          </p:cNvCxnSpPr>
          <p:nvPr/>
        </p:nvCxnSpPr>
        <p:spPr>
          <a:xfrm>
            <a:off x="5886863" y="3611969"/>
            <a:ext cx="555000" cy="600"/>
          </a:xfrm>
          <a:prstGeom prst="curvedConnector3">
            <a:avLst>
              <a:gd fmla="val 50008" name="adj1"/>
            </a:avLst>
          </a:prstGeom>
          <a:noFill/>
          <a:ln cap="flat" cmpd="sng" w="9525">
            <a:solidFill>
              <a:schemeClr val="dk2"/>
            </a:solidFill>
            <a:prstDash val="solid"/>
            <a:round/>
            <a:headEnd len="med" w="med" type="none"/>
            <a:tailEnd len="med" w="med" type="stealth"/>
          </a:ln>
        </p:spPr>
      </p:cxnSp>
      <p:sp>
        <p:nvSpPr>
          <p:cNvPr id="2418" name="Google Shape;2418;p76"/>
          <p:cNvSpPr txBox="1"/>
          <p:nvPr/>
        </p:nvSpPr>
        <p:spPr>
          <a:xfrm>
            <a:off x="677156" y="4122619"/>
            <a:ext cx="3229200" cy="6465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100"/>
              <a:t>Exception handling order source</a:t>
            </a:r>
            <a:endParaRPr sz="1100"/>
          </a:p>
          <a:p>
            <a:pPr indent="0" lvl="0" marL="0" rtl="0" algn="l">
              <a:spcBef>
                <a:spcPts val="0"/>
              </a:spcBef>
              <a:spcAft>
                <a:spcPts val="0"/>
              </a:spcAft>
              <a:buNone/>
            </a:pPr>
            <a:r>
              <a:rPr lang="en" sz="1100"/>
              <a:t>1）Finding from offline</a:t>
            </a:r>
            <a:endParaRPr sz="1100"/>
          </a:p>
          <a:p>
            <a:pPr indent="0" lvl="0" marL="0" rtl="0" algn="l">
              <a:spcBef>
                <a:spcPts val="0"/>
              </a:spcBef>
              <a:spcAft>
                <a:spcPts val="0"/>
              </a:spcAft>
              <a:buNone/>
            </a:pPr>
            <a:r>
              <a:rPr lang="en" sz="1100"/>
              <a:t>2)  Analysis result</a:t>
            </a:r>
            <a:endParaRPr sz="1100"/>
          </a:p>
        </p:txBody>
      </p:sp>
      <p:sp>
        <p:nvSpPr>
          <p:cNvPr id="2419" name="Google Shape;2419;p76"/>
          <p:cNvSpPr txBox="1"/>
          <p:nvPr>
            <p:ph idx="12" type="sldNum"/>
          </p:nvPr>
        </p:nvSpPr>
        <p:spPr>
          <a:xfrm>
            <a:off x="8790912" y="48050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77"/>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rmAutofit/>
          </a:bodyPr>
          <a:lstStyle/>
          <a:p>
            <a:pPr indent="0" lvl="0" marL="0" rtl="0" algn="l">
              <a:lnSpc>
                <a:spcPct val="90000"/>
              </a:lnSpc>
              <a:spcBef>
                <a:spcPts val="0"/>
              </a:spcBef>
              <a:spcAft>
                <a:spcPts val="0"/>
              </a:spcAft>
              <a:buClr>
                <a:schemeClr val="dk1"/>
              </a:buClr>
              <a:buSzPts val="1800"/>
              <a:buFont typeface="Arial"/>
              <a:buNone/>
            </a:pPr>
            <a:r>
              <a:rPr lang="en">
                <a:solidFill>
                  <a:srgbClr val="EE4D2D"/>
                </a:solidFill>
              </a:rPr>
              <a:t>Express on-the-ground system deployment (long-term) </a:t>
            </a:r>
            <a:endParaRPr/>
          </a:p>
        </p:txBody>
      </p:sp>
      <p:sp>
        <p:nvSpPr>
          <p:cNvPr id="2425" name="Google Shape;2425;p77"/>
          <p:cNvSpPr txBox="1"/>
          <p:nvPr>
            <p:ph idx="12" type="sldNum"/>
          </p:nvPr>
        </p:nvSpPr>
        <p:spPr>
          <a:xfrm>
            <a:off x="6999280" y="4770225"/>
            <a:ext cx="2057400" cy="273900"/>
          </a:xfrm>
          <a:prstGeom prst="rect">
            <a:avLst/>
          </a:prstGeom>
        </p:spPr>
        <p:txBody>
          <a:bodyPr anchorCtr="0" anchor="ctr" bIns="19275" lIns="38575" spcFirstLastPara="1" rIns="38575" wrap="square" tIns="19275">
            <a:normAutofit/>
          </a:bodyPr>
          <a:lstStyle/>
          <a:p>
            <a:pPr indent="0" lvl="0" marL="0" rtl="0" algn="r">
              <a:spcBef>
                <a:spcPts val="0"/>
              </a:spcBef>
              <a:spcAft>
                <a:spcPts val="0"/>
              </a:spcAft>
              <a:buClr>
                <a:srgbClr val="000000"/>
              </a:buClr>
              <a:buSzPts val="900"/>
              <a:buFont typeface="Arial"/>
              <a:buNone/>
            </a:pPr>
            <a:fld id="{00000000-1234-1234-1234-123412341234}" type="slidenum">
              <a:rPr lang="en">
                <a:solidFill>
                  <a:schemeClr val="dk1"/>
                </a:solidFill>
              </a:rPr>
              <a:t>‹#›</a:t>
            </a:fld>
            <a:endParaRPr>
              <a:solidFill>
                <a:schemeClr val="dk1"/>
              </a:solidFill>
            </a:endParaRPr>
          </a:p>
        </p:txBody>
      </p:sp>
      <p:sp>
        <p:nvSpPr>
          <p:cNvPr id="2426" name="Google Shape;2426;p77"/>
          <p:cNvSpPr/>
          <p:nvPr/>
        </p:nvSpPr>
        <p:spPr>
          <a:xfrm>
            <a:off x="350363" y="1175015"/>
            <a:ext cx="1458300" cy="2739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lt1"/>
                </a:solidFill>
              </a:rPr>
              <a:t>Partner Integration System</a:t>
            </a:r>
            <a:endParaRPr sz="800">
              <a:solidFill>
                <a:schemeClr val="lt1"/>
              </a:solidFill>
            </a:endParaRPr>
          </a:p>
        </p:txBody>
      </p:sp>
      <p:sp>
        <p:nvSpPr>
          <p:cNvPr id="2427" name="Google Shape;2427;p77"/>
          <p:cNvSpPr/>
          <p:nvPr/>
        </p:nvSpPr>
        <p:spPr>
          <a:xfrm>
            <a:off x="1884197" y="1175025"/>
            <a:ext cx="1244400" cy="2739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FMS Portal &amp; PDA</a:t>
            </a:r>
            <a:endParaRPr sz="800">
              <a:solidFill>
                <a:schemeClr val="lt1"/>
              </a:solidFill>
            </a:endParaRPr>
          </a:p>
          <a:p>
            <a:pPr indent="0" lvl="0" marL="0" rtl="0" algn="ctr">
              <a:spcBef>
                <a:spcPts val="0"/>
              </a:spcBef>
              <a:spcAft>
                <a:spcPts val="0"/>
              </a:spcAft>
              <a:buNone/>
            </a:pPr>
            <a:r>
              <a:rPr lang="en" sz="600">
                <a:solidFill>
                  <a:schemeClr val="lt1"/>
                </a:solidFill>
              </a:rPr>
              <a:t>In-house Only</a:t>
            </a:r>
            <a:endParaRPr sz="600">
              <a:solidFill>
                <a:schemeClr val="lt1"/>
              </a:solidFill>
            </a:endParaRPr>
          </a:p>
        </p:txBody>
      </p:sp>
      <p:sp>
        <p:nvSpPr>
          <p:cNvPr id="2428" name="Google Shape;2428;p77"/>
          <p:cNvSpPr/>
          <p:nvPr/>
        </p:nvSpPr>
        <p:spPr>
          <a:xfrm>
            <a:off x="7178663" y="1175015"/>
            <a:ext cx="1698600" cy="273900"/>
          </a:xfrm>
          <a:prstGeom prst="rect">
            <a:avLst/>
          </a:prstGeom>
          <a:solidFill>
            <a:srgbClr val="674EA7"/>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lt1"/>
                </a:solidFill>
              </a:rPr>
              <a:t>SLPS Portal</a:t>
            </a:r>
            <a:endParaRPr sz="800">
              <a:solidFill>
                <a:schemeClr val="lt1"/>
              </a:solidFill>
            </a:endParaRPr>
          </a:p>
          <a:p>
            <a:pPr indent="0" lvl="0" marL="0" marR="0" rtl="0" algn="ctr">
              <a:lnSpc>
                <a:spcPct val="100000"/>
              </a:lnSpc>
              <a:spcBef>
                <a:spcPts val="0"/>
              </a:spcBef>
              <a:spcAft>
                <a:spcPts val="0"/>
              </a:spcAft>
              <a:buNone/>
            </a:pPr>
            <a:r>
              <a:rPr lang="en" sz="600">
                <a:solidFill>
                  <a:schemeClr val="lt1"/>
                </a:solidFill>
              </a:rPr>
              <a:t>Logistic Partner</a:t>
            </a:r>
            <a:endParaRPr sz="600">
              <a:solidFill>
                <a:schemeClr val="lt1"/>
              </a:solidFill>
            </a:endParaRPr>
          </a:p>
        </p:txBody>
      </p:sp>
      <p:sp>
        <p:nvSpPr>
          <p:cNvPr id="2429" name="Google Shape;2429;p77"/>
          <p:cNvSpPr/>
          <p:nvPr/>
        </p:nvSpPr>
        <p:spPr>
          <a:xfrm>
            <a:off x="3204122" y="1175025"/>
            <a:ext cx="1184400" cy="2739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Driver App</a:t>
            </a:r>
            <a:endParaRPr sz="800">
              <a:solidFill>
                <a:schemeClr val="lt1"/>
              </a:solidFill>
            </a:endParaRPr>
          </a:p>
          <a:p>
            <a:pPr indent="0" lvl="0" marL="0" rtl="0" algn="ctr">
              <a:spcBef>
                <a:spcPts val="0"/>
              </a:spcBef>
              <a:spcAft>
                <a:spcPts val="0"/>
              </a:spcAft>
              <a:buNone/>
            </a:pPr>
            <a:r>
              <a:rPr lang="en" sz="600">
                <a:solidFill>
                  <a:schemeClr val="lt1"/>
                </a:solidFill>
              </a:rPr>
              <a:t>Both In-house and Partner</a:t>
            </a:r>
            <a:endParaRPr sz="600">
              <a:solidFill>
                <a:schemeClr val="lt1"/>
              </a:solidFill>
            </a:endParaRPr>
          </a:p>
        </p:txBody>
      </p:sp>
      <p:sp>
        <p:nvSpPr>
          <p:cNvPr id="2430" name="Google Shape;2430;p77"/>
          <p:cNvSpPr/>
          <p:nvPr/>
        </p:nvSpPr>
        <p:spPr>
          <a:xfrm>
            <a:off x="4464047" y="1175025"/>
            <a:ext cx="1347900" cy="2739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Service Point Portal</a:t>
            </a:r>
            <a:endParaRPr sz="800">
              <a:solidFill>
                <a:schemeClr val="lt1"/>
              </a:solidFill>
            </a:endParaRPr>
          </a:p>
          <a:p>
            <a:pPr indent="0" lvl="0" marL="0" rtl="0" algn="ctr">
              <a:spcBef>
                <a:spcPts val="0"/>
              </a:spcBef>
              <a:spcAft>
                <a:spcPts val="0"/>
              </a:spcAft>
              <a:buNone/>
            </a:pPr>
            <a:r>
              <a:rPr lang="en" sz="600">
                <a:solidFill>
                  <a:schemeClr val="lt1"/>
                </a:solidFill>
              </a:rPr>
              <a:t>SP Partner</a:t>
            </a:r>
            <a:endParaRPr sz="600">
              <a:solidFill>
                <a:schemeClr val="lt1"/>
              </a:solidFill>
            </a:endParaRPr>
          </a:p>
        </p:txBody>
      </p:sp>
      <p:sp>
        <p:nvSpPr>
          <p:cNvPr id="2431" name="Google Shape;2431;p77"/>
          <p:cNvSpPr/>
          <p:nvPr/>
        </p:nvSpPr>
        <p:spPr>
          <a:xfrm>
            <a:off x="350375" y="1653625"/>
            <a:ext cx="8526900" cy="2739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lt1"/>
                </a:solidFill>
              </a:rPr>
              <a:t>Public Network DNS</a:t>
            </a:r>
            <a:endParaRPr sz="800">
              <a:solidFill>
                <a:schemeClr val="lt1"/>
              </a:solidFill>
            </a:endParaRPr>
          </a:p>
          <a:p>
            <a:pPr indent="0" lvl="0" marL="0" marR="0" rtl="0" algn="ctr">
              <a:lnSpc>
                <a:spcPct val="100000"/>
              </a:lnSpc>
              <a:spcBef>
                <a:spcPts val="0"/>
              </a:spcBef>
              <a:spcAft>
                <a:spcPts val="0"/>
              </a:spcAft>
              <a:buNone/>
            </a:pPr>
            <a:r>
              <a:rPr lang="en" sz="600">
                <a:solidFill>
                  <a:schemeClr val="lt1"/>
                </a:solidFill>
              </a:rPr>
              <a:t>Route to corresponding servers by URL (different markets and scenarios)</a:t>
            </a:r>
            <a:endParaRPr sz="600">
              <a:solidFill>
                <a:schemeClr val="lt1"/>
              </a:solidFill>
            </a:endParaRPr>
          </a:p>
        </p:txBody>
      </p:sp>
      <p:sp>
        <p:nvSpPr>
          <p:cNvPr id="2432" name="Google Shape;2432;p77"/>
          <p:cNvSpPr/>
          <p:nvPr/>
        </p:nvSpPr>
        <p:spPr>
          <a:xfrm>
            <a:off x="6026725" y="2309950"/>
            <a:ext cx="2974500" cy="181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77"/>
          <p:cNvSpPr/>
          <p:nvPr/>
        </p:nvSpPr>
        <p:spPr>
          <a:xfrm>
            <a:off x="6775375" y="3174194"/>
            <a:ext cx="2146800" cy="827400"/>
          </a:xfrm>
          <a:prstGeom prst="roundRect">
            <a:avLst>
              <a:gd fmla="val 16667"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77"/>
          <p:cNvSpPr/>
          <p:nvPr/>
        </p:nvSpPr>
        <p:spPr>
          <a:xfrm>
            <a:off x="6815818" y="2465738"/>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Order Center</a:t>
            </a:r>
            <a:endParaRPr sz="800">
              <a:solidFill>
                <a:schemeClr val="lt1"/>
              </a:solidFill>
            </a:endParaRPr>
          </a:p>
        </p:txBody>
      </p:sp>
      <p:sp>
        <p:nvSpPr>
          <p:cNvPr id="2435" name="Google Shape;2435;p77"/>
          <p:cNvSpPr/>
          <p:nvPr/>
        </p:nvSpPr>
        <p:spPr>
          <a:xfrm>
            <a:off x="6815818" y="2792090"/>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Dispatch Center</a:t>
            </a:r>
            <a:endParaRPr sz="800">
              <a:solidFill>
                <a:schemeClr val="lt1"/>
              </a:solidFill>
            </a:endParaRPr>
          </a:p>
        </p:txBody>
      </p:sp>
      <p:sp>
        <p:nvSpPr>
          <p:cNvPr id="2436" name="Google Shape;2436;p77"/>
          <p:cNvSpPr/>
          <p:nvPr/>
        </p:nvSpPr>
        <p:spPr>
          <a:xfrm>
            <a:off x="7966517" y="2465738"/>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Tracking Service</a:t>
            </a:r>
            <a:endParaRPr sz="800">
              <a:solidFill>
                <a:schemeClr val="lt1"/>
              </a:solidFill>
            </a:endParaRPr>
          </a:p>
        </p:txBody>
      </p:sp>
      <p:sp>
        <p:nvSpPr>
          <p:cNvPr id="2437" name="Google Shape;2437;p77"/>
          <p:cNvSpPr/>
          <p:nvPr/>
        </p:nvSpPr>
        <p:spPr>
          <a:xfrm>
            <a:off x="7966094" y="2792090"/>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Event Center</a:t>
            </a:r>
            <a:endParaRPr sz="800">
              <a:solidFill>
                <a:schemeClr val="lt1"/>
              </a:solidFill>
            </a:endParaRPr>
          </a:p>
        </p:txBody>
      </p:sp>
      <p:sp>
        <p:nvSpPr>
          <p:cNvPr id="2438" name="Google Shape;2438;p77"/>
          <p:cNvSpPr/>
          <p:nvPr/>
        </p:nvSpPr>
        <p:spPr>
          <a:xfrm>
            <a:off x="6809535" y="3359893"/>
            <a:ext cx="1016400" cy="175200"/>
          </a:xfrm>
          <a:prstGeom prst="rect">
            <a:avLst/>
          </a:prstGeom>
          <a:solidFill>
            <a:srgbClr val="674EA7"/>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lt1"/>
                </a:solidFill>
              </a:rPr>
              <a:t>SLPS</a:t>
            </a:r>
            <a:endParaRPr sz="800">
              <a:solidFill>
                <a:schemeClr val="lt1"/>
              </a:solidFill>
            </a:endParaRPr>
          </a:p>
        </p:txBody>
      </p:sp>
      <p:sp>
        <p:nvSpPr>
          <p:cNvPr id="2439" name="Google Shape;2439;p77"/>
          <p:cNvSpPr/>
          <p:nvPr/>
        </p:nvSpPr>
        <p:spPr>
          <a:xfrm>
            <a:off x="7350875" y="3107750"/>
            <a:ext cx="1022400" cy="203400"/>
          </a:xfrm>
          <a:prstGeom prst="roundRect">
            <a:avLst>
              <a:gd fmla="val 16667" name="adj"/>
            </a:avLst>
          </a:prstGeom>
          <a:solidFill>
            <a:srgbClr val="EFEFE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sp>
        <p:nvSpPr>
          <p:cNvPr id="2440" name="Google Shape;2440;p77"/>
          <p:cNvSpPr txBox="1"/>
          <p:nvPr/>
        </p:nvSpPr>
        <p:spPr>
          <a:xfrm>
            <a:off x="7350878" y="2983500"/>
            <a:ext cx="3279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Plan</a:t>
            </a:r>
            <a:endParaRPr sz="500">
              <a:latin typeface="Lato"/>
              <a:ea typeface="Lato"/>
              <a:cs typeface="Lato"/>
              <a:sym typeface="Lato"/>
            </a:endParaRPr>
          </a:p>
        </p:txBody>
      </p:sp>
      <p:sp>
        <p:nvSpPr>
          <p:cNvPr id="2441" name="Google Shape;2441;p77"/>
          <p:cNvSpPr txBox="1"/>
          <p:nvPr/>
        </p:nvSpPr>
        <p:spPr>
          <a:xfrm>
            <a:off x="8465026" y="2983500"/>
            <a:ext cx="3858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Event</a:t>
            </a:r>
            <a:endParaRPr sz="500">
              <a:latin typeface="Lato"/>
              <a:ea typeface="Lato"/>
              <a:cs typeface="Lato"/>
              <a:sym typeface="Lato"/>
            </a:endParaRPr>
          </a:p>
        </p:txBody>
      </p:sp>
      <p:sp>
        <p:nvSpPr>
          <p:cNvPr id="2442" name="Google Shape;2442;p77"/>
          <p:cNvSpPr/>
          <p:nvPr/>
        </p:nvSpPr>
        <p:spPr>
          <a:xfrm>
            <a:off x="6076900" y="2209875"/>
            <a:ext cx="2924100" cy="203400"/>
          </a:xfrm>
          <a:prstGeom prst="roundRect">
            <a:avLst>
              <a:gd fmla="val 16667" name="adj"/>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3C78D8"/>
                </a:solidFill>
              </a:rPr>
              <a:t>LATAM Partner(BR Google Cloud Platform)</a:t>
            </a:r>
            <a:endParaRPr b="1" i="0" sz="800" u="none" cap="none" strike="noStrike">
              <a:solidFill>
                <a:srgbClr val="3C78D8"/>
              </a:solidFill>
              <a:latin typeface="Arial"/>
              <a:ea typeface="Arial"/>
              <a:cs typeface="Arial"/>
              <a:sym typeface="Arial"/>
            </a:endParaRPr>
          </a:p>
        </p:txBody>
      </p:sp>
      <p:sp>
        <p:nvSpPr>
          <p:cNvPr id="2443" name="Google Shape;2443;p77"/>
          <p:cNvSpPr/>
          <p:nvPr/>
        </p:nvSpPr>
        <p:spPr>
          <a:xfrm>
            <a:off x="4375475" y="1492625"/>
            <a:ext cx="476700" cy="117300"/>
          </a:xfrm>
          <a:prstGeom prst="down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7"/>
          <p:cNvSpPr/>
          <p:nvPr/>
        </p:nvSpPr>
        <p:spPr>
          <a:xfrm>
            <a:off x="261375" y="2309975"/>
            <a:ext cx="2867100" cy="181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7"/>
          <p:cNvSpPr/>
          <p:nvPr/>
        </p:nvSpPr>
        <p:spPr>
          <a:xfrm>
            <a:off x="902771" y="3174206"/>
            <a:ext cx="2146800" cy="827400"/>
          </a:xfrm>
          <a:prstGeom prst="roundRect">
            <a:avLst>
              <a:gd fmla="val 16667"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7"/>
          <p:cNvSpPr/>
          <p:nvPr/>
        </p:nvSpPr>
        <p:spPr>
          <a:xfrm>
            <a:off x="943214" y="2465725"/>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Order Center</a:t>
            </a:r>
            <a:endParaRPr sz="800">
              <a:solidFill>
                <a:schemeClr val="lt1"/>
              </a:solidFill>
            </a:endParaRPr>
          </a:p>
        </p:txBody>
      </p:sp>
      <p:sp>
        <p:nvSpPr>
          <p:cNvPr id="2447" name="Google Shape;2447;p77"/>
          <p:cNvSpPr/>
          <p:nvPr/>
        </p:nvSpPr>
        <p:spPr>
          <a:xfrm>
            <a:off x="943214" y="2792077"/>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Dispatch Center</a:t>
            </a:r>
            <a:endParaRPr sz="800">
              <a:solidFill>
                <a:schemeClr val="lt1"/>
              </a:solidFill>
            </a:endParaRPr>
          </a:p>
        </p:txBody>
      </p:sp>
      <p:sp>
        <p:nvSpPr>
          <p:cNvPr id="2448" name="Google Shape;2448;p77"/>
          <p:cNvSpPr/>
          <p:nvPr/>
        </p:nvSpPr>
        <p:spPr>
          <a:xfrm>
            <a:off x="2093913" y="2465725"/>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Tracking Service</a:t>
            </a:r>
            <a:endParaRPr sz="800">
              <a:solidFill>
                <a:schemeClr val="lt1"/>
              </a:solidFill>
            </a:endParaRPr>
          </a:p>
        </p:txBody>
      </p:sp>
      <p:sp>
        <p:nvSpPr>
          <p:cNvPr id="2449" name="Google Shape;2449;p77"/>
          <p:cNvSpPr/>
          <p:nvPr/>
        </p:nvSpPr>
        <p:spPr>
          <a:xfrm>
            <a:off x="2093490" y="2792077"/>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Event Center</a:t>
            </a:r>
            <a:endParaRPr sz="800">
              <a:solidFill>
                <a:schemeClr val="lt1"/>
              </a:solidFill>
            </a:endParaRPr>
          </a:p>
        </p:txBody>
      </p:sp>
      <p:sp>
        <p:nvSpPr>
          <p:cNvPr id="2450" name="Google Shape;2450;p77"/>
          <p:cNvSpPr/>
          <p:nvPr/>
        </p:nvSpPr>
        <p:spPr>
          <a:xfrm>
            <a:off x="936930" y="3359893"/>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Pick-up</a:t>
            </a:r>
            <a:endParaRPr sz="800">
              <a:solidFill>
                <a:schemeClr val="lt1"/>
              </a:solidFill>
            </a:endParaRPr>
          </a:p>
        </p:txBody>
      </p:sp>
      <p:sp>
        <p:nvSpPr>
          <p:cNvPr id="2451" name="Google Shape;2451;p77"/>
          <p:cNvSpPr/>
          <p:nvPr/>
        </p:nvSpPr>
        <p:spPr>
          <a:xfrm>
            <a:off x="936930" y="3554370"/>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Delivery</a:t>
            </a:r>
            <a:endParaRPr sz="800">
              <a:solidFill>
                <a:schemeClr val="lt1"/>
              </a:solidFill>
            </a:endParaRPr>
          </a:p>
        </p:txBody>
      </p:sp>
      <p:sp>
        <p:nvSpPr>
          <p:cNvPr id="2452" name="Google Shape;2452;p77"/>
          <p:cNvSpPr/>
          <p:nvPr/>
        </p:nvSpPr>
        <p:spPr>
          <a:xfrm>
            <a:off x="1986199" y="3359893"/>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In-Station</a:t>
            </a:r>
            <a:endParaRPr sz="800">
              <a:solidFill>
                <a:schemeClr val="lt1"/>
              </a:solidFill>
            </a:endParaRPr>
          </a:p>
        </p:txBody>
      </p:sp>
      <p:sp>
        <p:nvSpPr>
          <p:cNvPr id="2453" name="Google Shape;2453;p77"/>
          <p:cNvSpPr/>
          <p:nvPr/>
        </p:nvSpPr>
        <p:spPr>
          <a:xfrm>
            <a:off x="1986199" y="3554370"/>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Linehaul</a:t>
            </a:r>
            <a:endParaRPr sz="800">
              <a:solidFill>
                <a:schemeClr val="lt1"/>
              </a:solidFill>
            </a:endParaRPr>
          </a:p>
        </p:txBody>
      </p:sp>
      <p:sp>
        <p:nvSpPr>
          <p:cNvPr id="2454" name="Google Shape;2454;p77"/>
          <p:cNvSpPr/>
          <p:nvPr/>
        </p:nvSpPr>
        <p:spPr>
          <a:xfrm>
            <a:off x="1468650" y="3107750"/>
            <a:ext cx="1022400" cy="203400"/>
          </a:xfrm>
          <a:prstGeom prst="roundRect">
            <a:avLst>
              <a:gd fmla="val 16667" name="adj"/>
            </a:avLst>
          </a:prstGeom>
          <a:solidFill>
            <a:srgbClr val="EFEFE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sp>
        <p:nvSpPr>
          <p:cNvPr id="2455" name="Google Shape;2455;p77"/>
          <p:cNvSpPr txBox="1"/>
          <p:nvPr/>
        </p:nvSpPr>
        <p:spPr>
          <a:xfrm>
            <a:off x="1416872" y="2983479"/>
            <a:ext cx="3279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Plan</a:t>
            </a:r>
            <a:endParaRPr sz="500">
              <a:latin typeface="Lato"/>
              <a:ea typeface="Lato"/>
              <a:cs typeface="Lato"/>
              <a:sym typeface="Lato"/>
            </a:endParaRPr>
          </a:p>
        </p:txBody>
      </p:sp>
      <p:sp>
        <p:nvSpPr>
          <p:cNvPr id="2456" name="Google Shape;2456;p77"/>
          <p:cNvSpPr txBox="1"/>
          <p:nvPr/>
        </p:nvSpPr>
        <p:spPr>
          <a:xfrm>
            <a:off x="2592426" y="2983475"/>
            <a:ext cx="4101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Event</a:t>
            </a:r>
            <a:endParaRPr sz="500">
              <a:latin typeface="Lato"/>
              <a:ea typeface="Lato"/>
              <a:cs typeface="Lato"/>
              <a:sym typeface="Lato"/>
            </a:endParaRPr>
          </a:p>
        </p:txBody>
      </p:sp>
      <p:sp>
        <p:nvSpPr>
          <p:cNvPr id="2457" name="Google Shape;2457;p77"/>
          <p:cNvSpPr/>
          <p:nvPr/>
        </p:nvSpPr>
        <p:spPr>
          <a:xfrm>
            <a:off x="936930" y="3748847"/>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Service Point</a:t>
            </a:r>
            <a:endParaRPr sz="800">
              <a:solidFill>
                <a:schemeClr val="lt1"/>
              </a:solidFill>
            </a:endParaRPr>
          </a:p>
        </p:txBody>
      </p:sp>
      <p:sp>
        <p:nvSpPr>
          <p:cNvPr id="2458" name="Google Shape;2458;p77"/>
          <p:cNvSpPr/>
          <p:nvPr/>
        </p:nvSpPr>
        <p:spPr>
          <a:xfrm>
            <a:off x="1986199" y="3748847"/>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Locker</a:t>
            </a:r>
            <a:endParaRPr sz="800">
              <a:solidFill>
                <a:schemeClr val="lt1"/>
              </a:solidFill>
            </a:endParaRPr>
          </a:p>
        </p:txBody>
      </p:sp>
      <p:sp>
        <p:nvSpPr>
          <p:cNvPr id="2459" name="Google Shape;2459;p77"/>
          <p:cNvSpPr/>
          <p:nvPr/>
        </p:nvSpPr>
        <p:spPr>
          <a:xfrm>
            <a:off x="261350" y="2209875"/>
            <a:ext cx="2867100" cy="203400"/>
          </a:xfrm>
          <a:prstGeom prst="roundRect">
            <a:avLst>
              <a:gd fmla="val 16667" name="adj"/>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3C78D8"/>
                </a:solidFill>
              </a:rPr>
              <a:t>SEA+TW In-house(SG IDC)</a:t>
            </a:r>
            <a:endParaRPr b="1" sz="800">
              <a:solidFill>
                <a:srgbClr val="3C78D8"/>
              </a:solidFill>
            </a:endParaRPr>
          </a:p>
        </p:txBody>
      </p:sp>
      <p:sp>
        <p:nvSpPr>
          <p:cNvPr id="2460" name="Google Shape;2460;p77"/>
          <p:cNvSpPr/>
          <p:nvPr/>
        </p:nvSpPr>
        <p:spPr>
          <a:xfrm>
            <a:off x="3201325" y="2308525"/>
            <a:ext cx="2867100" cy="181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7"/>
          <p:cNvSpPr/>
          <p:nvPr/>
        </p:nvSpPr>
        <p:spPr>
          <a:xfrm>
            <a:off x="3800973" y="3175656"/>
            <a:ext cx="2146800" cy="827400"/>
          </a:xfrm>
          <a:prstGeom prst="roundRect">
            <a:avLst>
              <a:gd fmla="val 16667"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7"/>
          <p:cNvSpPr/>
          <p:nvPr/>
        </p:nvSpPr>
        <p:spPr>
          <a:xfrm>
            <a:off x="3841416" y="2467175"/>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Order Center</a:t>
            </a:r>
            <a:endParaRPr sz="800">
              <a:solidFill>
                <a:schemeClr val="lt1"/>
              </a:solidFill>
            </a:endParaRPr>
          </a:p>
        </p:txBody>
      </p:sp>
      <p:sp>
        <p:nvSpPr>
          <p:cNvPr id="2463" name="Google Shape;2463;p77"/>
          <p:cNvSpPr/>
          <p:nvPr/>
        </p:nvSpPr>
        <p:spPr>
          <a:xfrm>
            <a:off x="3841416" y="2793527"/>
            <a:ext cx="8916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Dispatch Center</a:t>
            </a:r>
            <a:endParaRPr sz="800">
              <a:solidFill>
                <a:schemeClr val="lt1"/>
              </a:solidFill>
            </a:endParaRPr>
          </a:p>
        </p:txBody>
      </p:sp>
      <p:sp>
        <p:nvSpPr>
          <p:cNvPr id="2464" name="Google Shape;2464;p77"/>
          <p:cNvSpPr/>
          <p:nvPr/>
        </p:nvSpPr>
        <p:spPr>
          <a:xfrm>
            <a:off x="4992115" y="2467175"/>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Tracking Service</a:t>
            </a:r>
            <a:endParaRPr sz="800">
              <a:solidFill>
                <a:schemeClr val="lt1"/>
              </a:solidFill>
            </a:endParaRPr>
          </a:p>
        </p:txBody>
      </p:sp>
      <p:sp>
        <p:nvSpPr>
          <p:cNvPr id="2465" name="Google Shape;2465;p77"/>
          <p:cNvSpPr/>
          <p:nvPr/>
        </p:nvSpPr>
        <p:spPr>
          <a:xfrm>
            <a:off x="4991692" y="2793527"/>
            <a:ext cx="9153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Event Center</a:t>
            </a:r>
            <a:endParaRPr sz="800">
              <a:solidFill>
                <a:schemeClr val="lt1"/>
              </a:solidFill>
            </a:endParaRPr>
          </a:p>
        </p:txBody>
      </p:sp>
      <p:sp>
        <p:nvSpPr>
          <p:cNvPr id="2466" name="Google Shape;2466;p77"/>
          <p:cNvSpPr/>
          <p:nvPr/>
        </p:nvSpPr>
        <p:spPr>
          <a:xfrm>
            <a:off x="3835132" y="3555820"/>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Delivery</a:t>
            </a:r>
            <a:endParaRPr sz="800">
              <a:solidFill>
                <a:schemeClr val="lt1"/>
              </a:solidFill>
            </a:endParaRPr>
          </a:p>
        </p:txBody>
      </p:sp>
      <p:sp>
        <p:nvSpPr>
          <p:cNvPr id="2467" name="Google Shape;2467;p77"/>
          <p:cNvSpPr/>
          <p:nvPr/>
        </p:nvSpPr>
        <p:spPr>
          <a:xfrm>
            <a:off x="4884401" y="3361343"/>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In-Station</a:t>
            </a:r>
            <a:endParaRPr sz="800">
              <a:solidFill>
                <a:schemeClr val="lt1"/>
              </a:solidFill>
            </a:endParaRPr>
          </a:p>
        </p:txBody>
      </p:sp>
      <p:sp>
        <p:nvSpPr>
          <p:cNvPr id="2468" name="Google Shape;2468;p77"/>
          <p:cNvSpPr/>
          <p:nvPr/>
        </p:nvSpPr>
        <p:spPr>
          <a:xfrm>
            <a:off x="4884401" y="3555820"/>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Linehaul</a:t>
            </a:r>
            <a:endParaRPr sz="800">
              <a:solidFill>
                <a:schemeClr val="lt1"/>
              </a:solidFill>
            </a:endParaRPr>
          </a:p>
        </p:txBody>
      </p:sp>
      <p:sp>
        <p:nvSpPr>
          <p:cNvPr id="2469" name="Google Shape;2469;p77"/>
          <p:cNvSpPr/>
          <p:nvPr/>
        </p:nvSpPr>
        <p:spPr>
          <a:xfrm>
            <a:off x="4388575" y="3109200"/>
            <a:ext cx="1022400" cy="203400"/>
          </a:xfrm>
          <a:prstGeom prst="roundRect">
            <a:avLst>
              <a:gd fmla="val 16667" name="adj"/>
            </a:avLst>
          </a:prstGeom>
          <a:solidFill>
            <a:srgbClr val="EFEFE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sp>
        <p:nvSpPr>
          <p:cNvPr id="2470" name="Google Shape;2470;p77"/>
          <p:cNvSpPr txBox="1"/>
          <p:nvPr/>
        </p:nvSpPr>
        <p:spPr>
          <a:xfrm>
            <a:off x="4315074" y="2984929"/>
            <a:ext cx="3279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Plan</a:t>
            </a:r>
            <a:endParaRPr sz="500">
              <a:latin typeface="Lato"/>
              <a:ea typeface="Lato"/>
              <a:cs typeface="Lato"/>
              <a:sym typeface="Lato"/>
            </a:endParaRPr>
          </a:p>
        </p:txBody>
      </p:sp>
      <p:sp>
        <p:nvSpPr>
          <p:cNvPr id="2471" name="Google Shape;2471;p77"/>
          <p:cNvSpPr txBox="1"/>
          <p:nvPr/>
        </p:nvSpPr>
        <p:spPr>
          <a:xfrm>
            <a:off x="5490626" y="2984925"/>
            <a:ext cx="385800" cy="11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latin typeface="Lato"/>
                <a:ea typeface="Lato"/>
                <a:cs typeface="Lato"/>
                <a:sym typeface="Lato"/>
              </a:rPr>
              <a:t>Event</a:t>
            </a:r>
            <a:endParaRPr sz="500">
              <a:latin typeface="Lato"/>
              <a:ea typeface="Lato"/>
              <a:cs typeface="Lato"/>
              <a:sym typeface="Lato"/>
            </a:endParaRPr>
          </a:p>
        </p:txBody>
      </p:sp>
      <p:cxnSp>
        <p:nvCxnSpPr>
          <p:cNvPr id="2472" name="Google Shape;2472;p77"/>
          <p:cNvCxnSpPr>
            <a:stCxn id="2435" idx="2"/>
          </p:cNvCxnSpPr>
          <p:nvPr/>
        </p:nvCxnSpPr>
        <p:spPr>
          <a:xfrm flipH="1">
            <a:off x="7261018" y="2943290"/>
            <a:ext cx="600" cy="216900"/>
          </a:xfrm>
          <a:prstGeom prst="straightConnector1">
            <a:avLst/>
          </a:prstGeom>
          <a:noFill/>
          <a:ln cap="flat" cmpd="sng" w="9525">
            <a:solidFill>
              <a:srgbClr val="3C78D8"/>
            </a:solidFill>
            <a:prstDash val="solid"/>
            <a:round/>
            <a:headEnd len="med" w="med" type="none"/>
            <a:tailEnd len="med" w="med" type="triangle"/>
          </a:ln>
        </p:spPr>
      </p:cxnSp>
      <p:cxnSp>
        <p:nvCxnSpPr>
          <p:cNvPr id="2473" name="Google Shape;2473;p77"/>
          <p:cNvCxnSpPr>
            <a:endCxn id="2437" idx="2"/>
          </p:cNvCxnSpPr>
          <p:nvPr/>
        </p:nvCxnSpPr>
        <p:spPr>
          <a:xfrm rot="10800000">
            <a:off x="8423744" y="2943290"/>
            <a:ext cx="900" cy="209700"/>
          </a:xfrm>
          <a:prstGeom prst="straightConnector1">
            <a:avLst/>
          </a:prstGeom>
          <a:noFill/>
          <a:ln cap="flat" cmpd="sng" w="9525">
            <a:solidFill>
              <a:srgbClr val="3C78D8"/>
            </a:solidFill>
            <a:prstDash val="solid"/>
            <a:round/>
            <a:headEnd len="med" w="med" type="none"/>
            <a:tailEnd len="med" w="med" type="triangle"/>
          </a:ln>
        </p:spPr>
      </p:cxnSp>
      <p:cxnSp>
        <p:nvCxnSpPr>
          <p:cNvPr id="2474" name="Google Shape;2474;p77"/>
          <p:cNvCxnSpPr>
            <a:stCxn id="2434" idx="2"/>
            <a:endCxn id="2435" idx="0"/>
          </p:cNvCxnSpPr>
          <p:nvPr/>
        </p:nvCxnSpPr>
        <p:spPr>
          <a:xfrm>
            <a:off x="7261618" y="2616938"/>
            <a:ext cx="0" cy="175200"/>
          </a:xfrm>
          <a:prstGeom prst="straightConnector1">
            <a:avLst/>
          </a:prstGeom>
          <a:noFill/>
          <a:ln cap="flat" cmpd="sng" w="9525">
            <a:solidFill>
              <a:srgbClr val="3C78D8"/>
            </a:solidFill>
            <a:prstDash val="solid"/>
            <a:round/>
            <a:headEnd len="med" w="med" type="none"/>
            <a:tailEnd len="med" w="med" type="triangle"/>
          </a:ln>
        </p:spPr>
      </p:cxnSp>
      <p:cxnSp>
        <p:nvCxnSpPr>
          <p:cNvPr id="2475" name="Google Shape;2475;p77"/>
          <p:cNvCxnSpPr>
            <a:stCxn id="2437" idx="0"/>
            <a:endCxn id="2436" idx="2"/>
          </p:cNvCxnSpPr>
          <p:nvPr/>
        </p:nvCxnSpPr>
        <p:spPr>
          <a:xfrm flipH="1" rot="10800000">
            <a:off x="8423744" y="2616890"/>
            <a:ext cx="300" cy="175200"/>
          </a:xfrm>
          <a:prstGeom prst="straightConnector1">
            <a:avLst/>
          </a:prstGeom>
          <a:noFill/>
          <a:ln cap="flat" cmpd="sng" w="9525">
            <a:solidFill>
              <a:srgbClr val="3C78D8"/>
            </a:solidFill>
            <a:prstDash val="solid"/>
            <a:round/>
            <a:headEnd len="med" w="med" type="none"/>
            <a:tailEnd len="med" w="med" type="triangle"/>
          </a:ln>
        </p:spPr>
      </p:cxnSp>
      <p:cxnSp>
        <p:nvCxnSpPr>
          <p:cNvPr id="2476" name="Google Shape;2476;p77"/>
          <p:cNvCxnSpPr/>
          <p:nvPr/>
        </p:nvCxnSpPr>
        <p:spPr>
          <a:xfrm rot="10800000">
            <a:off x="7707939" y="2867646"/>
            <a:ext cx="258600" cy="0"/>
          </a:xfrm>
          <a:prstGeom prst="straightConnector1">
            <a:avLst/>
          </a:prstGeom>
          <a:noFill/>
          <a:ln cap="flat" cmpd="sng" w="9525">
            <a:solidFill>
              <a:srgbClr val="3C78D8"/>
            </a:solidFill>
            <a:prstDash val="solid"/>
            <a:round/>
            <a:headEnd len="med" w="med" type="none"/>
            <a:tailEnd len="med" w="med" type="triangle"/>
          </a:ln>
        </p:spPr>
      </p:cxnSp>
      <p:cxnSp>
        <p:nvCxnSpPr>
          <p:cNvPr id="2477" name="Google Shape;2477;p77"/>
          <p:cNvCxnSpPr>
            <a:endCxn id="2434" idx="3"/>
          </p:cNvCxnSpPr>
          <p:nvPr/>
        </p:nvCxnSpPr>
        <p:spPr>
          <a:xfrm rot="10800000">
            <a:off x="7707418" y="2541338"/>
            <a:ext cx="258600" cy="326400"/>
          </a:xfrm>
          <a:prstGeom prst="straightConnector1">
            <a:avLst/>
          </a:prstGeom>
          <a:noFill/>
          <a:ln cap="flat" cmpd="sng" w="9525">
            <a:solidFill>
              <a:srgbClr val="3C78D8"/>
            </a:solidFill>
            <a:prstDash val="solid"/>
            <a:round/>
            <a:headEnd len="med" w="med" type="none"/>
            <a:tailEnd len="med" w="med" type="triangle"/>
          </a:ln>
        </p:spPr>
      </p:cxnSp>
      <p:cxnSp>
        <p:nvCxnSpPr>
          <p:cNvPr id="2478" name="Google Shape;2478;p77"/>
          <p:cNvCxnSpPr>
            <a:stCxn id="2431" idx="2"/>
            <a:endCxn id="2459" idx="0"/>
          </p:cNvCxnSpPr>
          <p:nvPr/>
        </p:nvCxnSpPr>
        <p:spPr>
          <a:xfrm flipH="1">
            <a:off x="1694825" y="1927525"/>
            <a:ext cx="2919000" cy="282300"/>
          </a:xfrm>
          <a:prstGeom prst="straightConnector1">
            <a:avLst/>
          </a:prstGeom>
          <a:noFill/>
          <a:ln cap="flat" cmpd="sng" w="9525">
            <a:solidFill>
              <a:srgbClr val="3C78D8"/>
            </a:solidFill>
            <a:prstDash val="solid"/>
            <a:round/>
            <a:headEnd len="med" w="med" type="none"/>
            <a:tailEnd len="med" w="med" type="triangle"/>
          </a:ln>
        </p:spPr>
      </p:cxnSp>
      <p:cxnSp>
        <p:nvCxnSpPr>
          <p:cNvPr id="2479" name="Google Shape;2479;p77"/>
          <p:cNvCxnSpPr>
            <a:stCxn id="2431" idx="2"/>
            <a:endCxn id="2480" idx="0"/>
          </p:cNvCxnSpPr>
          <p:nvPr/>
        </p:nvCxnSpPr>
        <p:spPr>
          <a:xfrm>
            <a:off x="4613825" y="1927525"/>
            <a:ext cx="300" cy="268200"/>
          </a:xfrm>
          <a:prstGeom prst="straightConnector1">
            <a:avLst/>
          </a:prstGeom>
          <a:noFill/>
          <a:ln cap="flat" cmpd="sng" w="9525">
            <a:solidFill>
              <a:srgbClr val="3C78D8"/>
            </a:solidFill>
            <a:prstDash val="solid"/>
            <a:round/>
            <a:headEnd len="med" w="med" type="none"/>
            <a:tailEnd len="med" w="med" type="triangle"/>
          </a:ln>
        </p:spPr>
      </p:cxnSp>
      <p:cxnSp>
        <p:nvCxnSpPr>
          <p:cNvPr id="2481" name="Google Shape;2481;p77"/>
          <p:cNvCxnSpPr>
            <a:stCxn id="2431" idx="2"/>
            <a:endCxn id="2442" idx="0"/>
          </p:cNvCxnSpPr>
          <p:nvPr/>
        </p:nvCxnSpPr>
        <p:spPr>
          <a:xfrm>
            <a:off x="4613825" y="1927525"/>
            <a:ext cx="2925000" cy="282300"/>
          </a:xfrm>
          <a:prstGeom prst="straightConnector1">
            <a:avLst/>
          </a:prstGeom>
          <a:noFill/>
          <a:ln cap="flat" cmpd="sng" w="9525">
            <a:solidFill>
              <a:srgbClr val="3C78D8"/>
            </a:solidFill>
            <a:prstDash val="solid"/>
            <a:round/>
            <a:headEnd len="med" w="med" type="none"/>
            <a:tailEnd len="med" w="med" type="triangle"/>
          </a:ln>
        </p:spPr>
      </p:cxnSp>
      <p:cxnSp>
        <p:nvCxnSpPr>
          <p:cNvPr id="2482" name="Google Shape;2482;p77"/>
          <p:cNvCxnSpPr>
            <a:stCxn id="2447" idx="2"/>
          </p:cNvCxnSpPr>
          <p:nvPr/>
        </p:nvCxnSpPr>
        <p:spPr>
          <a:xfrm flipH="1">
            <a:off x="1388414" y="2943277"/>
            <a:ext cx="600" cy="216900"/>
          </a:xfrm>
          <a:prstGeom prst="straightConnector1">
            <a:avLst/>
          </a:prstGeom>
          <a:noFill/>
          <a:ln cap="flat" cmpd="sng" w="9525">
            <a:solidFill>
              <a:srgbClr val="3C78D8"/>
            </a:solidFill>
            <a:prstDash val="solid"/>
            <a:round/>
            <a:headEnd len="med" w="med" type="none"/>
            <a:tailEnd len="med" w="med" type="triangle"/>
          </a:ln>
        </p:spPr>
      </p:cxnSp>
      <p:cxnSp>
        <p:nvCxnSpPr>
          <p:cNvPr id="2483" name="Google Shape;2483;p77"/>
          <p:cNvCxnSpPr>
            <a:endCxn id="2449" idx="2"/>
          </p:cNvCxnSpPr>
          <p:nvPr/>
        </p:nvCxnSpPr>
        <p:spPr>
          <a:xfrm rot="10800000">
            <a:off x="2551140" y="2943277"/>
            <a:ext cx="900" cy="209700"/>
          </a:xfrm>
          <a:prstGeom prst="straightConnector1">
            <a:avLst/>
          </a:prstGeom>
          <a:noFill/>
          <a:ln cap="flat" cmpd="sng" w="9525">
            <a:solidFill>
              <a:srgbClr val="3C78D8"/>
            </a:solidFill>
            <a:prstDash val="solid"/>
            <a:round/>
            <a:headEnd len="med" w="med" type="none"/>
            <a:tailEnd len="med" w="med" type="triangle"/>
          </a:ln>
        </p:spPr>
      </p:cxnSp>
      <p:cxnSp>
        <p:nvCxnSpPr>
          <p:cNvPr id="2484" name="Google Shape;2484;p77"/>
          <p:cNvCxnSpPr>
            <a:stCxn id="2446" idx="2"/>
            <a:endCxn id="2447" idx="0"/>
          </p:cNvCxnSpPr>
          <p:nvPr/>
        </p:nvCxnSpPr>
        <p:spPr>
          <a:xfrm>
            <a:off x="1389014" y="2616925"/>
            <a:ext cx="0" cy="175200"/>
          </a:xfrm>
          <a:prstGeom prst="straightConnector1">
            <a:avLst/>
          </a:prstGeom>
          <a:noFill/>
          <a:ln cap="flat" cmpd="sng" w="9525">
            <a:solidFill>
              <a:srgbClr val="3C78D8"/>
            </a:solidFill>
            <a:prstDash val="solid"/>
            <a:round/>
            <a:headEnd len="med" w="med" type="none"/>
            <a:tailEnd len="med" w="med" type="triangle"/>
          </a:ln>
        </p:spPr>
      </p:cxnSp>
      <p:cxnSp>
        <p:nvCxnSpPr>
          <p:cNvPr id="2485" name="Google Shape;2485;p77"/>
          <p:cNvCxnSpPr>
            <a:stCxn id="2449" idx="0"/>
            <a:endCxn id="2448" idx="2"/>
          </p:cNvCxnSpPr>
          <p:nvPr/>
        </p:nvCxnSpPr>
        <p:spPr>
          <a:xfrm flipH="1" rot="10800000">
            <a:off x="2551140" y="2616877"/>
            <a:ext cx="300" cy="175200"/>
          </a:xfrm>
          <a:prstGeom prst="straightConnector1">
            <a:avLst/>
          </a:prstGeom>
          <a:noFill/>
          <a:ln cap="flat" cmpd="sng" w="9525">
            <a:solidFill>
              <a:srgbClr val="3C78D8"/>
            </a:solidFill>
            <a:prstDash val="solid"/>
            <a:round/>
            <a:headEnd len="med" w="med" type="none"/>
            <a:tailEnd len="med" w="med" type="triangle"/>
          </a:ln>
        </p:spPr>
      </p:cxnSp>
      <p:cxnSp>
        <p:nvCxnSpPr>
          <p:cNvPr id="2486" name="Google Shape;2486;p77"/>
          <p:cNvCxnSpPr>
            <a:stCxn id="2449" idx="1"/>
            <a:endCxn id="2447" idx="3"/>
          </p:cNvCxnSpPr>
          <p:nvPr/>
        </p:nvCxnSpPr>
        <p:spPr>
          <a:xfrm rot="10800000">
            <a:off x="1834890" y="2867677"/>
            <a:ext cx="258600" cy="0"/>
          </a:xfrm>
          <a:prstGeom prst="straightConnector1">
            <a:avLst/>
          </a:prstGeom>
          <a:noFill/>
          <a:ln cap="flat" cmpd="sng" w="9525">
            <a:solidFill>
              <a:srgbClr val="3C78D8"/>
            </a:solidFill>
            <a:prstDash val="solid"/>
            <a:round/>
            <a:headEnd len="med" w="med" type="none"/>
            <a:tailEnd len="med" w="med" type="triangle"/>
          </a:ln>
        </p:spPr>
      </p:cxnSp>
      <p:cxnSp>
        <p:nvCxnSpPr>
          <p:cNvPr id="2487" name="Google Shape;2487;p77"/>
          <p:cNvCxnSpPr>
            <a:stCxn id="2449" idx="1"/>
            <a:endCxn id="2446" idx="3"/>
          </p:cNvCxnSpPr>
          <p:nvPr/>
        </p:nvCxnSpPr>
        <p:spPr>
          <a:xfrm rot="10800000">
            <a:off x="1834890" y="2541277"/>
            <a:ext cx="258600" cy="326400"/>
          </a:xfrm>
          <a:prstGeom prst="straightConnector1">
            <a:avLst/>
          </a:prstGeom>
          <a:noFill/>
          <a:ln cap="flat" cmpd="sng" w="9525">
            <a:solidFill>
              <a:srgbClr val="3C78D8"/>
            </a:solidFill>
            <a:prstDash val="solid"/>
            <a:round/>
            <a:headEnd len="med" w="med" type="none"/>
            <a:tailEnd len="med" w="med" type="triangle"/>
          </a:ln>
        </p:spPr>
      </p:cxnSp>
      <p:cxnSp>
        <p:nvCxnSpPr>
          <p:cNvPr id="2488" name="Google Shape;2488;p77"/>
          <p:cNvCxnSpPr>
            <a:stCxn id="2463" idx="2"/>
          </p:cNvCxnSpPr>
          <p:nvPr/>
        </p:nvCxnSpPr>
        <p:spPr>
          <a:xfrm flipH="1">
            <a:off x="4286616" y="2944727"/>
            <a:ext cx="600" cy="216900"/>
          </a:xfrm>
          <a:prstGeom prst="straightConnector1">
            <a:avLst/>
          </a:prstGeom>
          <a:noFill/>
          <a:ln cap="flat" cmpd="sng" w="9525">
            <a:solidFill>
              <a:srgbClr val="3C78D8"/>
            </a:solidFill>
            <a:prstDash val="solid"/>
            <a:round/>
            <a:headEnd len="med" w="med" type="none"/>
            <a:tailEnd len="med" w="med" type="triangle"/>
          </a:ln>
        </p:spPr>
      </p:cxnSp>
      <p:cxnSp>
        <p:nvCxnSpPr>
          <p:cNvPr id="2489" name="Google Shape;2489;p77"/>
          <p:cNvCxnSpPr>
            <a:endCxn id="2465" idx="2"/>
          </p:cNvCxnSpPr>
          <p:nvPr/>
        </p:nvCxnSpPr>
        <p:spPr>
          <a:xfrm rot="10800000">
            <a:off x="5449342" y="2944727"/>
            <a:ext cx="900" cy="209700"/>
          </a:xfrm>
          <a:prstGeom prst="straightConnector1">
            <a:avLst/>
          </a:prstGeom>
          <a:noFill/>
          <a:ln cap="flat" cmpd="sng" w="9525">
            <a:solidFill>
              <a:srgbClr val="3C78D8"/>
            </a:solidFill>
            <a:prstDash val="solid"/>
            <a:round/>
            <a:headEnd len="med" w="med" type="none"/>
            <a:tailEnd len="med" w="med" type="triangle"/>
          </a:ln>
        </p:spPr>
      </p:cxnSp>
      <p:cxnSp>
        <p:nvCxnSpPr>
          <p:cNvPr id="2490" name="Google Shape;2490;p77"/>
          <p:cNvCxnSpPr>
            <a:stCxn id="2462" idx="2"/>
            <a:endCxn id="2463" idx="0"/>
          </p:cNvCxnSpPr>
          <p:nvPr/>
        </p:nvCxnSpPr>
        <p:spPr>
          <a:xfrm>
            <a:off x="4287216" y="2618375"/>
            <a:ext cx="0" cy="175200"/>
          </a:xfrm>
          <a:prstGeom prst="straightConnector1">
            <a:avLst/>
          </a:prstGeom>
          <a:noFill/>
          <a:ln cap="flat" cmpd="sng" w="9525">
            <a:solidFill>
              <a:srgbClr val="3C78D8"/>
            </a:solidFill>
            <a:prstDash val="solid"/>
            <a:round/>
            <a:headEnd len="med" w="med" type="none"/>
            <a:tailEnd len="med" w="med" type="triangle"/>
          </a:ln>
        </p:spPr>
      </p:cxnSp>
      <p:cxnSp>
        <p:nvCxnSpPr>
          <p:cNvPr id="2491" name="Google Shape;2491;p77"/>
          <p:cNvCxnSpPr>
            <a:stCxn id="2465" idx="0"/>
            <a:endCxn id="2464" idx="2"/>
          </p:cNvCxnSpPr>
          <p:nvPr/>
        </p:nvCxnSpPr>
        <p:spPr>
          <a:xfrm flipH="1" rot="10800000">
            <a:off x="5449342" y="2618327"/>
            <a:ext cx="300" cy="175200"/>
          </a:xfrm>
          <a:prstGeom prst="straightConnector1">
            <a:avLst/>
          </a:prstGeom>
          <a:noFill/>
          <a:ln cap="flat" cmpd="sng" w="9525">
            <a:solidFill>
              <a:srgbClr val="3C78D8"/>
            </a:solidFill>
            <a:prstDash val="solid"/>
            <a:round/>
            <a:headEnd len="med" w="med" type="none"/>
            <a:tailEnd len="med" w="med" type="triangle"/>
          </a:ln>
        </p:spPr>
      </p:cxnSp>
      <p:cxnSp>
        <p:nvCxnSpPr>
          <p:cNvPr id="2492" name="Google Shape;2492;p77"/>
          <p:cNvCxnSpPr>
            <a:stCxn id="2465" idx="1"/>
            <a:endCxn id="2463" idx="3"/>
          </p:cNvCxnSpPr>
          <p:nvPr/>
        </p:nvCxnSpPr>
        <p:spPr>
          <a:xfrm rot="10800000">
            <a:off x="4733092" y="2869127"/>
            <a:ext cx="258600" cy="0"/>
          </a:xfrm>
          <a:prstGeom prst="straightConnector1">
            <a:avLst/>
          </a:prstGeom>
          <a:noFill/>
          <a:ln cap="flat" cmpd="sng" w="9525">
            <a:solidFill>
              <a:srgbClr val="3C78D8"/>
            </a:solidFill>
            <a:prstDash val="solid"/>
            <a:round/>
            <a:headEnd len="med" w="med" type="none"/>
            <a:tailEnd len="med" w="med" type="triangle"/>
          </a:ln>
        </p:spPr>
      </p:cxnSp>
      <p:cxnSp>
        <p:nvCxnSpPr>
          <p:cNvPr id="2493" name="Google Shape;2493;p77"/>
          <p:cNvCxnSpPr>
            <a:stCxn id="2465" idx="1"/>
            <a:endCxn id="2462" idx="3"/>
          </p:cNvCxnSpPr>
          <p:nvPr/>
        </p:nvCxnSpPr>
        <p:spPr>
          <a:xfrm rot="10800000">
            <a:off x="4733092" y="2542727"/>
            <a:ext cx="258600" cy="326400"/>
          </a:xfrm>
          <a:prstGeom prst="straightConnector1">
            <a:avLst/>
          </a:prstGeom>
          <a:noFill/>
          <a:ln cap="flat" cmpd="sng" w="9525">
            <a:solidFill>
              <a:srgbClr val="3C78D8"/>
            </a:solidFill>
            <a:prstDash val="solid"/>
            <a:round/>
            <a:headEnd len="med" w="med" type="none"/>
            <a:tailEnd len="med" w="med" type="triangle"/>
          </a:ln>
        </p:spPr>
      </p:cxnSp>
      <p:sp>
        <p:nvSpPr>
          <p:cNvPr id="2480" name="Google Shape;2480;p77"/>
          <p:cNvSpPr/>
          <p:nvPr/>
        </p:nvSpPr>
        <p:spPr>
          <a:xfrm>
            <a:off x="3201325" y="2195725"/>
            <a:ext cx="2825400" cy="203400"/>
          </a:xfrm>
          <a:prstGeom prst="roundRect">
            <a:avLst>
              <a:gd fmla="val 16667" name="adj"/>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3C78D8"/>
                </a:solidFill>
              </a:rPr>
              <a:t>LATAM In-house(BR Google Cloud Platform)</a:t>
            </a:r>
            <a:endParaRPr b="1" i="0" sz="800" u="none" cap="none" strike="noStrike">
              <a:solidFill>
                <a:srgbClr val="3C78D8"/>
              </a:solidFill>
              <a:latin typeface="Arial"/>
              <a:ea typeface="Arial"/>
              <a:cs typeface="Arial"/>
              <a:sym typeface="Arial"/>
            </a:endParaRPr>
          </a:p>
        </p:txBody>
      </p:sp>
      <p:sp>
        <p:nvSpPr>
          <p:cNvPr id="2494" name="Google Shape;2494;p77"/>
          <p:cNvSpPr/>
          <p:nvPr/>
        </p:nvSpPr>
        <p:spPr>
          <a:xfrm>
            <a:off x="7460651" y="4922889"/>
            <a:ext cx="1022400" cy="1626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495" name="Google Shape;2495;p77"/>
          <p:cNvSpPr/>
          <p:nvPr/>
        </p:nvSpPr>
        <p:spPr>
          <a:xfrm>
            <a:off x="7578001" y="4870197"/>
            <a:ext cx="742500" cy="1152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674EA7"/>
                </a:solidFill>
              </a:rPr>
              <a:t>LATAM Exclusive</a:t>
            </a:r>
            <a:endParaRPr b="1" i="0" sz="700" u="none" cap="none" strike="noStrike">
              <a:solidFill>
                <a:srgbClr val="674EA7"/>
              </a:solidFill>
              <a:latin typeface="Arial"/>
              <a:ea typeface="Arial"/>
              <a:cs typeface="Arial"/>
              <a:sym typeface="Arial"/>
            </a:endParaRPr>
          </a:p>
        </p:txBody>
      </p:sp>
      <p:sp>
        <p:nvSpPr>
          <p:cNvPr id="2496" name="Google Shape;2496;p77"/>
          <p:cNvSpPr/>
          <p:nvPr/>
        </p:nvSpPr>
        <p:spPr>
          <a:xfrm>
            <a:off x="6304576" y="4922889"/>
            <a:ext cx="1022400" cy="1626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497" name="Google Shape;2497;p77"/>
          <p:cNvSpPr/>
          <p:nvPr/>
        </p:nvSpPr>
        <p:spPr>
          <a:xfrm>
            <a:off x="6421926" y="4870197"/>
            <a:ext cx="742500" cy="1152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SEA+TW+LATAM Common</a:t>
            </a:r>
            <a:endParaRPr b="1" i="0" sz="700" u="none" cap="none" strike="noStrike">
              <a:solidFill>
                <a:srgbClr val="3C78D8"/>
              </a:solidFill>
              <a:latin typeface="Arial"/>
              <a:ea typeface="Arial"/>
              <a:cs typeface="Arial"/>
              <a:sym typeface="Arial"/>
            </a:endParaRPr>
          </a:p>
        </p:txBody>
      </p:sp>
      <p:grpSp>
        <p:nvGrpSpPr>
          <p:cNvPr id="2498" name="Google Shape;2498;p77"/>
          <p:cNvGrpSpPr/>
          <p:nvPr/>
        </p:nvGrpSpPr>
        <p:grpSpPr>
          <a:xfrm>
            <a:off x="6148308" y="2456433"/>
            <a:ext cx="507493" cy="1535867"/>
            <a:chOff x="-716155" y="1775116"/>
            <a:chExt cx="784500" cy="2733833"/>
          </a:xfrm>
        </p:grpSpPr>
        <p:sp>
          <p:nvSpPr>
            <p:cNvPr id="2499" name="Google Shape;2499;p77"/>
            <p:cNvSpPr/>
            <p:nvPr/>
          </p:nvSpPr>
          <p:spPr>
            <a:xfrm>
              <a:off x="-716155" y="1852148"/>
              <a:ext cx="784500" cy="2656800"/>
            </a:xfrm>
            <a:prstGeom prst="roundRect">
              <a:avLst>
                <a:gd fmla="val 16667" name="adj"/>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500" name="Google Shape;2500;p77"/>
            <p:cNvSpPr/>
            <p:nvPr/>
          </p:nvSpPr>
          <p:spPr>
            <a:xfrm>
              <a:off x="-601056" y="1775116"/>
              <a:ext cx="554400" cy="154200"/>
            </a:xfrm>
            <a:prstGeom prst="roundRect">
              <a:avLst>
                <a:gd fmla="val 16667" name="adj"/>
              </a:avLst>
            </a:prstGeom>
            <a:solidFill>
              <a:srgbClr val="EFEFE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EE4D2D"/>
                  </a:solidFill>
                  <a:latin typeface="Arial"/>
                  <a:ea typeface="Arial"/>
                  <a:cs typeface="Arial"/>
                  <a:sym typeface="Arial"/>
                </a:rPr>
                <a:t>General Service</a:t>
              </a:r>
              <a:endParaRPr b="1" i="0" sz="700" u="none" cap="none" strike="noStrike">
                <a:solidFill>
                  <a:srgbClr val="EE4D2D"/>
                </a:solidFill>
                <a:latin typeface="Arial"/>
                <a:ea typeface="Arial"/>
                <a:cs typeface="Arial"/>
                <a:sym typeface="Arial"/>
              </a:endParaRPr>
            </a:p>
          </p:txBody>
        </p:sp>
      </p:grpSp>
      <p:grpSp>
        <p:nvGrpSpPr>
          <p:cNvPr id="2501" name="Google Shape;2501;p77"/>
          <p:cNvGrpSpPr/>
          <p:nvPr/>
        </p:nvGrpSpPr>
        <p:grpSpPr>
          <a:xfrm>
            <a:off x="3239483" y="2456433"/>
            <a:ext cx="507493" cy="1535867"/>
            <a:chOff x="-716155" y="1775116"/>
            <a:chExt cx="784500" cy="2733833"/>
          </a:xfrm>
        </p:grpSpPr>
        <p:sp>
          <p:nvSpPr>
            <p:cNvPr id="2502" name="Google Shape;2502;p77"/>
            <p:cNvSpPr/>
            <p:nvPr/>
          </p:nvSpPr>
          <p:spPr>
            <a:xfrm>
              <a:off x="-716155" y="1852148"/>
              <a:ext cx="784500" cy="2656800"/>
            </a:xfrm>
            <a:prstGeom prst="roundRect">
              <a:avLst>
                <a:gd fmla="val 16667" name="adj"/>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503" name="Google Shape;2503;p77"/>
            <p:cNvSpPr/>
            <p:nvPr/>
          </p:nvSpPr>
          <p:spPr>
            <a:xfrm>
              <a:off x="-601056" y="1775116"/>
              <a:ext cx="554400" cy="154200"/>
            </a:xfrm>
            <a:prstGeom prst="roundRect">
              <a:avLst>
                <a:gd fmla="val 16667" name="adj"/>
              </a:avLst>
            </a:prstGeom>
            <a:solidFill>
              <a:srgbClr val="EFEFE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EE4D2D"/>
                  </a:solidFill>
                  <a:latin typeface="Arial"/>
                  <a:ea typeface="Arial"/>
                  <a:cs typeface="Arial"/>
                  <a:sym typeface="Arial"/>
                </a:rPr>
                <a:t>General Service</a:t>
              </a:r>
              <a:endParaRPr b="1" i="0" sz="700" u="none" cap="none" strike="noStrike">
                <a:solidFill>
                  <a:srgbClr val="EE4D2D"/>
                </a:solidFill>
                <a:latin typeface="Arial"/>
                <a:ea typeface="Arial"/>
                <a:cs typeface="Arial"/>
                <a:sym typeface="Arial"/>
              </a:endParaRPr>
            </a:p>
          </p:txBody>
        </p:sp>
      </p:grpSp>
      <p:grpSp>
        <p:nvGrpSpPr>
          <p:cNvPr id="2504" name="Google Shape;2504;p77"/>
          <p:cNvGrpSpPr/>
          <p:nvPr/>
        </p:nvGrpSpPr>
        <p:grpSpPr>
          <a:xfrm>
            <a:off x="327283" y="2456433"/>
            <a:ext cx="507493" cy="1535867"/>
            <a:chOff x="-716155" y="1775116"/>
            <a:chExt cx="784500" cy="2733833"/>
          </a:xfrm>
        </p:grpSpPr>
        <p:sp>
          <p:nvSpPr>
            <p:cNvPr id="2505" name="Google Shape;2505;p77"/>
            <p:cNvSpPr/>
            <p:nvPr/>
          </p:nvSpPr>
          <p:spPr>
            <a:xfrm>
              <a:off x="-716155" y="1852148"/>
              <a:ext cx="784500" cy="2656800"/>
            </a:xfrm>
            <a:prstGeom prst="roundRect">
              <a:avLst>
                <a:gd fmla="val 16667" name="adj"/>
              </a:avLst>
            </a:prstGeom>
            <a:noFill/>
            <a:ln cap="flat" cmpd="sng" w="9525">
              <a:solidFill>
                <a:srgbClr val="EE4D2D"/>
              </a:solidFill>
              <a:prstDash val="dash"/>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2506" name="Google Shape;2506;p77"/>
            <p:cNvSpPr/>
            <p:nvPr/>
          </p:nvSpPr>
          <p:spPr>
            <a:xfrm>
              <a:off x="-601056" y="1775116"/>
              <a:ext cx="554400" cy="154200"/>
            </a:xfrm>
            <a:prstGeom prst="roundRect">
              <a:avLst>
                <a:gd fmla="val 16667" name="adj"/>
              </a:avLst>
            </a:prstGeom>
            <a:solidFill>
              <a:srgbClr val="EFEFE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EE4D2D"/>
                  </a:solidFill>
                  <a:latin typeface="Arial"/>
                  <a:ea typeface="Arial"/>
                  <a:cs typeface="Arial"/>
                  <a:sym typeface="Arial"/>
                </a:rPr>
                <a:t>General Service</a:t>
              </a:r>
              <a:endParaRPr b="1" i="0" sz="700" u="none" cap="none" strike="noStrike">
                <a:solidFill>
                  <a:srgbClr val="EE4D2D"/>
                </a:solidFill>
                <a:latin typeface="Arial"/>
                <a:ea typeface="Arial"/>
                <a:cs typeface="Arial"/>
                <a:sym typeface="Arial"/>
              </a:endParaRPr>
            </a:p>
          </p:txBody>
        </p:sp>
      </p:grpSp>
      <p:sp>
        <p:nvSpPr>
          <p:cNvPr id="2507" name="Google Shape;2507;p77"/>
          <p:cNvSpPr txBox="1"/>
          <p:nvPr/>
        </p:nvSpPr>
        <p:spPr>
          <a:xfrm>
            <a:off x="7703925" y="620050"/>
            <a:ext cx="1170000" cy="16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t>Last modified: Nov 2022</a:t>
            </a:r>
            <a:endParaRPr sz="600"/>
          </a:p>
        </p:txBody>
      </p:sp>
      <p:sp>
        <p:nvSpPr>
          <p:cNvPr id="2508" name="Google Shape;2508;p77"/>
          <p:cNvSpPr/>
          <p:nvPr/>
        </p:nvSpPr>
        <p:spPr>
          <a:xfrm>
            <a:off x="3838952" y="3358606"/>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Pick-up</a:t>
            </a:r>
            <a:endParaRPr sz="800">
              <a:solidFill>
                <a:schemeClr val="lt1"/>
              </a:solidFill>
            </a:endParaRPr>
          </a:p>
        </p:txBody>
      </p:sp>
      <p:sp>
        <p:nvSpPr>
          <p:cNvPr id="2509" name="Google Shape;2509;p77"/>
          <p:cNvSpPr/>
          <p:nvPr/>
        </p:nvSpPr>
        <p:spPr>
          <a:xfrm>
            <a:off x="3835130" y="3753047"/>
            <a:ext cx="1016400" cy="1512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Service Point</a:t>
            </a:r>
            <a:endParaRPr sz="800">
              <a:solidFill>
                <a:schemeClr val="lt1"/>
              </a:solidFill>
            </a:endParaRPr>
          </a:p>
        </p:txBody>
      </p:sp>
      <p:sp>
        <p:nvSpPr>
          <p:cNvPr id="2510" name="Google Shape;2510;p77"/>
          <p:cNvSpPr/>
          <p:nvPr/>
        </p:nvSpPr>
        <p:spPr>
          <a:xfrm>
            <a:off x="5887475" y="1175050"/>
            <a:ext cx="1244400" cy="273900"/>
          </a:xfrm>
          <a:prstGeom prst="rect">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Devices Integration</a:t>
            </a:r>
            <a:endParaRPr sz="800">
              <a:solidFill>
                <a:schemeClr val="lt1"/>
              </a:solidFill>
            </a:endParaRPr>
          </a:p>
          <a:p>
            <a:pPr indent="0" lvl="0" marL="0" rtl="0" algn="ctr">
              <a:spcBef>
                <a:spcPts val="0"/>
              </a:spcBef>
              <a:spcAft>
                <a:spcPts val="0"/>
              </a:spcAft>
              <a:buNone/>
            </a:pPr>
            <a:r>
              <a:rPr lang="en" sz="600">
                <a:solidFill>
                  <a:schemeClr val="lt1"/>
                </a:solidFill>
              </a:rPr>
              <a:t>(ASM/Locker/Payment Machine)</a:t>
            </a:r>
            <a:endParaRPr sz="600">
              <a:solidFill>
                <a:schemeClr val="lt1"/>
              </a:solidFill>
            </a:endParaRPr>
          </a:p>
        </p:txBody>
      </p:sp>
      <p:sp>
        <p:nvSpPr>
          <p:cNvPr id="2511" name="Google Shape;2511;p77"/>
          <p:cNvSpPr/>
          <p:nvPr/>
        </p:nvSpPr>
        <p:spPr>
          <a:xfrm>
            <a:off x="261350" y="4309607"/>
            <a:ext cx="2867100" cy="637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7"/>
          <p:cNvSpPr/>
          <p:nvPr/>
        </p:nvSpPr>
        <p:spPr>
          <a:xfrm>
            <a:off x="261350" y="4309607"/>
            <a:ext cx="2867100" cy="203400"/>
          </a:xfrm>
          <a:prstGeom prst="roundRect">
            <a:avLst>
              <a:gd fmla="val 16667" name="adj"/>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595959"/>
                </a:solidFill>
              </a:rPr>
              <a:t>Supply chain middleware support(SG IDC)</a:t>
            </a:r>
            <a:endParaRPr b="1" sz="800">
              <a:solidFill>
                <a:srgbClr val="595959"/>
              </a:solidFill>
            </a:endParaRPr>
          </a:p>
        </p:txBody>
      </p:sp>
      <p:sp>
        <p:nvSpPr>
          <p:cNvPr id="2513" name="Google Shape;2513;p77"/>
          <p:cNvSpPr/>
          <p:nvPr/>
        </p:nvSpPr>
        <p:spPr>
          <a:xfrm>
            <a:off x="452255" y="4534801"/>
            <a:ext cx="1016400" cy="1512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chemeClr val="lt1"/>
                </a:solidFill>
              </a:rPr>
              <a:t>CAT (monitor)</a:t>
            </a:r>
            <a:endParaRPr sz="800">
              <a:solidFill>
                <a:schemeClr val="lt1"/>
              </a:solidFill>
            </a:endParaRPr>
          </a:p>
        </p:txBody>
      </p:sp>
      <p:sp>
        <p:nvSpPr>
          <p:cNvPr id="2514" name="Google Shape;2514;p77"/>
          <p:cNvSpPr/>
          <p:nvPr/>
        </p:nvSpPr>
        <p:spPr>
          <a:xfrm>
            <a:off x="1953330" y="4534801"/>
            <a:ext cx="1016400" cy="1512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lt1"/>
                </a:solidFill>
              </a:rPr>
              <a:t>Apollo (config)</a:t>
            </a:r>
            <a:endParaRPr sz="800">
              <a:solidFill>
                <a:schemeClr val="lt1"/>
              </a:solidFill>
            </a:endParaRPr>
          </a:p>
        </p:txBody>
      </p:sp>
      <p:sp>
        <p:nvSpPr>
          <p:cNvPr id="2515" name="Google Shape;2515;p77"/>
          <p:cNvSpPr/>
          <p:nvPr/>
        </p:nvSpPr>
        <p:spPr>
          <a:xfrm>
            <a:off x="452255" y="4743926"/>
            <a:ext cx="1016400" cy="1512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lt1"/>
                </a:solidFill>
              </a:rPr>
              <a:t>Saturn</a:t>
            </a:r>
            <a:endParaRPr sz="800">
              <a:solidFill>
                <a:schemeClr val="lt1"/>
              </a:solidFill>
            </a:endParaRPr>
          </a:p>
        </p:txBody>
      </p:sp>
      <p:sp>
        <p:nvSpPr>
          <p:cNvPr id="2516" name="Google Shape;2516;p77"/>
          <p:cNvSpPr/>
          <p:nvPr/>
        </p:nvSpPr>
        <p:spPr>
          <a:xfrm>
            <a:off x="1953330" y="4743926"/>
            <a:ext cx="1016400" cy="1512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800">
                <a:solidFill>
                  <a:schemeClr val="lt1"/>
                </a:solidFill>
              </a:rPr>
              <a:t>Saturn</a:t>
            </a:r>
            <a:endParaRPr sz="800">
              <a:solidFill>
                <a:schemeClr val="lt1"/>
              </a:solidFill>
            </a:endParaRPr>
          </a:p>
        </p:txBody>
      </p:sp>
      <p:cxnSp>
        <p:nvCxnSpPr>
          <p:cNvPr id="2517" name="Google Shape;2517;p77"/>
          <p:cNvCxnSpPr>
            <a:stCxn id="2444" idx="2"/>
            <a:endCxn id="2512" idx="0"/>
          </p:cNvCxnSpPr>
          <p:nvPr/>
        </p:nvCxnSpPr>
        <p:spPr>
          <a:xfrm>
            <a:off x="1694925" y="4127975"/>
            <a:ext cx="0" cy="181500"/>
          </a:xfrm>
          <a:prstGeom prst="straightConnector1">
            <a:avLst/>
          </a:prstGeom>
          <a:noFill/>
          <a:ln cap="flat" cmpd="sng" w="9525">
            <a:solidFill>
              <a:srgbClr val="4472C4"/>
            </a:solidFill>
            <a:prstDash val="solid"/>
            <a:round/>
            <a:headEnd len="med" w="med" type="none"/>
            <a:tailEnd len="med" w="med" type="triangle"/>
          </a:ln>
        </p:spPr>
      </p:cxnSp>
      <p:cxnSp>
        <p:nvCxnSpPr>
          <p:cNvPr id="2518" name="Google Shape;2518;p77"/>
          <p:cNvCxnSpPr>
            <a:stCxn id="2460" idx="2"/>
            <a:endCxn id="2511" idx="3"/>
          </p:cNvCxnSpPr>
          <p:nvPr/>
        </p:nvCxnSpPr>
        <p:spPr>
          <a:xfrm rot="5400000">
            <a:off x="3630775" y="3624325"/>
            <a:ext cx="501900" cy="1506300"/>
          </a:xfrm>
          <a:prstGeom prst="curvedConnector2">
            <a:avLst/>
          </a:prstGeom>
          <a:noFill/>
          <a:ln cap="flat" cmpd="sng" w="9525">
            <a:solidFill>
              <a:srgbClr val="4472C4"/>
            </a:solidFill>
            <a:prstDash val="solid"/>
            <a:round/>
            <a:headEnd len="med" w="med" type="none"/>
            <a:tailEnd len="med" w="med" type="stealth"/>
          </a:ln>
        </p:spPr>
      </p:cxnSp>
      <p:cxnSp>
        <p:nvCxnSpPr>
          <p:cNvPr id="2519" name="Google Shape;2519;p77"/>
          <p:cNvCxnSpPr>
            <a:stCxn id="2432" idx="2"/>
            <a:endCxn id="2511" idx="3"/>
          </p:cNvCxnSpPr>
          <p:nvPr/>
        </p:nvCxnSpPr>
        <p:spPr>
          <a:xfrm rot="5400000">
            <a:off x="5070925" y="2185600"/>
            <a:ext cx="500700" cy="4385400"/>
          </a:xfrm>
          <a:prstGeom prst="curvedConnector2">
            <a:avLst/>
          </a:prstGeom>
          <a:noFill/>
          <a:ln cap="flat" cmpd="sng" w="9525">
            <a:solidFill>
              <a:srgbClr val="4472C4"/>
            </a:solidFill>
            <a:prstDash val="solid"/>
            <a:round/>
            <a:headEnd len="med" w="med" type="none"/>
            <a:tailEnd len="med" w="med" type="stealth"/>
          </a:ln>
        </p:spPr>
      </p:cxnSp>
      <p:sp>
        <p:nvSpPr>
          <p:cNvPr id="2520" name="Google Shape;2520;p77"/>
          <p:cNvSpPr/>
          <p:nvPr/>
        </p:nvSpPr>
        <p:spPr>
          <a:xfrm>
            <a:off x="5255625" y="4922889"/>
            <a:ext cx="987000" cy="175200"/>
          </a:xfrm>
          <a:prstGeom prst="rect">
            <a:avLst/>
          </a:prstGeom>
          <a:solidFill>
            <a:srgbClr val="59595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t/>
            </a:r>
            <a:endParaRPr sz="800">
              <a:solidFill>
                <a:schemeClr val="lt1"/>
              </a:solidFill>
            </a:endParaRPr>
          </a:p>
        </p:txBody>
      </p:sp>
      <p:sp>
        <p:nvSpPr>
          <p:cNvPr id="2521" name="Google Shape;2521;p77"/>
          <p:cNvSpPr/>
          <p:nvPr/>
        </p:nvSpPr>
        <p:spPr>
          <a:xfrm>
            <a:off x="5255625" y="4807700"/>
            <a:ext cx="987000" cy="1152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595959"/>
                </a:solidFill>
              </a:rPr>
              <a:t>External</a:t>
            </a:r>
            <a:endParaRPr b="1" i="0" sz="700" u="none" cap="none" strike="noStrike">
              <a:solidFill>
                <a:srgbClr val="595959"/>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78"/>
          <p:cNvSpPr txBox="1"/>
          <p:nvPr/>
        </p:nvSpPr>
        <p:spPr>
          <a:xfrm>
            <a:off x="704850" y="123825"/>
            <a:ext cx="7266900" cy="417000"/>
          </a:xfrm>
          <a:prstGeom prst="rect">
            <a:avLst/>
          </a:prstGeom>
          <a:noFill/>
          <a:ln>
            <a:noFill/>
          </a:ln>
        </p:spPr>
        <p:txBody>
          <a:bodyPr anchorCtr="0" anchor="b" bIns="0" lIns="0" spcFirstLastPara="1" rIns="0" wrap="square" tIns="0">
            <a:normAutofit fontScale="92500"/>
          </a:bodyPr>
          <a:lstStyle/>
          <a:p>
            <a:pPr indent="0" lvl="0" marL="0" marR="0" rtl="0" algn="l">
              <a:lnSpc>
                <a:spcPct val="100000"/>
              </a:lnSpc>
              <a:spcBef>
                <a:spcPts val="0"/>
              </a:spcBef>
              <a:spcAft>
                <a:spcPts val="0"/>
              </a:spcAft>
              <a:buClr>
                <a:srgbClr val="EE4D2D"/>
              </a:buClr>
              <a:buSzPct val="100000"/>
              <a:buFont typeface="Arial"/>
              <a:buNone/>
            </a:pPr>
            <a:r>
              <a:rPr b="1" lang="en" sz="1800">
                <a:solidFill>
                  <a:srgbClr val="EE4D2D"/>
                </a:solidFill>
              </a:rPr>
              <a:t>Order Center——Management service around the order whole life cycle</a:t>
            </a:r>
            <a:endParaRPr b="1" sz="1800">
              <a:solidFill>
                <a:srgbClr val="EE4D2D"/>
              </a:solidFill>
            </a:endParaRPr>
          </a:p>
        </p:txBody>
      </p:sp>
      <p:sp>
        <p:nvSpPr>
          <p:cNvPr id="2527" name="Google Shape;2527;p78"/>
          <p:cNvSpPr/>
          <p:nvPr/>
        </p:nvSpPr>
        <p:spPr>
          <a:xfrm>
            <a:off x="1727368" y="683650"/>
            <a:ext cx="5796000" cy="3263400"/>
          </a:xfrm>
          <a:prstGeom prst="rect">
            <a:avLst/>
          </a:prstGeom>
          <a:solidFill>
            <a:srgbClr val="FFFFFF"/>
          </a:solidFill>
          <a:ln cap="flat" cmpd="sng" w="9525">
            <a:solidFill>
              <a:srgbClr val="0000FF"/>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en" sz="1100">
                <a:solidFill>
                  <a:srgbClr val="3C78D8"/>
                </a:solidFill>
              </a:rPr>
              <a:t>Order C</a:t>
            </a:r>
            <a:r>
              <a:rPr b="1" lang="en" sz="1100">
                <a:solidFill>
                  <a:srgbClr val="3C78D8"/>
                </a:solidFill>
              </a:rPr>
              <a:t>enter</a:t>
            </a:r>
            <a:endParaRPr b="1" sz="1100">
              <a:solidFill>
                <a:srgbClr val="3C78D8"/>
              </a:solidFill>
            </a:endParaRPr>
          </a:p>
        </p:txBody>
      </p:sp>
      <p:sp>
        <p:nvSpPr>
          <p:cNvPr id="2528" name="Google Shape;2528;p78"/>
          <p:cNvSpPr/>
          <p:nvPr/>
        </p:nvSpPr>
        <p:spPr>
          <a:xfrm>
            <a:off x="1874509" y="936688"/>
            <a:ext cx="1699200" cy="9858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Creation</a:t>
            </a:r>
            <a:endParaRPr sz="900">
              <a:solidFill>
                <a:srgbClr val="000000"/>
              </a:solidFill>
            </a:endParaRPr>
          </a:p>
        </p:txBody>
      </p:sp>
      <p:sp>
        <p:nvSpPr>
          <p:cNvPr id="2529" name="Google Shape;2529;p78"/>
          <p:cNvSpPr/>
          <p:nvPr/>
        </p:nvSpPr>
        <p:spPr>
          <a:xfrm>
            <a:off x="2118299" y="114215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V2/ V3(Open)/ 3-Leg API</a:t>
            </a:r>
            <a:endParaRPr b="0" i="0" sz="600" u="none" cap="none" strike="noStrike">
              <a:solidFill>
                <a:srgbClr val="FFFFFF"/>
              </a:solidFill>
              <a:latin typeface="Arial"/>
              <a:ea typeface="Arial"/>
              <a:cs typeface="Arial"/>
              <a:sym typeface="Arial"/>
            </a:endParaRPr>
          </a:p>
        </p:txBody>
      </p:sp>
      <p:sp>
        <p:nvSpPr>
          <p:cNvPr id="2530" name="Google Shape;2530;p78"/>
          <p:cNvSpPr/>
          <p:nvPr/>
        </p:nvSpPr>
        <p:spPr>
          <a:xfrm>
            <a:off x="2118300" y="1438625"/>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600">
                <a:solidFill>
                  <a:srgbClr val="FFFFFF"/>
                </a:solidFill>
              </a:rPr>
              <a:t>Order Creation Validation</a:t>
            </a:r>
            <a:endParaRPr b="0" i="0" sz="600" u="none" cap="none" strike="noStrike">
              <a:solidFill>
                <a:srgbClr val="FFFFFF"/>
              </a:solidFill>
              <a:latin typeface="Arial"/>
              <a:ea typeface="Arial"/>
              <a:cs typeface="Arial"/>
              <a:sym typeface="Arial"/>
            </a:endParaRPr>
          </a:p>
        </p:txBody>
      </p:sp>
      <p:sp>
        <p:nvSpPr>
          <p:cNvPr id="2531" name="Google Shape;2531;p78"/>
          <p:cNvSpPr/>
          <p:nvPr/>
        </p:nvSpPr>
        <p:spPr>
          <a:xfrm>
            <a:off x="3793441" y="936686"/>
            <a:ext cx="1699200" cy="15648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Info Mgt</a:t>
            </a:r>
            <a:endParaRPr sz="900">
              <a:solidFill>
                <a:srgbClr val="000000"/>
              </a:solidFill>
            </a:endParaRPr>
          </a:p>
        </p:txBody>
      </p:sp>
      <p:sp>
        <p:nvSpPr>
          <p:cNvPr id="2532" name="Google Shape;2532;p78"/>
          <p:cNvSpPr/>
          <p:nvPr/>
        </p:nvSpPr>
        <p:spPr>
          <a:xfrm>
            <a:off x="4037231" y="114215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Order Basic Info</a:t>
            </a:r>
            <a:endParaRPr b="0" i="0" sz="600" u="none" cap="none" strike="noStrike">
              <a:solidFill>
                <a:srgbClr val="FFFFFF"/>
              </a:solidFill>
              <a:latin typeface="Arial"/>
              <a:ea typeface="Arial"/>
              <a:cs typeface="Arial"/>
              <a:sym typeface="Arial"/>
            </a:endParaRPr>
          </a:p>
        </p:txBody>
      </p:sp>
      <p:sp>
        <p:nvSpPr>
          <p:cNvPr id="2533" name="Google Shape;2533;p78"/>
          <p:cNvSpPr/>
          <p:nvPr/>
        </p:nvSpPr>
        <p:spPr>
          <a:xfrm>
            <a:off x="4037232" y="1421703"/>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Order Operation Info</a:t>
            </a:r>
            <a:endParaRPr sz="600">
              <a:solidFill>
                <a:srgbClr val="FFFFFF"/>
              </a:solidFill>
            </a:endParaRPr>
          </a:p>
        </p:txBody>
      </p:sp>
      <p:sp>
        <p:nvSpPr>
          <p:cNvPr id="2534" name="Google Shape;2534;p78"/>
          <p:cNvSpPr/>
          <p:nvPr/>
        </p:nvSpPr>
        <p:spPr>
          <a:xfrm>
            <a:off x="3782416" y="2571354"/>
            <a:ext cx="1699200" cy="1259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Tag Mgt</a:t>
            </a:r>
            <a:endParaRPr sz="900">
              <a:solidFill>
                <a:srgbClr val="000000"/>
              </a:solidFill>
            </a:endParaRPr>
          </a:p>
        </p:txBody>
      </p:sp>
      <p:sp>
        <p:nvSpPr>
          <p:cNvPr id="2535" name="Google Shape;2535;p78"/>
          <p:cNvSpPr/>
          <p:nvPr/>
        </p:nvSpPr>
        <p:spPr>
          <a:xfrm>
            <a:off x="4028631" y="358482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00"/>
              <a:buFont typeface="Arial"/>
              <a:buNone/>
            </a:pPr>
            <a:r>
              <a:rPr lang="en" sz="600">
                <a:solidFill>
                  <a:srgbClr val="FFFFFF"/>
                </a:solidFill>
              </a:rPr>
              <a:t>Exception Tag</a:t>
            </a:r>
            <a:endParaRPr sz="600">
              <a:solidFill>
                <a:srgbClr val="FFFFFF"/>
              </a:solidFill>
            </a:endParaRPr>
          </a:p>
        </p:txBody>
      </p:sp>
      <p:sp>
        <p:nvSpPr>
          <p:cNvPr id="2536" name="Google Shape;2536;p78"/>
          <p:cNvSpPr/>
          <p:nvPr/>
        </p:nvSpPr>
        <p:spPr>
          <a:xfrm>
            <a:off x="4037269" y="1701255"/>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Weight Info</a:t>
            </a:r>
            <a:endParaRPr b="0" i="0" sz="600" u="none" cap="none" strike="noStrike">
              <a:solidFill>
                <a:srgbClr val="FFFFFF"/>
              </a:solidFill>
              <a:latin typeface="Arial"/>
              <a:ea typeface="Arial"/>
              <a:cs typeface="Arial"/>
              <a:sym typeface="Arial"/>
            </a:endParaRPr>
          </a:p>
        </p:txBody>
      </p:sp>
      <p:sp>
        <p:nvSpPr>
          <p:cNvPr id="2537" name="Google Shape;2537;p78"/>
          <p:cNvSpPr/>
          <p:nvPr/>
        </p:nvSpPr>
        <p:spPr>
          <a:xfrm>
            <a:off x="4037232" y="1980806"/>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Finance Info</a:t>
            </a:r>
            <a:endParaRPr sz="600">
              <a:solidFill>
                <a:srgbClr val="FFFFFF"/>
              </a:solidFill>
            </a:endParaRPr>
          </a:p>
        </p:txBody>
      </p:sp>
      <p:sp>
        <p:nvSpPr>
          <p:cNvPr id="2538" name="Google Shape;2538;p78"/>
          <p:cNvSpPr/>
          <p:nvPr/>
        </p:nvSpPr>
        <p:spPr>
          <a:xfrm>
            <a:off x="4037232" y="2260358"/>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600">
                <a:solidFill>
                  <a:srgbClr val="FFFFFF"/>
                </a:solidFill>
              </a:rPr>
              <a:t>Order Info Update Strategy</a:t>
            </a:r>
            <a:endParaRPr b="0" i="0" sz="600" u="none" cap="none" strike="noStrike">
              <a:solidFill>
                <a:srgbClr val="FFFFFF"/>
              </a:solidFill>
              <a:latin typeface="Arial"/>
              <a:ea typeface="Arial"/>
              <a:cs typeface="Arial"/>
              <a:sym typeface="Arial"/>
            </a:endParaRPr>
          </a:p>
        </p:txBody>
      </p:sp>
      <p:sp>
        <p:nvSpPr>
          <p:cNvPr id="2539" name="Google Shape;2539;p78"/>
          <p:cNvSpPr/>
          <p:nvPr/>
        </p:nvSpPr>
        <p:spPr>
          <a:xfrm>
            <a:off x="1874509" y="2094227"/>
            <a:ext cx="1699200" cy="782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a:t>
            </a:r>
            <a:r>
              <a:rPr lang="en" sz="900"/>
              <a:t>Cancel/ Update</a:t>
            </a:r>
            <a:endParaRPr sz="900">
              <a:solidFill>
                <a:srgbClr val="000000"/>
              </a:solidFill>
            </a:endParaRPr>
          </a:p>
        </p:txBody>
      </p:sp>
      <p:sp>
        <p:nvSpPr>
          <p:cNvPr id="2540" name="Google Shape;2540;p78"/>
          <p:cNvSpPr/>
          <p:nvPr/>
        </p:nvSpPr>
        <p:spPr>
          <a:xfrm>
            <a:off x="2118299" y="229969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Order Cancel/Update Validation</a:t>
            </a:r>
            <a:endParaRPr b="0" i="0" sz="600" u="none" cap="none" strike="noStrike">
              <a:solidFill>
                <a:srgbClr val="FFFFFF"/>
              </a:solidFill>
              <a:latin typeface="Arial"/>
              <a:ea typeface="Arial"/>
              <a:cs typeface="Arial"/>
              <a:sym typeface="Arial"/>
            </a:endParaRPr>
          </a:p>
        </p:txBody>
      </p:sp>
      <p:sp>
        <p:nvSpPr>
          <p:cNvPr id="2541" name="Google Shape;2541;p78"/>
          <p:cNvSpPr/>
          <p:nvPr/>
        </p:nvSpPr>
        <p:spPr>
          <a:xfrm>
            <a:off x="2118300" y="2571347"/>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Order Update Strategy</a:t>
            </a:r>
            <a:endParaRPr sz="600">
              <a:solidFill>
                <a:srgbClr val="FFFFFF"/>
              </a:solidFill>
            </a:endParaRPr>
          </a:p>
        </p:txBody>
      </p:sp>
      <p:sp>
        <p:nvSpPr>
          <p:cNvPr id="2542" name="Google Shape;2542;p78"/>
          <p:cNvSpPr/>
          <p:nvPr/>
        </p:nvSpPr>
        <p:spPr>
          <a:xfrm>
            <a:off x="2118300" y="1709389"/>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3PL Order Creation</a:t>
            </a:r>
            <a:endParaRPr b="0" i="0" sz="600" u="none" cap="none" strike="noStrike">
              <a:solidFill>
                <a:srgbClr val="FFFFFF"/>
              </a:solidFill>
              <a:latin typeface="Arial"/>
              <a:ea typeface="Arial"/>
              <a:cs typeface="Arial"/>
              <a:sym typeface="Arial"/>
            </a:endParaRPr>
          </a:p>
        </p:txBody>
      </p:sp>
      <p:sp>
        <p:nvSpPr>
          <p:cNvPr id="2543" name="Google Shape;2543;p78"/>
          <p:cNvSpPr/>
          <p:nvPr/>
        </p:nvSpPr>
        <p:spPr>
          <a:xfrm>
            <a:off x="1874509" y="3048401"/>
            <a:ext cx="1699200" cy="782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Reroute</a:t>
            </a:r>
            <a:endParaRPr sz="900">
              <a:solidFill>
                <a:srgbClr val="000000"/>
              </a:solidFill>
            </a:endParaRPr>
          </a:p>
        </p:txBody>
      </p:sp>
      <p:sp>
        <p:nvSpPr>
          <p:cNvPr id="2544" name="Google Shape;2544;p78"/>
          <p:cNvSpPr/>
          <p:nvPr/>
        </p:nvSpPr>
        <p:spPr>
          <a:xfrm>
            <a:off x="2118299" y="3253864"/>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Reroute 4PL Mgt</a:t>
            </a:r>
            <a:endParaRPr sz="600">
              <a:solidFill>
                <a:srgbClr val="FFFFFF"/>
              </a:solidFill>
            </a:endParaRPr>
          </a:p>
        </p:txBody>
      </p:sp>
      <p:sp>
        <p:nvSpPr>
          <p:cNvPr id="2545" name="Google Shape;2545;p78"/>
          <p:cNvSpPr/>
          <p:nvPr/>
        </p:nvSpPr>
        <p:spPr>
          <a:xfrm>
            <a:off x="2118300" y="3558022"/>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Order Reroute Update</a:t>
            </a:r>
            <a:endParaRPr sz="600">
              <a:solidFill>
                <a:srgbClr val="FFFFFF"/>
              </a:solidFill>
            </a:endParaRPr>
          </a:p>
        </p:txBody>
      </p:sp>
      <p:sp>
        <p:nvSpPr>
          <p:cNvPr id="2546" name="Google Shape;2546;p78"/>
          <p:cNvSpPr/>
          <p:nvPr/>
        </p:nvSpPr>
        <p:spPr>
          <a:xfrm>
            <a:off x="5723398" y="936182"/>
            <a:ext cx="1699200" cy="797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Status Mgt</a:t>
            </a:r>
            <a:endParaRPr sz="900">
              <a:solidFill>
                <a:srgbClr val="000000"/>
              </a:solidFill>
            </a:endParaRPr>
          </a:p>
        </p:txBody>
      </p:sp>
      <p:sp>
        <p:nvSpPr>
          <p:cNvPr id="2547" name="Google Shape;2547;p78"/>
          <p:cNvSpPr/>
          <p:nvPr/>
        </p:nvSpPr>
        <p:spPr>
          <a:xfrm>
            <a:off x="5967188" y="114164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Status Mgt</a:t>
            </a:r>
            <a:endParaRPr sz="600">
              <a:solidFill>
                <a:srgbClr val="FFFFFF"/>
              </a:solidFill>
            </a:endParaRPr>
          </a:p>
        </p:txBody>
      </p:sp>
      <p:sp>
        <p:nvSpPr>
          <p:cNvPr id="2548" name="Google Shape;2548;p78"/>
          <p:cNvSpPr/>
          <p:nvPr/>
        </p:nvSpPr>
        <p:spPr>
          <a:xfrm>
            <a:off x="5967189" y="1445799"/>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Status Update Strategy</a:t>
            </a:r>
            <a:endParaRPr sz="600">
              <a:solidFill>
                <a:srgbClr val="FFFFFF"/>
              </a:solidFill>
            </a:endParaRPr>
          </a:p>
        </p:txBody>
      </p:sp>
      <p:sp>
        <p:nvSpPr>
          <p:cNvPr id="2549" name="Google Shape;2549;p78"/>
          <p:cNvSpPr/>
          <p:nvPr/>
        </p:nvSpPr>
        <p:spPr>
          <a:xfrm>
            <a:off x="4026207" y="3063675"/>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Tag Configuration</a:t>
            </a:r>
            <a:endParaRPr sz="600">
              <a:solidFill>
                <a:srgbClr val="FFFFFF"/>
              </a:solidFill>
            </a:endParaRPr>
          </a:p>
        </p:txBody>
      </p:sp>
      <p:sp>
        <p:nvSpPr>
          <p:cNvPr id="2550" name="Google Shape;2550;p78"/>
          <p:cNvSpPr/>
          <p:nvPr/>
        </p:nvSpPr>
        <p:spPr>
          <a:xfrm>
            <a:off x="4037223" y="3324246"/>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Tag Generation Strategy</a:t>
            </a:r>
            <a:endParaRPr sz="600">
              <a:solidFill>
                <a:srgbClr val="FFFFFF"/>
              </a:solidFill>
            </a:endParaRPr>
          </a:p>
        </p:txBody>
      </p:sp>
      <p:sp>
        <p:nvSpPr>
          <p:cNvPr id="2551" name="Google Shape;2551;p78"/>
          <p:cNvSpPr/>
          <p:nvPr/>
        </p:nvSpPr>
        <p:spPr>
          <a:xfrm>
            <a:off x="5690323" y="1834814"/>
            <a:ext cx="1699200" cy="782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Search/Push Service</a:t>
            </a:r>
            <a:endParaRPr sz="900">
              <a:solidFill>
                <a:srgbClr val="000000"/>
              </a:solidFill>
            </a:endParaRPr>
          </a:p>
        </p:txBody>
      </p:sp>
      <p:sp>
        <p:nvSpPr>
          <p:cNvPr id="2552" name="Google Shape;2552;p78"/>
          <p:cNvSpPr/>
          <p:nvPr/>
        </p:nvSpPr>
        <p:spPr>
          <a:xfrm>
            <a:off x="5934113" y="2040278"/>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Order Search API</a:t>
            </a:r>
            <a:endParaRPr sz="600">
              <a:solidFill>
                <a:srgbClr val="FFFFFF"/>
              </a:solidFill>
            </a:endParaRPr>
          </a:p>
        </p:txBody>
      </p:sp>
      <p:sp>
        <p:nvSpPr>
          <p:cNvPr id="2553" name="Google Shape;2553;p78"/>
          <p:cNvSpPr/>
          <p:nvPr/>
        </p:nvSpPr>
        <p:spPr>
          <a:xfrm>
            <a:off x="5934114" y="2344435"/>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00"/>
              <a:buFont typeface="Arial"/>
              <a:buNone/>
            </a:pPr>
            <a:r>
              <a:rPr lang="en" sz="600">
                <a:solidFill>
                  <a:srgbClr val="FFFFFF"/>
                </a:solidFill>
              </a:rPr>
              <a:t>Order Push Logic</a:t>
            </a:r>
            <a:endParaRPr sz="600">
              <a:solidFill>
                <a:srgbClr val="FFFFFF"/>
              </a:solidFill>
            </a:endParaRPr>
          </a:p>
        </p:txBody>
      </p:sp>
      <p:sp>
        <p:nvSpPr>
          <p:cNvPr id="2554" name="Google Shape;2554;p78"/>
          <p:cNvSpPr/>
          <p:nvPr/>
        </p:nvSpPr>
        <p:spPr>
          <a:xfrm>
            <a:off x="1722865" y="4225066"/>
            <a:ext cx="2856600" cy="452100"/>
          </a:xfrm>
          <a:prstGeom prst="rect">
            <a:avLst/>
          </a:prstGeom>
          <a:solidFill>
            <a:srgbClr val="FFFFFF"/>
          </a:solidFill>
          <a:ln cap="flat" cmpd="sng" w="9525">
            <a:solidFill>
              <a:srgbClr val="0000FF"/>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en" sz="1100">
                <a:solidFill>
                  <a:srgbClr val="3C78D8"/>
                </a:solidFill>
              </a:rPr>
              <a:t>Order FE</a:t>
            </a:r>
            <a:endParaRPr b="1" sz="1100">
              <a:solidFill>
                <a:srgbClr val="3C78D8"/>
              </a:solidFill>
            </a:endParaRPr>
          </a:p>
        </p:txBody>
      </p:sp>
      <p:sp>
        <p:nvSpPr>
          <p:cNvPr id="2555" name="Google Shape;2555;p78"/>
          <p:cNvSpPr/>
          <p:nvPr/>
        </p:nvSpPr>
        <p:spPr>
          <a:xfrm>
            <a:off x="1874509" y="4427088"/>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Order Tracking List</a:t>
            </a:r>
            <a:endParaRPr sz="600">
              <a:solidFill>
                <a:srgbClr val="FFFFFF"/>
              </a:solidFill>
            </a:endParaRPr>
          </a:p>
        </p:txBody>
      </p:sp>
      <p:sp>
        <p:nvSpPr>
          <p:cNvPr id="2556" name="Google Shape;2556;p78"/>
          <p:cNvSpPr/>
          <p:nvPr/>
        </p:nvSpPr>
        <p:spPr>
          <a:xfrm>
            <a:off x="3316323" y="4427088"/>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Order Detail</a:t>
            </a:r>
            <a:endParaRPr sz="600">
              <a:solidFill>
                <a:srgbClr val="FFFFFF"/>
              </a:solidFill>
            </a:endParaRPr>
          </a:p>
        </p:txBody>
      </p:sp>
      <p:sp>
        <p:nvSpPr>
          <p:cNvPr id="2557" name="Google Shape;2557;p78"/>
          <p:cNvSpPr/>
          <p:nvPr/>
        </p:nvSpPr>
        <p:spPr>
          <a:xfrm>
            <a:off x="423275" y="683650"/>
            <a:ext cx="792600" cy="1989600"/>
          </a:xfrm>
          <a:prstGeom prst="rect">
            <a:avLst/>
          </a:prstGeom>
          <a:solidFill>
            <a:srgbClr val="FFFFFF"/>
          </a:solidFill>
          <a:ln cap="flat" cmpd="sng" w="9525">
            <a:solidFill>
              <a:srgbClr val="4040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en" sz="1100">
                <a:solidFill>
                  <a:srgbClr val="3C78D8"/>
                </a:solidFill>
              </a:rPr>
              <a:t>Outside System</a:t>
            </a:r>
            <a:endParaRPr b="1" i="0" sz="1100" u="none" cap="none" strike="noStrike">
              <a:solidFill>
                <a:srgbClr val="3C78D8"/>
              </a:solidFill>
              <a:latin typeface="Arial"/>
              <a:ea typeface="Arial"/>
              <a:cs typeface="Arial"/>
              <a:sym typeface="Arial"/>
            </a:endParaRPr>
          </a:p>
        </p:txBody>
      </p:sp>
      <p:sp>
        <p:nvSpPr>
          <p:cNvPr id="2558" name="Google Shape;2558;p78"/>
          <p:cNvSpPr/>
          <p:nvPr/>
        </p:nvSpPr>
        <p:spPr>
          <a:xfrm>
            <a:off x="479993" y="1273033"/>
            <a:ext cx="679500" cy="1833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SLS</a:t>
            </a:r>
            <a:endParaRPr sz="700">
              <a:solidFill>
                <a:srgbClr val="1A1A1A"/>
              </a:solidFill>
            </a:endParaRPr>
          </a:p>
        </p:txBody>
      </p:sp>
      <p:sp>
        <p:nvSpPr>
          <p:cNvPr id="2559" name="Google Shape;2559;p78"/>
          <p:cNvSpPr/>
          <p:nvPr/>
        </p:nvSpPr>
        <p:spPr>
          <a:xfrm>
            <a:off x="479993" y="1561359"/>
            <a:ext cx="679500" cy="1833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WMS</a:t>
            </a:r>
            <a:endParaRPr sz="700">
              <a:solidFill>
                <a:srgbClr val="1A1A1A"/>
              </a:solidFill>
            </a:endParaRPr>
          </a:p>
        </p:txBody>
      </p:sp>
      <p:sp>
        <p:nvSpPr>
          <p:cNvPr id="2560" name="Google Shape;2560;p78"/>
          <p:cNvSpPr/>
          <p:nvPr/>
        </p:nvSpPr>
        <p:spPr>
          <a:xfrm>
            <a:off x="479993" y="1849686"/>
            <a:ext cx="679500" cy="1833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3PL</a:t>
            </a:r>
            <a:endParaRPr sz="700">
              <a:solidFill>
                <a:srgbClr val="1A1A1A"/>
              </a:solidFill>
            </a:endParaRPr>
          </a:p>
        </p:txBody>
      </p:sp>
      <p:sp>
        <p:nvSpPr>
          <p:cNvPr id="2561" name="Google Shape;2561;p78"/>
          <p:cNvSpPr/>
          <p:nvPr/>
        </p:nvSpPr>
        <p:spPr>
          <a:xfrm>
            <a:off x="1226724" y="1692442"/>
            <a:ext cx="493800" cy="288000"/>
          </a:xfrm>
          <a:prstGeom prst="left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562" name="Google Shape;2562;p78"/>
          <p:cNvSpPr/>
          <p:nvPr/>
        </p:nvSpPr>
        <p:spPr>
          <a:xfrm>
            <a:off x="4464164" y="3999985"/>
            <a:ext cx="357600" cy="172200"/>
          </a:xfrm>
          <a:prstGeom prst="downArrow">
            <a:avLst>
              <a:gd fmla="val 50000" name="adj1"/>
              <a:gd fmla="val 50000" name="adj2"/>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563" name="Google Shape;2563;p78"/>
          <p:cNvSpPr/>
          <p:nvPr/>
        </p:nvSpPr>
        <p:spPr>
          <a:xfrm>
            <a:off x="423294" y="2773924"/>
            <a:ext cx="792600" cy="1989600"/>
          </a:xfrm>
          <a:prstGeom prst="rect">
            <a:avLst/>
          </a:prstGeom>
          <a:solidFill>
            <a:srgbClr val="FFFFFF"/>
          </a:solidFill>
          <a:ln cap="flat" cmpd="sng" w="9525">
            <a:solidFill>
              <a:srgbClr val="4040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en" sz="1100">
                <a:solidFill>
                  <a:srgbClr val="3C78D8"/>
                </a:solidFill>
              </a:rPr>
              <a:t>Basic Info</a:t>
            </a:r>
            <a:endParaRPr b="1" i="0" sz="1100" u="none" cap="none" strike="noStrike">
              <a:solidFill>
                <a:srgbClr val="3C78D8"/>
              </a:solidFill>
              <a:latin typeface="Arial"/>
              <a:ea typeface="Arial"/>
              <a:cs typeface="Arial"/>
              <a:sym typeface="Arial"/>
            </a:endParaRPr>
          </a:p>
        </p:txBody>
      </p:sp>
      <p:sp>
        <p:nvSpPr>
          <p:cNvPr id="2564" name="Google Shape;2564;p78"/>
          <p:cNvSpPr/>
          <p:nvPr/>
        </p:nvSpPr>
        <p:spPr>
          <a:xfrm>
            <a:off x="479993" y="3195839"/>
            <a:ext cx="679500" cy="2880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Serviceable Area</a:t>
            </a:r>
            <a:endParaRPr sz="700">
              <a:solidFill>
                <a:srgbClr val="1A1A1A"/>
              </a:solidFill>
            </a:endParaRPr>
          </a:p>
        </p:txBody>
      </p:sp>
      <p:sp>
        <p:nvSpPr>
          <p:cNvPr id="2565" name="Google Shape;2565;p78"/>
          <p:cNvSpPr/>
          <p:nvPr/>
        </p:nvSpPr>
        <p:spPr>
          <a:xfrm>
            <a:off x="479994" y="3762595"/>
            <a:ext cx="679500" cy="1833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Station List</a:t>
            </a:r>
            <a:endParaRPr sz="700">
              <a:solidFill>
                <a:srgbClr val="1A1A1A"/>
              </a:solidFill>
            </a:endParaRPr>
          </a:p>
        </p:txBody>
      </p:sp>
      <p:sp>
        <p:nvSpPr>
          <p:cNvPr id="2566" name="Google Shape;2566;p78"/>
          <p:cNvSpPr/>
          <p:nvPr/>
        </p:nvSpPr>
        <p:spPr>
          <a:xfrm>
            <a:off x="479993" y="4224660"/>
            <a:ext cx="679500" cy="2880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Routing Planing</a:t>
            </a:r>
            <a:endParaRPr sz="700">
              <a:solidFill>
                <a:srgbClr val="1A1A1A"/>
              </a:solidFill>
            </a:endParaRPr>
          </a:p>
        </p:txBody>
      </p:sp>
      <p:sp>
        <p:nvSpPr>
          <p:cNvPr id="2567" name="Google Shape;2567;p78"/>
          <p:cNvSpPr/>
          <p:nvPr/>
        </p:nvSpPr>
        <p:spPr>
          <a:xfrm>
            <a:off x="8027146" y="1991644"/>
            <a:ext cx="853500" cy="2742000"/>
          </a:xfrm>
          <a:prstGeom prst="rect">
            <a:avLst/>
          </a:prstGeom>
          <a:solidFill>
            <a:srgbClr val="FFFFFF"/>
          </a:solidFill>
          <a:ln cap="flat" cmpd="sng" w="9525">
            <a:solidFill>
              <a:srgbClr val="4040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100">
                <a:solidFill>
                  <a:srgbClr val="3C78D8"/>
                </a:solidFill>
              </a:rPr>
              <a:t>Operate Domain</a:t>
            </a:r>
            <a:endParaRPr b="1" i="0" sz="1100" u="none" cap="none" strike="noStrike">
              <a:solidFill>
                <a:srgbClr val="3C78D8"/>
              </a:solidFill>
              <a:latin typeface="Arial"/>
              <a:ea typeface="Arial"/>
              <a:cs typeface="Arial"/>
              <a:sym typeface="Arial"/>
            </a:endParaRPr>
          </a:p>
        </p:txBody>
      </p:sp>
      <p:sp>
        <p:nvSpPr>
          <p:cNvPr id="2568" name="Google Shape;2568;p78"/>
          <p:cNvSpPr/>
          <p:nvPr/>
        </p:nvSpPr>
        <p:spPr>
          <a:xfrm>
            <a:off x="8104986" y="2450146"/>
            <a:ext cx="698700" cy="241500"/>
          </a:xfrm>
          <a:prstGeom prst="rect">
            <a:avLst/>
          </a:prstGeom>
          <a:solidFill>
            <a:srgbClr val="FEDB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rgbClr val="1A1A1A"/>
                </a:solidFill>
              </a:rPr>
              <a:t>P</a:t>
            </a:r>
            <a:r>
              <a:rPr b="0" i="0" lang="en" sz="700" u="none" cap="none" strike="noStrike">
                <a:solidFill>
                  <a:srgbClr val="1A1A1A"/>
                </a:solidFill>
                <a:latin typeface="Arial"/>
                <a:ea typeface="Arial"/>
                <a:cs typeface="Arial"/>
                <a:sym typeface="Arial"/>
              </a:rPr>
              <a:t>ickup</a:t>
            </a:r>
            <a:endParaRPr b="0" i="0" sz="500" u="none" cap="none" strike="noStrike">
              <a:solidFill>
                <a:srgbClr val="1A1A1A"/>
              </a:solidFill>
              <a:latin typeface="Arial"/>
              <a:ea typeface="Arial"/>
              <a:cs typeface="Arial"/>
              <a:sym typeface="Arial"/>
            </a:endParaRPr>
          </a:p>
        </p:txBody>
      </p:sp>
      <p:sp>
        <p:nvSpPr>
          <p:cNvPr id="2569" name="Google Shape;2569;p78"/>
          <p:cNvSpPr/>
          <p:nvPr/>
        </p:nvSpPr>
        <p:spPr>
          <a:xfrm>
            <a:off x="8104986" y="2851038"/>
            <a:ext cx="698700" cy="241500"/>
          </a:xfrm>
          <a:prstGeom prst="rect">
            <a:avLst/>
          </a:prstGeom>
          <a:solidFill>
            <a:srgbClr val="FEDB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rgbClr val="1A1A1A"/>
                </a:solidFill>
              </a:rPr>
              <a:t>I</a:t>
            </a:r>
            <a:r>
              <a:rPr b="0" i="0" lang="en" sz="700" u="none" cap="none" strike="noStrike">
                <a:solidFill>
                  <a:srgbClr val="1A1A1A"/>
                </a:solidFill>
                <a:latin typeface="Arial"/>
                <a:ea typeface="Arial"/>
                <a:cs typeface="Arial"/>
                <a:sym typeface="Arial"/>
              </a:rPr>
              <a:t>n</a:t>
            </a:r>
            <a:r>
              <a:rPr lang="en" sz="700">
                <a:solidFill>
                  <a:srgbClr val="1A1A1A"/>
                </a:solidFill>
              </a:rPr>
              <a:t> S</a:t>
            </a:r>
            <a:r>
              <a:rPr b="0" i="0" lang="en" sz="700" u="none" cap="none" strike="noStrike">
                <a:solidFill>
                  <a:srgbClr val="1A1A1A"/>
                </a:solidFill>
                <a:latin typeface="Arial"/>
                <a:ea typeface="Arial"/>
                <a:cs typeface="Arial"/>
                <a:sym typeface="Arial"/>
              </a:rPr>
              <a:t>tation</a:t>
            </a:r>
            <a:endParaRPr b="0" i="0" sz="500" u="none" cap="none" strike="noStrike">
              <a:solidFill>
                <a:srgbClr val="1A1A1A"/>
              </a:solidFill>
              <a:latin typeface="Arial"/>
              <a:ea typeface="Arial"/>
              <a:cs typeface="Arial"/>
              <a:sym typeface="Arial"/>
            </a:endParaRPr>
          </a:p>
        </p:txBody>
      </p:sp>
      <p:sp>
        <p:nvSpPr>
          <p:cNvPr id="2570" name="Google Shape;2570;p78"/>
          <p:cNvSpPr/>
          <p:nvPr/>
        </p:nvSpPr>
        <p:spPr>
          <a:xfrm>
            <a:off x="8094167" y="3242112"/>
            <a:ext cx="733200" cy="2415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Delivery</a:t>
            </a:r>
            <a:endParaRPr b="0" i="0" sz="700" u="none" cap="none" strike="noStrike">
              <a:solidFill>
                <a:srgbClr val="1A1A1A"/>
              </a:solidFill>
              <a:latin typeface="Arial"/>
              <a:ea typeface="Arial"/>
              <a:cs typeface="Arial"/>
              <a:sym typeface="Arial"/>
            </a:endParaRPr>
          </a:p>
        </p:txBody>
      </p:sp>
      <p:sp>
        <p:nvSpPr>
          <p:cNvPr id="2571" name="Google Shape;2571;p78"/>
          <p:cNvSpPr/>
          <p:nvPr/>
        </p:nvSpPr>
        <p:spPr>
          <a:xfrm>
            <a:off x="8094167" y="3633161"/>
            <a:ext cx="733200" cy="241500"/>
          </a:xfrm>
          <a:prstGeom prst="rect">
            <a:avLst/>
          </a:prstGeom>
          <a:solidFill>
            <a:srgbClr val="FEDB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rgbClr val="1A1A1A"/>
                </a:solidFill>
              </a:rPr>
              <a:t>LH</a:t>
            </a:r>
            <a:endParaRPr b="0" i="0" sz="700" u="none" cap="none" strike="noStrike">
              <a:solidFill>
                <a:srgbClr val="1A1A1A"/>
              </a:solidFill>
              <a:latin typeface="Arial"/>
              <a:ea typeface="Arial"/>
              <a:cs typeface="Arial"/>
              <a:sym typeface="Arial"/>
            </a:endParaRPr>
          </a:p>
        </p:txBody>
      </p:sp>
      <p:sp>
        <p:nvSpPr>
          <p:cNvPr id="2572" name="Google Shape;2572;p78"/>
          <p:cNvSpPr/>
          <p:nvPr/>
        </p:nvSpPr>
        <p:spPr>
          <a:xfrm>
            <a:off x="8094167" y="4415292"/>
            <a:ext cx="733200" cy="241500"/>
          </a:xfrm>
          <a:prstGeom prst="rect">
            <a:avLst/>
          </a:prstGeom>
          <a:solidFill>
            <a:srgbClr val="FEDB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rgbClr val="000000"/>
                </a:solidFill>
              </a:rPr>
              <a:t>Service Point</a:t>
            </a:r>
            <a:endParaRPr sz="700">
              <a:solidFill>
                <a:srgbClr val="000000"/>
              </a:solidFill>
            </a:endParaRPr>
          </a:p>
        </p:txBody>
      </p:sp>
      <p:sp>
        <p:nvSpPr>
          <p:cNvPr id="2573" name="Google Shape;2573;p78"/>
          <p:cNvSpPr/>
          <p:nvPr/>
        </p:nvSpPr>
        <p:spPr>
          <a:xfrm>
            <a:off x="8094167" y="4024227"/>
            <a:ext cx="733200" cy="241500"/>
          </a:xfrm>
          <a:prstGeom prst="rect">
            <a:avLst/>
          </a:prstGeom>
          <a:solidFill>
            <a:srgbClr val="FEDB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lang="en" sz="700">
                <a:solidFill>
                  <a:srgbClr val="1A1A1A"/>
                </a:solidFill>
              </a:rPr>
              <a:t>Return</a:t>
            </a:r>
            <a:endParaRPr b="0" i="0" sz="700" u="none" cap="none" strike="noStrike">
              <a:solidFill>
                <a:srgbClr val="1A1A1A"/>
              </a:solidFill>
              <a:latin typeface="Arial"/>
              <a:ea typeface="Arial"/>
              <a:cs typeface="Arial"/>
              <a:sym typeface="Arial"/>
            </a:endParaRPr>
          </a:p>
        </p:txBody>
      </p:sp>
      <p:sp>
        <p:nvSpPr>
          <p:cNvPr id="2574" name="Google Shape;2574;p78"/>
          <p:cNvSpPr/>
          <p:nvPr/>
        </p:nvSpPr>
        <p:spPr>
          <a:xfrm>
            <a:off x="8027146" y="683650"/>
            <a:ext cx="853500" cy="417900"/>
          </a:xfrm>
          <a:prstGeom prst="rect">
            <a:avLst/>
          </a:prstGeom>
          <a:solidFill>
            <a:srgbClr val="FFFFFF"/>
          </a:solidFill>
          <a:ln cap="flat" cmpd="sng" w="9525">
            <a:solidFill>
              <a:srgbClr val="4040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100">
                <a:solidFill>
                  <a:srgbClr val="3C78D8"/>
                </a:solidFill>
              </a:rPr>
              <a:t>Event Center</a:t>
            </a:r>
            <a:endParaRPr b="1" i="0" sz="1100" u="none" cap="none" strike="noStrike">
              <a:solidFill>
                <a:srgbClr val="3C78D8"/>
              </a:solidFill>
              <a:latin typeface="Arial"/>
              <a:ea typeface="Arial"/>
              <a:cs typeface="Arial"/>
              <a:sym typeface="Arial"/>
            </a:endParaRPr>
          </a:p>
        </p:txBody>
      </p:sp>
      <p:sp>
        <p:nvSpPr>
          <p:cNvPr id="2575" name="Google Shape;2575;p78"/>
          <p:cNvSpPr/>
          <p:nvPr/>
        </p:nvSpPr>
        <p:spPr>
          <a:xfrm>
            <a:off x="8027146" y="1337647"/>
            <a:ext cx="853500" cy="417900"/>
          </a:xfrm>
          <a:prstGeom prst="rect">
            <a:avLst/>
          </a:prstGeom>
          <a:solidFill>
            <a:srgbClr val="FFFFFF"/>
          </a:solidFill>
          <a:ln cap="flat" cmpd="sng" w="9525">
            <a:solidFill>
              <a:srgbClr val="40404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100">
                <a:solidFill>
                  <a:srgbClr val="3C78D8"/>
                </a:solidFill>
              </a:rPr>
              <a:t>Dispatch Center</a:t>
            </a:r>
            <a:endParaRPr b="1" i="0" sz="1100" u="none" cap="none" strike="noStrike">
              <a:solidFill>
                <a:srgbClr val="3C78D8"/>
              </a:solidFill>
              <a:latin typeface="Arial"/>
              <a:ea typeface="Arial"/>
              <a:cs typeface="Arial"/>
              <a:sym typeface="Arial"/>
            </a:endParaRPr>
          </a:p>
        </p:txBody>
      </p:sp>
      <p:sp>
        <p:nvSpPr>
          <p:cNvPr id="2576" name="Google Shape;2576;p78"/>
          <p:cNvSpPr/>
          <p:nvPr/>
        </p:nvSpPr>
        <p:spPr>
          <a:xfrm rot="5400000">
            <a:off x="7589881" y="696209"/>
            <a:ext cx="358200" cy="393000"/>
          </a:xfrm>
          <a:prstGeom prst="downArrow">
            <a:avLst>
              <a:gd fmla="val 50000" name="adj1"/>
              <a:gd fmla="val 50000" name="adj2"/>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577" name="Google Shape;2577;p78"/>
          <p:cNvSpPr/>
          <p:nvPr/>
        </p:nvSpPr>
        <p:spPr>
          <a:xfrm rot="-5402882">
            <a:off x="7596193" y="1380376"/>
            <a:ext cx="357900" cy="393000"/>
          </a:xfrm>
          <a:prstGeom prst="downArrow">
            <a:avLst>
              <a:gd fmla="val 50000" name="adj1"/>
              <a:gd fmla="val 50000" name="adj2"/>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578" name="Google Shape;2578;p78"/>
          <p:cNvSpPr/>
          <p:nvPr/>
        </p:nvSpPr>
        <p:spPr>
          <a:xfrm rot="-5402882">
            <a:off x="7596230" y="3226632"/>
            <a:ext cx="357900" cy="393000"/>
          </a:xfrm>
          <a:prstGeom prst="downArrow">
            <a:avLst>
              <a:gd fmla="val 50000" name="adj1"/>
              <a:gd fmla="val 50000" name="adj2"/>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sp>
        <p:nvSpPr>
          <p:cNvPr id="2579" name="Google Shape;2579;p78"/>
          <p:cNvSpPr/>
          <p:nvPr/>
        </p:nvSpPr>
        <p:spPr>
          <a:xfrm>
            <a:off x="4667042" y="4203961"/>
            <a:ext cx="2856600" cy="452100"/>
          </a:xfrm>
          <a:prstGeom prst="rect">
            <a:avLst/>
          </a:prstGeom>
          <a:solidFill>
            <a:srgbClr val="FFFFFF"/>
          </a:solidFill>
          <a:ln cap="flat" cmpd="sng" w="9525">
            <a:solidFill>
              <a:srgbClr val="0000FF"/>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lang="en" sz="1100">
                <a:solidFill>
                  <a:srgbClr val="3C78D8"/>
                </a:solidFill>
              </a:rPr>
              <a:t>Order Monitoring</a:t>
            </a:r>
            <a:endParaRPr b="1" sz="1100">
              <a:solidFill>
                <a:srgbClr val="3C78D8"/>
              </a:solidFill>
            </a:endParaRPr>
          </a:p>
        </p:txBody>
      </p:sp>
      <p:sp>
        <p:nvSpPr>
          <p:cNvPr id="2580" name="Google Shape;2580;p78"/>
          <p:cNvSpPr/>
          <p:nvPr/>
        </p:nvSpPr>
        <p:spPr>
          <a:xfrm rot="-5402882">
            <a:off x="1292625" y="3226632"/>
            <a:ext cx="357900" cy="393000"/>
          </a:xfrm>
          <a:prstGeom prst="downArrow">
            <a:avLst>
              <a:gd fmla="val 50000" name="adj1"/>
              <a:gd fmla="val 50000" name="adj2"/>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581" name="Google Shape;2581;p78"/>
          <p:cNvSpPr/>
          <p:nvPr/>
        </p:nvSpPr>
        <p:spPr>
          <a:xfrm>
            <a:off x="4758138" y="4426092"/>
            <a:ext cx="1189500" cy="172200"/>
          </a:xfrm>
          <a:prstGeom prst="roundRect">
            <a:avLst>
              <a:gd fmla="val 16667" name="adj"/>
            </a:avLst>
          </a:prstGeom>
          <a:solidFill>
            <a:srgbClr val="A5A5A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Order Overview Dashboard</a:t>
            </a:r>
            <a:endParaRPr sz="600">
              <a:solidFill>
                <a:srgbClr val="FFFFFF"/>
              </a:solidFill>
            </a:endParaRPr>
          </a:p>
        </p:txBody>
      </p:sp>
      <p:sp>
        <p:nvSpPr>
          <p:cNvPr id="2582" name="Google Shape;2582;p78"/>
          <p:cNvSpPr/>
          <p:nvPr/>
        </p:nvSpPr>
        <p:spPr>
          <a:xfrm>
            <a:off x="4026206" y="2803105"/>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Operation Validation Tag</a:t>
            </a:r>
            <a:endParaRPr sz="600">
              <a:solidFill>
                <a:srgbClr val="FFFFFF"/>
              </a:solidFill>
            </a:endParaRPr>
          </a:p>
        </p:txBody>
      </p:sp>
      <p:sp>
        <p:nvSpPr>
          <p:cNvPr id="2583" name="Google Shape;2583;p78"/>
          <p:cNvSpPr/>
          <p:nvPr/>
        </p:nvSpPr>
        <p:spPr>
          <a:xfrm>
            <a:off x="5680473" y="2718482"/>
            <a:ext cx="1699200" cy="797400"/>
          </a:xfrm>
          <a:prstGeom prst="rect">
            <a:avLst/>
          </a:prstGeom>
          <a:solidFill>
            <a:srgbClr val="FFFFFF"/>
          </a:solidFill>
          <a:ln cap="flat" cmpd="sng" w="9525">
            <a:solidFill>
              <a:srgbClr val="404040"/>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 sz="900"/>
              <a:t>Order Finance Mgt</a:t>
            </a:r>
            <a:endParaRPr sz="900">
              <a:solidFill>
                <a:srgbClr val="000000"/>
              </a:solidFill>
            </a:endParaRPr>
          </a:p>
        </p:txBody>
      </p:sp>
      <p:sp>
        <p:nvSpPr>
          <p:cNvPr id="2584" name="Google Shape;2584;p78"/>
          <p:cNvSpPr/>
          <p:nvPr/>
        </p:nvSpPr>
        <p:spPr>
          <a:xfrm>
            <a:off x="5924263" y="2923941"/>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600">
                <a:solidFill>
                  <a:srgbClr val="FFFFFF"/>
                </a:solidFill>
              </a:rPr>
              <a:t>Shipping Fee Calculate </a:t>
            </a:r>
            <a:endParaRPr sz="600">
              <a:solidFill>
                <a:srgbClr val="FFFFFF"/>
              </a:solidFill>
            </a:endParaRPr>
          </a:p>
        </p:txBody>
      </p:sp>
      <p:sp>
        <p:nvSpPr>
          <p:cNvPr id="2585" name="Google Shape;2585;p78"/>
          <p:cNvSpPr/>
          <p:nvPr/>
        </p:nvSpPr>
        <p:spPr>
          <a:xfrm>
            <a:off x="5924264" y="3228099"/>
            <a:ext cx="1189500" cy="1722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Fee Mgt</a:t>
            </a:r>
            <a:endParaRPr sz="600">
              <a:solidFill>
                <a:srgbClr val="FFFFFF"/>
              </a:solidFill>
            </a:endParaRPr>
          </a:p>
        </p:txBody>
      </p:sp>
      <p:sp>
        <p:nvSpPr>
          <p:cNvPr id="2586" name="Google Shape;2586;p78"/>
          <p:cNvSpPr/>
          <p:nvPr/>
        </p:nvSpPr>
        <p:spPr>
          <a:xfrm>
            <a:off x="479993" y="2167649"/>
            <a:ext cx="679500" cy="183300"/>
          </a:xfrm>
          <a:prstGeom prst="rect">
            <a:avLst/>
          </a:prstGeom>
          <a:solidFill>
            <a:srgbClr val="FEDBC8"/>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800"/>
              <a:buFont typeface="Arial"/>
              <a:buNone/>
            </a:pPr>
            <a:r>
              <a:rPr lang="en" sz="700">
                <a:solidFill>
                  <a:srgbClr val="1A1A1A"/>
                </a:solidFill>
              </a:rPr>
              <a:t>Finance</a:t>
            </a:r>
            <a:endParaRPr sz="700">
              <a:solidFill>
                <a:srgbClr val="1A1A1A"/>
              </a:solidFill>
            </a:endParaRPr>
          </a:p>
        </p:txBody>
      </p:sp>
      <p:sp>
        <p:nvSpPr>
          <p:cNvPr id="2587" name="Google Shape;2587;p78"/>
          <p:cNvSpPr/>
          <p:nvPr/>
        </p:nvSpPr>
        <p:spPr>
          <a:xfrm>
            <a:off x="6126313" y="4415917"/>
            <a:ext cx="1189500" cy="172200"/>
          </a:xfrm>
          <a:prstGeom prst="roundRect">
            <a:avLst>
              <a:gd fmla="val 16667" name="adj"/>
            </a:avLst>
          </a:prstGeom>
          <a:solidFill>
            <a:srgbClr val="A5A5A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600">
                <a:solidFill>
                  <a:srgbClr val="FFFFFF"/>
                </a:solidFill>
              </a:rPr>
              <a:t>Exception Monitoring</a:t>
            </a:r>
            <a:endParaRPr sz="600">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79"/>
          <p:cNvSpPr/>
          <p:nvPr/>
        </p:nvSpPr>
        <p:spPr>
          <a:xfrm>
            <a:off x="3635225" y="3201312"/>
            <a:ext cx="1706400" cy="2925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Tracking Display</a:t>
            </a:r>
            <a:endParaRPr b="0" i="0" sz="900" u="none" cap="none" strike="noStrike">
              <a:solidFill>
                <a:srgbClr val="FFFFFF"/>
              </a:solidFill>
              <a:latin typeface="Arial"/>
              <a:ea typeface="Arial"/>
              <a:cs typeface="Arial"/>
              <a:sym typeface="Arial"/>
            </a:endParaRPr>
          </a:p>
        </p:txBody>
      </p:sp>
      <p:sp>
        <p:nvSpPr>
          <p:cNvPr id="2593" name="Google Shape;2593;p79"/>
          <p:cNvSpPr txBox="1"/>
          <p:nvPr/>
        </p:nvSpPr>
        <p:spPr>
          <a:xfrm>
            <a:off x="3818375" y="2877313"/>
            <a:ext cx="134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Tracking Service</a:t>
            </a:r>
            <a:endParaRPr sz="1200"/>
          </a:p>
        </p:txBody>
      </p:sp>
      <p:sp>
        <p:nvSpPr>
          <p:cNvPr id="2594" name="Google Shape;2594;p79"/>
          <p:cNvSpPr/>
          <p:nvPr/>
        </p:nvSpPr>
        <p:spPr>
          <a:xfrm>
            <a:off x="3635225" y="3549312"/>
            <a:ext cx="1706400" cy="2925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Tracking Push/Pull API</a:t>
            </a:r>
            <a:endParaRPr b="0" i="0" sz="900" u="none" cap="none" strike="noStrike">
              <a:solidFill>
                <a:srgbClr val="FFFFFF"/>
              </a:solidFill>
              <a:latin typeface="Arial"/>
              <a:ea typeface="Arial"/>
              <a:cs typeface="Arial"/>
              <a:sym typeface="Arial"/>
            </a:endParaRPr>
          </a:p>
        </p:txBody>
      </p:sp>
      <p:sp>
        <p:nvSpPr>
          <p:cNvPr id="2595" name="Google Shape;2595;p79"/>
          <p:cNvSpPr/>
          <p:nvPr/>
        </p:nvSpPr>
        <p:spPr>
          <a:xfrm>
            <a:off x="3635225" y="3908712"/>
            <a:ext cx="1706400" cy="2925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Tracking Rule Mgmt</a:t>
            </a:r>
            <a:endParaRPr b="0" i="0" sz="900" u="none" cap="none" strike="noStrike">
              <a:solidFill>
                <a:srgbClr val="FFFFFF"/>
              </a:solidFill>
              <a:latin typeface="Arial"/>
              <a:ea typeface="Arial"/>
              <a:cs typeface="Arial"/>
              <a:sym typeface="Arial"/>
            </a:endParaRPr>
          </a:p>
        </p:txBody>
      </p:sp>
      <p:sp>
        <p:nvSpPr>
          <p:cNvPr id="2596" name="Google Shape;2596;p79"/>
          <p:cNvSpPr/>
          <p:nvPr/>
        </p:nvSpPr>
        <p:spPr>
          <a:xfrm>
            <a:off x="3635225" y="4268112"/>
            <a:ext cx="1706400" cy="2925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Tracking Update Strategy</a:t>
            </a:r>
            <a:endParaRPr b="0" i="0" sz="900" u="none" cap="none" strike="noStrike">
              <a:solidFill>
                <a:srgbClr val="FFFFFF"/>
              </a:solidFill>
              <a:latin typeface="Arial"/>
              <a:ea typeface="Arial"/>
              <a:cs typeface="Arial"/>
              <a:sym typeface="Arial"/>
            </a:endParaRPr>
          </a:p>
        </p:txBody>
      </p:sp>
      <p:sp>
        <p:nvSpPr>
          <p:cNvPr id="2597" name="Google Shape;2597;p79"/>
          <p:cNvSpPr/>
          <p:nvPr/>
        </p:nvSpPr>
        <p:spPr>
          <a:xfrm>
            <a:off x="3344150" y="1136950"/>
            <a:ext cx="2286300" cy="3693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Operation Events Mgmt</a:t>
            </a:r>
            <a:endParaRPr b="0" i="0" sz="900" u="none" cap="none" strike="noStrike">
              <a:solidFill>
                <a:srgbClr val="FFFFFF"/>
              </a:solidFill>
              <a:latin typeface="Arial"/>
              <a:ea typeface="Arial"/>
              <a:cs typeface="Arial"/>
              <a:sym typeface="Arial"/>
            </a:endParaRPr>
          </a:p>
        </p:txBody>
      </p:sp>
      <p:sp>
        <p:nvSpPr>
          <p:cNvPr id="2598" name="Google Shape;2598;p79"/>
          <p:cNvSpPr txBox="1"/>
          <p:nvPr/>
        </p:nvSpPr>
        <p:spPr>
          <a:xfrm>
            <a:off x="3971302" y="794800"/>
            <a:ext cx="110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Event Center</a:t>
            </a:r>
            <a:endParaRPr sz="1200"/>
          </a:p>
        </p:txBody>
      </p:sp>
      <p:sp>
        <p:nvSpPr>
          <p:cNvPr id="2599" name="Google Shape;2599;p79"/>
          <p:cNvSpPr/>
          <p:nvPr/>
        </p:nvSpPr>
        <p:spPr>
          <a:xfrm>
            <a:off x="3344150" y="1602776"/>
            <a:ext cx="2286300" cy="3693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Events Notification/Broadcast</a:t>
            </a:r>
            <a:endParaRPr b="0" i="0" sz="900" u="none" cap="none" strike="noStrike">
              <a:solidFill>
                <a:srgbClr val="FFFFFF"/>
              </a:solidFill>
              <a:latin typeface="Arial"/>
              <a:ea typeface="Arial"/>
              <a:cs typeface="Arial"/>
              <a:sym typeface="Arial"/>
            </a:endParaRPr>
          </a:p>
        </p:txBody>
      </p:sp>
      <p:sp>
        <p:nvSpPr>
          <p:cNvPr id="2600" name="Google Shape;2600;p79"/>
          <p:cNvSpPr/>
          <p:nvPr/>
        </p:nvSpPr>
        <p:spPr>
          <a:xfrm>
            <a:off x="3344150" y="2083852"/>
            <a:ext cx="2286300" cy="369300"/>
          </a:xfrm>
          <a:prstGeom prst="roundRect">
            <a:avLst>
              <a:gd fmla="val 16667" name="adj"/>
            </a:avLst>
          </a:prstGeom>
          <a:solidFill>
            <a:srgbClr val="4472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Events Cleaning</a:t>
            </a:r>
            <a:endParaRPr b="0" i="0" sz="900" u="none" cap="none" strike="noStrike">
              <a:solidFill>
                <a:srgbClr val="FFFFFF"/>
              </a:solidFill>
              <a:latin typeface="Arial"/>
              <a:ea typeface="Arial"/>
              <a:cs typeface="Arial"/>
              <a:sym typeface="Arial"/>
            </a:endParaRPr>
          </a:p>
        </p:txBody>
      </p:sp>
      <p:sp>
        <p:nvSpPr>
          <p:cNvPr id="2601" name="Google Shape;2601;p79"/>
          <p:cNvSpPr/>
          <p:nvPr/>
        </p:nvSpPr>
        <p:spPr>
          <a:xfrm>
            <a:off x="6611600" y="851925"/>
            <a:ext cx="1706400" cy="3780000"/>
          </a:xfrm>
          <a:prstGeom prst="rect">
            <a:avLst/>
          </a:prstGeom>
          <a:solidFill>
            <a:srgbClr val="FFFFFF"/>
          </a:solidFill>
          <a:ln cap="flat" cmpd="sng" w="9525">
            <a:solidFill>
              <a:srgbClr val="4472C4"/>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3C78D8"/>
                </a:solidFill>
              </a:rPr>
              <a:t>Operation Service Library</a:t>
            </a:r>
            <a:endParaRPr b="1" i="0" sz="1200" u="none" cap="none" strike="noStrike">
              <a:solidFill>
                <a:srgbClr val="3C78D8"/>
              </a:solidFill>
              <a:latin typeface="Arial"/>
              <a:ea typeface="Arial"/>
              <a:cs typeface="Arial"/>
              <a:sym typeface="Arial"/>
            </a:endParaRPr>
          </a:p>
        </p:txBody>
      </p:sp>
      <p:sp>
        <p:nvSpPr>
          <p:cNvPr id="2602" name="Google Shape;2602;p79"/>
          <p:cNvSpPr/>
          <p:nvPr/>
        </p:nvSpPr>
        <p:spPr>
          <a:xfrm>
            <a:off x="6901663" y="150625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Pickup</a:t>
            </a:r>
            <a:endParaRPr b="0" i="0" sz="900" u="none" cap="none" strike="noStrike">
              <a:solidFill>
                <a:srgbClr val="FFFFFF"/>
              </a:solidFill>
              <a:latin typeface="Arial"/>
              <a:ea typeface="Arial"/>
              <a:cs typeface="Arial"/>
              <a:sym typeface="Arial"/>
            </a:endParaRPr>
          </a:p>
        </p:txBody>
      </p:sp>
      <p:sp>
        <p:nvSpPr>
          <p:cNvPr id="2603" name="Google Shape;2603;p79"/>
          <p:cNvSpPr/>
          <p:nvPr/>
        </p:nvSpPr>
        <p:spPr>
          <a:xfrm>
            <a:off x="6901663" y="198805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In-Station</a:t>
            </a:r>
            <a:endParaRPr b="0" i="0" sz="900" u="none" cap="none" strike="noStrike">
              <a:solidFill>
                <a:srgbClr val="FFFFFF"/>
              </a:solidFill>
              <a:latin typeface="Arial"/>
              <a:ea typeface="Arial"/>
              <a:cs typeface="Arial"/>
              <a:sym typeface="Arial"/>
            </a:endParaRPr>
          </a:p>
        </p:txBody>
      </p:sp>
      <p:sp>
        <p:nvSpPr>
          <p:cNvPr id="2604" name="Google Shape;2604;p79"/>
          <p:cNvSpPr/>
          <p:nvPr/>
        </p:nvSpPr>
        <p:spPr>
          <a:xfrm>
            <a:off x="6901663" y="246985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Linehaul</a:t>
            </a:r>
            <a:endParaRPr b="0" i="0" sz="900" u="none" cap="none" strike="noStrike">
              <a:solidFill>
                <a:srgbClr val="FFFFFF"/>
              </a:solidFill>
              <a:latin typeface="Arial"/>
              <a:ea typeface="Arial"/>
              <a:cs typeface="Arial"/>
              <a:sym typeface="Arial"/>
            </a:endParaRPr>
          </a:p>
        </p:txBody>
      </p:sp>
      <p:sp>
        <p:nvSpPr>
          <p:cNvPr id="2605" name="Google Shape;2605;p79"/>
          <p:cNvSpPr/>
          <p:nvPr/>
        </p:nvSpPr>
        <p:spPr>
          <a:xfrm>
            <a:off x="6912038" y="296365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Service Point</a:t>
            </a:r>
            <a:endParaRPr b="0" i="0" sz="900" u="none" cap="none" strike="noStrike">
              <a:solidFill>
                <a:srgbClr val="FFFFFF"/>
              </a:solidFill>
              <a:latin typeface="Arial"/>
              <a:ea typeface="Arial"/>
              <a:cs typeface="Arial"/>
              <a:sym typeface="Arial"/>
            </a:endParaRPr>
          </a:p>
        </p:txBody>
      </p:sp>
      <p:sp>
        <p:nvSpPr>
          <p:cNvPr id="2606" name="Google Shape;2606;p79"/>
          <p:cNvSpPr/>
          <p:nvPr/>
        </p:nvSpPr>
        <p:spPr>
          <a:xfrm>
            <a:off x="6912038" y="343540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Delivery</a:t>
            </a:r>
            <a:endParaRPr b="0" i="0" sz="900" u="none" cap="none" strike="noStrike">
              <a:solidFill>
                <a:srgbClr val="FFFFFF"/>
              </a:solidFill>
              <a:latin typeface="Arial"/>
              <a:ea typeface="Arial"/>
              <a:cs typeface="Arial"/>
              <a:sym typeface="Arial"/>
            </a:endParaRPr>
          </a:p>
        </p:txBody>
      </p:sp>
      <p:sp>
        <p:nvSpPr>
          <p:cNvPr id="2607" name="Google Shape;2607;p79"/>
          <p:cNvSpPr/>
          <p:nvPr/>
        </p:nvSpPr>
        <p:spPr>
          <a:xfrm>
            <a:off x="3166938" y="2957850"/>
            <a:ext cx="2587200" cy="1662300"/>
          </a:xfrm>
          <a:prstGeom prst="roundRect">
            <a:avLst>
              <a:gd fmla="val 16667" name="adj"/>
            </a:avLst>
          </a:prstGeom>
          <a:noFill/>
          <a:ln cap="flat" cmpd="sng" w="9525">
            <a:solidFill>
              <a:srgbClr val="4472C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79"/>
          <p:cNvSpPr/>
          <p:nvPr/>
        </p:nvSpPr>
        <p:spPr>
          <a:xfrm>
            <a:off x="3134550" y="799750"/>
            <a:ext cx="2652000" cy="1789200"/>
          </a:xfrm>
          <a:prstGeom prst="roundRect">
            <a:avLst>
              <a:gd fmla="val 16667" name="adj"/>
            </a:avLst>
          </a:prstGeom>
          <a:noFill/>
          <a:ln cap="flat" cmpd="sng" w="9525">
            <a:solidFill>
              <a:srgbClr val="4472C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79"/>
          <p:cNvSpPr/>
          <p:nvPr/>
        </p:nvSpPr>
        <p:spPr>
          <a:xfrm>
            <a:off x="826000" y="1688950"/>
            <a:ext cx="1483500" cy="492900"/>
          </a:xfrm>
          <a:prstGeom prst="rect">
            <a:avLst/>
          </a:prstGeom>
          <a:solidFill>
            <a:srgbClr val="FFFFFF"/>
          </a:solidFill>
          <a:ln cap="flat" cmpd="sng" w="9525">
            <a:solidFill>
              <a:srgbClr val="4472C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3C78D8"/>
                </a:solidFill>
              </a:rPr>
              <a:t>Dispatch Center</a:t>
            </a:r>
            <a:endParaRPr b="1" i="0" sz="1200" u="none" cap="none" strike="noStrike">
              <a:solidFill>
                <a:srgbClr val="3C78D8"/>
              </a:solidFill>
              <a:latin typeface="Arial"/>
              <a:ea typeface="Arial"/>
              <a:cs typeface="Arial"/>
              <a:sym typeface="Arial"/>
            </a:endParaRPr>
          </a:p>
        </p:txBody>
      </p:sp>
      <p:sp>
        <p:nvSpPr>
          <p:cNvPr id="2610" name="Google Shape;2610;p79"/>
          <p:cNvSpPr/>
          <p:nvPr/>
        </p:nvSpPr>
        <p:spPr>
          <a:xfrm>
            <a:off x="826000" y="851913"/>
            <a:ext cx="1483500" cy="492900"/>
          </a:xfrm>
          <a:prstGeom prst="rect">
            <a:avLst/>
          </a:prstGeom>
          <a:solidFill>
            <a:srgbClr val="FFFFFF"/>
          </a:solidFill>
          <a:ln cap="flat" cmpd="sng" w="9525">
            <a:solidFill>
              <a:srgbClr val="4472C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3C78D8"/>
                </a:solidFill>
              </a:rPr>
              <a:t>Order Center</a:t>
            </a:r>
            <a:endParaRPr b="1" i="0" sz="1200" u="none" cap="none" strike="noStrike">
              <a:solidFill>
                <a:srgbClr val="3C78D8"/>
              </a:solidFill>
              <a:latin typeface="Arial"/>
              <a:ea typeface="Arial"/>
              <a:cs typeface="Arial"/>
              <a:sym typeface="Arial"/>
            </a:endParaRPr>
          </a:p>
        </p:txBody>
      </p:sp>
      <p:sp>
        <p:nvSpPr>
          <p:cNvPr id="2611" name="Google Shape;2611;p79"/>
          <p:cNvSpPr/>
          <p:nvPr/>
        </p:nvSpPr>
        <p:spPr>
          <a:xfrm>
            <a:off x="6912038" y="3907150"/>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Locker</a:t>
            </a:r>
            <a:endParaRPr b="0" i="0" sz="900" u="none" cap="none" strike="noStrike">
              <a:solidFill>
                <a:srgbClr val="FFFFFF"/>
              </a:solidFill>
              <a:latin typeface="Arial"/>
              <a:ea typeface="Arial"/>
              <a:cs typeface="Arial"/>
              <a:sym typeface="Arial"/>
            </a:endParaRPr>
          </a:p>
        </p:txBody>
      </p:sp>
      <p:sp>
        <p:nvSpPr>
          <p:cNvPr id="2612" name="Google Shape;2612;p79"/>
          <p:cNvSpPr/>
          <p:nvPr/>
        </p:nvSpPr>
        <p:spPr>
          <a:xfrm>
            <a:off x="826000" y="2924100"/>
            <a:ext cx="1483500" cy="1662300"/>
          </a:xfrm>
          <a:prstGeom prst="rect">
            <a:avLst/>
          </a:prstGeom>
          <a:solidFill>
            <a:srgbClr val="FFFFFF"/>
          </a:solidFill>
          <a:ln cap="flat" cmpd="sng" w="9525">
            <a:solidFill>
              <a:srgbClr val="4472C4"/>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3C78D8"/>
                </a:solidFill>
              </a:rPr>
              <a:t>Outside System</a:t>
            </a:r>
            <a:endParaRPr b="1" i="0" sz="1200" u="none" cap="none" strike="noStrike">
              <a:solidFill>
                <a:srgbClr val="3C78D8"/>
              </a:solidFill>
              <a:latin typeface="Arial"/>
              <a:ea typeface="Arial"/>
              <a:cs typeface="Arial"/>
              <a:sym typeface="Arial"/>
            </a:endParaRPr>
          </a:p>
        </p:txBody>
      </p:sp>
      <p:sp>
        <p:nvSpPr>
          <p:cNvPr id="2613" name="Google Shape;2613;p79"/>
          <p:cNvSpPr/>
          <p:nvPr/>
        </p:nvSpPr>
        <p:spPr>
          <a:xfrm>
            <a:off x="1013400" y="3357125"/>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SLS</a:t>
            </a:r>
            <a:endParaRPr b="0" i="0" sz="900" u="none" cap="none" strike="noStrike">
              <a:solidFill>
                <a:srgbClr val="FFFFFF"/>
              </a:solidFill>
              <a:latin typeface="Arial"/>
              <a:ea typeface="Arial"/>
              <a:cs typeface="Arial"/>
              <a:sym typeface="Arial"/>
            </a:endParaRPr>
          </a:p>
        </p:txBody>
      </p:sp>
      <p:sp>
        <p:nvSpPr>
          <p:cNvPr id="2614" name="Google Shape;2614;p79"/>
          <p:cNvSpPr/>
          <p:nvPr/>
        </p:nvSpPr>
        <p:spPr>
          <a:xfrm>
            <a:off x="1013400" y="3722625"/>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3PL</a:t>
            </a:r>
            <a:endParaRPr b="0" i="0" sz="900" u="none" cap="none" strike="noStrike">
              <a:solidFill>
                <a:srgbClr val="FFFFFF"/>
              </a:solidFill>
              <a:latin typeface="Arial"/>
              <a:ea typeface="Arial"/>
              <a:cs typeface="Arial"/>
              <a:sym typeface="Arial"/>
            </a:endParaRPr>
          </a:p>
        </p:txBody>
      </p:sp>
      <p:sp>
        <p:nvSpPr>
          <p:cNvPr id="2615" name="Google Shape;2615;p79"/>
          <p:cNvSpPr/>
          <p:nvPr/>
        </p:nvSpPr>
        <p:spPr>
          <a:xfrm>
            <a:off x="1013400" y="4088125"/>
            <a:ext cx="1104900" cy="2925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rPr>
              <a:t>WMS</a:t>
            </a:r>
            <a:endParaRPr b="0" i="0" sz="900" u="none" cap="none" strike="noStrike">
              <a:solidFill>
                <a:srgbClr val="FFFFFF"/>
              </a:solidFill>
              <a:latin typeface="Arial"/>
              <a:ea typeface="Arial"/>
              <a:cs typeface="Arial"/>
              <a:sym typeface="Arial"/>
            </a:endParaRPr>
          </a:p>
        </p:txBody>
      </p:sp>
      <p:sp>
        <p:nvSpPr>
          <p:cNvPr id="2616" name="Google Shape;2616;p79"/>
          <p:cNvSpPr/>
          <p:nvPr/>
        </p:nvSpPr>
        <p:spPr>
          <a:xfrm>
            <a:off x="2363200" y="3642750"/>
            <a:ext cx="718800" cy="292500"/>
          </a:xfrm>
          <a:prstGeom prst="leftRigh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79"/>
          <p:cNvSpPr/>
          <p:nvPr/>
        </p:nvSpPr>
        <p:spPr>
          <a:xfrm>
            <a:off x="2362950" y="1789150"/>
            <a:ext cx="579000" cy="292500"/>
          </a:xfrm>
          <a:prstGeom prst="lef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79"/>
          <p:cNvSpPr/>
          <p:nvPr/>
        </p:nvSpPr>
        <p:spPr>
          <a:xfrm>
            <a:off x="2362950" y="952125"/>
            <a:ext cx="579000" cy="292500"/>
          </a:xfrm>
          <a:prstGeom prst="lef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79"/>
          <p:cNvSpPr txBox="1"/>
          <p:nvPr/>
        </p:nvSpPr>
        <p:spPr>
          <a:xfrm>
            <a:off x="693200" y="118875"/>
            <a:ext cx="51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E4D2D"/>
                </a:solidFill>
              </a:rPr>
              <a:t>Tracking Service &amp; Event Center </a:t>
            </a:r>
            <a:r>
              <a:rPr b="1" lang="en" sz="1800">
                <a:solidFill>
                  <a:srgbClr val="EE4D2D"/>
                </a:solidFill>
              </a:rPr>
              <a:t>Architecture</a:t>
            </a:r>
            <a:endParaRPr b="1" sz="1800">
              <a:solidFill>
                <a:srgbClr val="EE4D2D"/>
              </a:solidFill>
            </a:endParaRPr>
          </a:p>
        </p:txBody>
      </p:sp>
      <p:sp>
        <p:nvSpPr>
          <p:cNvPr id="2620" name="Google Shape;2620;p79"/>
          <p:cNvSpPr/>
          <p:nvPr/>
        </p:nvSpPr>
        <p:spPr>
          <a:xfrm flipH="1" rot="5400000">
            <a:off x="4360350" y="2627150"/>
            <a:ext cx="310800" cy="292500"/>
          </a:xfrm>
          <a:prstGeom prst="lef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79"/>
          <p:cNvSpPr/>
          <p:nvPr/>
        </p:nvSpPr>
        <p:spPr>
          <a:xfrm>
            <a:off x="5895350" y="1175350"/>
            <a:ext cx="611100" cy="292500"/>
          </a:xfrm>
          <a:prstGeom prst="lef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79"/>
          <p:cNvSpPr/>
          <p:nvPr/>
        </p:nvSpPr>
        <p:spPr>
          <a:xfrm rot="10800000">
            <a:off x="5893525" y="1789150"/>
            <a:ext cx="611100" cy="292500"/>
          </a:xfrm>
          <a:prstGeom prst="leftArrow">
            <a:avLst>
              <a:gd fmla="val 50000" name="adj1"/>
              <a:gd fmla="val 50000"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80"/>
          <p:cNvSpPr txBox="1"/>
          <p:nvPr/>
        </p:nvSpPr>
        <p:spPr>
          <a:xfrm>
            <a:off x="693425" y="114300"/>
            <a:ext cx="866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E4D2D"/>
                </a:solidFill>
              </a:rPr>
              <a:t>What’s the Dispatch Center?</a:t>
            </a:r>
            <a:endParaRPr b="1" sz="1800">
              <a:solidFill>
                <a:srgbClr val="EE4D2D"/>
              </a:solidFill>
            </a:endParaRPr>
          </a:p>
        </p:txBody>
      </p:sp>
      <p:sp>
        <p:nvSpPr>
          <p:cNvPr id="2628" name="Google Shape;2628;p80"/>
          <p:cNvSpPr txBox="1"/>
          <p:nvPr/>
        </p:nvSpPr>
        <p:spPr>
          <a:xfrm>
            <a:off x="1525863" y="998575"/>
            <a:ext cx="191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‘Brain’ of SPX</a:t>
            </a:r>
            <a:endParaRPr sz="1200"/>
          </a:p>
        </p:txBody>
      </p:sp>
      <p:sp>
        <p:nvSpPr>
          <p:cNvPr id="2629" name="Google Shape;2629;p80"/>
          <p:cNvSpPr/>
          <p:nvPr/>
        </p:nvSpPr>
        <p:spPr>
          <a:xfrm>
            <a:off x="4207063" y="708550"/>
            <a:ext cx="705300" cy="3693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I have a plan..</a:t>
            </a:r>
            <a:endParaRPr sz="700"/>
          </a:p>
        </p:txBody>
      </p:sp>
      <p:sp>
        <p:nvSpPr>
          <p:cNvPr id="2630" name="Google Shape;2630;p80"/>
          <p:cNvSpPr/>
          <p:nvPr/>
        </p:nvSpPr>
        <p:spPr>
          <a:xfrm>
            <a:off x="1505246" y="2900033"/>
            <a:ext cx="5217000" cy="630900"/>
          </a:xfrm>
          <a:prstGeom prst="roundRect">
            <a:avLst>
              <a:gd fmla="val 16667" name="adj"/>
            </a:avLst>
          </a:prstGeom>
          <a:noFill/>
          <a:ln cap="flat" cmpd="sng" w="9525">
            <a:solidFill>
              <a:srgbClr val="EE4D2D"/>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80"/>
          <p:cNvSpPr/>
          <p:nvPr/>
        </p:nvSpPr>
        <p:spPr>
          <a:xfrm>
            <a:off x="1750579" y="3075050"/>
            <a:ext cx="2235600" cy="3381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Normal</a:t>
            </a:r>
            <a:r>
              <a:rPr b="0" i="0" lang="en" sz="800" u="none" cap="none" strike="noStrike">
                <a:solidFill>
                  <a:srgbClr val="FFFFFF"/>
                </a:solidFill>
                <a:latin typeface="Arial"/>
                <a:ea typeface="Arial"/>
                <a:cs typeface="Arial"/>
                <a:sym typeface="Arial"/>
              </a:rPr>
              <a:t> </a:t>
            </a:r>
            <a:r>
              <a:rPr lang="en" sz="800">
                <a:solidFill>
                  <a:srgbClr val="FFFFFF"/>
                </a:solidFill>
              </a:rPr>
              <a:t>Plan</a:t>
            </a:r>
            <a:r>
              <a:rPr b="0" i="0" lang="en" sz="800" u="none" cap="none" strike="noStrike">
                <a:solidFill>
                  <a:srgbClr val="FFFFFF"/>
                </a:solidFill>
                <a:latin typeface="Arial"/>
                <a:ea typeface="Arial"/>
                <a:cs typeface="Arial"/>
                <a:sym typeface="Arial"/>
              </a:rPr>
              <a:t> Management</a:t>
            </a:r>
            <a:endParaRPr b="0" i="0" sz="800" u="none" cap="none" strike="noStrike">
              <a:solidFill>
                <a:srgbClr val="FFFFFF"/>
              </a:solidFill>
              <a:latin typeface="Arial"/>
              <a:ea typeface="Arial"/>
              <a:cs typeface="Arial"/>
              <a:sym typeface="Arial"/>
            </a:endParaRPr>
          </a:p>
        </p:txBody>
      </p:sp>
      <p:sp>
        <p:nvSpPr>
          <p:cNvPr id="2632" name="Google Shape;2632;p80"/>
          <p:cNvSpPr/>
          <p:nvPr/>
        </p:nvSpPr>
        <p:spPr>
          <a:xfrm>
            <a:off x="3499398" y="2744725"/>
            <a:ext cx="1500300" cy="256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200" u="none" cap="none" strike="noStrike">
                <a:solidFill>
                  <a:srgbClr val="EE4D2D"/>
                </a:solidFill>
                <a:latin typeface="Arial"/>
                <a:ea typeface="Arial"/>
                <a:cs typeface="Arial"/>
                <a:sym typeface="Arial"/>
              </a:rPr>
              <a:t> Dispatch Center</a:t>
            </a:r>
            <a:endParaRPr b="1" i="0" sz="1200" u="none" cap="none" strike="noStrike">
              <a:solidFill>
                <a:srgbClr val="EE4D2D"/>
              </a:solidFill>
              <a:latin typeface="Arial"/>
              <a:ea typeface="Arial"/>
              <a:cs typeface="Arial"/>
              <a:sym typeface="Arial"/>
            </a:endParaRPr>
          </a:p>
        </p:txBody>
      </p:sp>
      <p:sp>
        <p:nvSpPr>
          <p:cNvPr id="2633" name="Google Shape;2633;p80"/>
          <p:cNvSpPr/>
          <p:nvPr/>
        </p:nvSpPr>
        <p:spPr>
          <a:xfrm>
            <a:off x="4363723" y="3075050"/>
            <a:ext cx="2235600" cy="338100"/>
          </a:xfrm>
          <a:prstGeom prst="roundRect">
            <a:avLst>
              <a:gd fmla="val 16667" name="adj"/>
            </a:avLst>
          </a:prstGeom>
          <a:solidFill>
            <a:srgbClr val="EE4D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Exception Plan Management</a:t>
            </a:r>
            <a:endParaRPr b="0" i="0" sz="800" u="none" cap="none" strike="noStrike">
              <a:solidFill>
                <a:srgbClr val="FFFFFF"/>
              </a:solidFill>
              <a:latin typeface="Arial"/>
              <a:ea typeface="Arial"/>
              <a:cs typeface="Arial"/>
              <a:sym typeface="Arial"/>
            </a:endParaRPr>
          </a:p>
        </p:txBody>
      </p:sp>
      <p:sp>
        <p:nvSpPr>
          <p:cNvPr id="2634" name="Google Shape;2634;p80"/>
          <p:cNvSpPr/>
          <p:nvPr/>
        </p:nvSpPr>
        <p:spPr>
          <a:xfrm>
            <a:off x="1505246" y="4000100"/>
            <a:ext cx="5217000" cy="723300"/>
          </a:xfrm>
          <a:prstGeom prst="roundRect">
            <a:avLst>
              <a:gd fmla="val 16667" name="adj"/>
            </a:avLst>
          </a:prstGeom>
          <a:noFill/>
          <a:ln cap="flat" cmpd="sng" w="9525">
            <a:solidFill>
              <a:srgbClr val="4472C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80"/>
          <p:cNvSpPr/>
          <p:nvPr/>
        </p:nvSpPr>
        <p:spPr>
          <a:xfrm>
            <a:off x="1654800" y="4271825"/>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000"/>
              <a:buFont typeface="Arial"/>
              <a:buNone/>
            </a:pPr>
            <a:r>
              <a:rPr lang="en" sz="800">
                <a:solidFill>
                  <a:schemeClr val="lt1"/>
                </a:solidFill>
              </a:rPr>
              <a:t>Service Point</a:t>
            </a:r>
            <a:endParaRPr sz="800">
              <a:solidFill>
                <a:srgbClr val="FFFFFF"/>
              </a:solidFill>
            </a:endParaRPr>
          </a:p>
        </p:txBody>
      </p:sp>
      <p:sp>
        <p:nvSpPr>
          <p:cNvPr id="2636" name="Google Shape;2636;p80"/>
          <p:cNvSpPr/>
          <p:nvPr/>
        </p:nvSpPr>
        <p:spPr>
          <a:xfrm>
            <a:off x="2371303" y="4271825"/>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Locker</a:t>
            </a:r>
            <a:endParaRPr b="0" i="0" sz="800" u="none" cap="none" strike="noStrike">
              <a:solidFill>
                <a:srgbClr val="FFFFFF"/>
              </a:solidFill>
              <a:latin typeface="Arial"/>
              <a:ea typeface="Arial"/>
              <a:cs typeface="Arial"/>
              <a:sym typeface="Arial"/>
            </a:endParaRPr>
          </a:p>
        </p:txBody>
      </p:sp>
      <p:sp>
        <p:nvSpPr>
          <p:cNvPr id="2637" name="Google Shape;2637;p80"/>
          <p:cNvSpPr/>
          <p:nvPr/>
        </p:nvSpPr>
        <p:spPr>
          <a:xfrm>
            <a:off x="4520791" y="4271825"/>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LineHaul</a:t>
            </a:r>
            <a:endParaRPr b="0" i="0" sz="800" u="none" cap="none" strike="noStrike">
              <a:solidFill>
                <a:srgbClr val="FFFFFF"/>
              </a:solidFill>
              <a:latin typeface="Arial"/>
              <a:ea typeface="Arial"/>
              <a:cs typeface="Arial"/>
              <a:sym typeface="Arial"/>
            </a:endParaRPr>
          </a:p>
        </p:txBody>
      </p:sp>
      <p:sp>
        <p:nvSpPr>
          <p:cNvPr id="2638" name="Google Shape;2638;p80"/>
          <p:cNvSpPr/>
          <p:nvPr/>
        </p:nvSpPr>
        <p:spPr>
          <a:xfrm>
            <a:off x="3087794" y="4271825"/>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000"/>
              <a:buFont typeface="Arial"/>
              <a:buNone/>
            </a:pPr>
            <a:r>
              <a:rPr lang="en" sz="800">
                <a:solidFill>
                  <a:schemeClr val="lt1"/>
                </a:solidFill>
              </a:rPr>
              <a:t>In Station</a:t>
            </a:r>
            <a:endParaRPr sz="800">
              <a:solidFill>
                <a:srgbClr val="FFFFFF"/>
              </a:solidFill>
            </a:endParaRPr>
          </a:p>
        </p:txBody>
      </p:sp>
      <p:sp>
        <p:nvSpPr>
          <p:cNvPr id="2639" name="Google Shape;2639;p80"/>
          <p:cNvSpPr/>
          <p:nvPr/>
        </p:nvSpPr>
        <p:spPr>
          <a:xfrm>
            <a:off x="3804284" y="4271825"/>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FM/LM</a:t>
            </a:r>
            <a:endParaRPr b="0" i="0" sz="800" u="none" cap="none" strike="noStrike">
              <a:solidFill>
                <a:srgbClr val="FFFFFF"/>
              </a:solidFill>
              <a:latin typeface="Arial"/>
              <a:ea typeface="Arial"/>
              <a:cs typeface="Arial"/>
              <a:sym typeface="Arial"/>
            </a:endParaRPr>
          </a:p>
        </p:txBody>
      </p:sp>
      <p:sp>
        <p:nvSpPr>
          <p:cNvPr id="2640" name="Google Shape;2640;p80"/>
          <p:cNvSpPr/>
          <p:nvPr/>
        </p:nvSpPr>
        <p:spPr>
          <a:xfrm>
            <a:off x="3122249" y="3859275"/>
            <a:ext cx="2316300" cy="256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b="1" lang="en" sz="1200">
                <a:solidFill>
                  <a:srgbClr val="3C78D8"/>
                </a:solidFill>
              </a:rPr>
              <a:t>Operation Service Library</a:t>
            </a:r>
            <a:endParaRPr b="1">
              <a:solidFill>
                <a:srgbClr val="4472C4"/>
              </a:solidFill>
            </a:endParaRPr>
          </a:p>
        </p:txBody>
      </p:sp>
      <p:sp>
        <p:nvSpPr>
          <p:cNvPr id="2641" name="Google Shape;2641;p80"/>
          <p:cNvSpPr txBox="1"/>
          <p:nvPr/>
        </p:nvSpPr>
        <p:spPr>
          <a:xfrm>
            <a:off x="7095066" y="2853825"/>
            <a:ext cx="1787100" cy="723300"/>
          </a:xfrm>
          <a:prstGeom prst="rect">
            <a:avLst/>
          </a:prstGeom>
          <a:solidFill>
            <a:srgbClr val="FCE5CD"/>
          </a:solidFill>
          <a:ln cap="flat" cmpd="sng" w="9525">
            <a:solidFill>
              <a:srgbClr val="A5A5A5"/>
            </a:solidFill>
            <a:prstDash val="solid"/>
            <a:round/>
            <a:headEnd len="sm" w="sm" type="none"/>
            <a:tailEnd len="sm" w="sm" type="none"/>
          </a:ln>
        </p:spPr>
        <p:txBody>
          <a:bodyPr anchorCtr="0" anchor="t" bIns="91425" lIns="0" spcFirstLastPara="1" rIns="91425" wrap="square" tIns="91425">
            <a:spAutoFit/>
          </a:bodyPr>
          <a:lstStyle/>
          <a:p>
            <a:pPr indent="-90168" lvl="0" marL="182880" marR="0" rtl="0" algn="l">
              <a:lnSpc>
                <a:spcPct val="100000"/>
              </a:lnSpc>
              <a:spcBef>
                <a:spcPts val="0"/>
              </a:spcBef>
              <a:spcAft>
                <a:spcPts val="0"/>
              </a:spcAft>
              <a:buClr>
                <a:srgbClr val="FF6839"/>
              </a:buClr>
              <a:buSzPts val="700"/>
              <a:buFont typeface="Arial"/>
              <a:buChar char="●"/>
            </a:pPr>
            <a:r>
              <a:rPr lang="en" sz="700">
                <a:solidFill>
                  <a:srgbClr val="000000"/>
                </a:solidFill>
              </a:rPr>
              <a:t>Dis</a:t>
            </a:r>
            <a:r>
              <a:rPr i="0" lang="en" sz="700" u="none" cap="none" strike="noStrike">
                <a:solidFill>
                  <a:srgbClr val="000000"/>
                </a:solidFill>
              </a:rPr>
              <a:t>patch Center is in charge of all the </a:t>
            </a:r>
            <a:r>
              <a:rPr b="1" lang="en" sz="700">
                <a:solidFill>
                  <a:srgbClr val="EB5600"/>
                </a:solidFill>
              </a:rPr>
              <a:t>operation plans</a:t>
            </a:r>
            <a:r>
              <a:rPr i="0" lang="en" sz="700" u="none" cap="none" strike="noStrike">
                <a:solidFill>
                  <a:srgbClr val="000000"/>
                </a:solidFill>
              </a:rPr>
              <a:t> </a:t>
            </a:r>
            <a:r>
              <a:rPr lang="en" sz="700">
                <a:solidFill>
                  <a:srgbClr val="000000"/>
                </a:solidFill>
              </a:rPr>
              <a:t>among stations</a:t>
            </a:r>
            <a:endParaRPr sz="700">
              <a:solidFill>
                <a:srgbClr val="000000"/>
              </a:solidFill>
            </a:endParaRPr>
          </a:p>
          <a:p>
            <a:pPr indent="0" lvl="0" marL="0" marR="0" rtl="0" algn="l">
              <a:lnSpc>
                <a:spcPct val="100000"/>
              </a:lnSpc>
              <a:spcBef>
                <a:spcPts val="0"/>
              </a:spcBef>
              <a:spcAft>
                <a:spcPts val="0"/>
              </a:spcAft>
              <a:buNone/>
            </a:pPr>
            <a:r>
              <a:t/>
            </a:r>
            <a:endParaRPr sz="700">
              <a:solidFill>
                <a:srgbClr val="000000"/>
              </a:solidFill>
            </a:endParaRPr>
          </a:p>
          <a:p>
            <a:pPr indent="-90168" lvl="0" marL="182880" marR="0" rtl="0" algn="l">
              <a:lnSpc>
                <a:spcPct val="100000"/>
              </a:lnSpc>
              <a:spcBef>
                <a:spcPts val="0"/>
              </a:spcBef>
              <a:spcAft>
                <a:spcPts val="0"/>
              </a:spcAft>
              <a:buClr>
                <a:srgbClr val="FF6839"/>
              </a:buClr>
              <a:buSzPts val="700"/>
              <a:buFont typeface="Arial"/>
              <a:buChar char="●"/>
            </a:pPr>
            <a:r>
              <a:rPr lang="en" sz="700"/>
              <a:t>The operation plan</a:t>
            </a:r>
            <a:r>
              <a:rPr b="0" i="0" lang="en" sz="700" u="none" cap="none" strike="noStrike">
                <a:solidFill>
                  <a:srgbClr val="000000"/>
                </a:solidFill>
                <a:latin typeface="Arial"/>
                <a:ea typeface="Arial"/>
                <a:cs typeface="Arial"/>
                <a:sym typeface="Arial"/>
              </a:rPr>
              <a:t> </a:t>
            </a:r>
            <a:r>
              <a:rPr b="1" lang="en" sz="700">
                <a:solidFill>
                  <a:srgbClr val="EB5600"/>
                </a:solidFill>
              </a:rPr>
              <a:t>controlizes</a:t>
            </a:r>
            <a:r>
              <a:rPr lang="en" sz="700"/>
              <a:t> cross domain logics</a:t>
            </a:r>
            <a:r>
              <a:rPr b="0" i="0" lang="en" sz="700" u="none" cap="none" strike="noStrike">
                <a:solidFill>
                  <a:srgbClr val="000000"/>
                </a:solidFill>
                <a:latin typeface="Arial"/>
                <a:ea typeface="Arial"/>
                <a:cs typeface="Arial"/>
                <a:sym typeface="Arial"/>
              </a:rPr>
              <a:t> </a:t>
            </a:r>
            <a:endParaRPr b="0" i="0" sz="700" u="none" cap="none" strike="noStrike">
              <a:solidFill>
                <a:srgbClr val="000000"/>
              </a:solidFill>
              <a:latin typeface="Arial"/>
              <a:ea typeface="Arial"/>
              <a:cs typeface="Arial"/>
              <a:sym typeface="Arial"/>
            </a:endParaRPr>
          </a:p>
        </p:txBody>
      </p:sp>
      <p:cxnSp>
        <p:nvCxnSpPr>
          <p:cNvPr id="2642" name="Google Shape;2642;p80"/>
          <p:cNvCxnSpPr>
            <a:stCxn id="2641" idx="1"/>
            <a:endCxn id="2630" idx="3"/>
          </p:cNvCxnSpPr>
          <p:nvPr/>
        </p:nvCxnSpPr>
        <p:spPr>
          <a:xfrm flipH="1">
            <a:off x="6722166" y="3215475"/>
            <a:ext cx="372900" cy="600"/>
          </a:xfrm>
          <a:prstGeom prst="bentConnector3">
            <a:avLst>
              <a:gd fmla="val 49989" name="adj1"/>
            </a:avLst>
          </a:prstGeom>
          <a:noFill/>
          <a:ln cap="flat" cmpd="sng" w="9525">
            <a:solidFill>
              <a:srgbClr val="A5A5A5"/>
            </a:solidFill>
            <a:prstDash val="solid"/>
            <a:round/>
            <a:headEnd len="sm" w="sm" type="none"/>
            <a:tailEnd len="med" w="med" type="oval"/>
          </a:ln>
        </p:spPr>
      </p:cxnSp>
      <p:sp>
        <p:nvSpPr>
          <p:cNvPr id="2643" name="Google Shape;2643;p80"/>
          <p:cNvSpPr txBox="1"/>
          <p:nvPr/>
        </p:nvSpPr>
        <p:spPr>
          <a:xfrm>
            <a:off x="7094575" y="3977276"/>
            <a:ext cx="1749000" cy="831300"/>
          </a:xfrm>
          <a:prstGeom prst="rect">
            <a:avLst/>
          </a:prstGeom>
          <a:solidFill>
            <a:srgbClr val="FCE5CD"/>
          </a:solidFill>
          <a:ln cap="flat" cmpd="sng" w="9525">
            <a:solidFill>
              <a:srgbClr val="A5A5A5"/>
            </a:solidFill>
            <a:prstDash val="solid"/>
            <a:round/>
            <a:headEnd len="sm" w="sm" type="none"/>
            <a:tailEnd len="sm" w="sm" type="none"/>
          </a:ln>
        </p:spPr>
        <p:txBody>
          <a:bodyPr anchorCtr="0" anchor="t" bIns="91425" lIns="0" spcFirstLastPara="1" rIns="91425" wrap="square" tIns="91425">
            <a:spAutoFit/>
          </a:bodyPr>
          <a:lstStyle/>
          <a:p>
            <a:pPr indent="-90168" lvl="0" marL="182880" marR="0" rtl="0" algn="l">
              <a:lnSpc>
                <a:spcPct val="100000"/>
              </a:lnSpc>
              <a:spcBef>
                <a:spcPts val="0"/>
              </a:spcBef>
              <a:spcAft>
                <a:spcPts val="0"/>
              </a:spcAft>
              <a:buClr>
                <a:srgbClr val="FF6839"/>
              </a:buClr>
              <a:buSzPts val="700"/>
              <a:buFont typeface="Arial"/>
              <a:buChar char="●"/>
            </a:pPr>
            <a:r>
              <a:rPr lang="en" sz="700"/>
              <a:t>Dispatch Center </a:t>
            </a:r>
            <a:r>
              <a:rPr b="0" i="0" lang="en" sz="700" u="none" cap="none" strike="noStrike">
                <a:solidFill>
                  <a:srgbClr val="000000"/>
                </a:solidFill>
                <a:latin typeface="Arial"/>
                <a:ea typeface="Arial"/>
                <a:cs typeface="Arial"/>
                <a:sym typeface="Arial"/>
              </a:rPr>
              <a:t>sends </a:t>
            </a:r>
            <a:r>
              <a:rPr lang="en" sz="700">
                <a:solidFill>
                  <a:srgbClr val="000000"/>
                </a:solidFill>
              </a:rPr>
              <a:t>operation plan</a:t>
            </a:r>
            <a:r>
              <a:rPr b="0" i="0" lang="en" sz="700" u="none" cap="none" strike="noStrike">
                <a:solidFill>
                  <a:srgbClr val="000000"/>
                </a:solidFill>
                <a:latin typeface="Arial"/>
                <a:ea typeface="Arial"/>
                <a:cs typeface="Arial"/>
                <a:sym typeface="Arial"/>
              </a:rPr>
              <a:t> to </a:t>
            </a:r>
            <a:r>
              <a:rPr b="1" i="0" lang="en" sz="700" u="none" cap="none" strike="noStrike">
                <a:solidFill>
                  <a:srgbClr val="EB5600"/>
                </a:solidFill>
              </a:rPr>
              <a:t>instruct</a:t>
            </a:r>
            <a:r>
              <a:rPr b="0" i="0" lang="en" sz="700" u="none" cap="none" strike="noStrike">
                <a:solidFill>
                  <a:srgbClr val="000000"/>
                </a:solidFill>
                <a:latin typeface="Arial"/>
                <a:ea typeface="Arial"/>
                <a:cs typeface="Arial"/>
                <a:sym typeface="Arial"/>
              </a:rPr>
              <a:t> operation domain</a:t>
            </a:r>
            <a:r>
              <a:rPr lang="en" sz="700"/>
              <a:t> actions</a:t>
            </a:r>
            <a:endParaRPr sz="700"/>
          </a:p>
          <a:p>
            <a:pPr indent="-90168" lvl="0" marL="182880" marR="0" rtl="0" algn="l">
              <a:lnSpc>
                <a:spcPct val="100000"/>
              </a:lnSpc>
              <a:spcBef>
                <a:spcPts val="0"/>
              </a:spcBef>
              <a:spcAft>
                <a:spcPts val="0"/>
              </a:spcAft>
              <a:buClr>
                <a:srgbClr val="FF6839"/>
              </a:buClr>
              <a:buSzPts val="700"/>
              <a:buFont typeface="Arial"/>
              <a:buChar char="●"/>
            </a:pPr>
            <a:r>
              <a:rPr lang="en" sz="700">
                <a:solidFill>
                  <a:schemeClr val="dk1"/>
                </a:solidFill>
              </a:rPr>
              <a:t>All domains are </a:t>
            </a:r>
            <a:r>
              <a:rPr b="1" lang="en" sz="700">
                <a:solidFill>
                  <a:srgbClr val="FF6839"/>
                </a:solidFill>
              </a:rPr>
              <a:t>decoupled</a:t>
            </a:r>
            <a:r>
              <a:rPr lang="en" sz="700">
                <a:solidFill>
                  <a:schemeClr val="dk1"/>
                </a:solidFill>
              </a:rPr>
              <a:t> and there are no direct connection with each other.</a:t>
            </a:r>
            <a:endParaRPr sz="500"/>
          </a:p>
        </p:txBody>
      </p:sp>
      <p:sp>
        <p:nvSpPr>
          <p:cNvPr id="2644" name="Google Shape;2644;p80"/>
          <p:cNvSpPr/>
          <p:nvPr/>
        </p:nvSpPr>
        <p:spPr>
          <a:xfrm>
            <a:off x="5953781" y="4268900"/>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Flex</a:t>
            </a:r>
            <a:endParaRPr b="0" i="0" sz="800" u="none" cap="none" strike="noStrike">
              <a:solidFill>
                <a:srgbClr val="FFFFFF"/>
              </a:solidFill>
              <a:latin typeface="Arial"/>
              <a:ea typeface="Arial"/>
              <a:cs typeface="Arial"/>
              <a:sym typeface="Arial"/>
            </a:endParaRPr>
          </a:p>
        </p:txBody>
      </p:sp>
      <p:sp>
        <p:nvSpPr>
          <p:cNvPr id="2645" name="Google Shape;2645;p80"/>
          <p:cNvSpPr/>
          <p:nvPr/>
        </p:nvSpPr>
        <p:spPr>
          <a:xfrm>
            <a:off x="5237274" y="4268900"/>
            <a:ext cx="645600" cy="3381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800">
                <a:solidFill>
                  <a:srgbClr val="FFFFFF"/>
                </a:solidFill>
              </a:rPr>
              <a:t>SLPS</a:t>
            </a:r>
            <a:endParaRPr b="0" i="0" sz="800" u="none" cap="none" strike="noStrike">
              <a:solidFill>
                <a:srgbClr val="FFFFFF"/>
              </a:solidFill>
              <a:latin typeface="Arial"/>
              <a:ea typeface="Arial"/>
              <a:cs typeface="Arial"/>
              <a:sym typeface="Arial"/>
            </a:endParaRPr>
          </a:p>
        </p:txBody>
      </p:sp>
      <p:cxnSp>
        <p:nvCxnSpPr>
          <p:cNvPr id="2646" name="Google Shape;2646;p80"/>
          <p:cNvCxnSpPr/>
          <p:nvPr/>
        </p:nvCxnSpPr>
        <p:spPr>
          <a:xfrm rot="10800000">
            <a:off x="6263656" y="3594001"/>
            <a:ext cx="6300" cy="317700"/>
          </a:xfrm>
          <a:prstGeom prst="straightConnector1">
            <a:avLst/>
          </a:prstGeom>
          <a:noFill/>
          <a:ln cap="flat" cmpd="sng" w="19050">
            <a:solidFill>
              <a:srgbClr val="EE4D2D"/>
            </a:solidFill>
            <a:prstDash val="solid"/>
            <a:round/>
            <a:headEnd len="med" w="med" type="triangle"/>
            <a:tailEnd len="sm" w="sm" type="none"/>
          </a:ln>
        </p:spPr>
      </p:cxnSp>
      <p:sp>
        <p:nvSpPr>
          <p:cNvPr id="2647" name="Google Shape;2647;p80"/>
          <p:cNvSpPr/>
          <p:nvPr/>
        </p:nvSpPr>
        <p:spPr>
          <a:xfrm>
            <a:off x="4884389" y="1918550"/>
            <a:ext cx="1851000" cy="461700"/>
          </a:xfrm>
          <a:prstGeom prst="roundRect">
            <a:avLst>
              <a:gd fmla="val 16667" name="adj"/>
            </a:avLst>
          </a:prstGeom>
          <a:noFill/>
          <a:ln cap="flat" cmpd="sng" w="9525">
            <a:solidFill>
              <a:srgbClr val="4472C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80"/>
          <p:cNvSpPr/>
          <p:nvPr/>
        </p:nvSpPr>
        <p:spPr>
          <a:xfrm>
            <a:off x="5196798" y="2021299"/>
            <a:ext cx="1226400" cy="256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b="1" lang="en" sz="1200">
                <a:solidFill>
                  <a:srgbClr val="3C78D8"/>
                </a:solidFill>
              </a:rPr>
              <a:t>Order Center</a:t>
            </a:r>
            <a:endParaRPr b="1">
              <a:solidFill>
                <a:srgbClr val="4472C4"/>
              </a:solidFill>
            </a:endParaRPr>
          </a:p>
        </p:txBody>
      </p:sp>
      <p:sp>
        <p:nvSpPr>
          <p:cNvPr id="2649" name="Google Shape;2649;p80"/>
          <p:cNvSpPr/>
          <p:nvPr/>
        </p:nvSpPr>
        <p:spPr>
          <a:xfrm>
            <a:off x="1518425" y="1918550"/>
            <a:ext cx="3291900" cy="461700"/>
          </a:xfrm>
          <a:prstGeom prst="roundRect">
            <a:avLst>
              <a:gd fmla="val 16667" name="adj"/>
            </a:avLst>
          </a:prstGeom>
          <a:noFill/>
          <a:ln cap="flat" cmpd="sng" w="9525">
            <a:solidFill>
              <a:srgbClr val="4472C4"/>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80"/>
          <p:cNvSpPr/>
          <p:nvPr/>
        </p:nvSpPr>
        <p:spPr>
          <a:xfrm>
            <a:off x="1941282" y="2021287"/>
            <a:ext cx="2446200" cy="256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b="1" lang="en" sz="1200">
                <a:solidFill>
                  <a:srgbClr val="3C78D8"/>
                </a:solidFill>
              </a:rPr>
              <a:t>Event Center</a:t>
            </a:r>
            <a:endParaRPr b="1">
              <a:solidFill>
                <a:srgbClr val="4472C4"/>
              </a:solidFill>
            </a:endParaRPr>
          </a:p>
        </p:txBody>
      </p:sp>
      <p:cxnSp>
        <p:nvCxnSpPr>
          <p:cNvPr id="2651" name="Google Shape;2651;p80"/>
          <p:cNvCxnSpPr>
            <a:stCxn id="2643" idx="0"/>
          </p:cNvCxnSpPr>
          <p:nvPr/>
        </p:nvCxnSpPr>
        <p:spPr>
          <a:xfrm flipH="1" rot="5400000">
            <a:off x="7226425" y="3234626"/>
            <a:ext cx="248100" cy="1237200"/>
          </a:xfrm>
          <a:prstGeom prst="bentConnector2">
            <a:avLst/>
          </a:prstGeom>
          <a:noFill/>
          <a:ln cap="flat" cmpd="sng" w="9525">
            <a:solidFill>
              <a:srgbClr val="A5A5A5"/>
            </a:solidFill>
            <a:prstDash val="solid"/>
            <a:round/>
            <a:headEnd len="sm" w="sm" type="none"/>
            <a:tailEnd len="med" w="med" type="oval"/>
          </a:ln>
        </p:spPr>
      </p:cxnSp>
      <p:cxnSp>
        <p:nvCxnSpPr>
          <p:cNvPr id="2652" name="Google Shape;2652;p80"/>
          <p:cNvCxnSpPr/>
          <p:nvPr/>
        </p:nvCxnSpPr>
        <p:spPr>
          <a:xfrm rot="10800000">
            <a:off x="6263656" y="2468638"/>
            <a:ext cx="6300" cy="317700"/>
          </a:xfrm>
          <a:prstGeom prst="straightConnector1">
            <a:avLst/>
          </a:prstGeom>
          <a:noFill/>
          <a:ln cap="flat" cmpd="sng" w="19050">
            <a:solidFill>
              <a:srgbClr val="EE4D2D"/>
            </a:solidFill>
            <a:prstDash val="solid"/>
            <a:round/>
            <a:headEnd len="med" w="med" type="triangle"/>
            <a:tailEnd len="sm" w="sm" type="none"/>
          </a:ln>
        </p:spPr>
      </p:cxnSp>
      <p:sp>
        <p:nvSpPr>
          <p:cNvPr id="2653" name="Google Shape;2653;p80"/>
          <p:cNvSpPr txBox="1"/>
          <p:nvPr/>
        </p:nvSpPr>
        <p:spPr>
          <a:xfrm>
            <a:off x="7095066" y="1752525"/>
            <a:ext cx="1787100" cy="507900"/>
          </a:xfrm>
          <a:prstGeom prst="rect">
            <a:avLst/>
          </a:prstGeom>
          <a:solidFill>
            <a:srgbClr val="FCE5CD"/>
          </a:solidFill>
          <a:ln cap="flat" cmpd="sng" w="9525">
            <a:solidFill>
              <a:srgbClr val="A5A5A5"/>
            </a:solidFill>
            <a:prstDash val="solid"/>
            <a:round/>
            <a:headEnd len="sm" w="sm" type="none"/>
            <a:tailEnd len="sm" w="sm" type="none"/>
          </a:ln>
        </p:spPr>
        <p:txBody>
          <a:bodyPr anchorCtr="0" anchor="t" bIns="91425" lIns="0" spcFirstLastPara="1" rIns="91425" wrap="square" tIns="91425">
            <a:spAutoFit/>
          </a:bodyPr>
          <a:lstStyle/>
          <a:p>
            <a:pPr indent="-77468" lvl="0" marL="182880" marR="0" rtl="0" algn="l">
              <a:lnSpc>
                <a:spcPct val="100000"/>
              </a:lnSpc>
              <a:spcBef>
                <a:spcPts val="0"/>
              </a:spcBef>
              <a:spcAft>
                <a:spcPts val="0"/>
              </a:spcAft>
              <a:buClr>
                <a:srgbClr val="FF6839"/>
              </a:buClr>
              <a:buSzPts val="500"/>
              <a:buFont typeface="Arial"/>
              <a:buChar char="●"/>
            </a:pPr>
            <a:r>
              <a:rPr lang="en" sz="700">
                <a:solidFill>
                  <a:schemeClr val="dk1"/>
                </a:solidFill>
              </a:rPr>
              <a:t>Operation plan generation is based on the information from Tracking &amp; Event Center and Order Center.</a:t>
            </a:r>
            <a:endParaRPr b="0" i="0" sz="500" u="none" cap="none" strike="noStrike">
              <a:solidFill>
                <a:srgbClr val="000000"/>
              </a:solidFill>
              <a:latin typeface="Arial"/>
              <a:ea typeface="Arial"/>
              <a:cs typeface="Arial"/>
              <a:sym typeface="Arial"/>
            </a:endParaRPr>
          </a:p>
        </p:txBody>
      </p:sp>
      <p:cxnSp>
        <p:nvCxnSpPr>
          <p:cNvPr id="2654" name="Google Shape;2654;p80"/>
          <p:cNvCxnSpPr>
            <a:stCxn id="2653" idx="2"/>
          </p:cNvCxnSpPr>
          <p:nvPr/>
        </p:nvCxnSpPr>
        <p:spPr>
          <a:xfrm rot="5400000">
            <a:off x="7231116" y="1746225"/>
            <a:ext cx="243300" cy="1271700"/>
          </a:xfrm>
          <a:prstGeom prst="bentConnector2">
            <a:avLst/>
          </a:prstGeom>
          <a:noFill/>
          <a:ln cap="flat" cmpd="sng" w="9525">
            <a:solidFill>
              <a:srgbClr val="A5A5A5"/>
            </a:solidFill>
            <a:prstDash val="solid"/>
            <a:round/>
            <a:headEnd len="sm" w="sm" type="none"/>
            <a:tailEnd len="med" w="med" type="oval"/>
          </a:ln>
        </p:spPr>
      </p:cxnSp>
      <p:cxnSp>
        <p:nvCxnSpPr>
          <p:cNvPr id="2655" name="Google Shape;2655;p80"/>
          <p:cNvCxnSpPr>
            <a:stCxn id="2634" idx="1"/>
            <a:endCxn id="2649" idx="1"/>
          </p:cNvCxnSpPr>
          <p:nvPr/>
        </p:nvCxnSpPr>
        <p:spPr>
          <a:xfrm flipH="1" rot="10800000">
            <a:off x="1505246" y="2149250"/>
            <a:ext cx="13200" cy="2212500"/>
          </a:xfrm>
          <a:prstGeom prst="bentConnector3">
            <a:avLst>
              <a:gd fmla="val -1803977" name="adj1"/>
            </a:avLst>
          </a:prstGeom>
          <a:noFill/>
          <a:ln cap="flat" cmpd="sng" w="19050">
            <a:solidFill>
              <a:srgbClr val="4472C4"/>
            </a:solidFill>
            <a:prstDash val="solid"/>
            <a:round/>
            <a:headEnd len="sm" w="sm" type="none"/>
            <a:tailEnd len="med" w="med" type="triangle"/>
          </a:ln>
        </p:spPr>
      </p:cxnSp>
      <p:cxnSp>
        <p:nvCxnSpPr>
          <p:cNvPr id="2656" name="Google Shape;2656;p80"/>
          <p:cNvCxnSpPr/>
          <p:nvPr/>
        </p:nvCxnSpPr>
        <p:spPr>
          <a:xfrm rot="10800000">
            <a:off x="6104125" y="2450725"/>
            <a:ext cx="0" cy="317700"/>
          </a:xfrm>
          <a:prstGeom prst="straightConnector1">
            <a:avLst/>
          </a:prstGeom>
          <a:noFill/>
          <a:ln cap="flat" cmpd="sng" w="19050">
            <a:solidFill>
              <a:srgbClr val="EE4D2D"/>
            </a:solidFill>
            <a:prstDash val="solid"/>
            <a:round/>
            <a:headEnd len="sm" w="sm" type="none"/>
            <a:tailEnd len="med" w="med" type="triangle"/>
          </a:ln>
        </p:spPr>
      </p:cxnSp>
      <p:sp>
        <p:nvSpPr>
          <p:cNvPr id="2657" name="Google Shape;2657;p80"/>
          <p:cNvSpPr txBox="1"/>
          <p:nvPr/>
        </p:nvSpPr>
        <p:spPr>
          <a:xfrm>
            <a:off x="128025" y="2931675"/>
            <a:ext cx="930900" cy="723300"/>
          </a:xfrm>
          <a:prstGeom prst="rect">
            <a:avLst/>
          </a:prstGeom>
          <a:solidFill>
            <a:srgbClr val="FCE5CD"/>
          </a:solidFill>
          <a:ln cap="flat" cmpd="sng" w="9525">
            <a:solidFill>
              <a:srgbClr val="A5A5A5"/>
            </a:solidFill>
            <a:prstDash val="solid"/>
            <a:round/>
            <a:headEnd len="sm" w="sm" type="none"/>
            <a:tailEnd len="sm" w="sm" type="none"/>
          </a:ln>
        </p:spPr>
        <p:txBody>
          <a:bodyPr anchorCtr="0" anchor="t" bIns="91425" lIns="0" spcFirstLastPara="1" rIns="91425" wrap="square" tIns="91425">
            <a:spAutoFit/>
          </a:bodyPr>
          <a:lstStyle/>
          <a:p>
            <a:pPr indent="-90168" lvl="0" marL="182880" marR="0" rtl="0" algn="l">
              <a:lnSpc>
                <a:spcPct val="100000"/>
              </a:lnSpc>
              <a:spcBef>
                <a:spcPts val="0"/>
              </a:spcBef>
              <a:spcAft>
                <a:spcPts val="0"/>
              </a:spcAft>
              <a:buClr>
                <a:srgbClr val="FF6839"/>
              </a:buClr>
              <a:buSzPts val="700"/>
              <a:buFont typeface="Arial"/>
              <a:buChar char="●"/>
            </a:pPr>
            <a:r>
              <a:rPr lang="en" sz="700"/>
              <a:t>All Domains send their operation events to Tracking &amp; Event Center</a:t>
            </a:r>
            <a:endParaRPr sz="700"/>
          </a:p>
        </p:txBody>
      </p:sp>
      <p:cxnSp>
        <p:nvCxnSpPr>
          <p:cNvPr id="2658" name="Google Shape;2658;p80"/>
          <p:cNvCxnSpPr>
            <a:stCxn id="2657" idx="3"/>
          </p:cNvCxnSpPr>
          <p:nvPr/>
        </p:nvCxnSpPr>
        <p:spPr>
          <a:xfrm flipH="1" rot="10800000">
            <a:off x="1058925" y="3287325"/>
            <a:ext cx="204300" cy="6000"/>
          </a:xfrm>
          <a:prstGeom prst="straightConnector1">
            <a:avLst/>
          </a:prstGeom>
          <a:noFill/>
          <a:ln cap="flat" cmpd="sng" w="9525">
            <a:solidFill>
              <a:srgbClr val="A5A5A5"/>
            </a:solidFill>
            <a:prstDash val="solid"/>
            <a:round/>
            <a:headEnd len="sm" w="sm" type="none"/>
            <a:tailEnd len="med" w="med" type="oval"/>
          </a:ln>
        </p:spPr>
      </p:cxnSp>
      <p:pic>
        <p:nvPicPr>
          <p:cNvPr id="2659" name="Google Shape;2659;p80"/>
          <p:cNvPicPr preferRelativeResize="0"/>
          <p:nvPr/>
        </p:nvPicPr>
        <p:blipFill>
          <a:blip r:embed="rId3">
            <a:alphaModFix/>
          </a:blip>
          <a:stretch>
            <a:fillRect/>
          </a:stretch>
        </p:blipFill>
        <p:spPr>
          <a:xfrm>
            <a:off x="5628888" y="883325"/>
            <a:ext cx="372900" cy="372900"/>
          </a:xfrm>
          <a:prstGeom prst="rect">
            <a:avLst/>
          </a:prstGeom>
          <a:noFill/>
          <a:ln>
            <a:noFill/>
          </a:ln>
        </p:spPr>
      </p:pic>
      <p:cxnSp>
        <p:nvCxnSpPr>
          <p:cNvPr id="2660" name="Google Shape;2660;p80"/>
          <p:cNvCxnSpPr/>
          <p:nvPr/>
        </p:nvCxnSpPr>
        <p:spPr>
          <a:xfrm>
            <a:off x="4821988" y="1157875"/>
            <a:ext cx="650400" cy="0"/>
          </a:xfrm>
          <a:prstGeom prst="straightConnector1">
            <a:avLst/>
          </a:prstGeom>
          <a:noFill/>
          <a:ln cap="flat" cmpd="sng" w="9525">
            <a:solidFill>
              <a:schemeClr val="dk2"/>
            </a:solidFill>
            <a:prstDash val="dot"/>
            <a:round/>
            <a:headEnd len="med" w="med" type="none"/>
            <a:tailEnd len="med" w="med" type="none"/>
          </a:ln>
        </p:spPr>
      </p:cxnSp>
      <p:pic>
        <p:nvPicPr>
          <p:cNvPr id="2661" name="Google Shape;2661;p80"/>
          <p:cNvPicPr preferRelativeResize="0"/>
          <p:nvPr/>
        </p:nvPicPr>
        <p:blipFill>
          <a:blip r:embed="rId4">
            <a:alphaModFix/>
          </a:blip>
          <a:stretch>
            <a:fillRect/>
          </a:stretch>
        </p:blipFill>
        <p:spPr>
          <a:xfrm flipH="1">
            <a:off x="3687987" y="815825"/>
            <a:ext cx="507900" cy="507900"/>
          </a:xfrm>
          <a:prstGeom prst="rect">
            <a:avLst/>
          </a:prstGeom>
          <a:noFill/>
          <a:ln>
            <a:noFill/>
          </a:ln>
        </p:spPr>
      </p:pic>
      <p:sp>
        <p:nvSpPr>
          <p:cNvPr id="2662" name="Google Shape;2662;p80"/>
          <p:cNvSpPr/>
          <p:nvPr/>
        </p:nvSpPr>
        <p:spPr>
          <a:xfrm>
            <a:off x="5961913" y="708550"/>
            <a:ext cx="705300" cy="3693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Noted, Sir</a:t>
            </a:r>
            <a:endParaRPr sz="700"/>
          </a:p>
        </p:txBody>
      </p:sp>
      <p:sp>
        <p:nvSpPr>
          <p:cNvPr id="2663" name="Google Shape;2663;p80"/>
          <p:cNvSpPr txBox="1"/>
          <p:nvPr/>
        </p:nvSpPr>
        <p:spPr>
          <a:xfrm>
            <a:off x="5313463" y="1261575"/>
            <a:ext cx="1066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Operation Domain</a:t>
            </a:r>
            <a:endParaRPr sz="700"/>
          </a:p>
        </p:txBody>
      </p:sp>
      <p:sp>
        <p:nvSpPr>
          <p:cNvPr id="2664" name="Google Shape;2664;p80"/>
          <p:cNvSpPr txBox="1"/>
          <p:nvPr/>
        </p:nvSpPr>
        <p:spPr>
          <a:xfrm>
            <a:off x="3452688" y="1261575"/>
            <a:ext cx="1066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Dispatch center</a:t>
            </a:r>
            <a:endParaRPr sz="7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81"/>
          <p:cNvSpPr txBox="1"/>
          <p:nvPr/>
        </p:nvSpPr>
        <p:spPr>
          <a:xfrm>
            <a:off x="704850" y="123825"/>
            <a:ext cx="6715200" cy="4170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rgbClr val="EE4D2D"/>
              </a:buClr>
              <a:buSzPts val="1800"/>
              <a:buFont typeface="Arial"/>
              <a:buNone/>
            </a:pPr>
            <a:r>
              <a:rPr b="1" lang="en" sz="1800">
                <a:solidFill>
                  <a:srgbClr val="EE4D2D"/>
                </a:solidFill>
              </a:rPr>
              <a:t>Business(Product) Architecture</a:t>
            </a:r>
            <a:endParaRPr b="1" sz="1800">
              <a:solidFill>
                <a:srgbClr val="EE4D2D"/>
              </a:solidFill>
            </a:endParaRPr>
          </a:p>
        </p:txBody>
      </p:sp>
      <p:sp>
        <p:nvSpPr>
          <p:cNvPr id="2670" name="Google Shape;2670;p81"/>
          <p:cNvSpPr/>
          <p:nvPr/>
        </p:nvSpPr>
        <p:spPr>
          <a:xfrm>
            <a:off x="710126" y="2567537"/>
            <a:ext cx="6122100" cy="15480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Operation </a:t>
            </a:r>
            <a:endParaRPr b="1" sz="1000"/>
          </a:p>
          <a:p>
            <a:pPr indent="0" lvl="0" marL="0" rtl="0" algn="l">
              <a:spcBef>
                <a:spcPts val="0"/>
              </a:spcBef>
              <a:spcAft>
                <a:spcPts val="0"/>
              </a:spcAft>
              <a:buNone/>
            </a:pPr>
            <a:r>
              <a:rPr b="1" lang="en" sz="1000"/>
              <a:t>Library </a:t>
            </a:r>
            <a:endParaRPr b="1" sz="1000"/>
          </a:p>
        </p:txBody>
      </p:sp>
      <p:sp>
        <p:nvSpPr>
          <p:cNvPr id="2671" name="Google Shape;2671;p81"/>
          <p:cNvSpPr/>
          <p:nvPr/>
        </p:nvSpPr>
        <p:spPr>
          <a:xfrm>
            <a:off x="1494365" y="2678093"/>
            <a:ext cx="1026300" cy="13233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LH Schedule</a:t>
            </a:r>
            <a:endParaRPr b="1" sz="800">
              <a:solidFill>
                <a:srgbClr val="FFFFFF"/>
              </a:solidFill>
            </a:endParaRPr>
          </a:p>
        </p:txBody>
      </p:sp>
      <p:sp>
        <p:nvSpPr>
          <p:cNvPr id="2672" name="Google Shape;2672;p81"/>
          <p:cNvSpPr/>
          <p:nvPr/>
        </p:nvSpPr>
        <p:spPr>
          <a:xfrm>
            <a:off x="710126" y="1273784"/>
            <a:ext cx="7640100" cy="5010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Interface</a:t>
            </a:r>
            <a:endParaRPr b="1" sz="1000"/>
          </a:p>
        </p:txBody>
      </p:sp>
      <p:sp>
        <p:nvSpPr>
          <p:cNvPr id="2673" name="Google Shape;2673;p81"/>
          <p:cNvSpPr/>
          <p:nvPr/>
        </p:nvSpPr>
        <p:spPr>
          <a:xfrm>
            <a:off x="710150" y="4140400"/>
            <a:ext cx="6122100" cy="6351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Basic</a:t>
            </a:r>
            <a:endParaRPr b="1" sz="1000"/>
          </a:p>
        </p:txBody>
      </p:sp>
      <p:sp>
        <p:nvSpPr>
          <p:cNvPr id="2674" name="Google Shape;2674;p81"/>
          <p:cNvSpPr/>
          <p:nvPr/>
        </p:nvSpPr>
        <p:spPr>
          <a:xfrm>
            <a:off x="1494403" y="4233211"/>
            <a:ext cx="918900" cy="3852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Schedule Version</a:t>
            </a:r>
            <a:endParaRPr b="1" sz="700">
              <a:solidFill>
                <a:srgbClr val="FFFFFF"/>
              </a:solidFill>
            </a:endParaRPr>
          </a:p>
        </p:txBody>
      </p:sp>
      <p:sp>
        <p:nvSpPr>
          <p:cNvPr id="2675" name="Google Shape;2675;p81"/>
          <p:cNvSpPr/>
          <p:nvPr/>
        </p:nvSpPr>
        <p:spPr>
          <a:xfrm>
            <a:off x="1555456" y="1428819"/>
            <a:ext cx="943200" cy="230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PDA</a:t>
            </a:r>
            <a:endParaRPr b="1" sz="700">
              <a:solidFill>
                <a:srgbClr val="FFFFFF"/>
              </a:solidFill>
            </a:endParaRPr>
          </a:p>
        </p:txBody>
      </p:sp>
      <p:sp>
        <p:nvSpPr>
          <p:cNvPr id="2676" name="Google Shape;2676;p81"/>
          <p:cNvSpPr/>
          <p:nvPr/>
        </p:nvSpPr>
        <p:spPr>
          <a:xfrm>
            <a:off x="3666394" y="1429459"/>
            <a:ext cx="943200" cy="230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FMS Portal</a:t>
            </a:r>
            <a:endParaRPr b="1" sz="700">
              <a:solidFill>
                <a:srgbClr val="FFFFFF"/>
              </a:solidFill>
            </a:endParaRPr>
          </a:p>
        </p:txBody>
      </p:sp>
      <p:sp>
        <p:nvSpPr>
          <p:cNvPr id="2677" name="Google Shape;2677;p81"/>
          <p:cNvSpPr/>
          <p:nvPr/>
        </p:nvSpPr>
        <p:spPr>
          <a:xfrm>
            <a:off x="2582822" y="1428819"/>
            <a:ext cx="943200" cy="230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Driver App</a:t>
            </a:r>
            <a:endParaRPr b="1" sz="700">
              <a:solidFill>
                <a:srgbClr val="FFFFFF"/>
              </a:solidFill>
            </a:endParaRPr>
          </a:p>
        </p:txBody>
      </p:sp>
      <p:sp>
        <p:nvSpPr>
          <p:cNvPr id="2678" name="Google Shape;2678;p81"/>
          <p:cNvSpPr/>
          <p:nvPr/>
        </p:nvSpPr>
        <p:spPr>
          <a:xfrm>
            <a:off x="1576888" y="2971776"/>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Schedule Mgt</a:t>
            </a:r>
            <a:endParaRPr sz="700">
              <a:solidFill>
                <a:srgbClr val="000000"/>
              </a:solidFill>
            </a:endParaRPr>
          </a:p>
        </p:txBody>
      </p:sp>
      <p:sp>
        <p:nvSpPr>
          <p:cNvPr id="2679" name="Google Shape;2679;p81"/>
          <p:cNvSpPr/>
          <p:nvPr/>
        </p:nvSpPr>
        <p:spPr>
          <a:xfrm>
            <a:off x="1576875" y="3236400"/>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Schedule Recommend</a:t>
            </a:r>
            <a:endParaRPr sz="700">
              <a:solidFill>
                <a:srgbClr val="000000"/>
              </a:solidFill>
            </a:endParaRPr>
          </a:p>
        </p:txBody>
      </p:sp>
      <p:sp>
        <p:nvSpPr>
          <p:cNvPr id="2680" name="Google Shape;2680;p81"/>
          <p:cNvSpPr/>
          <p:nvPr/>
        </p:nvSpPr>
        <p:spPr>
          <a:xfrm>
            <a:off x="1576875" y="3501055"/>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Auto Adjust Ad-hoc</a:t>
            </a:r>
            <a:endParaRPr sz="700">
              <a:solidFill>
                <a:srgbClr val="000000"/>
              </a:solidFill>
            </a:endParaRPr>
          </a:p>
        </p:txBody>
      </p:sp>
      <p:sp>
        <p:nvSpPr>
          <p:cNvPr id="2681" name="Google Shape;2681;p81"/>
          <p:cNvSpPr/>
          <p:nvPr/>
        </p:nvSpPr>
        <p:spPr>
          <a:xfrm>
            <a:off x="3615943" y="2680146"/>
            <a:ext cx="996300" cy="13233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Trip Operation</a:t>
            </a:r>
            <a:endParaRPr b="1" sz="800">
              <a:solidFill>
                <a:srgbClr val="FFFFFF"/>
              </a:solidFill>
            </a:endParaRPr>
          </a:p>
        </p:txBody>
      </p:sp>
      <p:sp>
        <p:nvSpPr>
          <p:cNvPr id="2682" name="Google Shape;2682;p81"/>
          <p:cNvSpPr/>
          <p:nvPr/>
        </p:nvSpPr>
        <p:spPr>
          <a:xfrm>
            <a:off x="3731590" y="3237059"/>
            <a:ext cx="8199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Check-in</a:t>
            </a:r>
            <a:endParaRPr sz="700">
              <a:solidFill>
                <a:srgbClr val="000000"/>
              </a:solidFill>
            </a:endParaRPr>
          </a:p>
        </p:txBody>
      </p:sp>
      <p:sp>
        <p:nvSpPr>
          <p:cNvPr id="2683" name="Google Shape;2683;p81"/>
          <p:cNvSpPr/>
          <p:nvPr/>
        </p:nvSpPr>
        <p:spPr>
          <a:xfrm>
            <a:off x="3731590" y="3491293"/>
            <a:ext cx="8199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Load/Unload</a:t>
            </a:r>
            <a:endParaRPr sz="700">
              <a:solidFill>
                <a:srgbClr val="000000"/>
              </a:solidFill>
            </a:endParaRPr>
          </a:p>
        </p:txBody>
      </p:sp>
      <p:sp>
        <p:nvSpPr>
          <p:cNvPr id="2684" name="Google Shape;2684;p81"/>
          <p:cNvSpPr/>
          <p:nvPr/>
        </p:nvSpPr>
        <p:spPr>
          <a:xfrm>
            <a:off x="4683385" y="2680906"/>
            <a:ext cx="996300" cy="13233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LH Exception</a:t>
            </a:r>
            <a:endParaRPr b="1" sz="800">
              <a:solidFill>
                <a:srgbClr val="FFFFFF"/>
              </a:solidFill>
            </a:endParaRPr>
          </a:p>
        </p:txBody>
      </p:sp>
      <p:sp>
        <p:nvSpPr>
          <p:cNvPr id="2685" name="Google Shape;2685;p81"/>
          <p:cNvSpPr/>
          <p:nvPr/>
        </p:nvSpPr>
        <p:spPr>
          <a:xfrm>
            <a:off x="4764713" y="2971796"/>
            <a:ext cx="8286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Trip Edit</a:t>
            </a:r>
            <a:endParaRPr sz="700">
              <a:solidFill>
                <a:srgbClr val="000000"/>
              </a:solidFill>
            </a:endParaRPr>
          </a:p>
        </p:txBody>
      </p:sp>
      <p:sp>
        <p:nvSpPr>
          <p:cNvPr id="2686" name="Google Shape;2686;p81"/>
          <p:cNvSpPr/>
          <p:nvPr/>
        </p:nvSpPr>
        <p:spPr>
          <a:xfrm>
            <a:off x="3731603" y="2977474"/>
            <a:ext cx="8199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Assign</a:t>
            </a:r>
            <a:endParaRPr sz="700">
              <a:solidFill>
                <a:srgbClr val="000000"/>
              </a:solidFill>
            </a:endParaRPr>
          </a:p>
        </p:txBody>
      </p:sp>
      <p:sp>
        <p:nvSpPr>
          <p:cNvPr id="2687" name="Google Shape;2687;p81"/>
          <p:cNvSpPr/>
          <p:nvPr/>
        </p:nvSpPr>
        <p:spPr>
          <a:xfrm>
            <a:off x="3642112" y="4230450"/>
            <a:ext cx="942000" cy="1701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Check-in Record</a:t>
            </a:r>
            <a:endParaRPr b="1" sz="700">
              <a:solidFill>
                <a:srgbClr val="FFFFFF"/>
              </a:solidFill>
            </a:endParaRPr>
          </a:p>
        </p:txBody>
      </p:sp>
      <p:sp>
        <p:nvSpPr>
          <p:cNvPr id="2688" name="Google Shape;2688;p81"/>
          <p:cNvSpPr/>
          <p:nvPr/>
        </p:nvSpPr>
        <p:spPr>
          <a:xfrm>
            <a:off x="3642103" y="4457058"/>
            <a:ext cx="942000" cy="1701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Handover Record</a:t>
            </a:r>
            <a:endParaRPr b="1" sz="700">
              <a:solidFill>
                <a:srgbClr val="FFFFFF"/>
              </a:solidFill>
            </a:endParaRPr>
          </a:p>
        </p:txBody>
      </p:sp>
      <p:sp>
        <p:nvSpPr>
          <p:cNvPr id="2689" name="Google Shape;2689;p81"/>
          <p:cNvSpPr/>
          <p:nvPr/>
        </p:nvSpPr>
        <p:spPr>
          <a:xfrm>
            <a:off x="5826500" y="4230651"/>
            <a:ext cx="845700" cy="3852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Trip Record</a:t>
            </a:r>
            <a:endParaRPr b="1" sz="700">
              <a:solidFill>
                <a:srgbClr val="FFFFFF"/>
              </a:solidFill>
            </a:endParaRPr>
          </a:p>
        </p:txBody>
      </p:sp>
      <p:sp>
        <p:nvSpPr>
          <p:cNvPr id="2690" name="Google Shape;2690;p81"/>
          <p:cNvSpPr/>
          <p:nvPr/>
        </p:nvSpPr>
        <p:spPr>
          <a:xfrm>
            <a:off x="4769008" y="4234517"/>
            <a:ext cx="845700" cy="3852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Exception Record</a:t>
            </a:r>
            <a:endParaRPr b="1" sz="700">
              <a:solidFill>
                <a:srgbClr val="FFFFFF"/>
              </a:solidFill>
            </a:endParaRPr>
          </a:p>
        </p:txBody>
      </p:sp>
      <p:sp>
        <p:nvSpPr>
          <p:cNvPr id="2691" name="Google Shape;2691;p81"/>
          <p:cNvSpPr/>
          <p:nvPr/>
        </p:nvSpPr>
        <p:spPr>
          <a:xfrm>
            <a:off x="4764713" y="3224182"/>
            <a:ext cx="8286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Security Warning</a:t>
            </a:r>
            <a:endParaRPr sz="700">
              <a:solidFill>
                <a:srgbClr val="000000"/>
              </a:solidFill>
            </a:endParaRPr>
          </a:p>
        </p:txBody>
      </p:sp>
      <p:sp>
        <p:nvSpPr>
          <p:cNvPr id="2692" name="Google Shape;2692;p81"/>
          <p:cNvSpPr/>
          <p:nvPr/>
        </p:nvSpPr>
        <p:spPr>
          <a:xfrm>
            <a:off x="4764713" y="3476583"/>
            <a:ext cx="8286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ETA Warning</a:t>
            </a:r>
            <a:endParaRPr sz="700">
              <a:solidFill>
                <a:srgbClr val="000000"/>
              </a:solidFill>
            </a:endParaRPr>
          </a:p>
        </p:txBody>
      </p:sp>
      <p:sp>
        <p:nvSpPr>
          <p:cNvPr id="2693" name="Google Shape;2693;p81"/>
          <p:cNvSpPr/>
          <p:nvPr/>
        </p:nvSpPr>
        <p:spPr>
          <a:xfrm>
            <a:off x="4718997" y="1429459"/>
            <a:ext cx="943200" cy="230400"/>
          </a:xfrm>
          <a:prstGeom prst="roundRect">
            <a:avLst>
              <a:gd fmla="val 16667" name="adj"/>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Agency Portal</a:t>
            </a:r>
            <a:endParaRPr b="1" sz="700">
              <a:solidFill>
                <a:srgbClr val="FFFFFF"/>
              </a:solidFill>
            </a:endParaRPr>
          </a:p>
        </p:txBody>
      </p:sp>
      <p:sp>
        <p:nvSpPr>
          <p:cNvPr id="2694" name="Google Shape;2694;p81"/>
          <p:cNvSpPr/>
          <p:nvPr/>
        </p:nvSpPr>
        <p:spPr>
          <a:xfrm>
            <a:off x="2577620" y="2678106"/>
            <a:ext cx="975900" cy="13233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Bidding</a:t>
            </a:r>
            <a:endParaRPr b="1" sz="800">
              <a:solidFill>
                <a:srgbClr val="FFFFFF"/>
              </a:solidFill>
            </a:endParaRPr>
          </a:p>
        </p:txBody>
      </p:sp>
      <p:sp>
        <p:nvSpPr>
          <p:cNvPr id="2695" name="Google Shape;2695;p81"/>
          <p:cNvSpPr/>
          <p:nvPr/>
        </p:nvSpPr>
        <p:spPr>
          <a:xfrm>
            <a:off x="2637572" y="2971750"/>
            <a:ext cx="8607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Invitation of Tender</a:t>
            </a:r>
            <a:endParaRPr sz="700">
              <a:solidFill>
                <a:srgbClr val="000000"/>
              </a:solidFill>
            </a:endParaRPr>
          </a:p>
        </p:txBody>
      </p:sp>
      <p:sp>
        <p:nvSpPr>
          <p:cNvPr id="2696" name="Google Shape;2696;p81"/>
          <p:cNvSpPr/>
          <p:nvPr/>
        </p:nvSpPr>
        <p:spPr>
          <a:xfrm>
            <a:off x="2637559" y="3236301"/>
            <a:ext cx="8607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Occasional Trade</a:t>
            </a:r>
            <a:endParaRPr sz="700">
              <a:solidFill>
                <a:srgbClr val="000000"/>
              </a:solidFill>
            </a:endParaRPr>
          </a:p>
        </p:txBody>
      </p:sp>
      <p:sp>
        <p:nvSpPr>
          <p:cNvPr id="2697" name="Google Shape;2697;p81"/>
          <p:cNvSpPr/>
          <p:nvPr/>
        </p:nvSpPr>
        <p:spPr>
          <a:xfrm>
            <a:off x="4764713" y="3735675"/>
            <a:ext cx="8286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Abnormal Trip</a:t>
            </a:r>
            <a:endParaRPr sz="700">
              <a:solidFill>
                <a:srgbClr val="000000"/>
              </a:solidFill>
            </a:endParaRPr>
          </a:p>
        </p:txBody>
      </p:sp>
      <p:sp>
        <p:nvSpPr>
          <p:cNvPr id="2698" name="Google Shape;2698;p81"/>
          <p:cNvSpPr/>
          <p:nvPr/>
        </p:nvSpPr>
        <p:spPr>
          <a:xfrm>
            <a:off x="5742361" y="2677093"/>
            <a:ext cx="996300" cy="13233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Cost</a:t>
            </a:r>
            <a:endParaRPr b="1" sz="800">
              <a:solidFill>
                <a:srgbClr val="FFFFFF"/>
              </a:solidFill>
            </a:endParaRPr>
          </a:p>
        </p:txBody>
      </p:sp>
      <p:sp>
        <p:nvSpPr>
          <p:cNvPr id="2699" name="Google Shape;2699;p81"/>
          <p:cNvSpPr/>
          <p:nvPr/>
        </p:nvSpPr>
        <p:spPr>
          <a:xfrm>
            <a:off x="5778173" y="2980032"/>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Cost Type Tag</a:t>
            </a:r>
            <a:endParaRPr sz="700"/>
          </a:p>
        </p:txBody>
      </p:sp>
      <p:sp>
        <p:nvSpPr>
          <p:cNvPr id="2700" name="Google Shape;2700;p81"/>
          <p:cNvSpPr/>
          <p:nvPr/>
        </p:nvSpPr>
        <p:spPr>
          <a:xfrm>
            <a:off x="5778159" y="3229735"/>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Data Examination</a:t>
            </a:r>
            <a:endParaRPr sz="700">
              <a:solidFill>
                <a:srgbClr val="000000"/>
              </a:solidFill>
            </a:endParaRPr>
          </a:p>
        </p:txBody>
      </p:sp>
      <p:sp>
        <p:nvSpPr>
          <p:cNvPr id="2701" name="Google Shape;2701;p81"/>
          <p:cNvSpPr/>
          <p:nvPr/>
        </p:nvSpPr>
        <p:spPr>
          <a:xfrm>
            <a:off x="3740075" y="3745517"/>
            <a:ext cx="8199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Seal/Unseal</a:t>
            </a:r>
            <a:endParaRPr sz="700">
              <a:solidFill>
                <a:srgbClr val="000000"/>
              </a:solidFill>
            </a:endParaRPr>
          </a:p>
        </p:txBody>
      </p:sp>
      <p:sp>
        <p:nvSpPr>
          <p:cNvPr id="2702" name="Google Shape;2702;p81"/>
          <p:cNvSpPr/>
          <p:nvPr/>
        </p:nvSpPr>
        <p:spPr>
          <a:xfrm>
            <a:off x="2637852" y="3500852"/>
            <a:ext cx="8607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Space Reservation</a:t>
            </a:r>
            <a:endParaRPr sz="700">
              <a:solidFill>
                <a:srgbClr val="000000"/>
              </a:solidFill>
            </a:endParaRPr>
          </a:p>
        </p:txBody>
      </p:sp>
      <p:sp>
        <p:nvSpPr>
          <p:cNvPr id="2703" name="Google Shape;2703;p81"/>
          <p:cNvSpPr/>
          <p:nvPr/>
        </p:nvSpPr>
        <p:spPr>
          <a:xfrm>
            <a:off x="2578489" y="4233264"/>
            <a:ext cx="878700" cy="385200"/>
          </a:xfrm>
          <a:prstGeom prst="rect">
            <a:avLst/>
          </a:prstGeom>
          <a:solidFill>
            <a:srgbClr val="EB5600"/>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rgbClr val="FFFFFF"/>
                </a:solidFill>
              </a:rPr>
              <a:t>Bidding Record</a:t>
            </a:r>
            <a:endParaRPr b="1" sz="700">
              <a:solidFill>
                <a:srgbClr val="FFFFFF"/>
              </a:solidFill>
            </a:endParaRPr>
          </a:p>
        </p:txBody>
      </p:sp>
      <p:sp>
        <p:nvSpPr>
          <p:cNvPr id="2704" name="Google Shape;2704;p81"/>
          <p:cNvSpPr/>
          <p:nvPr/>
        </p:nvSpPr>
        <p:spPr>
          <a:xfrm>
            <a:off x="5778174" y="3479438"/>
            <a:ext cx="900300" cy="2133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Data Reconciliation</a:t>
            </a:r>
            <a:endParaRPr sz="700">
              <a:solidFill>
                <a:srgbClr val="000000"/>
              </a:solidFill>
            </a:endParaRPr>
          </a:p>
        </p:txBody>
      </p:sp>
      <p:sp>
        <p:nvSpPr>
          <p:cNvPr id="2705" name="Google Shape;2705;p81"/>
          <p:cNvSpPr/>
          <p:nvPr/>
        </p:nvSpPr>
        <p:spPr>
          <a:xfrm>
            <a:off x="6888050" y="1809950"/>
            <a:ext cx="1461900" cy="2965500"/>
          </a:xfrm>
          <a:prstGeom prst="rect">
            <a:avLst/>
          </a:prstGeom>
          <a:solidFill>
            <a:srgbClr val="FCE5C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1000"/>
              <a:t>Dashboard &amp; Report</a:t>
            </a:r>
            <a:endParaRPr b="1" sz="1000"/>
          </a:p>
        </p:txBody>
      </p:sp>
      <p:sp>
        <p:nvSpPr>
          <p:cNvPr id="2706" name="Google Shape;2706;p81"/>
          <p:cNvSpPr/>
          <p:nvPr/>
        </p:nvSpPr>
        <p:spPr>
          <a:xfrm>
            <a:off x="7015725" y="2180774"/>
            <a:ext cx="1179300" cy="939000"/>
          </a:xfrm>
          <a:prstGeom prst="rect">
            <a:avLst/>
          </a:prstGeom>
          <a:solidFill>
            <a:srgbClr val="1155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Dashboard</a:t>
            </a:r>
            <a:endParaRPr b="1" sz="800">
              <a:solidFill>
                <a:srgbClr val="FFFFFF"/>
              </a:solidFill>
            </a:endParaRPr>
          </a:p>
        </p:txBody>
      </p:sp>
      <p:sp>
        <p:nvSpPr>
          <p:cNvPr id="2707" name="Google Shape;2707;p81"/>
          <p:cNvSpPr/>
          <p:nvPr/>
        </p:nvSpPr>
        <p:spPr>
          <a:xfrm>
            <a:off x="7155075" y="2520450"/>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Incoming Parcel</a:t>
            </a:r>
            <a:endParaRPr sz="700">
              <a:solidFill>
                <a:srgbClr val="000000"/>
              </a:solidFill>
            </a:endParaRPr>
          </a:p>
        </p:txBody>
      </p:sp>
      <p:sp>
        <p:nvSpPr>
          <p:cNvPr id="2708" name="Google Shape;2708;p81"/>
          <p:cNvSpPr/>
          <p:nvPr/>
        </p:nvSpPr>
        <p:spPr>
          <a:xfrm>
            <a:off x="7155075" y="2817874"/>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Intra-day Planning</a:t>
            </a:r>
            <a:endParaRPr sz="700">
              <a:solidFill>
                <a:srgbClr val="000000"/>
              </a:solidFill>
            </a:endParaRPr>
          </a:p>
        </p:txBody>
      </p:sp>
      <p:sp>
        <p:nvSpPr>
          <p:cNvPr id="2709" name="Google Shape;2709;p81"/>
          <p:cNvSpPr/>
          <p:nvPr/>
        </p:nvSpPr>
        <p:spPr>
          <a:xfrm>
            <a:off x="7029350" y="3193325"/>
            <a:ext cx="1179300" cy="1494600"/>
          </a:xfrm>
          <a:prstGeom prst="rect">
            <a:avLst/>
          </a:prstGeom>
          <a:solidFill>
            <a:srgbClr val="1155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Report</a:t>
            </a:r>
            <a:endParaRPr b="1" sz="800">
              <a:solidFill>
                <a:srgbClr val="FFFFFF"/>
              </a:solidFill>
            </a:endParaRPr>
          </a:p>
        </p:txBody>
      </p:sp>
      <p:sp>
        <p:nvSpPr>
          <p:cNvPr id="2710" name="Google Shape;2710;p81"/>
          <p:cNvSpPr/>
          <p:nvPr/>
        </p:nvSpPr>
        <p:spPr>
          <a:xfrm>
            <a:off x="7159050" y="3465916"/>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Agency Performance</a:t>
            </a:r>
            <a:endParaRPr sz="700">
              <a:solidFill>
                <a:srgbClr val="000000"/>
              </a:solidFill>
            </a:endParaRPr>
          </a:p>
        </p:txBody>
      </p:sp>
      <p:sp>
        <p:nvSpPr>
          <p:cNvPr id="2711" name="Google Shape;2711;p81"/>
          <p:cNvSpPr/>
          <p:nvPr/>
        </p:nvSpPr>
        <p:spPr>
          <a:xfrm>
            <a:off x="7166983" y="3761354"/>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Vehicle Cost</a:t>
            </a:r>
            <a:endParaRPr sz="700">
              <a:solidFill>
                <a:srgbClr val="000000"/>
              </a:solidFill>
            </a:endParaRPr>
          </a:p>
        </p:txBody>
      </p:sp>
      <p:sp>
        <p:nvSpPr>
          <p:cNvPr id="2712" name="Google Shape;2712;p81"/>
          <p:cNvSpPr/>
          <p:nvPr/>
        </p:nvSpPr>
        <p:spPr>
          <a:xfrm>
            <a:off x="7178636" y="4061464"/>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000000"/>
                </a:solidFill>
              </a:rPr>
              <a:t>Route Cost</a:t>
            </a:r>
            <a:endParaRPr sz="700">
              <a:solidFill>
                <a:srgbClr val="000000"/>
              </a:solidFill>
            </a:endParaRPr>
          </a:p>
        </p:txBody>
      </p:sp>
      <p:sp>
        <p:nvSpPr>
          <p:cNvPr id="2713" name="Google Shape;2713;p81"/>
          <p:cNvSpPr/>
          <p:nvPr/>
        </p:nvSpPr>
        <p:spPr>
          <a:xfrm>
            <a:off x="710139" y="1809953"/>
            <a:ext cx="6122100" cy="7224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000"/>
              <a:t>Scenarios</a:t>
            </a:r>
            <a:endParaRPr b="1" sz="1000"/>
          </a:p>
        </p:txBody>
      </p:sp>
      <p:sp>
        <p:nvSpPr>
          <p:cNvPr id="2714" name="Google Shape;2714;p81"/>
          <p:cNvSpPr/>
          <p:nvPr/>
        </p:nvSpPr>
        <p:spPr>
          <a:xfrm>
            <a:off x="1493738" y="1896668"/>
            <a:ext cx="2600400" cy="5658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Long Distance</a:t>
            </a:r>
            <a:endParaRPr b="1" sz="800">
              <a:solidFill>
                <a:srgbClr val="FFFFFF"/>
              </a:solidFill>
            </a:endParaRPr>
          </a:p>
        </p:txBody>
      </p:sp>
      <p:sp>
        <p:nvSpPr>
          <p:cNvPr id="2715" name="Google Shape;2715;p81"/>
          <p:cNvSpPr/>
          <p:nvPr/>
        </p:nvSpPr>
        <p:spPr>
          <a:xfrm>
            <a:off x="1573372" y="2224296"/>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By Land</a:t>
            </a:r>
            <a:endParaRPr sz="700">
              <a:solidFill>
                <a:srgbClr val="000000"/>
              </a:solidFill>
            </a:endParaRPr>
          </a:p>
        </p:txBody>
      </p:sp>
      <p:sp>
        <p:nvSpPr>
          <p:cNvPr id="2716" name="Google Shape;2716;p81"/>
          <p:cNvSpPr/>
          <p:nvPr/>
        </p:nvSpPr>
        <p:spPr>
          <a:xfrm>
            <a:off x="2409089" y="2224283"/>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By Air</a:t>
            </a:r>
            <a:endParaRPr sz="700">
              <a:solidFill>
                <a:srgbClr val="000000"/>
              </a:solidFill>
            </a:endParaRPr>
          </a:p>
        </p:txBody>
      </p:sp>
      <p:sp>
        <p:nvSpPr>
          <p:cNvPr id="2717" name="Google Shape;2717;p81"/>
          <p:cNvSpPr/>
          <p:nvPr/>
        </p:nvSpPr>
        <p:spPr>
          <a:xfrm>
            <a:off x="3244806" y="2224270"/>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By Sea</a:t>
            </a:r>
            <a:endParaRPr sz="700">
              <a:solidFill>
                <a:srgbClr val="000000"/>
              </a:solidFill>
            </a:endParaRPr>
          </a:p>
        </p:txBody>
      </p:sp>
      <p:sp>
        <p:nvSpPr>
          <p:cNvPr id="2718" name="Google Shape;2718;p81"/>
          <p:cNvSpPr/>
          <p:nvPr/>
        </p:nvSpPr>
        <p:spPr>
          <a:xfrm>
            <a:off x="4138165" y="1896668"/>
            <a:ext cx="2600400" cy="565800"/>
          </a:xfrm>
          <a:prstGeom prst="rect">
            <a:avLst/>
          </a:prstGeom>
          <a:solidFill>
            <a:srgbClr val="EB56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Milk Run</a:t>
            </a:r>
            <a:endParaRPr b="1" sz="800">
              <a:solidFill>
                <a:srgbClr val="FFFFFF"/>
              </a:solidFill>
            </a:endParaRPr>
          </a:p>
        </p:txBody>
      </p:sp>
      <p:sp>
        <p:nvSpPr>
          <p:cNvPr id="2719" name="Google Shape;2719;p81"/>
          <p:cNvSpPr/>
          <p:nvPr/>
        </p:nvSpPr>
        <p:spPr>
          <a:xfrm>
            <a:off x="4217799" y="2224296"/>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SOC-Hub</a:t>
            </a:r>
            <a:endParaRPr sz="700">
              <a:solidFill>
                <a:srgbClr val="000000"/>
              </a:solidFill>
            </a:endParaRPr>
          </a:p>
        </p:txBody>
      </p:sp>
      <p:sp>
        <p:nvSpPr>
          <p:cNvPr id="2720" name="Google Shape;2720;p81"/>
          <p:cNvSpPr/>
          <p:nvPr/>
        </p:nvSpPr>
        <p:spPr>
          <a:xfrm>
            <a:off x="5053516" y="2224283"/>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SOC-SP</a:t>
            </a:r>
            <a:endParaRPr sz="700">
              <a:solidFill>
                <a:srgbClr val="000000"/>
              </a:solidFill>
            </a:endParaRPr>
          </a:p>
        </p:txBody>
      </p:sp>
      <p:sp>
        <p:nvSpPr>
          <p:cNvPr id="2721" name="Google Shape;2721;p81"/>
          <p:cNvSpPr/>
          <p:nvPr/>
        </p:nvSpPr>
        <p:spPr>
          <a:xfrm>
            <a:off x="5889220" y="2224283"/>
            <a:ext cx="785400" cy="1824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SOC-WHS</a:t>
            </a:r>
            <a:endParaRPr sz="700">
              <a:solidFill>
                <a:srgbClr val="000000"/>
              </a:solidFill>
            </a:endParaRPr>
          </a:p>
        </p:txBody>
      </p:sp>
      <p:sp>
        <p:nvSpPr>
          <p:cNvPr id="2722" name="Google Shape;2722;p81"/>
          <p:cNvSpPr txBox="1"/>
          <p:nvPr/>
        </p:nvSpPr>
        <p:spPr>
          <a:xfrm>
            <a:off x="3451429" y="817201"/>
            <a:ext cx="2318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EB5600"/>
                </a:solidFill>
              </a:rPr>
              <a:t>LineHaul Domain</a:t>
            </a:r>
            <a:endParaRPr b="1" sz="1500">
              <a:solidFill>
                <a:srgbClr val="EB5600"/>
              </a:solidFill>
            </a:endParaRPr>
          </a:p>
        </p:txBody>
      </p:sp>
      <p:sp>
        <p:nvSpPr>
          <p:cNvPr id="2723" name="Google Shape;2723;p81"/>
          <p:cNvSpPr/>
          <p:nvPr/>
        </p:nvSpPr>
        <p:spPr>
          <a:xfrm>
            <a:off x="7178636" y="4361589"/>
            <a:ext cx="900300" cy="199800"/>
          </a:xfrm>
          <a:prstGeom prst="roundRect">
            <a:avLst>
              <a:gd fmla="val 16667" name="adj"/>
            </a:avLst>
          </a:prstGeom>
          <a:solidFill>
            <a:srgbClr val="FFFFFF"/>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t>Driver Performance</a:t>
            </a:r>
            <a:endParaRPr sz="7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82"/>
          <p:cNvSpPr/>
          <p:nvPr/>
        </p:nvSpPr>
        <p:spPr>
          <a:xfrm>
            <a:off x="885825" y="1046606"/>
            <a:ext cx="5233800" cy="605100"/>
          </a:xfrm>
          <a:prstGeom prst="roundRect">
            <a:avLst>
              <a:gd fmla="val 16667" name="adj"/>
            </a:avLst>
          </a:prstGeom>
          <a:noFill/>
          <a:ln cap="flat" cmpd="sng" w="9525">
            <a:solidFill>
              <a:srgbClr val="3C78D8"/>
            </a:solidFill>
            <a:prstDash val="dash"/>
            <a:round/>
            <a:headEnd len="sm" w="sm" type="none"/>
            <a:tailEnd len="sm" w="sm" type="none"/>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4472C4"/>
              </a:solidFill>
            </a:endParaRPr>
          </a:p>
        </p:txBody>
      </p:sp>
      <p:sp>
        <p:nvSpPr>
          <p:cNvPr id="2729" name="Google Shape;2729;p82"/>
          <p:cNvSpPr/>
          <p:nvPr/>
        </p:nvSpPr>
        <p:spPr>
          <a:xfrm>
            <a:off x="2631825" y="1197338"/>
            <a:ext cx="3416700" cy="387600"/>
          </a:xfrm>
          <a:prstGeom prst="roundRect">
            <a:avLst>
              <a:gd fmla="val 16667" name="adj"/>
            </a:avLst>
          </a:prstGeom>
          <a:noFill/>
          <a:ln cap="flat" cmpd="sng" w="9525">
            <a:solidFill>
              <a:srgbClr val="3C78D8"/>
            </a:solidFill>
            <a:prstDash val="dash"/>
            <a:round/>
            <a:headEnd len="sm" w="sm" type="none"/>
            <a:tailEnd len="sm" w="sm" type="none"/>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600" u="none" cap="none" strike="noStrike">
              <a:solidFill>
                <a:srgbClr val="4472C4"/>
              </a:solidFill>
              <a:latin typeface="Arial"/>
              <a:ea typeface="Arial"/>
              <a:cs typeface="Arial"/>
              <a:sym typeface="Arial"/>
            </a:endParaRPr>
          </a:p>
        </p:txBody>
      </p:sp>
      <p:sp>
        <p:nvSpPr>
          <p:cNvPr id="2730" name="Google Shape;2730;p82"/>
          <p:cNvSpPr/>
          <p:nvPr/>
        </p:nvSpPr>
        <p:spPr>
          <a:xfrm>
            <a:off x="3756834" y="1105575"/>
            <a:ext cx="1228500" cy="143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3C78D8"/>
                </a:solidFill>
              </a:rPr>
              <a:t>Exception Monitor</a:t>
            </a:r>
            <a:endParaRPr b="1" i="0" sz="800" u="none" cap="none" strike="noStrike">
              <a:solidFill>
                <a:srgbClr val="3C78D8"/>
              </a:solidFill>
              <a:latin typeface="Arial"/>
              <a:ea typeface="Arial"/>
              <a:cs typeface="Arial"/>
              <a:sym typeface="Arial"/>
            </a:endParaRPr>
          </a:p>
        </p:txBody>
      </p:sp>
      <p:sp>
        <p:nvSpPr>
          <p:cNvPr id="2731" name="Google Shape;2731;p82"/>
          <p:cNvSpPr/>
          <p:nvPr/>
        </p:nvSpPr>
        <p:spPr>
          <a:xfrm>
            <a:off x="2727523" y="1287216"/>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Event Monitor</a:t>
            </a:r>
            <a:endParaRPr b="0" i="0" sz="600" u="none" cap="none" strike="noStrike">
              <a:solidFill>
                <a:srgbClr val="FFFFFF"/>
              </a:solidFill>
              <a:latin typeface="Arial"/>
              <a:ea typeface="Arial"/>
              <a:cs typeface="Arial"/>
              <a:sym typeface="Arial"/>
            </a:endParaRPr>
          </a:p>
        </p:txBody>
      </p:sp>
      <p:sp>
        <p:nvSpPr>
          <p:cNvPr id="2732" name="Google Shape;2732;p82"/>
          <p:cNvSpPr txBox="1"/>
          <p:nvPr/>
        </p:nvSpPr>
        <p:spPr>
          <a:xfrm>
            <a:off x="704850" y="142875"/>
            <a:ext cx="5874900" cy="41730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EE4D2D"/>
              </a:buClr>
              <a:buSzPts val="1800"/>
              <a:buFont typeface="Open Sans"/>
              <a:buNone/>
            </a:pPr>
            <a:r>
              <a:rPr b="1" lang="en" sz="1800">
                <a:solidFill>
                  <a:srgbClr val="EE4D2D"/>
                </a:solidFill>
              </a:rPr>
              <a:t>New System Structure with Exception Module</a:t>
            </a:r>
            <a:endParaRPr b="0" i="0" sz="1100" u="none" cap="none" strike="noStrike">
              <a:solidFill>
                <a:srgbClr val="000000"/>
              </a:solidFill>
              <a:latin typeface="Arial"/>
              <a:ea typeface="Arial"/>
              <a:cs typeface="Arial"/>
              <a:sym typeface="Arial"/>
            </a:endParaRPr>
          </a:p>
        </p:txBody>
      </p:sp>
      <p:sp>
        <p:nvSpPr>
          <p:cNvPr id="2733" name="Google Shape;2733;p82"/>
          <p:cNvSpPr/>
          <p:nvPr/>
        </p:nvSpPr>
        <p:spPr>
          <a:xfrm>
            <a:off x="3865273" y="1287216"/>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Exception Generator</a:t>
            </a:r>
            <a:endParaRPr b="0" i="0" sz="600" u="none" cap="none" strike="noStrike">
              <a:solidFill>
                <a:srgbClr val="FFFFFF"/>
              </a:solidFill>
              <a:latin typeface="Arial"/>
              <a:ea typeface="Arial"/>
              <a:cs typeface="Arial"/>
              <a:sym typeface="Arial"/>
            </a:endParaRPr>
          </a:p>
        </p:txBody>
      </p:sp>
      <p:sp>
        <p:nvSpPr>
          <p:cNvPr id="2734" name="Google Shape;2734;p82"/>
          <p:cNvSpPr/>
          <p:nvPr/>
        </p:nvSpPr>
        <p:spPr>
          <a:xfrm>
            <a:off x="5003023" y="1287216"/>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Exception Dashboard and Notification</a:t>
            </a:r>
            <a:endParaRPr b="0" i="0" sz="600" u="none" cap="none" strike="noStrike">
              <a:solidFill>
                <a:srgbClr val="FFFFFF"/>
              </a:solidFill>
              <a:latin typeface="Arial"/>
              <a:ea typeface="Arial"/>
              <a:cs typeface="Arial"/>
              <a:sym typeface="Arial"/>
            </a:endParaRPr>
          </a:p>
        </p:txBody>
      </p:sp>
      <p:sp>
        <p:nvSpPr>
          <p:cNvPr id="2735" name="Google Shape;2735;p82"/>
          <p:cNvSpPr/>
          <p:nvPr/>
        </p:nvSpPr>
        <p:spPr>
          <a:xfrm>
            <a:off x="2631825" y="2398294"/>
            <a:ext cx="3497100" cy="387600"/>
          </a:xfrm>
          <a:prstGeom prst="roundRect">
            <a:avLst>
              <a:gd fmla="val 16667" name="adj"/>
            </a:avLst>
          </a:prstGeom>
          <a:noFill/>
          <a:ln cap="flat" cmpd="sng" w="9525">
            <a:solidFill>
              <a:srgbClr val="3C78D8"/>
            </a:solidFill>
            <a:prstDash val="dash"/>
            <a:round/>
            <a:headEnd len="sm" w="sm" type="none"/>
            <a:tailEnd len="sm" w="sm" type="none"/>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600" u="none" cap="none" strike="noStrike">
              <a:solidFill>
                <a:srgbClr val="4472C4"/>
              </a:solidFill>
              <a:latin typeface="Arial"/>
              <a:ea typeface="Arial"/>
              <a:cs typeface="Arial"/>
              <a:sym typeface="Arial"/>
            </a:endParaRPr>
          </a:p>
        </p:txBody>
      </p:sp>
      <p:sp>
        <p:nvSpPr>
          <p:cNvPr id="2736" name="Google Shape;2736;p82"/>
          <p:cNvSpPr/>
          <p:nvPr/>
        </p:nvSpPr>
        <p:spPr>
          <a:xfrm>
            <a:off x="3647588" y="2306550"/>
            <a:ext cx="1446900" cy="143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3C78D8"/>
                </a:solidFill>
              </a:rPr>
              <a:t>Dispatch Center/Exception</a:t>
            </a:r>
            <a:endParaRPr b="1" i="0" sz="800" u="none" cap="none" strike="noStrike">
              <a:solidFill>
                <a:srgbClr val="3C78D8"/>
              </a:solidFill>
              <a:latin typeface="Arial"/>
              <a:ea typeface="Arial"/>
              <a:cs typeface="Arial"/>
              <a:sym typeface="Arial"/>
            </a:endParaRPr>
          </a:p>
        </p:txBody>
      </p:sp>
      <p:sp>
        <p:nvSpPr>
          <p:cNvPr id="2737" name="Google Shape;2737;p82"/>
          <p:cNvSpPr/>
          <p:nvPr/>
        </p:nvSpPr>
        <p:spPr>
          <a:xfrm>
            <a:off x="2727523" y="2488181"/>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Exception Rule</a:t>
            </a:r>
            <a:endParaRPr b="0" i="0" sz="600" u="none" cap="none" strike="noStrike">
              <a:solidFill>
                <a:srgbClr val="FFFFFF"/>
              </a:solidFill>
              <a:latin typeface="Arial"/>
              <a:ea typeface="Arial"/>
              <a:cs typeface="Arial"/>
              <a:sym typeface="Arial"/>
            </a:endParaRPr>
          </a:p>
        </p:txBody>
      </p:sp>
      <p:sp>
        <p:nvSpPr>
          <p:cNvPr id="2738" name="Google Shape;2738;p82"/>
          <p:cNvSpPr/>
          <p:nvPr/>
        </p:nvSpPr>
        <p:spPr>
          <a:xfrm>
            <a:off x="3865273" y="2488181"/>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Plan Management</a:t>
            </a:r>
            <a:endParaRPr b="0" i="0" sz="600" u="none" cap="none" strike="noStrike">
              <a:solidFill>
                <a:srgbClr val="FFFFFF"/>
              </a:solidFill>
              <a:latin typeface="Arial"/>
              <a:ea typeface="Arial"/>
              <a:cs typeface="Arial"/>
              <a:sym typeface="Arial"/>
            </a:endParaRPr>
          </a:p>
        </p:txBody>
      </p:sp>
      <p:sp>
        <p:nvSpPr>
          <p:cNvPr id="2739" name="Google Shape;2739;p82"/>
          <p:cNvSpPr/>
          <p:nvPr/>
        </p:nvSpPr>
        <p:spPr>
          <a:xfrm>
            <a:off x="5003023" y="2488181"/>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Event Monitor</a:t>
            </a:r>
            <a:endParaRPr b="0" i="0" sz="600" u="none" cap="none" strike="noStrike">
              <a:solidFill>
                <a:srgbClr val="FFFFFF"/>
              </a:solidFill>
              <a:latin typeface="Arial"/>
              <a:ea typeface="Arial"/>
              <a:cs typeface="Arial"/>
              <a:sym typeface="Arial"/>
            </a:endParaRPr>
          </a:p>
        </p:txBody>
      </p:sp>
      <p:sp>
        <p:nvSpPr>
          <p:cNvPr id="2740" name="Google Shape;2740;p82"/>
          <p:cNvSpPr/>
          <p:nvPr/>
        </p:nvSpPr>
        <p:spPr>
          <a:xfrm>
            <a:off x="885825" y="3084356"/>
            <a:ext cx="5274600" cy="1417200"/>
          </a:xfrm>
          <a:prstGeom prst="roundRect">
            <a:avLst>
              <a:gd fmla="val 4976" name="adj"/>
            </a:avLst>
          </a:prstGeom>
          <a:noFill/>
          <a:ln cap="flat" cmpd="sng" w="9525">
            <a:solidFill>
              <a:srgbClr val="3C78D8"/>
            </a:solidFill>
            <a:prstDash val="dash"/>
            <a:round/>
            <a:headEnd len="sm" w="sm" type="none"/>
            <a:tailEnd len="sm" w="sm" type="none"/>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600" u="none" cap="none" strike="noStrike">
              <a:solidFill>
                <a:srgbClr val="4472C4"/>
              </a:solidFill>
              <a:latin typeface="Arial"/>
              <a:ea typeface="Arial"/>
              <a:cs typeface="Arial"/>
              <a:sym typeface="Arial"/>
            </a:endParaRPr>
          </a:p>
        </p:txBody>
      </p:sp>
      <p:sp>
        <p:nvSpPr>
          <p:cNvPr id="2741" name="Google Shape;2741;p82"/>
          <p:cNvSpPr/>
          <p:nvPr/>
        </p:nvSpPr>
        <p:spPr>
          <a:xfrm>
            <a:off x="2799675" y="2982628"/>
            <a:ext cx="1446900" cy="143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3C78D8"/>
                </a:solidFill>
              </a:rPr>
              <a:t>Exception Operation Domain</a:t>
            </a:r>
            <a:endParaRPr b="1" i="0" sz="800" u="none" cap="none" strike="noStrike">
              <a:solidFill>
                <a:srgbClr val="3C78D8"/>
              </a:solidFill>
              <a:latin typeface="Arial"/>
              <a:ea typeface="Arial"/>
              <a:cs typeface="Arial"/>
              <a:sym typeface="Arial"/>
            </a:endParaRPr>
          </a:p>
        </p:txBody>
      </p:sp>
      <p:sp>
        <p:nvSpPr>
          <p:cNvPr id="2742" name="Google Shape;2742;p82"/>
          <p:cNvSpPr/>
          <p:nvPr/>
        </p:nvSpPr>
        <p:spPr>
          <a:xfrm>
            <a:off x="1130756" y="3280294"/>
            <a:ext cx="1011600" cy="1023900"/>
          </a:xfrm>
          <a:prstGeom prst="roundRect">
            <a:avLst>
              <a:gd fmla="val 8623"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2743" name="Google Shape;2743;p82"/>
          <p:cNvSpPr/>
          <p:nvPr/>
        </p:nvSpPr>
        <p:spPr>
          <a:xfrm>
            <a:off x="1265588" y="3592237"/>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Ticket Creation</a:t>
            </a:r>
            <a:endParaRPr b="0" i="0" sz="600" u="none" cap="none" strike="noStrike">
              <a:solidFill>
                <a:srgbClr val="434343"/>
              </a:solidFill>
              <a:latin typeface="Arial"/>
              <a:ea typeface="Arial"/>
              <a:cs typeface="Arial"/>
              <a:sym typeface="Arial"/>
            </a:endParaRPr>
          </a:p>
        </p:txBody>
      </p:sp>
      <p:sp>
        <p:nvSpPr>
          <p:cNvPr id="2744" name="Google Shape;2744;p82"/>
          <p:cNvSpPr/>
          <p:nvPr/>
        </p:nvSpPr>
        <p:spPr>
          <a:xfrm>
            <a:off x="1265588" y="3925236"/>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Ticket Management</a:t>
            </a:r>
            <a:endParaRPr b="0" i="0" sz="600" u="none" cap="none" strike="noStrike">
              <a:solidFill>
                <a:srgbClr val="434343"/>
              </a:solidFill>
              <a:latin typeface="Arial"/>
              <a:ea typeface="Arial"/>
              <a:cs typeface="Arial"/>
              <a:sym typeface="Arial"/>
            </a:endParaRPr>
          </a:p>
        </p:txBody>
      </p:sp>
      <p:sp>
        <p:nvSpPr>
          <p:cNvPr id="2745" name="Google Shape;2745;p82"/>
          <p:cNvSpPr txBox="1"/>
          <p:nvPr/>
        </p:nvSpPr>
        <p:spPr>
          <a:xfrm>
            <a:off x="1265589" y="3324994"/>
            <a:ext cx="712500" cy="196200"/>
          </a:xfrm>
          <a:prstGeom prst="rect">
            <a:avLst/>
          </a:prstGeom>
          <a:noFill/>
          <a:ln>
            <a:noFill/>
          </a:ln>
        </p:spPr>
        <p:txBody>
          <a:bodyPr anchorCtr="0" anchor="t" bIns="51425" lIns="51425" spcFirstLastPara="1" rIns="51425" wrap="square" tIns="51425">
            <a:spAutoFit/>
          </a:bodyPr>
          <a:lstStyle/>
          <a:p>
            <a:pPr indent="0" lvl="0" marL="0" marR="0" rtl="0" algn="ctr">
              <a:lnSpc>
                <a:spcPct val="100000"/>
              </a:lnSpc>
              <a:spcBef>
                <a:spcPts val="0"/>
              </a:spcBef>
              <a:spcAft>
                <a:spcPts val="0"/>
              </a:spcAft>
              <a:buClr>
                <a:srgbClr val="000000"/>
              </a:buClr>
              <a:buSzPts val="600"/>
              <a:buFont typeface="Arial"/>
              <a:buNone/>
            </a:pPr>
            <a:r>
              <a:rPr b="1" lang="en" sz="600">
                <a:solidFill>
                  <a:srgbClr val="FFFFFF"/>
                </a:solidFill>
              </a:rPr>
              <a:t>Ticket Center</a:t>
            </a:r>
            <a:endParaRPr b="1" i="0" sz="600" u="none" cap="none" strike="noStrike">
              <a:solidFill>
                <a:srgbClr val="FFFFFF"/>
              </a:solidFill>
              <a:latin typeface="Arial"/>
              <a:ea typeface="Arial"/>
              <a:cs typeface="Arial"/>
              <a:sym typeface="Arial"/>
            </a:endParaRPr>
          </a:p>
        </p:txBody>
      </p:sp>
      <p:sp>
        <p:nvSpPr>
          <p:cNvPr id="2746" name="Google Shape;2746;p82"/>
          <p:cNvSpPr/>
          <p:nvPr/>
        </p:nvSpPr>
        <p:spPr>
          <a:xfrm>
            <a:off x="2405250" y="3280294"/>
            <a:ext cx="1011600" cy="1023900"/>
          </a:xfrm>
          <a:prstGeom prst="roundRect">
            <a:avLst>
              <a:gd fmla="val 8623"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2747" name="Google Shape;2747;p82"/>
          <p:cNvSpPr/>
          <p:nvPr/>
        </p:nvSpPr>
        <p:spPr>
          <a:xfrm>
            <a:off x="2540081" y="3619265"/>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SOP Configuration</a:t>
            </a:r>
            <a:endParaRPr b="0" i="0" sz="600" u="none" cap="none" strike="noStrike">
              <a:solidFill>
                <a:srgbClr val="434343"/>
              </a:solidFill>
              <a:latin typeface="Arial"/>
              <a:ea typeface="Arial"/>
              <a:cs typeface="Arial"/>
              <a:sym typeface="Arial"/>
            </a:endParaRPr>
          </a:p>
        </p:txBody>
      </p:sp>
      <p:sp>
        <p:nvSpPr>
          <p:cNvPr id="2748" name="Google Shape;2748;p82"/>
          <p:cNvSpPr/>
          <p:nvPr/>
        </p:nvSpPr>
        <p:spPr>
          <a:xfrm>
            <a:off x="2540081" y="3925236"/>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Operation Service</a:t>
            </a:r>
            <a:endParaRPr b="0" i="0" sz="600" u="none" cap="none" strike="noStrike">
              <a:solidFill>
                <a:srgbClr val="434343"/>
              </a:solidFill>
              <a:latin typeface="Arial"/>
              <a:ea typeface="Arial"/>
              <a:cs typeface="Arial"/>
              <a:sym typeface="Arial"/>
            </a:endParaRPr>
          </a:p>
        </p:txBody>
      </p:sp>
      <p:sp>
        <p:nvSpPr>
          <p:cNvPr id="2749" name="Google Shape;2749;p82"/>
          <p:cNvSpPr txBox="1"/>
          <p:nvPr/>
        </p:nvSpPr>
        <p:spPr>
          <a:xfrm>
            <a:off x="2540083" y="3324994"/>
            <a:ext cx="712500" cy="196200"/>
          </a:xfrm>
          <a:prstGeom prst="rect">
            <a:avLst/>
          </a:prstGeom>
          <a:noFill/>
          <a:ln>
            <a:noFill/>
          </a:ln>
        </p:spPr>
        <p:txBody>
          <a:bodyPr anchorCtr="0" anchor="t" bIns="51425" lIns="51425" spcFirstLastPara="1" rIns="51425" wrap="square" tIns="51425">
            <a:spAutoFit/>
          </a:bodyPr>
          <a:lstStyle/>
          <a:p>
            <a:pPr indent="0" lvl="0" marL="0" marR="0" rtl="0" algn="ctr">
              <a:lnSpc>
                <a:spcPct val="100000"/>
              </a:lnSpc>
              <a:spcBef>
                <a:spcPts val="0"/>
              </a:spcBef>
              <a:spcAft>
                <a:spcPts val="0"/>
              </a:spcAft>
              <a:buClr>
                <a:srgbClr val="000000"/>
              </a:buClr>
              <a:buSzPts val="6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2750" name="Google Shape;2750;p82"/>
          <p:cNvSpPr/>
          <p:nvPr/>
        </p:nvSpPr>
        <p:spPr>
          <a:xfrm>
            <a:off x="3679744" y="3280294"/>
            <a:ext cx="1011600" cy="1023900"/>
          </a:xfrm>
          <a:prstGeom prst="roundRect">
            <a:avLst>
              <a:gd fmla="val 8623"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2751" name="Google Shape;2751;p82"/>
          <p:cNvSpPr/>
          <p:nvPr/>
        </p:nvSpPr>
        <p:spPr>
          <a:xfrm>
            <a:off x="3814575" y="3619265"/>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Exception Order</a:t>
            </a:r>
            <a:endParaRPr b="0" i="0" sz="600" u="none" cap="none" strike="noStrike">
              <a:solidFill>
                <a:srgbClr val="434343"/>
              </a:solidFill>
              <a:latin typeface="Arial"/>
              <a:ea typeface="Arial"/>
              <a:cs typeface="Arial"/>
              <a:sym typeface="Arial"/>
            </a:endParaRPr>
          </a:p>
        </p:txBody>
      </p:sp>
      <p:sp>
        <p:nvSpPr>
          <p:cNvPr id="2752" name="Google Shape;2752;p82"/>
          <p:cNvSpPr/>
          <p:nvPr/>
        </p:nvSpPr>
        <p:spPr>
          <a:xfrm>
            <a:off x="3814575" y="3925236"/>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Operation Record</a:t>
            </a:r>
            <a:endParaRPr b="0" i="0" sz="600" u="none" cap="none" strike="noStrike">
              <a:solidFill>
                <a:srgbClr val="434343"/>
              </a:solidFill>
              <a:latin typeface="Arial"/>
              <a:ea typeface="Arial"/>
              <a:cs typeface="Arial"/>
              <a:sym typeface="Arial"/>
            </a:endParaRPr>
          </a:p>
        </p:txBody>
      </p:sp>
      <p:sp>
        <p:nvSpPr>
          <p:cNvPr id="2753" name="Google Shape;2753;p82"/>
          <p:cNvSpPr txBox="1"/>
          <p:nvPr/>
        </p:nvSpPr>
        <p:spPr>
          <a:xfrm>
            <a:off x="3814577" y="3324994"/>
            <a:ext cx="712500" cy="196200"/>
          </a:xfrm>
          <a:prstGeom prst="rect">
            <a:avLst/>
          </a:prstGeom>
          <a:noFill/>
          <a:ln>
            <a:noFill/>
          </a:ln>
        </p:spPr>
        <p:txBody>
          <a:bodyPr anchorCtr="0" anchor="t" bIns="51425" lIns="51425" spcFirstLastPara="1" rIns="51425" wrap="square" tIns="51425">
            <a:spAutoFit/>
          </a:bodyPr>
          <a:lstStyle/>
          <a:p>
            <a:pPr indent="0" lvl="0" marL="0" marR="0" rtl="0" algn="ctr">
              <a:lnSpc>
                <a:spcPct val="100000"/>
              </a:lnSpc>
              <a:spcBef>
                <a:spcPts val="0"/>
              </a:spcBef>
              <a:spcAft>
                <a:spcPts val="0"/>
              </a:spcAft>
              <a:buClr>
                <a:srgbClr val="000000"/>
              </a:buClr>
              <a:buSzPts val="600"/>
              <a:buFont typeface="Arial"/>
              <a:buNone/>
            </a:pPr>
            <a:r>
              <a:rPr b="1" lang="en" sz="600">
                <a:solidFill>
                  <a:srgbClr val="FFFFFF"/>
                </a:solidFill>
              </a:rPr>
              <a:t>EO Center</a:t>
            </a:r>
            <a:endParaRPr b="1" i="0" sz="600" u="none" cap="none" strike="noStrike">
              <a:solidFill>
                <a:srgbClr val="FFFFFF"/>
              </a:solidFill>
              <a:latin typeface="Arial"/>
              <a:ea typeface="Arial"/>
              <a:cs typeface="Arial"/>
              <a:sym typeface="Arial"/>
            </a:endParaRPr>
          </a:p>
        </p:txBody>
      </p:sp>
      <p:sp>
        <p:nvSpPr>
          <p:cNvPr id="2754" name="Google Shape;2754;p82"/>
          <p:cNvSpPr/>
          <p:nvPr/>
        </p:nvSpPr>
        <p:spPr>
          <a:xfrm>
            <a:off x="4954238" y="3280294"/>
            <a:ext cx="1011600" cy="1023900"/>
          </a:xfrm>
          <a:prstGeom prst="roundRect">
            <a:avLst>
              <a:gd fmla="val 8623"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2755" name="Google Shape;2755;p82"/>
          <p:cNvSpPr/>
          <p:nvPr/>
        </p:nvSpPr>
        <p:spPr>
          <a:xfrm>
            <a:off x="5089069" y="3619265"/>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Plan Mgt</a:t>
            </a:r>
            <a:endParaRPr b="0" i="0" sz="600" u="none" cap="none" strike="noStrike">
              <a:solidFill>
                <a:srgbClr val="434343"/>
              </a:solidFill>
              <a:latin typeface="Arial"/>
              <a:ea typeface="Arial"/>
              <a:cs typeface="Arial"/>
              <a:sym typeface="Arial"/>
            </a:endParaRPr>
          </a:p>
        </p:txBody>
      </p:sp>
      <p:sp>
        <p:nvSpPr>
          <p:cNvPr id="2756" name="Google Shape;2756;p82"/>
          <p:cNvSpPr/>
          <p:nvPr/>
        </p:nvSpPr>
        <p:spPr>
          <a:xfrm>
            <a:off x="5089069" y="3925236"/>
            <a:ext cx="712500" cy="2079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500"/>
              <a:buFont typeface="Arial"/>
              <a:buNone/>
            </a:pPr>
            <a:r>
              <a:rPr lang="en" sz="600">
                <a:solidFill>
                  <a:srgbClr val="434343"/>
                </a:solidFill>
              </a:rPr>
              <a:t>Event Mgt</a:t>
            </a:r>
            <a:endParaRPr b="0" i="0" sz="600" u="none" cap="none" strike="noStrike">
              <a:solidFill>
                <a:srgbClr val="434343"/>
              </a:solidFill>
              <a:latin typeface="Arial"/>
              <a:ea typeface="Arial"/>
              <a:cs typeface="Arial"/>
              <a:sym typeface="Arial"/>
            </a:endParaRPr>
          </a:p>
        </p:txBody>
      </p:sp>
      <p:cxnSp>
        <p:nvCxnSpPr>
          <p:cNvPr id="2757" name="Google Shape;2757;p82"/>
          <p:cNvCxnSpPr>
            <a:stCxn id="2733" idx="2"/>
            <a:endCxn id="2737" idx="0"/>
          </p:cNvCxnSpPr>
          <p:nvPr/>
        </p:nvCxnSpPr>
        <p:spPr>
          <a:xfrm rot="5400000">
            <a:off x="3305623" y="1422666"/>
            <a:ext cx="993000" cy="1137900"/>
          </a:xfrm>
          <a:prstGeom prst="bentConnector3">
            <a:avLst>
              <a:gd fmla="val 34446" name="adj1"/>
            </a:avLst>
          </a:prstGeom>
          <a:noFill/>
          <a:ln cap="flat" cmpd="sng" w="9525">
            <a:solidFill>
              <a:srgbClr val="FF0000"/>
            </a:solidFill>
            <a:prstDash val="solid"/>
            <a:round/>
            <a:headEnd len="med" w="med" type="none"/>
            <a:tailEnd len="med" w="med" type="triangle"/>
          </a:ln>
        </p:spPr>
      </p:cxnSp>
      <p:cxnSp>
        <p:nvCxnSpPr>
          <p:cNvPr id="2758" name="Google Shape;2758;p82"/>
          <p:cNvCxnSpPr>
            <a:stCxn id="2745" idx="0"/>
            <a:endCxn id="2737" idx="1"/>
          </p:cNvCxnSpPr>
          <p:nvPr/>
        </p:nvCxnSpPr>
        <p:spPr>
          <a:xfrm rot="-5400000">
            <a:off x="1808289" y="2405644"/>
            <a:ext cx="732900" cy="1105800"/>
          </a:xfrm>
          <a:prstGeom prst="bentConnector2">
            <a:avLst/>
          </a:prstGeom>
          <a:noFill/>
          <a:ln cap="flat" cmpd="sng" w="9525">
            <a:solidFill>
              <a:srgbClr val="FF0000"/>
            </a:solidFill>
            <a:prstDash val="solid"/>
            <a:round/>
            <a:headEnd len="med" w="med" type="none"/>
            <a:tailEnd len="med" w="med" type="triangle"/>
          </a:ln>
        </p:spPr>
      </p:cxnSp>
      <p:cxnSp>
        <p:nvCxnSpPr>
          <p:cNvPr id="2759" name="Google Shape;2759;p82"/>
          <p:cNvCxnSpPr>
            <a:stCxn id="2760" idx="2"/>
            <a:endCxn id="2737" idx="1"/>
          </p:cNvCxnSpPr>
          <p:nvPr/>
        </p:nvCxnSpPr>
        <p:spPr>
          <a:xfrm flipH="1" rot="-5400000">
            <a:off x="1626110" y="1490775"/>
            <a:ext cx="1097100" cy="1105800"/>
          </a:xfrm>
          <a:prstGeom prst="bentConnector2">
            <a:avLst/>
          </a:prstGeom>
          <a:noFill/>
          <a:ln cap="flat" cmpd="sng" w="9525">
            <a:solidFill>
              <a:srgbClr val="FF0000"/>
            </a:solidFill>
            <a:prstDash val="solid"/>
            <a:round/>
            <a:headEnd len="med" w="med" type="none"/>
            <a:tailEnd len="med" w="med" type="none"/>
          </a:ln>
        </p:spPr>
      </p:cxnSp>
      <p:cxnSp>
        <p:nvCxnSpPr>
          <p:cNvPr id="2761" name="Google Shape;2761;p82"/>
          <p:cNvCxnSpPr>
            <a:stCxn id="2737" idx="3"/>
            <a:endCxn id="2738" idx="1"/>
          </p:cNvCxnSpPr>
          <p:nvPr/>
        </p:nvCxnSpPr>
        <p:spPr>
          <a:xfrm>
            <a:off x="3739123" y="2592131"/>
            <a:ext cx="126300" cy="0"/>
          </a:xfrm>
          <a:prstGeom prst="straightConnector1">
            <a:avLst/>
          </a:prstGeom>
          <a:noFill/>
          <a:ln cap="flat" cmpd="sng" w="9525">
            <a:solidFill>
              <a:srgbClr val="9900FF"/>
            </a:solidFill>
            <a:prstDash val="solid"/>
            <a:round/>
            <a:headEnd len="med" w="med" type="none"/>
            <a:tailEnd len="med" w="med" type="triangle"/>
          </a:ln>
        </p:spPr>
      </p:cxnSp>
      <p:cxnSp>
        <p:nvCxnSpPr>
          <p:cNvPr id="2762" name="Google Shape;2762;p82"/>
          <p:cNvCxnSpPr>
            <a:stCxn id="2748" idx="3"/>
            <a:endCxn id="2752" idx="1"/>
          </p:cNvCxnSpPr>
          <p:nvPr/>
        </p:nvCxnSpPr>
        <p:spPr>
          <a:xfrm>
            <a:off x="3252581" y="4029186"/>
            <a:ext cx="561900" cy="600"/>
          </a:xfrm>
          <a:prstGeom prst="bentConnector3">
            <a:avLst>
              <a:gd fmla="val 50008" name="adj1"/>
            </a:avLst>
          </a:prstGeom>
          <a:noFill/>
          <a:ln cap="flat" cmpd="sng" w="9525">
            <a:solidFill>
              <a:srgbClr val="93C47D"/>
            </a:solidFill>
            <a:prstDash val="solid"/>
            <a:round/>
            <a:headEnd len="med" w="med" type="none"/>
            <a:tailEnd len="med" w="med" type="triangle"/>
          </a:ln>
        </p:spPr>
      </p:cxnSp>
      <p:cxnSp>
        <p:nvCxnSpPr>
          <p:cNvPr id="2763" name="Google Shape;2763;p82"/>
          <p:cNvCxnSpPr>
            <a:stCxn id="2752" idx="3"/>
            <a:endCxn id="2756" idx="1"/>
          </p:cNvCxnSpPr>
          <p:nvPr/>
        </p:nvCxnSpPr>
        <p:spPr>
          <a:xfrm>
            <a:off x="4527075" y="4029186"/>
            <a:ext cx="561900" cy="600"/>
          </a:xfrm>
          <a:prstGeom prst="bentConnector3">
            <a:avLst>
              <a:gd fmla="val 50008" name="adj1"/>
            </a:avLst>
          </a:prstGeom>
          <a:noFill/>
          <a:ln cap="flat" cmpd="sng" w="9525">
            <a:solidFill>
              <a:srgbClr val="93C47D"/>
            </a:solidFill>
            <a:prstDash val="solid"/>
            <a:round/>
            <a:headEnd len="med" w="med" type="none"/>
            <a:tailEnd len="med" w="med" type="triangle"/>
          </a:ln>
        </p:spPr>
      </p:cxnSp>
      <p:cxnSp>
        <p:nvCxnSpPr>
          <p:cNvPr id="2764" name="Google Shape;2764;p82"/>
          <p:cNvCxnSpPr>
            <a:stCxn id="2738" idx="2"/>
            <a:endCxn id="2755" idx="0"/>
          </p:cNvCxnSpPr>
          <p:nvPr/>
        </p:nvCxnSpPr>
        <p:spPr>
          <a:xfrm flipH="1" rot="-5400000">
            <a:off x="4446673" y="2620481"/>
            <a:ext cx="923100" cy="1074300"/>
          </a:xfrm>
          <a:prstGeom prst="bentConnector3">
            <a:avLst>
              <a:gd fmla="val 50000" name="adj1"/>
            </a:avLst>
          </a:prstGeom>
          <a:noFill/>
          <a:ln cap="flat" cmpd="sng" w="9525">
            <a:solidFill>
              <a:srgbClr val="9900FF"/>
            </a:solidFill>
            <a:prstDash val="solid"/>
            <a:round/>
            <a:headEnd len="med" w="med" type="none"/>
            <a:tailEnd len="med" w="med" type="triangle"/>
          </a:ln>
        </p:spPr>
      </p:cxnSp>
      <p:cxnSp>
        <p:nvCxnSpPr>
          <p:cNvPr id="2765" name="Google Shape;2765;p82"/>
          <p:cNvCxnSpPr>
            <a:stCxn id="2755" idx="1"/>
            <a:endCxn id="2751" idx="3"/>
          </p:cNvCxnSpPr>
          <p:nvPr/>
        </p:nvCxnSpPr>
        <p:spPr>
          <a:xfrm rot="10800000">
            <a:off x="4527169" y="3723215"/>
            <a:ext cx="561900" cy="0"/>
          </a:xfrm>
          <a:prstGeom prst="straightConnector1">
            <a:avLst/>
          </a:prstGeom>
          <a:noFill/>
          <a:ln cap="flat" cmpd="sng" w="9525">
            <a:solidFill>
              <a:srgbClr val="93C47D"/>
            </a:solidFill>
            <a:prstDash val="solid"/>
            <a:round/>
            <a:headEnd len="med" w="med" type="none"/>
            <a:tailEnd len="med" w="med" type="triangle"/>
          </a:ln>
        </p:spPr>
      </p:cxnSp>
      <p:cxnSp>
        <p:nvCxnSpPr>
          <p:cNvPr id="2766" name="Google Shape;2766;p82"/>
          <p:cNvCxnSpPr>
            <a:stCxn id="2751" idx="1"/>
            <a:endCxn id="2747" idx="3"/>
          </p:cNvCxnSpPr>
          <p:nvPr/>
        </p:nvCxnSpPr>
        <p:spPr>
          <a:xfrm rot="10800000">
            <a:off x="3252675" y="3723215"/>
            <a:ext cx="561900" cy="0"/>
          </a:xfrm>
          <a:prstGeom prst="straightConnector1">
            <a:avLst/>
          </a:prstGeom>
          <a:noFill/>
          <a:ln cap="flat" cmpd="sng" w="9525">
            <a:solidFill>
              <a:srgbClr val="93C47D"/>
            </a:solidFill>
            <a:prstDash val="solid"/>
            <a:round/>
            <a:headEnd len="med" w="med" type="none"/>
            <a:tailEnd len="med" w="med" type="triangle"/>
          </a:ln>
        </p:spPr>
      </p:cxnSp>
      <p:cxnSp>
        <p:nvCxnSpPr>
          <p:cNvPr id="2767" name="Google Shape;2767;p82"/>
          <p:cNvCxnSpPr>
            <a:stCxn id="2756" idx="3"/>
            <a:endCxn id="2739" idx="3"/>
          </p:cNvCxnSpPr>
          <p:nvPr/>
        </p:nvCxnSpPr>
        <p:spPr>
          <a:xfrm flipH="1" rot="10800000">
            <a:off x="5801569" y="2592186"/>
            <a:ext cx="213000" cy="1437000"/>
          </a:xfrm>
          <a:prstGeom prst="bentConnector3">
            <a:avLst>
              <a:gd fmla="val 253059" name="adj1"/>
            </a:avLst>
          </a:prstGeom>
          <a:noFill/>
          <a:ln cap="flat" cmpd="sng" w="9525">
            <a:solidFill>
              <a:srgbClr val="93C47D"/>
            </a:solidFill>
            <a:prstDash val="solid"/>
            <a:round/>
            <a:headEnd len="med" w="med" type="none"/>
            <a:tailEnd len="med" w="med" type="triangle"/>
          </a:ln>
        </p:spPr>
      </p:cxnSp>
      <p:cxnSp>
        <p:nvCxnSpPr>
          <p:cNvPr id="2768" name="Google Shape;2768;p82"/>
          <p:cNvCxnSpPr>
            <a:stCxn id="2747" idx="2"/>
            <a:endCxn id="2748" idx="0"/>
          </p:cNvCxnSpPr>
          <p:nvPr/>
        </p:nvCxnSpPr>
        <p:spPr>
          <a:xfrm>
            <a:off x="2896331" y="3827165"/>
            <a:ext cx="0" cy="98100"/>
          </a:xfrm>
          <a:prstGeom prst="straightConnector1">
            <a:avLst/>
          </a:prstGeom>
          <a:noFill/>
          <a:ln cap="flat" cmpd="sng" w="9525">
            <a:solidFill>
              <a:srgbClr val="93C47D"/>
            </a:solidFill>
            <a:prstDash val="solid"/>
            <a:round/>
            <a:headEnd len="med" w="med" type="none"/>
            <a:tailEnd len="med" w="med" type="triangle"/>
          </a:ln>
        </p:spPr>
      </p:cxnSp>
      <p:cxnSp>
        <p:nvCxnSpPr>
          <p:cNvPr id="2769" name="Google Shape;2769;p82"/>
          <p:cNvCxnSpPr/>
          <p:nvPr/>
        </p:nvCxnSpPr>
        <p:spPr>
          <a:xfrm>
            <a:off x="6640706" y="3913106"/>
            <a:ext cx="507300" cy="0"/>
          </a:xfrm>
          <a:prstGeom prst="straightConnector1">
            <a:avLst/>
          </a:prstGeom>
          <a:noFill/>
          <a:ln cap="flat" cmpd="sng" w="9525">
            <a:solidFill>
              <a:srgbClr val="FF0000"/>
            </a:solidFill>
            <a:prstDash val="solid"/>
            <a:round/>
            <a:headEnd len="med" w="med" type="none"/>
            <a:tailEnd len="med" w="med" type="triangle"/>
          </a:ln>
        </p:spPr>
      </p:cxnSp>
      <p:sp>
        <p:nvSpPr>
          <p:cNvPr id="2770" name="Google Shape;2770;p82"/>
          <p:cNvSpPr txBox="1"/>
          <p:nvPr/>
        </p:nvSpPr>
        <p:spPr>
          <a:xfrm>
            <a:off x="7281994" y="3780356"/>
            <a:ext cx="13035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t>Exception Request</a:t>
            </a:r>
            <a:endParaRPr sz="800"/>
          </a:p>
        </p:txBody>
      </p:sp>
      <p:cxnSp>
        <p:nvCxnSpPr>
          <p:cNvPr id="2771" name="Google Shape;2771;p82"/>
          <p:cNvCxnSpPr/>
          <p:nvPr/>
        </p:nvCxnSpPr>
        <p:spPr>
          <a:xfrm>
            <a:off x="6640706" y="4178606"/>
            <a:ext cx="507300" cy="0"/>
          </a:xfrm>
          <a:prstGeom prst="straightConnector1">
            <a:avLst/>
          </a:prstGeom>
          <a:noFill/>
          <a:ln cap="flat" cmpd="sng" w="9525">
            <a:solidFill>
              <a:srgbClr val="9900FF"/>
            </a:solidFill>
            <a:prstDash val="solid"/>
            <a:round/>
            <a:headEnd len="med" w="med" type="none"/>
            <a:tailEnd len="med" w="med" type="triangle"/>
          </a:ln>
        </p:spPr>
      </p:cxnSp>
      <p:sp>
        <p:nvSpPr>
          <p:cNvPr id="2772" name="Google Shape;2772;p82"/>
          <p:cNvSpPr txBox="1"/>
          <p:nvPr/>
        </p:nvSpPr>
        <p:spPr>
          <a:xfrm>
            <a:off x="7281994" y="4051594"/>
            <a:ext cx="13035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t>Operation Plan</a:t>
            </a:r>
            <a:endParaRPr sz="800"/>
          </a:p>
        </p:txBody>
      </p:sp>
      <p:cxnSp>
        <p:nvCxnSpPr>
          <p:cNvPr id="2773" name="Google Shape;2773;p82"/>
          <p:cNvCxnSpPr/>
          <p:nvPr/>
        </p:nvCxnSpPr>
        <p:spPr>
          <a:xfrm>
            <a:off x="6640706" y="4444106"/>
            <a:ext cx="507300" cy="0"/>
          </a:xfrm>
          <a:prstGeom prst="straightConnector1">
            <a:avLst/>
          </a:prstGeom>
          <a:noFill/>
          <a:ln cap="flat" cmpd="sng" w="9525">
            <a:solidFill>
              <a:schemeClr val="accent6"/>
            </a:solidFill>
            <a:prstDash val="solid"/>
            <a:round/>
            <a:headEnd len="med" w="med" type="none"/>
            <a:tailEnd len="med" w="med" type="triangle"/>
          </a:ln>
        </p:spPr>
      </p:cxnSp>
      <p:sp>
        <p:nvSpPr>
          <p:cNvPr id="2774" name="Google Shape;2774;p82"/>
          <p:cNvSpPr txBox="1"/>
          <p:nvPr/>
        </p:nvSpPr>
        <p:spPr>
          <a:xfrm>
            <a:off x="7281994" y="4322831"/>
            <a:ext cx="13035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800"/>
              <a:t>Operation</a:t>
            </a:r>
            <a:endParaRPr sz="800"/>
          </a:p>
        </p:txBody>
      </p:sp>
      <p:sp>
        <p:nvSpPr>
          <p:cNvPr id="2775" name="Google Shape;2775;p82"/>
          <p:cNvSpPr txBox="1"/>
          <p:nvPr/>
        </p:nvSpPr>
        <p:spPr>
          <a:xfrm>
            <a:off x="717300" y="653231"/>
            <a:ext cx="24582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100">
                <a:solidFill>
                  <a:srgbClr val="EE4D2D"/>
                </a:solidFill>
              </a:rPr>
              <a:t>How would the system work</a:t>
            </a:r>
            <a:endParaRPr b="1" sz="1100">
              <a:solidFill>
                <a:srgbClr val="EE4D2D"/>
              </a:solidFill>
            </a:endParaRPr>
          </a:p>
        </p:txBody>
      </p:sp>
      <p:sp>
        <p:nvSpPr>
          <p:cNvPr id="2776" name="Google Shape;2776;p82"/>
          <p:cNvSpPr/>
          <p:nvPr/>
        </p:nvSpPr>
        <p:spPr>
          <a:xfrm>
            <a:off x="2727422" y="956597"/>
            <a:ext cx="1228500" cy="143400"/>
          </a:xfrm>
          <a:prstGeom prst="roundRect">
            <a:avLst>
              <a:gd fmla="val 16667" name="adj"/>
            </a:avLst>
          </a:prstGeom>
          <a:solidFill>
            <a:srgbClr val="FFFFFF"/>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rgbClr val="3C78D8"/>
                </a:solidFill>
              </a:rPr>
              <a:t>Order Center</a:t>
            </a:r>
            <a:endParaRPr b="1" i="0" sz="800" u="none" cap="none" strike="noStrike">
              <a:solidFill>
                <a:srgbClr val="3C78D8"/>
              </a:solidFill>
              <a:latin typeface="Arial"/>
              <a:ea typeface="Arial"/>
              <a:cs typeface="Arial"/>
              <a:sym typeface="Arial"/>
            </a:endParaRPr>
          </a:p>
        </p:txBody>
      </p:sp>
      <p:sp>
        <p:nvSpPr>
          <p:cNvPr id="2760" name="Google Shape;2760;p82"/>
          <p:cNvSpPr/>
          <p:nvPr/>
        </p:nvSpPr>
        <p:spPr>
          <a:xfrm>
            <a:off x="1115960" y="1287225"/>
            <a:ext cx="1011600" cy="207900"/>
          </a:xfrm>
          <a:prstGeom prst="roundRect">
            <a:avLst>
              <a:gd fmla="val 16667" name="adj"/>
            </a:avLst>
          </a:prstGeom>
          <a:solidFill>
            <a:srgbClr val="3C78D8"/>
          </a:solidFill>
          <a:ln>
            <a:noFill/>
          </a:ln>
        </p:spPr>
        <p:txBody>
          <a:bodyPr anchorCtr="0" anchor="ctr" bIns="51425" lIns="51425" spcFirstLastPara="1" rIns="51425" wrap="square" tIns="51425">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Order Processing</a:t>
            </a:r>
            <a:endParaRPr b="0" i="0" sz="600" u="none" cap="none" strike="noStrike">
              <a:solidFill>
                <a:srgbClr val="FFFFFF"/>
              </a:solidFill>
              <a:latin typeface="Arial"/>
              <a:ea typeface="Arial"/>
              <a:cs typeface="Arial"/>
              <a:sym typeface="Arial"/>
            </a:endParaRPr>
          </a:p>
        </p:txBody>
      </p:sp>
      <p:sp>
        <p:nvSpPr>
          <p:cNvPr id="2777" name="Google Shape;2777;p82"/>
          <p:cNvSpPr txBox="1"/>
          <p:nvPr/>
        </p:nvSpPr>
        <p:spPr>
          <a:xfrm>
            <a:off x="5089071" y="3324994"/>
            <a:ext cx="712500" cy="196200"/>
          </a:xfrm>
          <a:prstGeom prst="rect">
            <a:avLst/>
          </a:prstGeom>
          <a:noFill/>
          <a:ln>
            <a:noFill/>
          </a:ln>
        </p:spPr>
        <p:txBody>
          <a:bodyPr anchorCtr="0" anchor="t" bIns="51425" lIns="51425" spcFirstLastPara="1" rIns="51425" wrap="square" tIns="51425">
            <a:spAutoFit/>
          </a:bodyPr>
          <a:lstStyle/>
          <a:p>
            <a:pPr indent="0" lvl="0" marL="0" marR="0" rtl="0" algn="ctr">
              <a:lnSpc>
                <a:spcPct val="100000"/>
              </a:lnSpc>
              <a:spcBef>
                <a:spcPts val="0"/>
              </a:spcBef>
              <a:spcAft>
                <a:spcPts val="0"/>
              </a:spcAft>
              <a:buClr>
                <a:srgbClr val="000000"/>
              </a:buClr>
              <a:buSzPts val="600"/>
              <a:buFont typeface="Arial"/>
              <a:buNone/>
            </a:pPr>
            <a:r>
              <a:rPr b="1" lang="en" sz="600">
                <a:solidFill>
                  <a:srgbClr val="FFFFFF"/>
                </a:solidFill>
              </a:rPr>
              <a:t>Event/Plan</a:t>
            </a:r>
            <a:endParaRPr b="1" i="0" sz="600" u="none" cap="none" strike="noStrike">
              <a:solidFill>
                <a:srgbClr val="FFFFFF"/>
              </a:solidFill>
              <a:latin typeface="Arial"/>
              <a:ea typeface="Arial"/>
              <a:cs typeface="Arial"/>
              <a:sym typeface="Arial"/>
            </a:endParaRPr>
          </a:p>
        </p:txBody>
      </p:sp>
      <p:sp>
        <p:nvSpPr>
          <p:cNvPr id="2778" name="Google Shape;2778;p82"/>
          <p:cNvSpPr/>
          <p:nvPr/>
        </p:nvSpPr>
        <p:spPr>
          <a:xfrm>
            <a:off x="196238" y="1806853"/>
            <a:ext cx="1137900" cy="300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lang="en" sz="700">
                <a:solidFill>
                  <a:srgbClr val="434343"/>
                </a:solidFill>
              </a:rPr>
              <a:t>Exception request from </a:t>
            </a:r>
            <a:r>
              <a:rPr lang="en" sz="700">
                <a:solidFill>
                  <a:srgbClr val="EE4D2D"/>
                </a:solidFill>
              </a:rPr>
              <a:t>upstream system</a:t>
            </a:r>
            <a:r>
              <a:rPr lang="en" sz="700">
                <a:solidFill>
                  <a:srgbClr val="434343"/>
                </a:solidFill>
              </a:rPr>
              <a:t>.</a:t>
            </a:r>
            <a:endParaRPr sz="700">
              <a:solidFill>
                <a:srgbClr val="434343"/>
              </a:solidFill>
            </a:endParaRPr>
          </a:p>
        </p:txBody>
      </p:sp>
      <p:sp>
        <p:nvSpPr>
          <p:cNvPr id="2779" name="Google Shape;2779;p82"/>
          <p:cNvSpPr/>
          <p:nvPr/>
        </p:nvSpPr>
        <p:spPr>
          <a:xfrm>
            <a:off x="196238" y="2682488"/>
            <a:ext cx="1137900" cy="300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lang="en" sz="700">
                <a:solidFill>
                  <a:srgbClr val="434343"/>
                </a:solidFill>
              </a:rPr>
              <a:t>Exception request from </a:t>
            </a:r>
            <a:r>
              <a:rPr lang="en" sz="700">
                <a:solidFill>
                  <a:srgbClr val="EE4D2D"/>
                </a:solidFill>
              </a:rPr>
              <a:t>operation team</a:t>
            </a:r>
            <a:r>
              <a:rPr lang="en" sz="700">
                <a:solidFill>
                  <a:srgbClr val="434343"/>
                </a:solidFill>
              </a:rPr>
              <a:t>.</a:t>
            </a:r>
            <a:endParaRPr sz="700">
              <a:solidFill>
                <a:srgbClr val="434343"/>
              </a:solidFill>
            </a:endParaRPr>
          </a:p>
        </p:txBody>
      </p:sp>
      <p:cxnSp>
        <p:nvCxnSpPr>
          <p:cNvPr id="2780" name="Google Shape;2780;p82"/>
          <p:cNvCxnSpPr>
            <a:stCxn id="2778" idx="3"/>
          </p:cNvCxnSpPr>
          <p:nvPr/>
        </p:nvCxnSpPr>
        <p:spPr>
          <a:xfrm>
            <a:off x="1334138" y="1957003"/>
            <a:ext cx="252900" cy="0"/>
          </a:xfrm>
          <a:prstGeom prst="straightConnector1">
            <a:avLst/>
          </a:prstGeom>
          <a:noFill/>
          <a:ln cap="flat" cmpd="sng" w="9525">
            <a:solidFill>
              <a:schemeClr val="dk2"/>
            </a:solidFill>
            <a:prstDash val="solid"/>
            <a:round/>
            <a:headEnd len="med" w="med" type="none"/>
            <a:tailEnd len="med" w="med" type="oval"/>
          </a:ln>
        </p:spPr>
      </p:cxnSp>
      <p:cxnSp>
        <p:nvCxnSpPr>
          <p:cNvPr id="2781" name="Google Shape;2781;p82"/>
          <p:cNvCxnSpPr>
            <a:stCxn id="2779" idx="3"/>
          </p:cNvCxnSpPr>
          <p:nvPr/>
        </p:nvCxnSpPr>
        <p:spPr>
          <a:xfrm>
            <a:off x="1334138" y="2832638"/>
            <a:ext cx="259800" cy="0"/>
          </a:xfrm>
          <a:prstGeom prst="straightConnector1">
            <a:avLst/>
          </a:prstGeom>
          <a:noFill/>
          <a:ln cap="flat" cmpd="sng" w="9525">
            <a:solidFill>
              <a:schemeClr val="dk2"/>
            </a:solidFill>
            <a:prstDash val="solid"/>
            <a:round/>
            <a:headEnd len="med" w="med" type="none"/>
            <a:tailEnd len="med" w="med" type="oval"/>
          </a:ln>
        </p:spPr>
      </p:cxnSp>
      <p:sp>
        <p:nvSpPr>
          <p:cNvPr id="2782" name="Google Shape;2782;p82"/>
          <p:cNvSpPr/>
          <p:nvPr/>
        </p:nvSpPr>
        <p:spPr>
          <a:xfrm>
            <a:off x="4527019" y="1816388"/>
            <a:ext cx="1592700" cy="4173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lnSpc>
                <a:spcPct val="115000"/>
              </a:lnSpc>
              <a:spcBef>
                <a:spcPts val="0"/>
              </a:spcBef>
              <a:spcAft>
                <a:spcPts val="0"/>
              </a:spcAft>
              <a:buClr>
                <a:schemeClr val="dk1"/>
              </a:buClr>
              <a:buSzPts val="800"/>
              <a:buFont typeface="Arial"/>
              <a:buNone/>
            </a:pPr>
            <a:r>
              <a:rPr lang="en" sz="700">
                <a:solidFill>
                  <a:srgbClr val="434343"/>
                </a:solidFill>
              </a:rPr>
              <a:t>Exception request from </a:t>
            </a:r>
            <a:r>
              <a:rPr lang="en" sz="700">
                <a:solidFill>
                  <a:srgbClr val="EE4D2D"/>
                </a:solidFill>
              </a:rPr>
              <a:t>Monitor</a:t>
            </a:r>
            <a:r>
              <a:rPr lang="en" sz="700">
                <a:solidFill>
                  <a:srgbClr val="434343"/>
                </a:solidFill>
              </a:rPr>
              <a:t>. System discovers the exception and auto-generate the handling method.</a:t>
            </a:r>
            <a:endParaRPr sz="700">
              <a:solidFill>
                <a:srgbClr val="434343"/>
              </a:solidFill>
            </a:endParaRPr>
          </a:p>
        </p:txBody>
      </p:sp>
      <p:cxnSp>
        <p:nvCxnSpPr>
          <p:cNvPr id="2783" name="Google Shape;2783;p82"/>
          <p:cNvCxnSpPr>
            <a:stCxn id="2782" idx="1"/>
          </p:cNvCxnSpPr>
          <p:nvPr/>
        </p:nvCxnSpPr>
        <p:spPr>
          <a:xfrm rot="10800000">
            <a:off x="3276919" y="2025038"/>
            <a:ext cx="1250100" cy="0"/>
          </a:xfrm>
          <a:prstGeom prst="straightConnector1">
            <a:avLst/>
          </a:prstGeom>
          <a:noFill/>
          <a:ln cap="flat" cmpd="sng" w="9525">
            <a:solidFill>
              <a:schemeClr val="dk2"/>
            </a:solidFill>
            <a:prstDash val="solid"/>
            <a:round/>
            <a:headEnd len="med" w="med" type="none"/>
            <a:tailEnd len="med" w="med" type="oval"/>
          </a:ln>
        </p:spPr>
      </p:cxnSp>
      <p:sp>
        <p:nvSpPr>
          <p:cNvPr id="2784" name="Google Shape;2784;p82"/>
          <p:cNvSpPr/>
          <p:nvPr/>
        </p:nvSpPr>
        <p:spPr>
          <a:xfrm>
            <a:off x="6640706" y="1046606"/>
            <a:ext cx="2243700" cy="2545800"/>
          </a:xfrm>
          <a:prstGeom prst="roundRect">
            <a:avLst>
              <a:gd fmla="val 0" name="adj"/>
            </a:avLst>
          </a:prstGeom>
          <a:noFill/>
          <a:ln cap="flat" cmpd="sng" w="9525">
            <a:solidFill>
              <a:srgbClr val="EE4D2D"/>
            </a:solidFill>
            <a:prstDash val="dash"/>
            <a:round/>
            <a:headEnd len="sm" w="sm" type="none"/>
            <a:tailEnd len="sm" w="sm" type="none"/>
          </a:ln>
        </p:spPr>
        <p:txBody>
          <a:bodyPr anchorCtr="0" anchor="t" bIns="51425" lIns="51425" spcFirstLastPara="1" rIns="51425" wrap="square" tIns="51425">
            <a:noAutofit/>
          </a:bodyPr>
          <a:lstStyle/>
          <a:p>
            <a:pPr indent="0" lvl="0" marL="0" marR="0" rtl="0" algn="l">
              <a:lnSpc>
                <a:spcPct val="115000"/>
              </a:lnSpc>
              <a:spcBef>
                <a:spcPts val="0"/>
              </a:spcBef>
              <a:spcAft>
                <a:spcPts val="0"/>
              </a:spcAft>
              <a:buClr>
                <a:srgbClr val="000000"/>
              </a:buClr>
              <a:buSzPts val="800"/>
              <a:buFont typeface="Arial"/>
              <a:buNone/>
            </a:pPr>
            <a:r>
              <a:rPr b="1" lang="en" sz="800">
                <a:solidFill>
                  <a:srgbClr val="EE4D2D"/>
                </a:solidFill>
              </a:rPr>
              <a:t>Explanation for Exception Operation Domain：</a:t>
            </a:r>
            <a:endParaRPr b="1" sz="800">
              <a:solidFill>
                <a:srgbClr val="EE4D2D"/>
              </a:solidFill>
            </a:endParaRPr>
          </a:p>
          <a:p>
            <a:pPr indent="0" lvl="0" marL="0" marR="0" rtl="0" algn="l">
              <a:lnSpc>
                <a:spcPct val="115000"/>
              </a:lnSpc>
              <a:spcBef>
                <a:spcPts val="0"/>
              </a:spcBef>
              <a:spcAft>
                <a:spcPts val="0"/>
              </a:spcAft>
              <a:buClr>
                <a:srgbClr val="000000"/>
              </a:buClr>
              <a:buSzPts val="800"/>
              <a:buFont typeface="Arial"/>
              <a:buNone/>
            </a:pPr>
            <a:r>
              <a:t/>
            </a:r>
            <a:endParaRPr b="1" sz="800">
              <a:solidFill>
                <a:srgbClr val="EE4D2D"/>
              </a:solidFill>
            </a:endParaRPr>
          </a:p>
          <a:p>
            <a:pPr indent="-127000" lvl="0" marL="139700" marR="0" rtl="0" algn="l">
              <a:lnSpc>
                <a:spcPct val="115000"/>
              </a:lnSpc>
              <a:spcBef>
                <a:spcPts val="0"/>
              </a:spcBef>
              <a:spcAft>
                <a:spcPts val="0"/>
              </a:spcAft>
              <a:buClr>
                <a:srgbClr val="434343"/>
              </a:buClr>
              <a:buSzPts val="800"/>
              <a:buChar char="●"/>
            </a:pPr>
            <a:r>
              <a:rPr b="1" lang="en" sz="800">
                <a:solidFill>
                  <a:srgbClr val="434343"/>
                </a:solidFill>
              </a:rPr>
              <a:t>Event/Plan:</a:t>
            </a:r>
            <a:r>
              <a:rPr lang="en" sz="800">
                <a:solidFill>
                  <a:srgbClr val="434343"/>
                </a:solidFill>
              </a:rPr>
              <a:t> Receive the exception plan in the beginning, and after the exception order update, then send the event to event center.</a:t>
            </a:r>
            <a:endParaRPr sz="800">
              <a:solidFill>
                <a:srgbClr val="434343"/>
              </a:solidFill>
            </a:endParaRPr>
          </a:p>
          <a:p>
            <a:pPr indent="0" lvl="0" marL="0" marR="0" rtl="0" algn="l">
              <a:lnSpc>
                <a:spcPct val="115000"/>
              </a:lnSpc>
              <a:spcBef>
                <a:spcPts val="0"/>
              </a:spcBef>
              <a:spcAft>
                <a:spcPts val="0"/>
              </a:spcAft>
              <a:buNone/>
            </a:pPr>
            <a:r>
              <a:t/>
            </a:r>
            <a:endParaRPr sz="800">
              <a:solidFill>
                <a:srgbClr val="434343"/>
              </a:solidFill>
            </a:endParaRPr>
          </a:p>
          <a:p>
            <a:pPr indent="-127000" lvl="0" marL="139700" marR="0" rtl="0" algn="l">
              <a:lnSpc>
                <a:spcPct val="115000"/>
              </a:lnSpc>
              <a:spcBef>
                <a:spcPts val="0"/>
              </a:spcBef>
              <a:spcAft>
                <a:spcPts val="0"/>
              </a:spcAft>
              <a:buClr>
                <a:srgbClr val="434343"/>
              </a:buClr>
              <a:buSzPts val="800"/>
              <a:buChar char="●"/>
            </a:pPr>
            <a:r>
              <a:rPr b="1" lang="en" sz="800">
                <a:solidFill>
                  <a:srgbClr val="434343"/>
                </a:solidFill>
              </a:rPr>
              <a:t>EO Center: </a:t>
            </a:r>
            <a:r>
              <a:rPr lang="en" sz="800">
                <a:solidFill>
                  <a:srgbClr val="434343"/>
                </a:solidFill>
              </a:rPr>
              <a:t>Create exception order (EO) according to the exception plan, update EO state and record operation history.</a:t>
            </a:r>
            <a:endParaRPr sz="800">
              <a:solidFill>
                <a:srgbClr val="434343"/>
              </a:solidFill>
            </a:endParaRPr>
          </a:p>
          <a:p>
            <a:pPr indent="0" lvl="0" marL="0" marR="0" rtl="0" algn="l">
              <a:lnSpc>
                <a:spcPct val="115000"/>
              </a:lnSpc>
              <a:spcBef>
                <a:spcPts val="0"/>
              </a:spcBef>
              <a:spcAft>
                <a:spcPts val="0"/>
              </a:spcAft>
              <a:buNone/>
            </a:pPr>
            <a:r>
              <a:t/>
            </a:r>
            <a:endParaRPr sz="800">
              <a:solidFill>
                <a:srgbClr val="434343"/>
              </a:solidFill>
            </a:endParaRPr>
          </a:p>
          <a:p>
            <a:pPr indent="-127000" lvl="0" marL="139700" marR="0" rtl="0" algn="l">
              <a:lnSpc>
                <a:spcPct val="115000"/>
              </a:lnSpc>
              <a:spcBef>
                <a:spcPts val="0"/>
              </a:spcBef>
              <a:spcAft>
                <a:spcPts val="0"/>
              </a:spcAft>
              <a:buClr>
                <a:srgbClr val="434343"/>
              </a:buClr>
              <a:buSzPts val="800"/>
              <a:buChar char="●"/>
            </a:pPr>
            <a:r>
              <a:rPr b="1" lang="en" sz="800">
                <a:solidFill>
                  <a:srgbClr val="434343"/>
                </a:solidFill>
              </a:rPr>
              <a:t>Operation:</a:t>
            </a:r>
            <a:r>
              <a:rPr lang="en" sz="800">
                <a:solidFill>
                  <a:srgbClr val="434343"/>
                </a:solidFill>
              </a:rPr>
              <a:t> Different exception plans and different markets have different SOP. (such as  order interception, some markets need relabel, and some don’t need.) This module support user to configure SOP, and help exception order decide which SOP to use.</a:t>
            </a:r>
            <a:endParaRPr sz="800">
              <a:solidFill>
                <a:srgbClr val="434343"/>
              </a:solidFill>
            </a:endParaRPr>
          </a:p>
          <a:p>
            <a:pPr indent="0" lvl="0" marL="0" marR="0" rtl="0" algn="l">
              <a:lnSpc>
                <a:spcPct val="115000"/>
              </a:lnSpc>
              <a:spcBef>
                <a:spcPts val="0"/>
              </a:spcBef>
              <a:spcAft>
                <a:spcPts val="0"/>
              </a:spcAft>
              <a:buNone/>
            </a:pPr>
            <a:r>
              <a:t/>
            </a:r>
            <a:endParaRPr sz="800">
              <a:solidFill>
                <a:srgbClr val="434343"/>
              </a:solidFill>
            </a:endParaRPr>
          </a:p>
          <a:p>
            <a:pPr indent="-127000" lvl="0" marL="139700" marR="0" rtl="0" algn="l">
              <a:lnSpc>
                <a:spcPct val="115000"/>
              </a:lnSpc>
              <a:spcBef>
                <a:spcPts val="0"/>
              </a:spcBef>
              <a:spcAft>
                <a:spcPts val="0"/>
              </a:spcAft>
              <a:buClr>
                <a:srgbClr val="434343"/>
              </a:buClr>
              <a:buSzPts val="800"/>
              <a:buChar char="●"/>
            </a:pPr>
            <a:r>
              <a:rPr b="1" lang="en" sz="800">
                <a:solidFill>
                  <a:srgbClr val="434343"/>
                </a:solidFill>
              </a:rPr>
              <a:t>Ticket Center:</a:t>
            </a:r>
            <a:r>
              <a:rPr lang="en" sz="800">
                <a:solidFill>
                  <a:srgbClr val="434343"/>
                </a:solidFill>
              </a:rPr>
              <a:t> Detail on Page 18.</a:t>
            </a:r>
            <a:endParaRPr sz="800">
              <a:solidFill>
                <a:srgbClr val="43434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8" name="Shape 2788"/>
        <p:cNvGrpSpPr/>
        <p:nvPr/>
      </p:nvGrpSpPr>
      <p:grpSpPr>
        <a:xfrm>
          <a:off x="0" y="0"/>
          <a:ext cx="0" cy="0"/>
          <a:chOff x="0" y="0"/>
          <a:chExt cx="0" cy="0"/>
        </a:xfrm>
      </p:grpSpPr>
      <p:sp>
        <p:nvSpPr>
          <p:cNvPr id="2789" name="Google Shape;2789;p83"/>
          <p:cNvSpPr/>
          <p:nvPr/>
        </p:nvSpPr>
        <p:spPr>
          <a:xfrm>
            <a:off x="93938" y="900300"/>
            <a:ext cx="7719000" cy="3507300"/>
          </a:xfrm>
          <a:prstGeom prst="rect">
            <a:avLst/>
          </a:prstGeom>
          <a:noFill/>
          <a:ln cap="flat" cmpd="sng" w="9525">
            <a:solidFill>
              <a:srgbClr val="EB56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90" name="Google Shape;2790;p83"/>
          <p:cNvSpPr txBox="1"/>
          <p:nvPr/>
        </p:nvSpPr>
        <p:spPr>
          <a:xfrm>
            <a:off x="704850" y="123825"/>
            <a:ext cx="6715200" cy="41730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EE4D2D"/>
              </a:buClr>
              <a:buSzPts val="1800"/>
              <a:buFont typeface="Arial"/>
              <a:buNone/>
            </a:pPr>
            <a:r>
              <a:rPr b="1" lang="en" sz="1800">
                <a:solidFill>
                  <a:srgbClr val="EE4D2D"/>
                </a:solidFill>
              </a:rPr>
              <a:t>Architecture</a:t>
            </a:r>
            <a:endParaRPr b="0" i="0" sz="1100" u="none" cap="none" strike="noStrike">
              <a:solidFill>
                <a:srgbClr val="000000"/>
              </a:solidFill>
              <a:latin typeface="Arial"/>
              <a:ea typeface="Arial"/>
              <a:cs typeface="Arial"/>
              <a:sym typeface="Arial"/>
            </a:endParaRPr>
          </a:p>
        </p:txBody>
      </p:sp>
      <p:sp>
        <p:nvSpPr>
          <p:cNvPr id="2791" name="Google Shape;2791;p83"/>
          <p:cNvSpPr/>
          <p:nvPr/>
        </p:nvSpPr>
        <p:spPr>
          <a:xfrm>
            <a:off x="139238" y="2939344"/>
            <a:ext cx="6196200" cy="999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Atom Service </a:t>
            </a:r>
            <a:endParaRPr b="1" sz="800">
              <a:solidFill>
                <a:srgbClr val="434343"/>
              </a:solidFill>
            </a:endParaRPr>
          </a:p>
          <a:p>
            <a:pPr indent="0" lvl="0" marL="0" rtl="0" algn="l">
              <a:spcBef>
                <a:spcPts val="0"/>
              </a:spcBef>
              <a:spcAft>
                <a:spcPts val="0"/>
              </a:spcAft>
              <a:buNone/>
            </a:pPr>
            <a:r>
              <a:rPr b="1" lang="en" sz="800">
                <a:solidFill>
                  <a:srgbClr val="434343"/>
                </a:solidFill>
              </a:rPr>
              <a:t>Library</a:t>
            </a:r>
            <a:endParaRPr b="1" sz="800">
              <a:solidFill>
                <a:srgbClr val="434343"/>
              </a:solidFill>
            </a:endParaRPr>
          </a:p>
        </p:txBody>
      </p:sp>
      <p:sp>
        <p:nvSpPr>
          <p:cNvPr id="2792" name="Google Shape;2792;p83"/>
          <p:cNvSpPr/>
          <p:nvPr/>
        </p:nvSpPr>
        <p:spPr>
          <a:xfrm>
            <a:off x="139238" y="1879800"/>
            <a:ext cx="4998900" cy="999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Operation</a:t>
            </a:r>
            <a:endParaRPr b="1" sz="800">
              <a:solidFill>
                <a:srgbClr val="434343"/>
              </a:solidFill>
            </a:endParaRPr>
          </a:p>
          <a:p>
            <a:pPr indent="0" lvl="0" marL="0" rtl="0" algn="l">
              <a:spcBef>
                <a:spcPts val="0"/>
              </a:spcBef>
              <a:spcAft>
                <a:spcPts val="0"/>
              </a:spcAft>
              <a:buNone/>
            </a:pPr>
            <a:r>
              <a:rPr b="1" lang="en" sz="800">
                <a:solidFill>
                  <a:srgbClr val="434343"/>
                </a:solidFill>
              </a:rPr>
              <a:t> Library</a:t>
            </a:r>
            <a:endParaRPr b="1" sz="800">
              <a:solidFill>
                <a:srgbClr val="434343"/>
              </a:solidFill>
            </a:endParaRPr>
          </a:p>
        </p:txBody>
      </p:sp>
      <p:sp>
        <p:nvSpPr>
          <p:cNvPr id="2793" name="Google Shape;2793;p83"/>
          <p:cNvSpPr/>
          <p:nvPr/>
        </p:nvSpPr>
        <p:spPr>
          <a:xfrm>
            <a:off x="139238" y="1515431"/>
            <a:ext cx="6196200" cy="303900"/>
          </a:xfrm>
          <a:prstGeom prst="rect">
            <a:avLst/>
          </a:prstGeom>
          <a:solidFill>
            <a:srgbClr val="C9DAF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Flow Engine</a:t>
            </a:r>
            <a:endParaRPr b="1" sz="800">
              <a:solidFill>
                <a:srgbClr val="434343"/>
              </a:solidFill>
            </a:endParaRPr>
          </a:p>
        </p:txBody>
      </p:sp>
      <p:sp>
        <p:nvSpPr>
          <p:cNvPr id="2794" name="Google Shape;2794;p83"/>
          <p:cNvSpPr/>
          <p:nvPr/>
        </p:nvSpPr>
        <p:spPr>
          <a:xfrm>
            <a:off x="139238" y="3998888"/>
            <a:ext cx="7619100" cy="3420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In-station Basic</a:t>
            </a:r>
            <a:endParaRPr b="1" sz="800">
              <a:solidFill>
                <a:srgbClr val="434343"/>
              </a:solidFill>
            </a:endParaRPr>
          </a:p>
        </p:txBody>
      </p:sp>
      <p:sp>
        <p:nvSpPr>
          <p:cNvPr id="2795" name="Google Shape;2795;p83"/>
          <p:cNvSpPr/>
          <p:nvPr/>
        </p:nvSpPr>
        <p:spPr>
          <a:xfrm>
            <a:off x="1118306" y="4089450"/>
            <a:ext cx="8448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Station Capacity</a:t>
            </a:r>
            <a:endParaRPr sz="800">
              <a:solidFill>
                <a:schemeClr val="lt1"/>
              </a:solidFill>
            </a:endParaRPr>
          </a:p>
        </p:txBody>
      </p:sp>
      <p:sp>
        <p:nvSpPr>
          <p:cNvPr id="2796" name="Google Shape;2796;p83"/>
          <p:cNvSpPr/>
          <p:nvPr/>
        </p:nvSpPr>
        <p:spPr>
          <a:xfrm>
            <a:off x="2037319" y="40894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Plan Management</a:t>
            </a:r>
            <a:endParaRPr sz="800">
              <a:solidFill>
                <a:schemeClr val="lt1"/>
              </a:solidFill>
            </a:endParaRPr>
          </a:p>
        </p:txBody>
      </p:sp>
      <p:sp>
        <p:nvSpPr>
          <p:cNvPr id="2797" name="Google Shape;2797;p83"/>
          <p:cNvSpPr/>
          <p:nvPr/>
        </p:nvSpPr>
        <p:spPr>
          <a:xfrm>
            <a:off x="3036656" y="40894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Task Management</a:t>
            </a:r>
            <a:endParaRPr sz="800">
              <a:solidFill>
                <a:schemeClr val="lt1"/>
              </a:solidFill>
            </a:endParaRPr>
          </a:p>
        </p:txBody>
      </p:sp>
      <p:sp>
        <p:nvSpPr>
          <p:cNvPr id="2798" name="Google Shape;2798;p83"/>
          <p:cNvSpPr/>
          <p:nvPr/>
        </p:nvSpPr>
        <p:spPr>
          <a:xfrm>
            <a:off x="4035994" y="40894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SOO Center</a:t>
            </a:r>
            <a:endParaRPr sz="800">
              <a:solidFill>
                <a:schemeClr val="lt1"/>
              </a:solidFill>
            </a:endParaRPr>
          </a:p>
        </p:txBody>
      </p:sp>
      <p:sp>
        <p:nvSpPr>
          <p:cNvPr id="2799" name="Google Shape;2799;p83"/>
          <p:cNvSpPr/>
          <p:nvPr/>
        </p:nvSpPr>
        <p:spPr>
          <a:xfrm>
            <a:off x="5035331" y="40894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Operation Record</a:t>
            </a:r>
            <a:endParaRPr sz="800">
              <a:solidFill>
                <a:schemeClr val="lt1"/>
              </a:solidFill>
            </a:endParaRPr>
          </a:p>
        </p:txBody>
      </p:sp>
      <p:sp>
        <p:nvSpPr>
          <p:cNvPr id="2800" name="Google Shape;2800;p83"/>
          <p:cNvSpPr/>
          <p:nvPr/>
        </p:nvSpPr>
        <p:spPr>
          <a:xfrm>
            <a:off x="6034669" y="4089450"/>
            <a:ext cx="925200" cy="160800"/>
          </a:xfrm>
          <a:prstGeom prst="rect">
            <a:avLst/>
          </a:prstGeom>
          <a:solidFill>
            <a:srgbClr val="1155CC"/>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800">
                <a:solidFill>
                  <a:schemeClr val="lt1"/>
                </a:solidFill>
              </a:rPr>
              <a:t>Sorting Plan</a:t>
            </a:r>
            <a:endParaRPr sz="800">
              <a:solidFill>
                <a:schemeClr val="lt1"/>
              </a:solidFill>
            </a:endParaRPr>
          </a:p>
        </p:txBody>
      </p:sp>
      <p:sp>
        <p:nvSpPr>
          <p:cNvPr id="2801" name="Google Shape;2801;p83"/>
          <p:cNvSpPr/>
          <p:nvPr/>
        </p:nvSpPr>
        <p:spPr>
          <a:xfrm>
            <a:off x="1104900" y="3006413"/>
            <a:ext cx="18978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02" name="Google Shape;2802;p83"/>
          <p:cNvSpPr txBox="1"/>
          <p:nvPr/>
        </p:nvSpPr>
        <p:spPr>
          <a:xfrm>
            <a:off x="1631400" y="3006413"/>
            <a:ext cx="8448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700">
                <a:solidFill>
                  <a:schemeClr val="lt1"/>
                </a:solidFill>
              </a:rPr>
              <a:t>Validation Atom</a:t>
            </a:r>
            <a:endParaRPr b="1" sz="700">
              <a:solidFill>
                <a:schemeClr val="lt1"/>
              </a:solidFill>
            </a:endParaRPr>
          </a:p>
        </p:txBody>
      </p:sp>
      <p:sp>
        <p:nvSpPr>
          <p:cNvPr id="2803" name="Google Shape;2803;p83"/>
          <p:cNvSpPr/>
          <p:nvPr/>
        </p:nvSpPr>
        <p:spPr>
          <a:xfrm>
            <a:off x="1192444" y="3248738"/>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Market Validation</a:t>
            </a:r>
            <a:endParaRPr sz="700">
              <a:solidFill>
                <a:srgbClr val="434343"/>
              </a:solidFill>
            </a:endParaRPr>
          </a:p>
        </p:txBody>
      </p:sp>
      <p:sp>
        <p:nvSpPr>
          <p:cNvPr id="2804" name="Google Shape;2804;p83"/>
          <p:cNvSpPr/>
          <p:nvPr/>
        </p:nvSpPr>
        <p:spPr>
          <a:xfrm>
            <a:off x="1192444" y="3458916"/>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Station Validation</a:t>
            </a:r>
            <a:endParaRPr sz="700">
              <a:solidFill>
                <a:srgbClr val="434343"/>
              </a:solidFill>
            </a:endParaRPr>
          </a:p>
        </p:txBody>
      </p:sp>
      <p:sp>
        <p:nvSpPr>
          <p:cNvPr id="2805" name="Google Shape;2805;p83"/>
          <p:cNvSpPr/>
          <p:nvPr/>
        </p:nvSpPr>
        <p:spPr>
          <a:xfrm>
            <a:off x="1192444" y="3669094"/>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Station Validation</a:t>
            </a:r>
            <a:endParaRPr sz="700">
              <a:solidFill>
                <a:srgbClr val="434343"/>
              </a:solidFill>
            </a:endParaRPr>
          </a:p>
        </p:txBody>
      </p:sp>
      <p:sp>
        <p:nvSpPr>
          <p:cNvPr id="2806" name="Google Shape;2806;p83"/>
          <p:cNvSpPr/>
          <p:nvPr/>
        </p:nvSpPr>
        <p:spPr>
          <a:xfrm>
            <a:off x="2077481" y="3248738"/>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Market Validation</a:t>
            </a:r>
            <a:endParaRPr sz="700">
              <a:solidFill>
                <a:srgbClr val="434343"/>
              </a:solidFill>
            </a:endParaRPr>
          </a:p>
        </p:txBody>
      </p:sp>
      <p:sp>
        <p:nvSpPr>
          <p:cNvPr id="2807" name="Google Shape;2807;p83"/>
          <p:cNvSpPr/>
          <p:nvPr/>
        </p:nvSpPr>
        <p:spPr>
          <a:xfrm>
            <a:off x="2077481" y="3458925"/>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Tag Validation</a:t>
            </a:r>
            <a:endParaRPr sz="700">
              <a:solidFill>
                <a:srgbClr val="434343"/>
              </a:solidFill>
            </a:endParaRPr>
          </a:p>
        </p:txBody>
      </p:sp>
      <p:sp>
        <p:nvSpPr>
          <p:cNvPr id="2808" name="Google Shape;2808;p83"/>
          <p:cNvSpPr/>
          <p:nvPr/>
        </p:nvSpPr>
        <p:spPr>
          <a:xfrm>
            <a:off x="2077481" y="3669094"/>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Access Validation</a:t>
            </a:r>
            <a:endParaRPr sz="700">
              <a:solidFill>
                <a:srgbClr val="434343"/>
              </a:solidFill>
            </a:endParaRPr>
          </a:p>
        </p:txBody>
      </p:sp>
      <p:sp>
        <p:nvSpPr>
          <p:cNvPr id="2809" name="Google Shape;2809;p83"/>
          <p:cNvSpPr/>
          <p:nvPr/>
        </p:nvSpPr>
        <p:spPr>
          <a:xfrm>
            <a:off x="5172356" y="3001397"/>
            <a:ext cx="10185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0" name="Google Shape;2810;p83"/>
          <p:cNvSpPr txBox="1"/>
          <p:nvPr/>
        </p:nvSpPr>
        <p:spPr>
          <a:xfrm>
            <a:off x="5259206" y="3001397"/>
            <a:ext cx="844800" cy="246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700">
                <a:solidFill>
                  <a:schemeClr val="lt1"/>
                </a:solidFill>
              </a:rPr>
              <a:t>Interaction Atom</a:t>
            </a:r>
            <a:endParaRPr b="1" sz="700">
              <a:solidFill>
                <a:schemeClr val="lt1"/>
              </a:solidFill>
            </a:endParaRPr>
          </a:p>
        </p:txBody>
      </p:sp>
      <p:sp>
        <p:nvSpPr>
          <p:cNvPr id="2811" name="Google Shape;2811;p83"/>
          <p:cNvSpPr/>
          <p:nvPr/>
        </p:nvSpPr>
        <p:spPr>
          <a:xfrm>
            <a:off x="5259900" y="3243722"/>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Banner</a:t>
            </a:r>
            <a:endParaRPr sz="700">
              <a:solidFill>
                <a:srgbClr val="434343"/>
              </a:solidFill>
            </a:endParaRPr>
          </a:p>
        </p:txBody>
      </p:sp>
      <p:sp>
        <p:nvSpPr>
          <p:cNvPr id="2812" name="Google Shape;2812;p83"/>
          <p:cNvSpPr/>
          <p:nvPr/>
        </p:nvSpPr>
        <p:spPr>
          <a:xfrm>
            <a:off x="5259900" y="3453900"/>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Pop-up</a:t>
            </a:r>
            <a:endParaRPr sz="700">
              <a:solidFill>
                <a:srgbClr val="434343"/>
              </a:solidFill>
            </a:endParaRPr>
          </a:p>
        </p:txBody>
      </p:sp>
      <p:sp>
        <p:nvSpPr>
          <p:cNvPr id="2813" name="Google Shape;2813;p83"/>
          <p:cNvSpPr/>
          <p:nvPr/>
        </p:nvSpPr>
        <p:spPr>
          <a:xfrm>
            <a:off x="5259900" y="3664078"/>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Info Input</a:t>
            </a:r>
            <a:endParaRPr sz="700">
              <a:solidFill>
                <a:srgbClr val="434343"/>
              </a:solidFill>
            </a:endParaRPr>
          </a:p>
        </p:txBody>
      </p:sp>
      <p:sp>
        <p:nvSpPr>
          <p:cNvPr id="2814" name="Google Shape;2814;p83"/>
          <p:cNvSpPr/>
          <p:nvPr/>
        </p:nvSpPr>
        <p:spPr>
          <a:xfrm>
            <a:off x="3138619" y="2996372"/>
            <a:ext cx="1897800" cy="885300"/>
          </a:xfrm>
          <a:prstGeom prst="rect">
            <a:avLst/>
          </a:prstGeom>
          <a:solidFill>
            <a:srgbClr val="EB56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5" name="Google Shape;2815;p83"/>
          <p:cNvSpPr txBox="1"/>
          <p:nvPr/>
        </p:nvSpPr>
        <p:spPr>
          <a:xfrm>
            <a:off x="3665119" y="2996372"/>
            <a:ext cx="844800" cy="2463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700">
                <a:solidFill>
                  <a:schemeClr val="lt1"/>
                </a:solidFill>
              </a:rPr>
              <a:t>Action Atom</a:t>
            </a:r>
            <a:endParaRPr b="1" sz="700">
              <a:solidFill>
                <a:schemeClr val="lt1"/>
              </a:solidFill>
            </a:endParaRPr>
          </a:p>
        </p:txBody>
      </p:sp>
      <p:sp>
        <p:nvSpPr>
          <p:cNvPr id="2816" name="Google Shape;2816;p83"/>
          <p:cNvSpPr/>
          <p:nvPr/>
        </p:nvSpPr>
        <p:spPr>
          <a:xfrm>
            <a:off x="3226163" y="3238697"/>
            <a:ext cx="8448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SOO Status Update</a:t>
            </a:r>
            <a:endParaRPr sz="700">
              <a:solidFill>
                <a:srgbClr val="434343"/>
              </a:solidFill>
            </a:endParaRPr>
          </a:p>
        </p:txBody>
      </p:sp>
      <p:sp>
        <p:nvSpPr>
          <p:cNvPr id="2817" name="Google Shape;2817;p83"/>
          <p:cNvSpPr/>
          <p:nvPr/>
        </p:nvSpPr>
        <p:spPr>
          <a:xfrm>
            <a:off x="3226163" y="3448875"/>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SOO Info Update</a:t>
            </a:r>
            <a:endParaRPr sz="700">
              <a:solidFill>
                <a:srgbClr val="434343"/>
              </a:solidFill>
            </a:endParaRPr>
          </a:p>
        </p:txBody>
      </p:sp>
      <p:sp>
        <p:nvSpPr>
          <p:cNvPr id="2818" name="Google Shape;2818;p83"/>
          <p:cNvSpPr/>
          <p:nvPr/>
        </p:nvSpPr>
        <p:spPr>
          <a:xfrm>
            <a:off x="3226163" y="3659053"/>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Event Pushing</a:t>
            </a:r>
            <a:endParaRPr sz="700">
              <a:solidFill>
                <a:srgbClr val="434343"/>
              </a:solidFill>
            </a:endParaRPr>
          </a:p>
        </p:txBody>
      </p:sp>
      <p:sp>
        <p:nvSpPr>
          <p:cNvPr id="2819" name="Google Shape;2819;p83"/>
          <p:cNvSpPr/>
          <p:nvPr/>
        </p:nvSpPr>
        <p:spPr>
          <a:xfrm>
            <a:off x="4111200" y="3238697"/>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Get Receiver</a:t>
            </a:r>
            <a:endParaRPr sz="700">
              <a:solidFill>
                <a:srgbClr val="434343"/>
              </a:solidFill>
            </a:endParaRPr>
          </a:p>
        </p:txBody>
      </p:sp>
      <p:sp>
        <p:nvSpPr>
          <p:cNvPr id="2820" name="Google Shape;2820;p83"/>
          <p:cNvSpPr/>
          <p:nvPr/>
        </p:nvSpPr>
        <p:spPr>
          <a:xfrm>
            <a:off x="4111200" y="3448884"/>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Event Monitor</a:t>
            </a:r>
            <a:endParaRPr sz="700">
              <a:solidFill>
                <a:srgbClr val="434343"/>
              </a:solidFill>
            </a:endParaRPr>
          </a:p>
        </p:txBody>
      </p:sp>
      <p:sp>
        <p:nvSpPr>
          <p:cNvPr id="2821" name="Google Shape;2821;p83"/>
          <p:cNvSpPr/>
          <p:nvPr/>
        </p:nvSpPr>
        <p:spPr>
          <a:xfrm>
            <a:off x="4111200" y="3659053"/>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Task Update</a:t>
            </a:r>
            <a:endParaRPr sz="700">
              <a:solidFill>
                <a:srgbClr val="434343"/>
              </a:solidFill>
            </a:endParaRPr>
          </a:p>
        </p:txBody>
      </p:sp>
      <p:sp>
        <p:nvSpPr>
          <p:cNvPr id="2822" name="Google Shape;2822;p83"/>
          <p:cNvSpPr/>
          <p:nvPr/>
        </p:nvSpPr>
        <p:spPr>
          <a:xfrm>
            <a:off x="1104900" y="1956947"/>
            <a:ext cx="14760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823" name="Google Shape;2823;p83"/>
          <p:cNvSpPr txBox="1"/>
          <p:nvPr/>
        </p:nvSpPr>
        <p:spPr>
          <a:xfrm>
            <a:off x="1514378" y="1956947"/>
            <a:ext cx="657000" cy="2463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chemeClr val="lt1"/>
                </a:solidFill>
              </a:rPr>
              <a:t>Enter Domain</a:t>
            </a:r>
            <a:endParaRPr b="1" sz="700">
              <a:solidFill>
                <a:schemeClr val="lt1"/>
              </a:solidFill>
            </a:endParaRPr>
          </a:p>
        </p:txBody>
      </p:sp>
      <p:sp>
        <p:nvSpPr>
          <p:cNvPr id="2824" name="Google Shape;2824;p83"/>
          <p:cNvSpPr/>
          <p:nvPr/>
        </p:nvSpPr>
        <p:spPr>
          <a:xfrm>
            <a:off x="1172986" y="2199272"/>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Receive</a:t>
            </a:r>
            <a:endParaRPr sz="700">
              <a:solidFill>
                <a:srgbClr val="434343"/>
              </a:solidFill>
            </a:endParaRPr>
          </a:p>
        </p:txBody>
      </p:sp>
      <p:sp>
        <p:nvSpPr>
          <p:cNvPr id="2825" name="Google Shape;2825;p83"/>
          <p:cNvSpPr/>
          <p:nvPr/>
        </p:nvSpPr>
        <p:spPr>
          <a:xfrm>
            <a:off x="1172986" y="2409450"/>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Hub Receive</a:t>
            </a:r>
            <a:endParaRPr sz="700">
              <a:solidFill>
                <a:srgbClr val="434343"/>
              </a:solidFill>
            </a:endParaRPr>
          </a:p>
        </p:txBody>
      </p:sp>
      <p:sp>
        <p:nvSpPr>
          <p:cNvPr id="2826" name="Google Shape;2826;p83"/>
          <p:cNvSpPr/>
          <p:nvPr/>
        </p:nvSpPr>
        <p:spPr>
          <a:xfrm>
            <a:off x="1172986" y="2619628"/>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700">
                <a:solidFill>
                  <a:srgbClr val="434343"/>
                </a:solidFill>
              </a:rPr>
              <a:t>ASM Receive</a:t>
            </a:r>
            <a:endParaRPr sz="700">
              <a:solidFill>
                <a:srgbClr val="434343"/>
              </a:solidFill>
            </a:endParaRPr>
          </a:p>
        </p:txBody>
      </p:sp>
      <p:sp>
        <p:nvSpPr>
          <p:cNvPr id="2827" name="Google Shape;2827;p83"/>
          <p:cNvSpPr/>
          <p:nvPr/>
        </p:nvSpPr>
        <p:spPr>
          <a:xfrm>
            <a:off x="1861311" y="2199272"/>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Measurement</a:t>
            </a:r>
            <a:endParaRPr sz="700">
              <a:solidFill>
                <a:srgbClr val="434343"/>
              </a:solidFill>
            </a:endParaRPr>
          </a:p>
        </p:txBody>
      </p:sp>
      <p:sp>
        <p:nvSpPr>
          <p:cNvPr id="2828" name="Google Shape;2828;p83"/>
          <p:cNvSpPr/>
          <p:nvPr/>
        </p:nvSpPr>
        <p:spPr>
          <a:xfrm>
            <a:off x="1861311" y="2409459"/>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Fee Collection</a:t>
            </a:r>
            <a:endParaRPr sz="700">
              <a:solidFill>
                <a:srgbClr val="434343"/>
              </a:solidFill>
            </a:endParaRPr>
          </a:p>
        </p:txBody>
      </p:sp>
      <p:sp>
        <p:nvSpPr>
          <p:cNvPr id="2829" name="Google Shape;2829;p83"/>
          <p:cNvSpPr/>
          <p:nvPr/>
        </p:nvSpPr>
        <p:spPr>
          <a:xfrm>
            <a:off x="1861311" y="2619628"/>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830" name="Google Shape;2830;p83"/>
          <p:cNvSpPr/>
          <p:nvPr/>
        </p:nvSpPr>
        <p:spPr>
          <a:xfrm>
            <a:off x="2636986" y="1956947"/>
            <a:ext cx="14760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831" name="Google Shape;2831;p83"/>
          <p:cNvSpPr txBox="1"/>
          <p:nvPr/>
        </p:nvSpPr>
        <p:spPr>
          <a:xfrm>
            <a:off x="3046464" y="1956947"/>
            <a:ext cx="657000" cy="2463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chemeClr val="lt1"/>
                </a:solidFill>
              </a:rPr>
              <a:t>Inner Domain</a:t>
            </a:r>
            <a:endParaRPr b="1" sz="700">
              <a:solidFill>
                <a:schemeClr val="lt1"/>
              </a:solidFill>
            </a:endParaRPr>
          </a:p>
        </p:txBody>
      </p:sp>
      <p:sp>
        <p:nvSpPr>
          <p:cNvPr id="2832" name="Google Shape;2832;p83"/>
          <p:cNvSpPr/>
          <p:nvPr/>
        </p:nvSpPr>
        <p:spPr>
          <a:xfrm>
            <a:off x="2705072" y="2199272"/>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Parcel Sweeper</a:t>
            </a:r>
            <a:endParaRPr sz="700">
              <a:solidFill>
                <a:srgbClr val="434343"/>
              </a:solidFill>
            </a:endParaRPr>
          </a:p>
        </p:txBody>
      </p:sp>
      <p:sp>
        <p:nvSpPr>
          <p:cNvPr id="2833" name="Google Shape;2833;p83"/>
          <p:cNvSpPr/>
          <p:nvPr/>
        </p:nvSpPr>
        <p:spPr>
          <a:xfrm>
            <a:off x="2705072" y="2409450"/>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AWB Print</a:t>
            </a:r>
            <a:endParaRPr sz="700">
              <a:solidFill>
                <a:srgbClr val="434343"/>
              </a:solidFill>
            </a:endParaRPr>
          </a:p>
        </p:txBody>
      </p:sp>
      <p:sp>
        <p:nvSpPr>
          <p:cNvPr id="2834" name="Google Shape;2834;p83"/>
          <p:cNvSpPr/>
          <p:nvPr/>
        </p:nvSpPr>
        <p:spPr>
          <a:xfrm>
            <a:off x="3393398" y="2199272"/>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Put Away</a:t>
            </a:r>
            <a:endParaRPr sz="700">
              <a:solidFill>
                <a:srgbClr val="434343"/>
              </a:solidFill>
            </a:endParaRPr>
          </a:p>
        </p:txBody>
      </p:sp>
      <p:sp>
        <p:nvSpPr>
          <p:cNvPr id="2835" name="Google Shape;2835;p83"/>
          <p:cNvSpPr/>
          <p:nvPr/>
        </p:nvSpPr>
        <p:spPr>
          <a:xfrm>
            <a:off x="3393398" y="2409459"/>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Sorting</a:t>
            </a:r>
            <a:endParaRPr sz="700">
              <a:solidFill>
                <a:srgbClr val="434343"/>
              </a:solidFill>
            </a:endParaRPr>
          </a:p>
        </p:txBody>
      </p:sp>
      <p:sp>
        <p:nvSpPr>
          <p:cNvPr id="2836" name="Google Shape;2836;p83"/>
          <p:cNvSpPr/>
          <p:nvPr/>
        </p:nvSpPr>
        <p:spPr>
          <a:xfrm>
            <a:off x="4169072" y="1956938"/>
            <a:ext cx="792300" cy="885300"/>
          </a:xfrm>
          <a:prstGeom prst="rect">
            <a:avLst/>
          </a:prstGeom>
          <a:solidFill>
            <a:srgbClr val="EB5600"/>
          </a:solidFill>
          <a:ln>
            <a:noFill/>
          </a:ln>
        </p:spPr>
        <p:txBody>
          <a:bodyPr anchorCtr="0" anchor="ctr" bIns="68575" lIns="0" spcFirstLastPara="1" rIns="0" wrap="square" tIns="68575">
            <a:noAutofit/>
          </a:bodyPr>
          <a:lstStyle/>
          <a:p>
            <a:pPr indent="0" lvl="0" marL="0" rtl="0" algn="l">
              <a:spcBef>
                <a:spcPts val="0"/>
              </a:spcBef>
              <a:spcAft>
                <a:spcPts val="0"/>
              </a:spcAft>
              <a:buNone/>
            </a:pPr>
            <a:r>
              <a:t/>
            </a:r>
            <a:endParaRPr/>
          </a:p>
        </p:txBody>
      </p:sp>
      <p:sp>
        <p:nvSpPr>
          <p:cNvPr id="2837" name="Google Shape;2837;p83"/>
          <p:cNvSpPr txBox="1"/>
          <p:nvPr/>
        </p:nvSpPr>
        <p:spPr>
          <a:xfrm>
            <a:off x="4236619" y="1956938"/>
            <a:ext cx="657000" cy="246300"/>
          </a:xfrm>
          <a:prstGeom prst="rect">
            <a:avLst/>
          </a:prstGeom>
          <a:noFill/>
          <a:ln>
            <a:noFill/>
          </a:ln>
        </p:spPr>
        <p:txBody>
          <a:bodyPr anchorCtr="0" anchor="t" bIns="68575" lIns="0" spcFirstLastPara="1" rIns="0" wrap="square" tIns="68575">
            <a:spAutoFit/>
          </a:bodyPr>
          <a:lstStyle/>
          <a:p>
            <a:pPr indent="0" lvl="0" marL="0" rtl="0" algn="ctr">
              <a:spcBef>
                <a:spcPts val="0"/>
              </a:spcBef>
              <a:spcAft>
                <a:spcPts val="0"/>
              </a:spcAft>
              <a:buNone/>
            </a:pPr>
            <a:r>
              <a:rPr b="1" lang="en" sz="700">
                <a:solidFill>
                  <a:schemeClr val="lt1"/>
                </a:solidFill>
              </a:rPr>
              <a:t>Exit  Domain</a:t>
            </a:r>
            <a:endParaRPr b="1" sz="700">
              <a:solidFill>
                <a:schemeClr val="lt1"/>
              </a:solidFill>
            </a:endParaRPr>
          </a:p>
        </p:txBody>
      </p:sp>
      <p:sp>
        <p:nvSpPr>
          <p:cNvPr id="2838" name="Google Shape;2838;p83"/>
          <p:cNvSpPr/>
          <p:nvPr/>
        </p:nvSpPr>
        <p:spPr>
          <a:xfrm>
            <a:off x="4237158" y="2199263"/>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700">
                <a:solidFill>
                  <a:srgbClr val="434343"/>
                </a:solidFill>
              </a:rPr>
              <a:t>ASM TO Packing</a:t>
            </a:r>
            <a:endParaRPr sz="700">
              <a:solidFill>
                <a:srgbClr val="434343"/>
              </a:solidFill>
            </a:endParaRPr>
          </a:p>
        </p:txBody>
      </p:sp>
      <p:sp>
        <p:nvSpPr>
          <p:cNvPr id="2839" name="Google Shape;2839;p83"/>
          <p:cNvSpPr/>
          <p:nvPr/>
        </p:nvSpPr>
        <p:spPr>
          <a:xfrm>
            <a:off x="4237158" y="2409441"/>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TO Packing</a:t>
            </a:r>
            <a:endParaRPr sz="700">
              <a:solidFill>
                <a:srgbClr val="434343"/>
              </a:solidFill>
            </a:endParaRPr>
          </a:p>
        </p:txBody>
      </p:sp>
      <p:sp>
        <p:nvSpPr>
          <p:cNvPr id="2840" name="Google Shape;2840;p83"/>
          <p:cNvSpPr/>
          <p:nvPr/>
        </p:nvSpPr>
        <p:spPr>
          <a:xfrm>
            <a:off x="4237158" y="2619619"/>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841" name="Google Shape;2841;p83"/>
          <p:cNvSpPr/>
          <p:nvPr/>
        </p:nvSpPr>
        <p:spPr>
          <a:xfrm>
            <a:off x="1118306" y="16071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Flow Configuration</a:t>
            </a:r>
            <a:endParaRPr sz="800">
              <a:solidFill>
                <a:schemeClr val="lt1"/>
              </a:solidFill>
            </a:endParaRPr>
          </a:p>
        </p:txBody>
      </p:sp>
      <p:sp>
        <p:nvSpPr>
          <p:cNvPr id="2842" name="Google Shape;2842;p83"/>
          <p:cNvSpPr/>
          <p:nvPr/>
        </p:nvSpPr>
        <p:spPr>
          <a:xfrm>
            <a:off x="2037319" y="16071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Flow Decision</a:t>
            </a:r>
            <a:endParaRPr sz="800">
              <a:solidFill>
                <a:schemeClr val="lt1"/>
              </a:solidFill>
            </a:endParaRPr>
          </a:p>
        </p:txBody>
      </p:sp>
      <p:sp>
        <p:nvSpPr>
          <p:cNvPr id="2843" name="Google Shape;2843;p83"/>
          <p:cNvSpPr/>
          <p:nvPr/>
        </p:nvSpPr>
        <p:spPr>
          <a:xfrm>
            <a:off x="2956331" y="1607138"/>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Task Generator</a:t>
            </a:r>
            <a:endParaRPr sz="800">
              <a:solidFill>
                <a:schemeClr val="lt1"/>
              </a:solidFill>
            </a:endParaRPr>
          </a:p>
        </p:txBody>
      </p:sp>
      <p:sp>
        <p:nvSpPr>
          <p:cNvPr id="2844" name="Google Shape;2844;p83"/>
          <p:cNvSpPr/>
          <p:nvPr/>
        </p:nvSpPr>
        <p:spPr>
          <a:xfrm>
            <a:off x="3875344" y="1604634"/>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Task Management</a:t>
            </a:r>
            <a:endParaRPr sz="800">
              <a:solidFill>
                <a:schemeClr val="lt1"/>
              </a:solidFill>
            </a:endParaRPr>
          </a:p>
        </p:txBody>
      </p:sp>
      <p:sp>
        <p:nvSpPr>
          <p:cNvPr id="2845" name="Google Shape;2845;p83"/>
          <p:cNvSpPr/>
          <p:nvPr/>
        </p:nvSpPr>
        <p:spPr>
          <a:xfrm>
            <a:off x="6463425" y="1515431"/>
            <a:ext cx="1294800" cy="2423400"/>
          </a:xfrm>
          <a:prstGeom prst="rect">
            <a:avLst/>
          </a:prstGeom>
          <a:solidFill>
            <a:srgbClr val="FCE5CD"/>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Dashboard and Report</a:t>
            </a:r>
            <a:endParaRPr b="1" sz="800">
              <a:solidFill>
                <a:srgbClr val="434343"/>
              </a:solidFill>
            </a:endParaRPr>
          </a:p>
        </p:txBody>
      </p:sp>
      <p:sp>
        <p:nvSpPr>
          <p:cNvPr id="2846" name="Google Shape;2846;p83"/>
          <p:cNvSpPr/>
          <p:nvPr/>
        </p:nvSpPr>
        <p:spPr>
          <a:xfrm>
            <a:off x="4794356" y="1602113"/>
            <a:ext cx="844800" cy="160800"/>
          </a:xfrm>
          <a:prstGeom prst="rect">
            <a:avLst/>
          </a:prstGeom>
          <a:solidFill>
            <a:srgbClr val="EB5600"/>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API Management</a:t>
            </a:r>
            <a:endParaRPr sz="800">
              <a:solidFill>
                <a:schemeClr val="lt1"/>
              </a:solidFill>
            </a:endParaRPr>
          </a:p>
        </p:txBody>
      </p:sp>
      <p:sp>
        <p:nvSpPr>
          <p:cNvPr id="2847" name="Google Shape;2847;p83"/>
          <p:cNvSpPr/>
          <p:nvPr/>
        </p:nvSpPr>
        <p:spPr>
          <a:xfrm>
            <a:off x="139238" y="1132013"/>
            <a:ext cx="7619100" cy="303900"/>
          </a:xfrm>
          <a:prstGeom prst="rect">
            <a:avLst/>
          </a:prstGeom>
          <a:solidFill>
            <a:srgbClr val="FCE5C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800">
                <a:solidFill>
                  <a:srgbClr val="434343"/>
                </a:solidFill>
              </a:rPr>
              <a:t>Interface</a:t>
            </a:r>
            <a:endParaRPr b="1" sz="800">
              <a:solidFill>
                <a:srgbClr val="434343"/>
              </a:solidFill>
            </a:endParaRPr>
          </a:p>
        </p:txBody>
      </p:sp>
      <p:sp>
        <p:nvSpPr>
          <p:cNvPr id="2848" name="Google Shape;2848;p83"/>
          <p:cNvSpPr/>
          <p:nvPr/>
        </p:nvSpPr>
        <p:spPr>
          <a:xfrm>
            <a:off x="1118306" y="12035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FMS</a:t>
            </a:r>
            <a:endParaRPr sz="800">
              <a:solidFill>
                <a:schemeClr val="lt1"/>
              </a:solidFill>
            </a:endParaRPr>
          </a:p>
        </p:txBody>
      </p:sp>
      <p:sp>
        <p:nvSpPr>
          <p:cNvPr id="2849" name="Google Shape;2849;p83"/>
          <p:cNvSpPr/>
          <p:nvPr/>
        </p:nvSpPr>
        <p:spPr>
          <a:xfrm>
            <a:off x="2037319" y="12035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PDA</a:t>
            </a:r>
            <a:endParaRPr sz="800">
              <a:solidFill>
                <a:schemeClr val="lt1"/>
              </a:solidFill>
            </a:endParaRPr>
          </a:p>
        </p:txBody>
      </p:sp>
      <p:sp>
        <p:nvSpPr>
          <p:cNvPr id="2850" name="Google Shape;2850;p83"/>
          <p:cNvSpPr/>
          <p:nvPr/>
        </p:nvSpPr>
        <p:spPr>
          <a:xfrm>
            <a:off x="2956331" y="1203563"/>
            <a:ext cx="844800" cy="160800"/>
          </a:xfrm>
          <a:prstGeom prst="rect">
            <a:avLst/>
          </a:prstGeom>
          <a:solidFill>
            <a:srgbClr val="1155CC"/>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800">
                <a:solidFill>
                  <a:schemeClr val="lt1"/>
                </a:solidFill>
              </a:rPr>
              <a:t>ASM</a:t>
            </a:r>
            <a:endParaRPr sz="800">
              <a:solidFill>
                <a:schemeClr val="lt1"/>
              </a:solidFill>
            </a:endParaRPr>
          </a:p>
        </p:txBody>
      </p:sp>
      <p:sp>
        <p:nvSpPr>
          <p:cNvPr id="2851" name="Google Shape;2851;p83"/>
          <p:cNvSpPr/>
          <p:nvPr/>
        </p:nvSpPr>
        <p:spPr>
          <a:xfrm>
            <a:off x="6581888" y="1768013"/>
            <a:ext cx="1058100" cy="4710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chemeClr val="lt1"/>
                </a:solidFill>
              </a:rPr>
              <a:t>Data</a:t>
            </a:r>
            <a:endParaRPr sz="800">
              <a:solidFill>
                <a:schemeClr val="lt1"/>
              </a:solidFill>
            </a:endParaRPr>
          </a:p>
        </p:txBody>
      </p:sp>
      <p:sp>
        <p:nvSpPr>
          <p:cNvPr id="2852" name="Google Shape;2852;p83"/>
          <p:cNvSpPr/>
          <p:nvPr/>
        </p:nvSpPr>
        <p:spPr>
          <a:xfrm>
            <a:off x="6581888" y="2331328"/>
            <a:ext cx="1058100" cy="7275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chemeClr val="lt1"/>
                </a:solidFill>
              </a:rPr>
              <a:t>Dashboard</a:t>
            </a:r>
            <a:endParaRPr sz="800">
              <a:solidFill>
                <a:schemeClr val="lt1"/>
              </a:solidFill>
            </a:endParaRPr>
          </a:p>
        </p:txBody>
      </p:sp>
      <p:sp>
        <p:nvSpPr>
          <p:cNvPr id="2853" name="Google Shape;2853;p83"/>
          <p:cNvSpPr/>
          <p:nvPr/>
        </p:nvSpPr>
        <p:spPr>
          <a:xfrm>
            <a:off x="6581888" y="3165225"/>
            <a:ext cx="1058100" cy="664800"/>
          </a:xfrm>
          <a:prstGeom prst="rect">
            <a:avLst/>
          </a:prstGeom>
          <a:solidFill>
            <a:srgbClr val="1155CC"/>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800">
                <a:solidFill>
                  <a:schemeClr val="lt1"/>
                </a:solidFill>
              </a:rPr>
              <a:t>Report</a:t>
            </a:r>
            <a:endParaRPr sz="800">
              <a:solidFill>
                <a:schemeClr val="lt1"/>
              </a:solidFill>
            </a:endParaRPr>
          </a:p>
        </p:txBody>
      </p:sp>
      <p:sp>
        <p:nvSpPr>
          <p:cNvPr id="2854" name="Google Shape;2854;p83"/>
          <p:cNvSpPr/>
          <p:nvPr/>
        </p:nvSpPr>
        <p:spPr>
          <a:xfrm>
            <a:off x="6688425" y="1983666"/>
            <a:ext cx="844800" cy="160800"/>
          </a:xfrm>
          <a:prstGeom prst="rect">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700">
                <a:solidFill>
                  <a:srgbClr val="434343"/>
                </a:solidFill>
              </a:rPr>
              <a:t>Instation data</a:t>
            </a:r>
            <a:endParaRPr sz="700">
              <a:solidFill>
                <a:srgbClr val="434343"/>
              </a:solidFill>
            </a:endParaRPr>
          </a:p>
        </p:txBody>
      </p:sp>
      <p:sp>
        <p:nvSpPr>
          <p:cNvPr id="2855" name="Google Shape;2855;p83"/>
          <p:cNvSpPr/>
          <p:nvPr/>
        </p:nvSpPr>
        <p:spPr>
          <a:xfrm>
            <a:off x="6688425" y="2536378"/>
            <a:ext cx="8448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live Dashboard</a:t>
            </a:r>
            <a:endParaRPr sz="700">
              <a:solidFill>
                <a:srgbClr val="434343"/>
              </a:solidFill>
            </a:endParaRPr>
          </a:p>
        </p:txBody>
      </p:sp>
      <p:sp>
        <p:nvSpPr>
          <p:cNvPr id="2856" name="Google Shape;2856;p83"/>
          <p:cNvSpPr/>
          <p:nvPr/>
        </p:nvSpPr>
        <p:spPr>
          <a:xfrm>
            <a:off x="6688425" y="2762878"/>
            <a:ext cx="8448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ASM live Dashboard</a:t>
            </a:r>
            <a:endParaRPr sz="700">
              <a:solidFill>
                <a:srgbClr val="434343"/>
              </a:solidFill>
            </a:endParaRPr>
          </a:p>
        </p:txBody>
      </p:sp>
      <p:sp>
        <p:nvSpPr>
          <p:cNvPr id="2857" name="Google Shape;2857;p83"/>
          <p:cNvSpPr/>
          <p:nvPr/>
        </p:nvSpPr>
        <p:spPr>
          <a:xfrm>
            <a:off x="6688425" y="3380409"/>
            <a:ext cx="8448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SOC Report</a:t>
            </a:r>
            <a:endParaRPr sz="700">
              <a:solidFill>
                <a:srgbClr val="434343"/>
              </a:solidFill>
            </a:endParaRPr>
          </a:p>
        </p:txBody>
      </p:sp>
      <p:sp>
        <p:nvSpPr>
          <p:cNvPr id="2858" name="Google Shape;2858;p83"/>
          <p:cNvSpPr/>
          <p:nvPr/>
        </p:nvSpPr>
        <p:spPr>
          <a:xfrm>
            <a:off x="6688425" y="3606909"/>
            <a:ext cx="8448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ASM Report</a:t>
            </a:r>
            <a:endParaRPr sz="700">
              <a:solidFill>
                <a:srgbClr val="434343"/>
              </a:solidFill>
            </a:endParaRPr>
          </a:p>
        </p:txBody>
      </p:sp>
      <p:sp>
        <p:nvSpPr>
          <p:cNvPr id="2859" name="Google Shape;2859;p83"/>
          <p:cNvSpPr txBox="1"/>
          <p:nvPr/>
        </p:nvSpPr>
        <p:spPr>
          <a:xfrm>
            <a:off x="3247463" y="878128"/>
            <a:ext cx="1629900" cy="3078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100">
                <a:solidFill>
                  <a:srgbClr val="EB5600"/>
                </a:solidFill>
              </a:rPr>
              <a:t>In-station Domain</a:t>
            </a:r>
            <a:endParaRPr b="1" sz="1100">
              <a:solidFill>
                <a:srgbClr val="EB5600"/>
              </a:solidFill>
            </a:endParaRPr>
          </a:p>
        </p:txBody>
      </p:sp>
      <p:sp>
        <p:nvSpPr>
          <p:cNvPr id="2860" name="Google Shape;2860;p83"/>
          <p:cNvSpPr/>
          <p:nvPr/>
        </p:nvSpPr>
        <p:spPr>
          <a:xfrm>
            <a:off x="139238" y="4514822"/>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Dispatch Center</a:t>
            </a:r>
            <a:endParaRPr b="1" sz="900">
              <a:solidFill>
                <a:srgbClr val="1155CC"/>
              </a:solidFill>
            </a:endParaRPr>
          </a:p>
        </p:txBody>
      </p:sp>
      <p:sp>
        <p:nvSpPr>
          <p:cNvPr id="2861" name="Google Shape;2861;p83"/>
          <p:cNvSpPr/>
          <p:nvPr/>
        </p:nvSpPr>
        <p:spPr>
          <a:xfrm>
            <a:off x="1407581" y="4514822"/>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Event Center</a:t>
            </a:r>
            <a:endParaRPr b="1" sz="900">
              <a:solidFill>
                <a:srgbClr val="1155CC"/>
              </a:solidFill>
            </a:endParaRPr>
          </a:p>
        </p:txBody>
      </p:sp>
      <p:sp>
        <p:nvSpPr>
          <p:cNvPr id="2862" name="Google Shape;2862;p83"/>
          <p:cNvSpPr/>
          <p:nvPr/>
        </p:nvSpPr>
        <p:spPr>
          <a:xfrm>
            <a:off x="2675925" y="4514822"/>
            <a:ext cx="12147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Order Center</a:t>
            </a:r>
            <a:endParaRPr b="1" sz="900">
              <a:solidFill>
                <a:srgbClr val="1155CC"/>
              </a:solidFill>
            </a:endParaRPr>
          </a:p>
        </p:txBody>
      </p:sp>
      <p:sp>
        <p:nvSpPr>
          <p:cNvPr id="2863" name="Google Shape;2863;p83"/>
          <p:cNvSpPr/>
          <p:nvPr/>
        </p:nvSpPr>
        <p:spPr>
          <a:xfrm>
            <a:off x="3944269" y="4514822"/>
            <a:ext cx="7761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WFM</a:t>
            </a:r>
            <a:endParaRPr b="1" sz="900">
              <a:solidFill>
                <a:srgbClr val="1155CC"/>
              </a:solidFill>
            </a:endParaRPr>
          </a:p>
        </p:txBody>
      </p:sp>
      <p:sp>
        <p:nvSpPr>
          <p:cNvPr id="2864" name="Google Shape;2864;p83"/>
          <p:cNvSpPr/>
          <p:nvPr/>
        </p:nvSpPr>
        <p:spPr>
          <a:xfrm>
            <a:off x="4773863" y="4514822"/>
            <a:ext cx="9252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Container</a:t>
            </a:r>
            <a:endParaRPr b="1" sz="900">
              <a:solidFill>
                <a:srgbClr val="1155CC"/>
              </a:solidFill>
            </a:endParaRPr>
          </a:p>
        </p:txBody>
      </p:sp>
      <p:sp>
        <p:nvSpPr>
          <p:cNvPr id="2865" name="Google Shape;2865;p83"/>
          <p:cNvSpPr/>
          <p:nvPr/>
        </p:nvSpPr>
        <p:spPr>
          <a:xfrm>
            <a:off x="5752631" y="4514822"/>
            <a:ext cx="8448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Finance</a:t>
            </a:r>
            <a:endParaRPr b="1" sz="900">
              <a:solidFill>
                <a:srgbClr val="1155CC"/>
              </a:solidFill>
            </a:endParaRPr>
          </a:p>
        </p:txBody>
      </p:sp>
      <p:sp>
        <p:nvSpPr>
          <p:cNvPr id="2866" name="Google Shape;2866;p83"/>
          <p:cNvSpPr/>
          <p:nvPr/>
        </p:nvSpPr>
        <p:spPr>
          <a:xfrm>
            <a:off x="6651075" y="4514822"/>
            <a:ext cx="1107300" cy="300300"/>
          </a:xfrm>
          <a:prstGeom prst="rect">
            <a:avLst/>
          </a:prstGeom>
          <a:noFill/>
          <a:ln cap="flat" cmpd="sng" w="9525">
            <a:solidFill>
              <a:srgbClr val="1155CC"/>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rPr b="1" lang="en" sz="900">
                <a:solidFill>
                  <a:srgbClr val="1155CC"/>
                </a:solidFill>
              </a:rPr>
              <a:t>Other Service</a:t>
            </a:r>
            <a:endParaRPr b="1" sz="900">
              <a:solidFill>
                <a:srgbClr val="1155CC"/>
              </a:solidFill>
            </a:endParaRPr>
          </a:p>
        </p:txBody>
      </p:sp>
      <p:sp>
        <p:nvSpPr>
          <p:cNvPr id="2867" name="Google Shape;2867;p83"/>
          <p:cNvSpPr/>
          <p:nvPr/>
        </p:nvSpPr>
        <p:spPr>
          <a:xfrm>
            <a:off x="7886213" y="1203563"/>
            <a:ext cx="1214700" cy="583800"/>
          </a:xfrm>
          <a:prstGeom prst="rect">
            <a:avLst/>
          </a:prstGeom>
          <a:solidFill>
            <a:srgbClr val="F3F3F3"/>
          </a:solidFill>
          <a:ln>
            <a:noFill/>
          </a:ln>
        </p:spPr>
        <p:txBody>
          <a:bodyPr anchorCtr="0" anchor="ctr" bIns="68575" lIns="68575" spcFirstLastPara="1" rIns="68575" wrap="square" tIns="68575">
            <a:noAutofit/>
          </a:bodyPr>
          <a:lstStyle/>
          <a:p>
            <a:pPr indent="0" lvl="0" marL="0" rtl="0" algn="l">
              <a:spcBef>
                <a:spcPts val="0"/>
              </a:spcBef>
              <a:spcAft>
                <a:spcPts val="200"/>
              </a:spcAft>
              <a:buNone/>
            </a:pPr>
            <a:r>
              <a:rPr lang="en" sz="800">
                <a:solidFill>
                  <a:srgbClr val="666666"/>
                </a:solidFill>
              </a:rPr>
              <a:t>Business flow is defined and triggered according to different scenarios.</a:t>
            </a:r>
            <a:endParaRPr sz="800">
              <a:solidFill>
                <a:srgbClr val="666666"/>
              </a:solidFill>
            </a:endParaRPr>
          </a:p>
        </p:txBody>
      </p:sp>
      <p:sp>
        <p:nvSpPr>
          <p:cNvPr id="2868" name="Google Shape;2868;p83"/>
          <p:cNvSpPr/>
          <p:nvPr/>
        </p:nvSpPr>
        <p:spPr>
          <a:xfrm>
            <a:off x="7884713" y="2024869"/>
            <a:ext cx="1214700" cy="826200"/>
          </a:xfrm>
          <a:prstGeom prst="rect">
            <a:avLst/>
          </a:prstGeom>
          <a:solidFill>
            <a:srgbClr val="F3F3F3"/>
          </a:solidFill>
          <a:ln>
            <a:noFill/>
          </a:ln>
        </p:spPr>
        <p:txBody>
          <a:bodyPr anchorCtr="0" anchor="ctr" bIns="68575" lIns="68575" spcFirstLastPara="1" rIns="68575" wrap="square" tIns="68575">
            <a:noAutofit/>
          </a:bodyPr>
          <a:lstStyle/>
          <a:p>
            <a:pPr indent="0" lvl="0" marL="0" rtl="0" algn="l">
              <a:spcBef>
                <a:spcPts val="0"/>
              </a:spcBef>
              <a:spcAft>
                <a:spcPts val="200"/>
              </a:spcAft>
              <a:buNone/>
            </a:pPr>
            <a:r>
              <a:rPr lang="en" sz="800">
                <a:solidFill>
                  <a:srgbClr val="666666"/>
                </a:solidFill>
              </a:rPr>
              <a:t>Operation would be revamped and be able to be customized according to different business scenarios.</a:t>
            </a:r>
            <a:endParaRPr sz="800">
              <a:solidFill>
                <a:srgbClr val="666666"/>
              </a:solidFill>
            </a:endParaRPr>
          </a:p>
        </p:txBody>
      </p:sp>
      <p:sp>
        <p:nvSpPr>
          <p:cNvPr id="2869" name="Google Shape;2869;p83"/>
          <p:cNvSpPr/>
          <p:nvPr/>
        </p:nvSpPr>
        <p:spPr>
          <a:xfrm>
            <a:off x="7886213" y="2996381"/>
            <a:ext cx="1214700" cy="826200"/>
          </a:xfrm>
          <a:prstGeom prst="rect">
            <a:avLst/>
          </a:prstGeom>
          <a:solidFill>
            <a:srgbClr val="F3F3F3"/>
          </a:solidFill>
          <a:ln>
            <a:noFill/>
          </a:ln>
        </p:spPr>
        <p:txBody>
          <a:bodyPr anchorCtr="0" anchor="ctr" bIns="68575" lIns="68575" spcFirstLastPara="1" rIns="68575" wrap="square" tIns="68575">
            <a:noAutofit/>
          </a:bodyPr>
          <a:lstStyle/>
          <a:p>
            <a:pPr indent="0" lvl="0" marL="0" rtl="0" algn="l">
              <a:spcBef>
                <a:spcPts val="0"/>
              </a:spcBef>
              <a:spcAft>
                <a:spcPts val="200"/>
              </a:spcAft>
              <a:buNone/>
            </a:pPr>
            <a:r>
              <a:rPr lang="en" sz="800">
                <a:solidFill>
                  <a:srgbClr val="666666"/>
                </a:solidFill>
              </a:rPr>
              <a:t>Atom without business concept would be abstracted and shared to enable efficient business customization and expandization.</a:t>
            </a:r>
            <a:endParaRPr sz="800">
              <a:solidFill>
                <a:srgbClr val="666666"/>
              </a:solidFill>
            </a:endParaRPr>
          </a:p>
        </p:txBody>
      </p:sp>
      <p:cxnSp>
        <p:nvCxnSpPr>
          <p:cNvPr id="2870" name="Google Shape;2870;p83"/>
          <p:cNvCxnSpPr>
            <a:endCxn id="2869" idx="1"/>
          </p:cNvCxnSpPr>
          <p:nvPr/>
        </p:nvCxnSpPr>
        <p:spPr>
          <a:xfrm flipH="1" rot="10800000">
            <a:off x="6349013" y="3409481"/>
            <a:ext cx="1537200" cy="66300"/>
          </a:xfrm>
          <a:prstGeom prst="bentConnector3">
            <a:avLst>
              <a:gd fmla="val 50000" name="adj1"/>
            </a:avLst>
          </a:prstGeom>
          <a:noFill/>
          <a:ln cap="flat" cmpd="sng" w="9525">
            <a:solidFill>
              <a:srgbClr val="434343"/>
            </a:solidFill>
            <a:prstDash val="solid"/>
            <a:round/>
            <a:headEnd len="med" w="med" type="oval"/>
            <a:tailEnd len="med" w="med" type="none"/>
          </a:ln>
        </p:spPr>
      </p:cxnSp>
      <p:cxnSp>
        <p:nvCxnSpPr>
          <p:cNvPr id="2871" name="Google Shape;2871;p83"/>
          <p:cNvCxnSpPr>
            <a:stCxn id="2793" idx="3"/>
            <a:endCxn id="2867" idx="1"/>
          </p:cNvCxnSpPr>
          <p:nvPr/>
        </p:nvCxnSpPr>
        <p:spPr>
          <a:xfrm flipH="1" rot="10800000">
            <a:off x="6335438" y="1495481"/>
            <a:ext cx="1550700" cy="171900"/>
          </a:xfrm>
          <a:prstGeom prst="bentConnector3">
            <a:avLst>
              <a:gd fmla="val 50000" name="adj1"/>
            </a:avLst>
          </a:prstGeom>
          <a:noFill/>
          <a:ln cap="flat" cmpd="sng" w="9525">
            <a:solidFill>
              <a:srgbClr val="434343"/>
            </a:solidFill>
            <a:prstDash val="solid"/>
            <a:round/>
            <a:headEnd len="med" w="med" type="oval"/>
            <a:tailEnd len="med" w="med" type="none"/>
          </a:ln>
        </p:spPr>
      </p:cxnSp>
      <p:sp>
        <p:nvSpPr>
          <p:cNvPr id="2872" name="Google Shape;2872;p83"/>
          <p:cNvSpPr/>
          <p:nvPr/>
        </p:nvSpPr>
        <p:spPr>
          <a:xfrm>
            <a:off x="2705072" y="2619638"/>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Control Panel</a:t>
            </a:r>
            <a:endParaRPr sz="700">
              <a:solidFill>
                <a:srgbClr val="434343"/>
              </a:solidFill>
            </a:endParaRPr>
          </a:p>
        </p:txBody>
      </p:sp>
      <p:sp>
        <p:nvSpPr>
          <p:cNvPr id="2873" name="Google Shape;2873;p83"/>
          <p:cNvSpPr/>
          <p:nvPr/>
        </p:nvSpPr>
        <p:spPr>
          <a:xfrm>
            <a:off x="3393398" y="2619647"/>
            <a:ext cx="657000" cy="160800"/>
          </a:xfrm>
          <a:prstGeom prst="rect">
            <a:avLst/>
          </a:prstGeom>
          <a:solidFill>
            <a:schemeClr val="lt1"/>
          </a:solidFill>
          <a:ln>
            <a:noFill/>
          </a:ln>
        </p:spPr>
        <p:txBody>
          <a:bodyPr anchorCtr="0" anchor="ctr" bIns="68575" lIns="0" spcFirstLastPara="1" rIns="0" wrap="square" tIns="68575">
            <a:noAutofit/>
          </a:bodyPr>
          <a:lstStyle/>
          <a:p>
            <a:pPr indent="0" lvl="0" marL="0" rtl="0" algn="ctr">
              <a:spcBef>
                <a:spcPts val="0"/>
              </a:spcBef>
              <a:spcAft>
                <a:spcPts val="0"/>
              </a:spcAft>
              <a:buNone/>
            </a:pPr>
            <a:r>
              <a:rPr lang="en" sz="700">
                <a:solidFill>
                  <a:srgbClr val="434343"/>
                </a:solidFill>
              </a:rPr>
              <a:t>…</a:t>
            </a:r>
            <a:endParaRPr sz="700">
              <a:solidFill>
                <a:srgbClr val="434343"/>
              </a:solidFill>
            </a:endParaRPr>
          </a:p>
        </p:txBody>
      </p:sp>
      <p:sp>
        <p:nvSpPr>
          <p:cNvPr id="2874" name="Google Shape;2874;p83"/>
          <p:cNvSpPr/>
          <p:nvPr/>
        </p:nvSpPr>
        <p:spPr>
          <a:xfrm>
            <a:off x="5172356" y="1879763"/>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Handover Service</a:t>
            </a:r>
            <a:endParaRPr b="1" sz="800">
              <a:solidFill>
                <a:srgbClr val="434343"/>
              </a:solidFill>
            </a:endParaRPr>
          </a:p>
        </p:txBody>
      </p:sp>
      <p:sp>
        <p:nvSpPr>
          <p:cNvPr id="2875" name="Google Shape;2875;p83"/>
          <p:cNvSpPr/>
          <p:nvPr/>
        </p:nvSpPr>
        <p:spPr>
          <a:xfrm>
            <a:off x="5172356" y="2221968"/>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u="sng">
                <a:solidFill>
                  <a:schemeClr val="hlink"/>
                </a:solidFill>
                <a:hlinkClick r:id="rId3"/>
              </a:rPr>
              <a:t>Sorting Service</a:t>
            </a:r>
            <a:endParaRPr b="1" sz="800">
              <a:solidFill>
                <a:srgbClr val="434343"/>
              </a:solidFill>
            </a:endParaRPr>
          </a:p>
        </p:txBody>
      </p:sp>
      <p:cxnSp>
        <p:nvCxnSpPr>
          <p:cNvPr id="2876" name="Google Shape;2876;p83"/>
          <p:cNvCxnSpPr>
            <a:stCxn id="2839" idx="3"/>
            <a:endCxn id="2868" idx="1"/>
          </p:cNvCxnSpPr>
          <p:nvPr/>
        </p:nvCxnSpPr>
        <p:spPr>
          <a:xfrm flipH="1" rot="10800000">
            <a:off x="4894158" y="2437941"/>
            <a:ext cx="2990700" cy="51900"/>
          </a:xfrm>
          <a:prstGeom prst="bentConnector3">
            <a:avLst>
              <a:gd fmla="val 50001" name="adj1"/>
            </a:avLst>
          </a:prstGeom>
          <a:noFill/>
          <a:ln cap="flat" cmpd="sng" w="9525">
            <a:solidFill>
              <a:srgbClr val="434343"/>
            </a:solidFill>
            <a:prstDash val="solid"/>
            <a:round/>
            <a:headEnd len="med" w="med" type="oval"/>
            <a:tailEnd len="med" w="med" type="none"/>
          </a:ln>
        </p:spPr>
      </p:cxnSp>
      <p:sp>
        <p:nvSpPr>
          <p:cNvPr id="2877" name="Google Shape;2877;p83"/>
          <p:cNvSpPr/>
          <p:nvPr/>
        </p:nvSpPr>
        <p:spPr>
          <a:xfrm>
            <a:off x="5172356" y="2564158"/>
            <a:ext cx="1163400" cy="300300"/>
          </a:xfrm>
          <a:prstGeom prst="rect">
            <a:avLst/>
          </a:prstGeom>
          <a:solidFill>
            <a:srgbClr val="C9DAF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800">
                <a:solidFill>
                  <a:srgbClr val="434343"/>
                </a:solidFill>
              </a:rPr>
              <a:t>Site Management</a:t>
            </a:r>
            <a:endParaRPr b="1" sz="800">
              <a:solidFill>
                <a:srgbClr val="43434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1" name="Shape 2881"/>
        <p:cNvGrpSpPr/>
        <p:nvPr/>
      </p:nvGrpSpPr>
      <p:grpSpPr>
        <a:xfrm>
          <a:off x="0" y="0"/>
          <a:ext cx="0" cy="0"/>
          <a:chOff x="0" y="0"/>
          <a:chExt cx="0" cy="0"/>
        </a:xfrm>
      </p:grpSpPr>
      <p:sp>
        <p:nvSpPr>
          <p:cNvPr id="2882" name="Google Shape;2882;p84"/>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90000"/>
              </a:lnSpc>
              <a:spcBef>
                <a:spcPts val="0"/>
              </a:spcBef>
              <a:spcAft>
                <a:spcPts val="0"/>
              </a:spcAft>
              <a:buSzPts val="1400"/>
              <a:buNone/>
            </a:pPr>
            <a:r>
              <a:rPr lang="en" sz="1800">
                <a:latin typeface="Arial"/>
                <a:ea typeface="Arial"/>
                <a:cs typeface="Arial"/>
                <a:sym typeface="Arial"/>
              </a:rPr>
              <a:t>Business(Product) Architecture</a:t>
            </a:r>
            <a:r>
              <a:rPr lang="en" sz="1800"/>
              <a:t> </a:t>
            </a:r>
            <a:endParaRPr/>
          </a:p>
        </p:txBody>
      </p:sp>
      <p:sp>
        <p:nvSpPr>
          <p:cNvPr id="2883" name="Google Shape;2883;p84"/>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884" name="Google Shape;2884;p84"/>
          <p:cNvSpPr/>
          <p:nvPr/>
        </p:nvSpPr>
        <p:spPr>
          <a:xfrm>
            <a:off x="438150" y="1268286"/>
            <a:ext cx="7491000" cy="57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Business Scenario</a:t>
            </a:r>
            <a:endParaRPr b="1" i="0" sz="800" u="none" cap="none" strike="noStrike">
              <a:solidFill>
                <a:srgbClr val="000000"/>
              </a:solidFill>
              <a:latin typeface="Arial"/>
              <a:ea typeface="Arial"/>
              <a:cs typeface="Arial"/>
              <a:sym typeface="Arial"/>
            </a:endParaRPr>
          </a:p>
        </p:txBody>
      </p:sp>
      <p:sp>
        <p:nvSpPr>
          <p:cNvPr id="2885" name="Google Shape;2885;p84"/>
          <p:cNvSpPr/>
          <p:nvPr/>
        </p:nvSpPr>
        <p:spPr>
          <a:xfrm>
            <a:off x="441000" y="1927800"/>
            <a:ext cx="2796900" cy="2432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Management</a:t>
            </a:r>
            <a:endParaRPr b="1" i="0" sz="800" u="none" cap="none" strike="noStrike">
              <a:solidFill>
                <a:srgbClr val="000000"/>
              </a:solidFill>
              <a:latin typeface="Arial"/>
              <a:ea typeface="Arial"/>
              <a:cs typeface="Arial"/>
              <a:sym typeface="Arial"/>
            </a:endParaRPr>
          </a:p>
        </p:txBody>
      </p:sp>
      <p:sp>
        <p:nvSpPr>
          <p:cNvPr id="2886" name="Google Shape;2886;p84"/>
          <p:cNvSpPr/>
          <p:nvPr/>
        </p:nvSpPr>
        <p:spPr>
          <a:xfrm>
            <a:off x="3325875" y="1929056"/>
            <a:ext cx="3496200" cy="2414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Operation</a:t>
            </a:r>
            <a:endParaRPr b="1" i="0" sz="800" u="none" cap="none" strike="noStrike">
              <a:solidFill>
                <a:srgbClr val="000000"/>
              </a:solidFill>
              <a:latin typeface="Arial"/>
              <a:ea typeface="Arial"/>
              <a:cs typeface="Arial"/>
              <a:sym typeface="Arial"/>
            </a:endParaRPr>
          </a:p>
        </p:txBody>
      </p:sp>
      <p:sp>
        <p:nvSpPr>
          <p:cNvPr id="2887" name="Google Shape;2887;p84"/>
          <p:cNvSpPr/>
          <p:nvPr/>
        </p:nvSpPr>
        <p:spPr>
          <a:xfrm>
            <a:off x="6910050" y="1925635"/>
            <a:ext cx="10245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FM </a:t>
            </a:r>
            <a:r>
              <a:rPr b="1" i="0" lang="en" sz="800" u="none" cap="none" strike="noStrike">
                <a:solidFill>
                  <a:srgbClr val="000000"/>
                </a:solidFill>
                <a:latin typeface="Arial"/>
                <a:ea typeface="Arial"/>
                <a:cs typeface="Arial"/>
                <a:sym typeface="Arial"/>
              </a:rPr>
              <a:t>Monitor</a:t>
            </a:r>
            <a:r>
              <a:rPr b="1" lang="en" sz="800"/>
              <a:t>ing</a:t>
            </a:r>
            <a:endParaRPr b="1" i="0" sz="800" u="none" cap="none" strike="noStrike">
              <a:solidFill>
                <a:srgbClr val="000000"/>
              </a:solidFill>
              <a:latin typeface="Arial"/>
              <a:ea typeface="Arial"/>
              <a:cs typeface="Arial"/>
              <a:sym typeface="Arial"/>
            </a:endParaRPr>
          </a:p>
        </p:txBody>
      </p:sp>
      <p:sp>
        <p:nvSpPr>
          <p:cNvPr id="2888" name="Google Shape;2888;p84"/>
          <p:cNvSpPr/>
          <p:nvPr/>
        </p:nvSpPr>
        <p:spPr>
          <a:xfrm>
            <a:off x="1592650" y="673852"/>
            <a:ext cx="43176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2889" name="Google Shape;2889;p84"/>
          <p:cNvSpPr/>
          <p:nvPr/>
        </p:nvSpPr>
        <p:spPr>
          <a:xfrm>
            <a:off x="1575902" y="937073"/>
            <a:ext cx="4317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2890" name="Google Shape;2890;p84"/>
          <p:cNvSpPr/>
          <p:nvPr/>
        </p:nvSpPr>
        <p:spPr>
          <a:xfrm>
            <a:off x="8053275" y="1268287"/>
            <a:ext cx="797100" cy="3062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Other Operation Service Library</a:t>
            </a:r>
            <a:endParaRPr b="1" i="0" sz="800" u="none" cap="none" strike="noStrike">
              <a:solidFill>
                <a:srgbClr val="FFFFFF"/>
              </a:solidFill>
              <a:latin typeface="Arial"/>
              <a:ea typeface="Arial"/>
              <a:cs typeface="Arial"/>
              <a:sym typeface="Arial"/>
            </a:endParaRPr>
          </a:p>
        </p:txBody>
      </p:sp>
      <p:sp>
        <p:nvSpPr>
          <p:cNvPr id="2891" name="Google Shape;2891;p84"/>
          <p:cNvSpPr/>
          <p:nvPr/>
        </p:nvSpPr>
        <p:spPr>
          <a:xfrm>
            <a:off x="5513423" y="4430998"/>
            <a:ext cx="333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2892" name="Google Shape;2892;p84"/>
          <p:cNvSpPr/>
          <p:nvPr/>
        </p:nvSpPr>
        <p:spPr>
          <a:xfrm>
            <a:off x="5974065" y="673856"/>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2893" name="Google Shape;2893;p84"/>
          <p:cNvSpPr/>
          <p:nvPr/>
        </p:nvSpPr>
        <p:spPr>
          <a:xfrm>
            <a:off x="5974039" y="936900"/>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2894" name="Google Shape;2894;p84"/>
          <p:cNvSpPr/>
          <p:nvPr/>
        </p:nvSpPr>
        <p:spPr>
          <a:xfrm>
            <a:off x="2645893" y="4430991"/>
            <a:ext cx="2818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2895" name="Google Shape;2895;p84"/>
          <p:cNvSpPr/>
          <p:nvPr/>
        </p:nvSpPr>
        <p:spPr>
          <a:xfrm>
            <a:off x="438159" y="4430998"/>
            <a:ext cx="216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Data &amp; Algo &amp; Finance</a:t>
            </a:r>
            <a:endParaRPr b="1" i="0" sz="800" u="none" cap="none" strike="noStrike">
              <a:solidFill>
                <a:srgbClr val="FFFFFF"/>
              </a:solidFill>
              <a:latin typeface="Arial"/>
              <a:ea typeface="Arial"/>
              <a:cs typeface="Arial"/>
              <a:sym typeface="Arial"/>
            </a:endParaRPr>
          </a:p>
        </p:txBody>
      </p:sp>
      <p:sp>
        <p:nvSpPr>
          <p:cNvPr id="2896" name="Google Shape;2896;p84"/>
          <p:cNvSpPr/>
          <p:nvPr/>
        </p:nvSpPr>
        <p:spPr>
          <a:xfrm>
            <a:off x="438150" y="673850"/>
            <a:ext cx="10572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2897" name="Google Shape;2897;p84"/>
          <p:cNvSpPr/>
          <p:nvPr/>
        </p:nvSpPr>
        <p:spPr>
          <a:xfrm>
            <a:off x="549394" y="3251428"/>
            <a:ext cx="2545500" cy="1036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Point Management</a:t>
            </a:r>
            <a:endParaRPr b="1" sz="700">
              <a:solidFill>
                <a:schemeClr val="lt1"/>
              </a:solidFill>
            </a:endParaRPr>
          </a:p>
          <a:p>
            <a:pPr indent="0" lvl="0" marL="0" rtl="0" algn="l">
              <a:spcBef>
                <a:spcPts val="0"/>
              </a:spcBef>
              <a:spcAft>
                <a:spcPts val="0"/>
              </a:spcAft>
              <a:buNone/>
            </a:pPr>
            <a:r>
              <a:t/>
            </a:r>
            <a:endParaRPr b="1" sz="700"/>
          </a:p>
        </p:txBody>
      </p:sp>
      <p:sp>
        <p:nvSpPr>
          <p:cNvPr id="2898" name="Google Shape;2898;p84"/>
          <p:cNvSpPr/>
          <p:nvPr/>
        </p:nvSpPr>
        <p:spPr>
          <a:xfrm>
            <a:off x="613331" y="4031634"/>
            <a:ext cx="24099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Creation</a:t>
            </a:r>
            <a:endParaRPr b="0" i="0" sz="600" u="none" cap="none" strike="noStrike">
              <a:solidFill>
                <a:schemeClr val="dk1"/>
              </a:solidFill>
              <a:latin typeface="Arial"/>
              <a:ea typeface="Arial"/>
              <a:cs typeface="Arial"/>
              <a:sym typeface="Arial"/>
            </a:endParaRPr>
          </a:p>
        </p:txBody>
      </p:sp>
      <p:sp>
        <p:nvSpPr>
          <p:cNvPr id="2899" name="Google Shape;2899;p84"/>
          <p:cNvSpPr/>
          <p:nvPr/>
        </p:nvSpPr>
        <p:spPr>
          <a:xfrm>
            <a:off x="631061"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Merge</a:t>
            </a:r>
            <a:endParaRPr b="0" i="0" sz="600" u="none" cap="none" strike="noStrike">
              <a:solidFill>
                <a:schemeClr val="dk1"/>
              </a:solidFill>
              <a:latin typeface="Arial"/>
              <a:ea typeface="Arial"/>
              <a:cs typeface="Arial"/>
              <a:sym typeface="Arial"/>
            </a:endParaRPr>
          </a:p>
        </p:txBody>
      </p:sp>
      <p:sp>
        <p:nvSpPr>
          <p:cNvPr id="2900" name="Google Shape;2900;p84"/>
          <p:cNvSpPr/>
          <p:nvPr/>
        </p:nvSpPr>
        <p:spPr>
          <a:xfrm>
            <a:off x="1235905"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Distribution</a:t>
            </a:r>
            <a:endParaRPr b="0" i="0" sz="600" u="none" cap="none" strike="noStrike">
              <a:solidFill>
                <a:schemeClr val="dk1"/>
              </a:solidFill>
              <a:latin typeface="Arial"/>
              <a:ea typeface="Arial"/>
              <a:cs typeface="Arial"/>
              <a:sym typeface="Arial"/>
            </a:endParaRPr>
          </a:p>
        </p:txBody>
      </p:sp>
      <p:sp>
        <p:nvSpPr>
          <p:cNvPr id="2901" name="Google Shape;2901;p84"/>
          <p:cNvSpPr/>
          <p:nvPr/>
        </p:nvSpPr>
        <p:spPr>
          <a:xfrm>
            <a:off x="2445574"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VehicleType</a:t>
            </a:r>
            <a:endParaRPr b="0" i="0" sz="600" u="none" cap="none" strike="noStrike">
              <a:solidFill>
                <a:schemeClr val="dk1"/>
              </a:solidFill>
              <a:latin typeface="Arial"/>
              <a:ea typeface="Arial"/>
              <a:cs typeface="Arial"/>
              <a:sym typeface="Arial"/>
            </a:endParaRPr>
          </a:p>
        </p:txBody>
      </p:sp>
      <p:sp>
        <p:nvSpPr>
          <p:cNvPr id="2902" name="Google Shape;2902;p84"/>
          <p:cNvSpPr/>
          <p:nvPr/>
        </p:nvSpPr>
        <p:spPr>
          <a:xfrm>
            <a:off x="1840746"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 Timeslot</a:t>
            </a:r>
            <a:endParaRPr b="0" i="0" sz="600" u="none" cap="none" strike="noStrike">
              <a:solidFill>
                <a:schemeClr val="dk1"/>
              </a:solidFill>
              <a:latin typeface="Arial"/>
              <a:ea typeface="Arial"/>
              <a:cs typeface="Arial"/>
              <a:sym typeface="Arial"/>
            </a:endParaRPr>
          </a:p>
        </p:txBody>
      </p:sp>
      <p:sp>
        <p:nvSpPr>
          <p:cNvPr id="2903" name="Google Shape;2903;p84"/>
          <p:cNvSpPr/>
          <p:nvPr/>
        </p:nvSpPr>
        <p:spPr>
          <a:xfrm>
            <a:off x="617906" y="3511997"/>
            <a:ext cx="23946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Hierarchy</a:t>
            </a:r>
            <a:endParaRPr b="0" i="0" sz="600" u="none" cap="none" strike="noStrike">
              <a:solidFill>
                <a:schemeClr val="dk1"/>
              </a:solidFill>
              <a:latin typeface="Arial"/>
              <a:ea typeface="Arial"/>
              <a:cs typeface="Arial"/>
              <a:sym typeface="Arial"/>
            </a:endParaRPr>
          </a:p>
        </p:txBody>
      </p:sp>
      <p:sp>
        <p:nvSpPr>
          <p:cNvPr id="2904" name="Google Shape;2904;p84"/>
          <p:cNvSpPr/>
          <p:nvPr/>
        </p:nvSpPr>
        <p:spPr>
          <a:xfrm>
            <a:off x="549394" y="2217356"/>
            <a:ext cx="8112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PUP Group Management</a:t>
            </a:r>
            <a:endParaRPr b="1" sz="700">
              <a:solidFill>
                <a:schemeClr val="lt1"/>
              </a:solidFill>
            </a:endParaRPr>
          </a:p>
          <a:p>
            <a:pPr indent="0" lvl="0" marL="0" rtl="0" algn="l">
              <a:spcBef>
                <a:spcPts val="0"/>
              </a:spcBef>
              <a:spcAft>
                <a:spcPts val="0"/>
              </a:spcAft>
              <a:buNone/>
            </a:pPr>
            <a:r>
              <a:t/>
            </a:r>
            <a:endParaRPr b="1" sz="700"/>
          </a:p>
        </p:txBody>
      </p:sp>
      <p:sp>
        <p:nvSpPr>
          <p:cNvPr id="2905" name="Google Shape;2905;p84"/>
          <p:cNvSpPr/>
          <p:nvPr/>
        </p:nvSpPr>
        <p:spPr>
          <a:xfrm>
            <a:off x="656900"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Group</a:t>
            </a:r>
            <a:endParaRPr b="0" i="0" sz="600" u="none" cap="none" strike="noStrike">
              <a:solidFill>
                <a:schemeClr val="dk1"/>
              </a:solidFill>
              <a:latin typeface="Arial"/>
              <a:ea typeface="Arial"/>
              <a:cs typeface="Arial"/>
              <a:sym typeface="Arial"/>
            </a:endParaRPr>
          </a:p>
        </p:txBody>
      </p:sp>
      <p:sp>
        <p:nvSpPr>
          <p:cNvPr id="2906" name="Google Shape;2906;p84"/>
          <p:cNvSpPr/>
          <p:nvPr/>
        </p:nvSpPr>
        <p:spPr>
          <a:xfrm>
            <a:off x="656900" y="285852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Smart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(Driver Zone)</a:t>
            </a:r>
            <a:endParaRPr b="0" i="0" sz="600" u="none" cap="none" strike="noStrike">
              <a:solidFill>
                <a:schemeClr val="dk1"/>
              </a:solidFill>
              <a:latin typeface="Arial"/>
              <a:ea typeface="Arial"/>
              <a:cs typeface="Arial"/>
              <a:sym typeface="Arial"/>
            </a:endParaRPr>
          </a:p>
        </p:txBody>
      </p:sp>
      <p:sp>
        <p:nvSpPr>
          <p:cNvPr id="2907" name="Google Shape;2907;p84"/>
          <p:cNvSpPr/>
          <p:nvPr/>
        </p:nvSpPr>
        <p:spPr>
          <a:xfrm>
            <a:off x="1416074"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Route Management</a:t>
            </a:r>
            <a:endParaRPr b="1" sz="700">
              <a:solidFill>
                <a:schemeClr val="lt1"/>
              </a:solidFill>
            </a:endParaRPr>
          </a:p>
          <a:p>
            <a:pPr indent="0" lvl="0" marL="0" rtl="0" algn="l">
              <a:spcBef>
                <a:spcPts val="0"/>
              </a:spcBef>
              <a:spcAft>
                <a:spcPts val="0"/>
              </a:spcAft>
              <a:buNone/>
            </a:pPr>
            <a:r>
              <a:t/>
            </a:r>
            <a:endParaRPr b="1" sz="700"/>
          </a:p>
        </p:txBody>
      </p:sp>
      <p:sp>
        <p:nvSpPr>
          <p:cNvPr id="2908" name="Google Shape;2908;p84"/>
          <p:cNvSpPr/>
          <p:nvPr/>
        </p:nvSpPr>
        <p:spPr>
          <a:xfrm>
            <a:off x="1525728" y="253656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Route</a:t>
            </a:r>
            <a:endParaRPr b="0" i="0" sz="600" u="none" cap="none" strike="noStrike">
              <a:solidFill>
                <a:schemeClr val="dk1"/>
              </a:solidFill>
              <a:latin typeface="Arial"/>
              <a:ea typeface="Arial"/>
              <a:cs typeface="Arial"/>
              <a:sym typeface="Arial"/>
            </a:endParaRPr>
          </a:p>
        </p:txBody>
      </p:sp>
      <p:sp>
        <p:nvSpPr>
          <p:cNvPr id="2909" name="Google Shape;2909;p84"/>
          <p:cNvSpPr/>
          <p:nvPr/>
        </p:nvSpPr>
        <p:spPr>
          <a:xfrm>
            <a:off x="1525728" y="275972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Routeasy</a:t>
            </a:r>
            <a:endParaRPr b="0" i="0" sz="600" u="none" cap="none" strike="noStrike">
              <a:solidFill>
                <a:schemeClr val="dk1"/>
              </a:solidFill>
              <a:latin typeface="Arial"/>
              <a:ea typeface="Arial"/>
              <a:cs typeface="Arial"/>
              <a:sym typeface="Arial"/>
            </a:endParaRPr>
          </a:p>
        </p:txBody>
      </p:sp>
      <p:sp>
        <p:nvSpPr>
          <p:cNvPr id="2910" name="Google Shape;2910;p84"/>
          <p:cNvSpPr/>
          <p:nvPr/>
        </p:nvSpPr>
        <p:spPr>
          <a:xfrm>
            <a:off x="1525728" y="2982901"/>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Inhouse Smart Route</a:t>
            </a:r>
            <a:endParaRPr b="0" i="0" sz="600" u="none" cap="none" strike="noStrike">
              <a:solidFill>
                <a:schemeClr val="dk1"/>
              </a:solidFill>
              <a:latin typeface="Arial"/>
              <a:ea typeface="Arial"/>
              <a:cs typeface="Arial"/>
              <a:sym typeface="Arial"/>
            </a:endParaRPr>
          </a:p>
        </p:txBody>
      </p:sp>
      <p:sp>
        <p:nvSpPr>
          <p:cNvPr id="2911" name="Google Shape;2911;p84"/>
          <p:cNvSpPr/>
          <p:nvPr/>
        </p:nvSpPr>
        <p:spPr>
          <a:xfrm>
            <a:off x="2284025"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Wave Management</a:t>
            </a:r>
            <a:endParaRPr b="1" sz="700">
              <a:solidFill>
                <a:schemeClr val="lt1"/>
              </a:solidFill>
            </a:endParaRPr>
          </a:p>
          <a:p>
            <a:pPr indent="0" lvl="0" marL="0" rtl="0" algn="l">
              <a:spcBef>
                <a:spcPts val="0"/>
              </a:spcBef>
              <a:spcAft>
                <a:spcPts val="0"/>
              </a:spcAft>
              <a:buNone/>
            </a:pPr>
            <a:r>
              <a:t/>
            </a:r>
            <a:endParaRPr b="1" sz="700"/>
          </a:p>
        </p:txBody>
      </p:sp>
      <p:sp>
        <p:nvSpPr>
          <p:cNvPr id="2912" name="Google Shape;2912;p84"/>
          <p:cNvSpPr/>
          <p:nvPr/>
        </p:nvSpPr>
        <p:spPr>
          <a:xfrm>
            <a:off x="2392823"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Window</a:t>
            </a:r>
            <a:endParaRPr b="0" i="0" sz="600" u="none" cap="none" strike="noStrike">
              <a:solidFill>
                <a:schemeClr val="dk1"/>
              </a:solidFill>
              <a:latin typeface="Arial"/>
              <a:ea typeface="Arial"/>
              <a:cs typeface="Arial"/>
              <a:sym typeface="Arial"/>
            </a:endParaRPr>
          </a:p>
        </p:txBody>
      </p:sp>
      <p:sp>
        <p:nvSpPr>
          <p:cNvPr id="2913" name="Google Shape;2913;p84"/>
          <p:cNvSpPr/>
          <p:nvPr/>
        </p:nvSpPr>
        <p:spPr>
          <a:xfrm>
            <a:off x="2392813" y="286033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Wave</a:t>
            </a:r>
            <a:endParaRPr b="0" i="0" sz="600" u="none" cap="none" strike="noStrike">
              <a:solidFill>
                <a:schemeClr val="dk1"/>
              </a:solidFill>
              <a:latin typeface="Arial"/>
              <a:ea typeface="Arial"/>
              <a:cs typeface="Arial"/>
              <a:sym typeface="Arial"/>
            </a:endParaRPr>
          </a:p>
        </p:txBody>
      </p:sp>
      <p:sp>
        <p:nvSpPr>
          <p:cNvPr id="2914" name="Google Shape;2914;p84"/>
          <p:cNvSpPr/>
          <p:nvPr/>
        </p:nvSpPr>
        <p:spPr>
          <a:xfrm>
            <a:off x="3467981" y="2227969"/>
            <a:ext cx="823500" cy="20571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Ops Pickup Task/Trip Operations</a:t>
            </a:r>
            <a:endParaRPr b="1" sz="700">
              <a:solidFill>
                <a:schemeClr val="lt1"/>
              </a:solidFill>
            </a:endParaRPr>
          </a:p>
          <a:p>
            <a:pPr indent="0" lvl="0" marL="0" rtl="0" algn="l">
              <a:spcBef>
                <a:spcPts val="0"/>
              </a:spcBef>
              <a:spcAft>
                <a:spcPts val="0"/>
              </a:spcAft>
              <a:buNone/>
            </a:pPr>
            <a:r>
              <a:t/>
            </a:r>
            <a:endParaRPr b="1" sz="700"/>
          </a:p>
        </p:txBody>
      </p:sp>
      <p:sp>
        <p:nvSpPr>
          <p:cNvPr id="2915" name="Google Shape;2915;p84"/>
          <p:cNvSpPr/>
          <p:nvPr/>
        </p:nvSpPr>
        <p:spPr>
          <a:xfrm>
            <a:off x="3556822" y="275416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Task Creation </a:t>
            </a:r>
            <a:endParaRPr b="0" i="0" sz="600" u="none" cap="none" strike="noStrike">
              <a:solidFill>
                <a:schemeClr val="dk1"/>
              </a:solidFill>
              <a:latin typeface="Arial"/>
              <a:ea typeface="Arial"/>
              <a:cs typeface="Arial"/>
              <a:sym typeface="Arial"/>
            </a:endParaRPr>
          </a:p>
        </p:txBody>
      </p:sp>
      <p:sp>
        <p:nvSpPr>
          <p:cNvPr id="2916" name="Google Shape;2916;p84"/>
          <p:cNvSpPr/>
          <p:nvPr/>
        </p:nvSpPr>
        <p:spPr>
          <a:xfrm>
            <a:off x="3546284" y="3943332"/>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Task Reassignment</a:t>
            </a:r>
            <a:endParaRPr b="0" i="0" sz="600" u="none" cap="none" strike="noStrike">
              <a:solidFill>
                <a:schemeClr val="dk1"/>
              </a:solidFill>
              <a:latin typeface="Arial"/>
              <a:ea typeface="Arial"/>
              <a:cs typeface="Arial"/>
              <a:sym typeface="Arial"/>
            </a:endParaRPr>
          </a:p>
        </p:txBody>
      </p:sp>
      <p:sp>
        <p:nvSpPr>
          <p:cNvPr id="2917" name="Google Shape;2917;p84"/>
          <p:cNvSpPr/>
          <p:nvPr/>
        </p:nvSpPr>
        <p:spPr>
          <a:xfrm>
            <a:off x="3556822" y="299221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Assignment</a:t>
            </a:r>
            <a:endParaRPr b="0" i="0" sz="600" u="none" cap="none" strike="noStrike">
              <a:solidFill>
                <a:schemeClr val="dk1"/>
              </a:solidFill>
              <a:latin typeface="Arial"/>
              <a:ea typeface="Arial"/>
              <a:cs typeface="Arial"/>
              <a:sym typeface="Arial"/>
            </a:endParaRPr>
          </a:p>
        </p:txBody>
      </p:sp>
      <p:sp>
        <p:nvSpPr>
          <p:cNvPr id="2918" name="Google Shape;2918;p84"/>
          <p:cNvSpPr/>
          <p:nvPr/>
        </p:nvSpPr>
        <p:spPr>
          <a:xfrm>
            <a:off x="3546284" y="346722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Reroute</a:t>
            </a:r>
            <a:endParaRPr b="0" i="0" sz="600" u="none" cap="none" strike="noStrike">
              <a:solidFill>
                <a:schemeClr val="dk1"/>
              </a:solidFill>
              <a:latin typeface="Arial"/>
              <a:ea typeface="Arial"/>
              <a:cs typeface="Arial"/>
              <a:sym typeface="Arial"/>
            </a:endParaRPr>
          </a:p>
        </p:txBody>
      </p:sp>
      <p:sp>
        <p:nvSpPr>
          <p:cNvPr id="2919" name="Google Shape;2919;p84"/>
          <p:cNvSpPr/>
          <p:nvPr/>
        </p:nvSpPr>
        <p:spPr>
          <a:xfrm>
            <a:off x="3556693" y="32291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Assignment</a:t>
            </a:r>
            <a:endParaRPr b="0" i="0" sz="600" u="none" cap="none" strike="noStrike">
              <a:solidFill>
                <a:schemeClr val="dk1"/>
              </a:solidFill>
              <a:latin typeface="Arial"/>
              <a:ea typeface="Arial"/>
              <a:cs typeface="Arial"/>
              <a:sym typeface="Arial"/>
            </a:endParaRPr>
          </a:p>
        </p:txBody>
      </p:sp>
      <p:sp>
        <p:nvSpPr>
          <p:cNvPr id="2920" name="Google Shape;2920;p84"/>
          <p:cNvSpPr/>
          <p:nvPr/>
        </p:nvSpPr>
        <p:spPr>
          <a:xfrm>
            <a:off x="3546284" y="37052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Disable</a:t>
            </a:r>
            <a:endParaRPr b="0" i="0" sz="600" u="none" cap="none" strike="noStrike">
              <a:solidFill>
                <a:schemeClr val="dk1"/>
              </a:solidFill>
              <a:latin typeface="Arial"/>
              <a:ea typeface="Arial"/>
              <a:cs typeface="Arial"/>
              <a:sym typeface="Arial"/>
            </a:endParaRPr>
          </a:p>
        </p:txBody>
      </p:sp>
      <p:sp>
        <p:nvSpPr>
          <p:cNvPr id="2921" name="Google Shape;2921;p84"/>
          <p:cNvSpPr/>
          <p:nvPr/>
        </p:nvSpPr>
        <p:spPr>
          <a:xfrm>
            <a:off x="5822006" y="2231831"/>
            <a:ext cx="8235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Handover Operations</a:t>
            </a:r>
            <a:endParaRPr b="1" sz="700">
              <a:solidFill>
                <a:schemeClr val="lt1"/>
              </a:solidFill>
            </a:endParaRPr>
          </a:p>
          <a:p>
            <a:pPr indent="0" lvl="0" marL="0" rtl="0" algn="l">
              <a:spcBef>
                <a:spcPts val="0"/>
              </a:spcBef>
              <a:spcAft>
                <a:spcPts val="0"/>
              </a:spcAft>
              <a:buNone/>
            </a:pPr>
            <a:r>
              <a:t/>
            </a:r>
            <a:endParaRPr b="1" sz="700"/>
          </a:p>
        </p:txBody>
      </p:sp>
      <p:sp>
        <p:nvSpPr>
          <p:cNvPr id="2922" name="Google Shape;2922;p84"/>
          <p:cNvSpPr/>
          <p:nvPr/>
        </p:nvSpPr>
        <p:spPr>
          <a:xfrm>
            <a:off x="5939797" y="261591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Task</a:t>
            </a:r>
            <a:endParaRPr b="0" i="0" sz="600" u="none" cap="none" strike="noStrike">
              <a:solidFill>
                <a:schemeClr val="dk1"/>
              </a:solidFill>
              <a:latin typeface="Arial"/>
              <a:ea typeface="Arial"/>
              <a:cs typeface="Arial"/>
              <a:sym typeface="Arial"/>
            </a:endParaRPr>
          </a:p>
        </p:txBody>
      </p:sp>
      <p:sp>
        <p:nvSpPr>
          <p:cNvPr id="2923" name="Google Shape;2923;p84"/>
          <p:cNvSpPr/>
          <p:nvPr/>
        </p:nvSpPr>
        <p:spPr>
          <a:xfrm>
            <a:off x="5939797" y="3626757"/>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Onhold</a:t>
            </a:r>
            <a:endParaRPr b="0" i="0" sz="600" u="none" cap="none" strike="noStrike">
              <a:solidFill>
                <a:schemeClr val="dk1"/>
              </a:solidFill>
              <a:latin typeface="Arial"/>
              <a:ea typeface="Arial"/>
              <a:cs typeface="Arial"/>
              <a:sym typeface="Arial"/>
            </a:endParaRPr>
          </a:p>
        </p:txBody>
      </p:sp>
      <p:sp>
        <p:nvSpPr>
          <p:cNvPr id="2924" name="Google Shape;2924;p84"/>
          <p:cNvSpPr/>
          <p:nvPr/>
        </p:nvSpPr>
        <p:spPr>
          <a:xfrm>
            <a:off x="5939797" y="33740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to Station</a:t>
            </a:r>
            <a:endParaRPr b="0" i="0" sz="600" u="none" cap="none" strike="noStrike">
              <a:solidFill>
                <a:schemeClr val="dk1"/>
              </a:solidFill>
              <a:latin typeface="Arial"/>
              <a:ea typeface="Arial"/>
              <a:cs typeface="Arial"/>
              <a:sym typeface="Arial"/>
            </a:endParaRPr>
          </a:p>
        </p:txBody>
      </p:sp>
      <p:sp>
        <p:nvSpPr>
          <p:cNvPr id="2925" name="Google Shape;2925;p84"/>
          <p:cNvSpPr/>
          <p:nvPr/>
        </p:nvSpPr>
        <p:spPr>
          <a:xfrm>
            <a:off x="5939797" y="2868620"/>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Order</a:t>
            </a:r>
            <a:endParaRPr b="0" i="0" sz="600" u="none" cap="none" strike="noStrike">
              <a:solidFill>
                <a:schemeClr val="dk1"/>
              </a:solidFill>
              <a:latin typeface="Arial"/>
              <a:ea typeface="Arial"/>
              <a:cs typeface="Arial"/>
              <a:sym typeface="Arial"/>
            </a:endParaRPr>
          </a:p>
        </p:txBody>
      </p:sp>
      <p:sp>
        <p:nvSpPr>
          <p:cNvPr id="2926" name="Google Shape;2926;p84"/>
          <p:cNvSpPr/>
          <p:nvPr/>
        </p:nvSpPr>
        <p:spPr>
          <a:xfrm>
            <a:off x="5939797" y="312132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Handover to Driver</a:t>
            </a:r>
            <a:endParaRPr sz="600">
              <a:solidFill>
                <a:schemeClr val="dk1"/>
              </a:solidFill>
            </a:endParaRPr>
          </a:p>
        </p:txBody>
      </p:sp>
      <p:sp>
        <p:nvSpPr>
          <p:cNvPr id="2927" name="Google Shape;2927;p84"/>
          <p:cNvSpPr/>
          <p:nvPr/>
        </p:nvSpPr>
        <p:spPr>
          <a:xfrm>
            <a:off x="5939797" y="38794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Proof</a:t>
            </a:r>
            <a:endParaRPr b="0" i="0" sz="600" u="none" cap="none" strike="noStrike">
              <a:solidFill>
                <a:schemeClr val="dk1"/>
              </a:solidFill>
              <a:latin typeface="Arial"/>
              <a:ea typeface="Arial"/>
              <a:cs typeface="Arial"/>
              <a:sym typeface="Arial"/>
            </a:endParaRPr>
          </a:p>
        </p:txBody>
      </p:sp>
      <p:sp>
        <p:nvSpPr>
          <p:cNvPr id="2928" name="Google Shape;2928;p84"/>
          <p:cNvSpPr/>
          <p:nvPr/>
        </p:nvSpPr>
        <p:spPr>
          <a:xfrm>
            <a:off x="4347319" y="2231831"/>
            <a:ext cx="14190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Pickup Operations</a:t>
            </a:r>
            <a:endParaRPr b="1" sz="700">
              <a:solidFill>
                <a:schemeClr val="lt1"/>
              </a:solidFill>
            </a:endParaRPr>
          </a:p>
          <a:p>
            <a:pPr indent="0" lvl="0" marL="0" rtl="0" algn="l">
              <a:spcBef>
                <a:spcPts val="0"/>
              </a:spcBef>
              <a:spcAft>
                <a:spcPts val="0"/>
              </a:spcAft>
              <a:buNone/>
            </a:pPr>
            <a:r>
              <a:t/>
            </a:r>
            <a:endParaRPr b="1" sz="700"/>
          </a:p>
        </p:txBody>
      </p:sp>
      <p:sp>
        <p:nvSpPr>
          <p:cNvPr id="2929" name="Google Shape;2929;p84"/>
          <p:cNvSpPr/>
          <p:nvPr/>
        </p:nvSpPr>
        <p:spPr>
          <a:xfrm>
            <a:off x="4426866"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Normal Task Auto Accept </a:t>
            </a:r>
            <a:endParaRPr b="0" i="0" sz="600" u="none" cap="none" strike="noStrike">
              <a:solidFill>
                <a:schemeClr val="dk1"/>
              </a:solidFill>
              <a:latin typeface="Arial"/>
              <a:ea typeface="Arial"/>
              <a:cs typeface="Arial"/>
              <a:sym typeface="Arial"/>
            </a:endParaRPr>
          </a:p>
        </p:txBody>
      </p:sp>
      <p:sp>
        <p:nvSpPr>
          <p:cNvPr id="2930" name="Google Shape;2930;p84"/>
          <p:cNvSpPr/>
          <p:nvPr/>
        </p:nvSpPr>
        <p:spPr>
          <a:xfrm>
            <a:off x="4426866" y="32332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Pickup Task</a:t>
            </a:r>
            <a:endParaRPr b="0" i="0" sz="600" u="none" cap="none" strike="noStrike">
              <a:solidFill>
                <a:schemeClr val="dk1"/>
              </a:solidFill>
              <a:latin typeface="Arial"/>
              <a:ea typeface="Arial"/>
              <a:cs typeface="Arial"/>
              <a:sym typeface="Arial"/>
            </a:endParaRPr>
          </a:p>
        </p:txBody>
      </p:sp>
      <p:sp>
        <p:nvSpPr>
          <p:cNvPr id="2931" name="Google Shape;2931;p84"/>
          <p:cNvSpPr/>
          <p:nvPr/>
        </p:nvSpPr>
        <p:spPr>
          <a:xfrm>
            <a:off x="4426866"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Quick Pickup Task</a:t>
            </a:r>
            <a:endParaRPr b="0" i="0" sz="600" u="none" cap="none" strike="noStrike">
              <a:solidFill>
                <a:schemeClr val="dk1"/>
              </a:solidFill>
              <a:latin typeface="Arial"/>
              <a:ea typeface="Arial"/>
              <a:cs typeface="Arial"/>
              <a:sym typeface="Arial"/>
            </a:endParaRPr>
          </a:p>
        </p:txBody>
      </p:sp>
      <p:sp>
        <p:nvSpPr>
          <p:cNvPr id="2932" name="Google Shape;2932;p84"/>
          <p:cNvSpPr/>
          <p:nvPr/>
        </p:nvSpPr>
        <p:spPr>
          <a:xfrm>
            <a:off x="4426856" y="34854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Parcel</a:t>
            </a:r>
            <a:endParaRPr b="0" i="0" sz="600" u="none" cap="none" strike="noStrike">
              <a:solidFill>
                <a:schemeClr val="dk1"/>
              </a:solidFill>
              <a:latin typeface="Arial"/>
              <a:ea typeface="Arial"/>
              <a:cs typeface="Arial"/>
              <a:sym typeface="Arial"/>
            </a:endParaRPr>
          </a:p>
        </p:txBody>
      </p:sp>
      <p:sp>
        <p:nvSpPr>
          <p:cNvPr id="2933" name="Google Shape;2933;p84"/>
          <p:cNvSpPr/>
          <p:nvPr/>
        </p:nvSpPr>
        <p:spPr>
          <a:xfrm>
            <a:off x="5092022"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Weigh Parcel</a:t>
            </a:r>
            <a:endParaRPr b="0" i="0" sz="600" u="none" cap="none" strike="noStrike">
              <a:solidFill>
                <a:schemeClr val="dk1"/>
              </a:solidFill>
              <a:latin typeface="Arial"/>
              <a:ea typeface="Arial"/>
              <a:cs typeface="Arial"/>
              <a:sym typeface="Arial"/>
            </a:endParaRPr>
          </a:p>
        </p:txBody>
      </p:sp>
      <p:sp>
        <p:nvSpPr>
          <p:cNvPr id="2934" name="Google Shape;2934;p84"/>
          <p:cNvSpPr/>
          <p:nvPr/>
        </p:nvSpPr>
        <p:spPr>
          <a:xfrm>
            <a:off x="5092022"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ASF Collection</a:t>
            </a:r>
            <a:endParaRPr b="0" i="0" sz="600" u="none" cap="none" strike="noStrike">
              <a:solidFill>
                <a:schemeClr val="dk1"/>
              </a:solidFill>
              <a:latin typeface="Arial"/>
              <a:ea typeface="Arial"/>
              <a:cs typeface="Arial"/>
              <a:sym typeface="Arial"/>
            </a:endParaRPr>
          </a:p>
        </p:txBody>
      </p:sp>
      <p:sp>
        <p:nvSpPr>
          <p:cNvPr id="2935" name="Google Shape;2935;p84"/>
          <p:cNvSpPr/>
          <p:nvPr/>
        </p:nvSpPr>
        <p:spPr>
          <a:xfrm>
            <a:off x="5093306" y="32332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Parcel</a:t>
            </a:r>
            <a:endParaRPr b="0" i="0" sz="600" u="none" cap="none" strike="noStrike">
              <a:solidFill>
                <a:schemeClr val="dk1"/>
              </a:solidFill>
              <a:latin typeface="Arial"/>
              <a:ea typeface="Arial"/>
              <a:cs typeface="Arial"/>
              <a:sym typeface="Arial"/>
            </a:endParaRPr>
          </a:p>
        </p:txBody>
      </p:sp>
      <p:sp>
        <p:nvSpPr>
          <p:cNvPr id="2936" name="Google Shape;2936;p84"/>
          <p:cNvSpPr/>
          <p:nvPr/>
        </p:nvSpPr>
        <p:spPr>
          <a:xfrm>
            <a:off x="5093306" y="34713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Proof</a:t>
            </a:r>
            <a:endParaRPr b="0" i="0" sz="600" u="none" cap="none" strike="noStrike">
              <a:solidFill>
                <a:schemeClr val="dk1"/>
              </a:solidFill>
              <a:latin typeface="Arial"/>
              <a:ea typeface="Arial"/>
              <a:cs typeface="Arial"/>
              <a:sym typeface="Arial"/>
            </a:endParaRPr>
          </a:p>
        </p:txBody>
      </p:sp>
      <p:sp>
        <p:nvSpPr>
          <p:cNvPr id="2937" name="Google Shape;2937;p84"/>
          <p:cNvSpPr/>
          <p:nvPr/>
        </p:nvSpPr>
        <p:spPr>
          <a:xfrm>
            <a:off x="524053" y="4803245"/>
            <a:ext cx="593400" cy="203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2938" name="Google Shape;2938;p84"/>
          <p:cNvSpPr/>
          <p:nvPr/>
        </p:nvSpPr>
        <p:spPr>
          <a:xfrm>
            <a:off x="1224984" y="4803238"/>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2939" name="Google Shape;2939;p84"/>
          <p:cNvSpPr/>
          <p:nvPr/>
        </p:nvSpPr>
        <p:spPr>
          <a:xfrm>
            <a:off x="1925896" y="480323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2940" name="Google Shape;2940;p84"/>
          <p:cNvSpPr/>
          <p:nvPr/>
        </p:nvSpPr>
        <p:spPr>
          <a:xfrm>
            <a:off x="469763" y="4758394"/>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1" name="Google Shape;2941;p84"/>
          <p:cNvSpPr/>
          <p:nvPr/>
        </p:nvSpPr>
        <p:spPr>
          <a:xfrm>
            <a:off x="7010513" y="2226038"/>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Live Dashboard</a:t>
            </a:r>
            <a:endParaRPr sz="1100"/>
          </a:p>
        </p:txBody>
      </p:sp>
      <p:sp>
        <p:nvSpPr>
          <p:cNvPr id="2942" name="Google Shape;2942;p84"/>
          <p:cNvSpPr/>
          <p:nvPr/>
        </p:nvSpPr>
        <p:spPr>
          <a:xfrm>
            <a:off x="5766572" y="1548413"/>
            <a:ext cx="1270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Merge Pickup and Return</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2943" name="Google Shape;2943;p84"/>
          <p:cNvSpPr/>
          <p:nvPr/>
        </p:nvSpPr>
        <p:spPr>
          <a:xfrm>
            <a:off x="4287891" y="1548413"/>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Rescue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2944" name="Google Shape;2944;p84"/>
          <p:cNvSpPr/>
          <p:nvPr/>
        </p:nvSpPr>
        <p:spPr>
          <a:xfrm>
            <a:off x="2809097" y="1552339"/>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Normal Pickup</a:t>
            </a:r>
            <a:endParaRPr b="1" sz="700">
              <a:solidFill>
                <a:schemeClr val="lt1"/>
              </a:solidFill>
            </a:endParaRPr>
          </a:p>
          <a:p>
            <a:pPr indent="0" lvl="0" marL="0" rtl="0" algn="ctr">
              <a:spcBef>
                <a:spcPts val="0"/>
              </a:spcBef>
              <a:spcAft>
                <a:spcPts val="0"/>
              </a:spcAft>
              <a:buNone/>
            </a:pPr>
            <a:r>
              <a:rPr b="1" lang="en" sz="700">
                <a:solidFill>
                  <a:schemeClr val="lt1"/>
                </a:solidFill>
              </a:rPr>
              <a:t>(Sea + BR)</a:t>
            </a:r>
            <a:endParaRPr b="1" sz="700">
              <a:solidFill>
                <a:schemeClr val="lt1"/>
              </a:solidFill>
            </a:endParaRPr>
          </a:p>
        </p:txBody>
      </p:sp>
      <p:sp>
        <p:nvSpPr>
          <p:cNvPr id="2945" name="Google Shape;2945;p84"/>
          <p:cNvSpPr/>
          <p:nvPr/>
        </p:nvSpPr>
        <p:spPr>
          <a:xfrm>
            <a:off x="1330303" y="1552348"/>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Implant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sz="1100"/>
          </a:p>
        </p:txBody>
      </p:sp>
      <p:sp>
        <p:nvSpPr>
          <p:cNvPr id="2946" name="Google Shape;2946;p84"/>
          <p:cNvSpPr/>
          <p:nvPr/>
        </p:nvSpPr>
        <p:spPr>
          <a:xfrm>
            <a:off x="7010513" y="2471306"/>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Fail Mgt</a:t>
            </a:r>
            <a:endParaRPr sz="1100"/>
          </a:p>
        </p:txBody>
      </p:sp>
      <p:sp>
        <p:nvSpPr>
          <p:cNvPr id="2947" name="Google Shape;2947;p84"/>
          <p:cNvSpPr/>
          <p:nvPr/>
        </p:nvSpPr>
        <p:spPr>
          <a:xfrm>
            <a:off x="557420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cxnSp>
        <p:nvCxnSpPr>
          <p:cNvPr id="2948" name="Google Shape;2948;p84"/>
          <p:cNvCxnSpPr/>
          <p:nvPr/>
        </p:nvCxnSpPr>
        <p:spPr>
          <a:xfrm>
            <a:off x="3507300" y="3210488"/>
            <a:ext cx="766200" cy="3900"/>
          </a:xfrm>
          <a:prstGeom prst="straightConnector1">
            <a:avLst/>
          </a:prstGeom>
          <a:noFill/>
          <a:ln cap="flat" cmpd="sng" w="9525">
            <a:solidFill>
              <a:schemeClr val="lt1"/>
            </a:solidFill>
            <a:prstDash val="dash"/>
            <a:round/>
            <a:headEnd len="med" w="med" type="none"/>
            <a:tailEnd len="med" w="med" type="none"/>
          </a:ln>
        </p:spPr>
      </p:cxnSp>
      <p:cxnSp>
        <p:nvCxnSpPr>
          <p:cNvPr id="2949" name="Google Shape;2949;p84"/>
          <p:cNvCxnSpPr/>
          <p:nvPr/>
        </p:nvCxnSpPr>
        <p:spPr>
          <a:xfrm>
            <a:off x="3500531" y="3687131"/>
            <a:ext cx="766200" cy="3900"/>
          </a:xfrm>
          <a:prstGeom prst="straightConnector1">
            <a:avLst/>
          </a:prstGeom>
          <a:noFill/>
          <a:ln cap="flat" cmpd="sng" w="9525">
            <a:solidFill>
              <a:schemeClr val="lt1"/>
            </a:solidFill>
            <a:prstDash val="dash"/>
            <a:round/>
            <a:headEnd len="med" w="med" type="none"/>
            <a:tailEnd len="med" w="med" type="none"/>
          </a:ln>
        </p:spPr>
      </p:cxnSp>
      <p:sp>
        <p:nvSpPr>
          <p:cNvPr id="2950" name="Google Shape;2950;p84"/>
          <p:cNvSpPr txBox="1"/>
          <p:nvPr/>
        </p:nvSpPr>
        <p:spPr>
          <a:xfrm>
            <a:off x="4069766" y="2846588"/>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p:txBody>
      </p:sp>
      <p:sp>
        <p:nvSpPr>
          <p:cNvPr id="2951" name="Google Shape;2951;p84"/>
          <p:cNvSpPr txBox="1"/>
          <p:nvPr/>
        </p:nvSpPr>
        <p:spPr>
          <a:xfrm>
            <a:off x="4069766" y="3361350"/>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2952" name="Google Shape;2952;p84"/>
          <p:cNvSpPr txBox="1"/>
          <p:nvPr/>
        </p:nvSpPr>
        <p:spPr>
          <a:xfrm>
            <a:off x="4032323" y="3814444"/>
            <a:ext cx="3753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2953" name="Google Shape;2953;p84"/>
          <p:cNvSpPr/>
          <p:nvPr/>
        </p:nvSpPr>
        <p:spPr>
          <a:xfrm>
            <a:off x="608855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p:nvPr/>
        </p:nvSpPr>
        <p:spPr>
          <a:xfrm>
            <a:off x="1902925" y="3816683"/>
            <a:ext cx="2330100" cy="786000"/>
          </a:xfrm>
          <a:prstGeom prst="roundRect">
            <a:avLst>
              <a:gd fmla="val 7566"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1"/>
          <p:cNvSpPr/>
          <p:nvPr/>
        </p:nvSpPr>
        <p:spPr>
          <a:xfrm>
            <a:off x="7176511" y="813500"/>
            <a:ext cx="1608900" cy="6123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1"/>
          <p:cNvSpPr/>
          <p:nvPr/>
        </p:nvSpPr>
        <p:spPr>
          <a:xfrm>
            <a:off x="1895750" y="2220256"/>
            <a:ext cx="6898500" cy="1420200"/>
          </a:xfrm>
          <a:prstGeom prst="roundRect">
            <a:avLst>
              <a:gd fmla="val 8647" name="adj"/>
            </a:avLst>
          </a:prstGeom>
          <a:noFill/>
          <a:ln cap="flat" cmpd="sng" w="9525">
            <a:solidFill>
              <a:srgbClr val="4472C4"/>
            </a:solidFill>
            <a:prstDash val="dash"/>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400" u="none" cap="none" strike="noStrike">
              <a:solidFill>
                <a:srgbClr val="000000"/>
              </a:solidFill>
              <a:latin typeface="Arial"/>
              <a:ea typeface="Arial"/>
              <a:cs typeface="Arial"/>
              <a:sym typeface="Arial"/>
            </a:endParaRPr>
          </a:p>
        </p:txBody>
      </p:sp>
      <p:sp>
        <p:nvSpPr>
          <p:cNvPr id="368" name="Google Shape;368;p31"/>
          <p:cNvSpPr/>
          <p:nvPr/>
        </p:nvSpPr>
        <p:spPr>
          <a:xfrm>
            <a:off x="1902926" y="1520725"/>
            <a:ext cx="5196300" cy="5418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1"/>
          <p:cNvSpPr/>
          <p:nvPr/>
        </p:nvSpPr>
        <p:spPr>
          <a:xfrm>
            <a:off x="1902925" y="816525"/>
            <a:ext cx="5196300" cy="5871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4472C4"/>
              </a:solidFill>
              <a:latin typeface="Arial"/>
              <a:ea typeface="Arial"/>
              <a:cs typeface="Arial"/>
              <a:sym typeface="Arial"/>
            </a:endParaRPr>
          </a:p>
        </p:txBody>
      </p:sp>
      <p:sp>
        <p:nvSpPr>
          <p:cNvPr id="370" name="Google Shape;370;p31"/>
          <p:cNvSpPr/>
          <p:nvPr/>
        </p:nvSpPr>
        <p:spPr>
          <a:xfrm>
            <a:off x="3647425" y="1441209"/>
            <a:ext cx="1863300" cy="141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Dispatch Center</a:t>
            </a:r>
            <a:endParaRPr b="1" i="0" sz="800" u="none" cap="none" strike="noStrike">
              <a:solidFill>
                <a:srgbClr val="4472C4"/>
              </a:solidFill>
              <a:latin typeface="Arial"/>
              <a:ea typeface="Arial"/>
              <a:cs typeface="Arial"/>
              <a:sym typeface="Arial"/>
            </a:endParaRPr>
          </a:p>
        </p:txBody>
      </p:sp>
      <p:sp>
        <p:nvSpPr>
          <p:cNvPr id="371" name="Google Shape;371;p31"/>
          <p:cNvSpPr/>
          <p:nvPr/>
        </p:nvSpPr>
        <p:spPr>
          <a:xfrm>
            <a:off x="3649832" y="751571"/>
            <a:ext cx="1865700" cy="129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Order </a:t>
            </a:r>
            <a:r>
              <a:rPr b="1" lang="en" sz="800">
                <a:solidFill>
                  <a:srgbClr val="4472C4"/>
                </a:solidFill>
              </a:rPr>
              <a:t>Center</a:t>
            </a:r>
            <a:endParaRPr b="1" i="0" sz="800" u="none" cap="none" strike="noStrike">
              <a:solidFill>
                <a:srgbClr val="4472C4"/>
              </a:solidFill>
              <a:latin typeface="Arial"/>
              <a:ea typeface="Arial"/>
              <a:cs typeface="Arial"/>
              <a:sym typeface="Arial"/>
            </a:endParaRPr>
          </a:p>
        </p:txBody>
      </p:sp>
      <p:sp>
        <p:nvSpPr>
          <p:cNvPr id="372" name="Google Shape;372;p31"/>
          <p:cNvSpPr/>
          <p:nvPr/>
        </p:nvSpPr>
        <p:spPr>
          <a:xfrm>
            <a:off x="1948246" y="2398301"/>
            <a:ext cx="900300" cy="12018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73" name="Google Shape;373;p31"/>
          <p:cNvSpPr/>
          <p:nvPr/>
        </p:nvSpPr>
        <p:spPr>
          <a:xfrm>
            <a:off x="2005118" y="2312914"/>
            <a:ext cx="759600" cy="18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FM/LM Domain</a:t>
            </a:r>
            <a:endParaRPr b="1" i="0" sz="700" u="none" cap="none" strike="noStrike">
              <a:solidFill>
                <a:srgbClr val="3C78D8"/>
              </a:solidFill>
              <a:latin typeface="Arial"/>
              <a:ea typeface="Arial"/>
              <a:cs typeface="Arial"/>
              <a:sym typeface="Arial"/>
            </a:endParaRPr>
          </a:p>
        </p:txBody>
      </p:sp>
      <p:sp>
        <p:nvSpPr>
          <p:cNvPr id="374" name="Google Shape;374;p31"/>
          <p:cNvSpPr/>
          <p:nvPr/>
        </p:nvSpPr>
        <p:spPr>
          <a:xfrm>
            <a:off x="1997823" y="2502226"/>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75" name="Google Shape;375;p31"/>
          <p:cNvSpPr/>
          <p:nvPr/>
        </p:nvSpPr>
        <p:spPr>
          <a:xfrm>
            <a:off x="1996838" y="3054874"/>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76" name="Google Shape;376;p31"/>
          <p:cNvSpPr/>
          <p:nvPr/>
        </p:nvSpPr>
        <p:spPr>
          <a:xfrm>
            <a:off x="2050158" y="2648533"/>
            <a:ext cx="6990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Pick-up</a:t>
            </a:r>
            <a:endParaRPr b="0" i="0" sz="5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Delivery</a:t>
            </a:r>
            <a:endParaRPr b="0" i="0" sz="500" u="none" cap="none" strike="noStrike">
              <a:solidFill>
                <a:srgbClr val="434343"/>
              </a:solidFill>
              <a:latin typeface="Arial"/>
              <a:ea typeface="Arial"/>
              <a:cs typeface="Arial"/>
              <a:sym typeface="Arial"/>
            </a:endParaRPr>
          </a:p>
        </p:txBody>
      </p:sp>
      <p:sp>
        <p:nvSpPr>
          <p:cNvPr id="377" name="Google Shape;377;p31"/>
          <p:cNvSpPr/>
          <p:nvPr/>
        </p:nvSpPr>
        <p:spPr>
          <a:xfrm>
            <a:off x="2050158" y="3204159"/>
            <a:ext cx="6990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Task </a:t>
            </a:r>
            <a:r>
              <a:rPr lang="en" sz="500">
                <a:solidFill>
                  <a:srgbClr val="434343"/>
                </a:solidFill>
              </a:rPr>
              <a:t>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Pick-up Point Mgt</a:t>
            </a:r>
            <a:endParaRPr sz="500">
              <a:solidFill>
                <a:srgbClr val="434343"/>
              </a:solidFill>
            </a:endParaRPr>
          </a:p>
        </p:txBody>
      </p:sp>
      <p:sp>
        <p:nvSpPr>
          <p:cNvPr id="378" name="Google Shape;378;p31"/>
          <p:cNvSpPr/>
          <p:nvPr/>
        </p:nvSpPr>
        <p:spPr>
          <a:xfrm>
            <a:off x="2892390" y="2398301"/>
            <a:ext cx="900300" cy="12018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79" name="Google Shape;379;p31"/>
          <p:cNvSpPr/>
          <p:nvPr/>
        </p:nvSpPr>
        <p:spPr>
          <a:xfrm>
            <a:off x="2960490" y="2318648"/>
            <a:ext cx="803100" cy="18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In-station Domain</a:t>
            </a:r>
            <a:endParaRPr b="1" i="0" sz="700" u="none" cap="none" strike="noStrike">
              <a:solidFill>
                <a:srgbClr val="3C78D8"/>
              </a:solidFill>
              <a:latin typeface="Arial"/>
              <a:ea typeface="Arial"/>
              <a:cs typeface="Arial"/>
              <a:sym typeface="Arial"/>
            </a:endParaRPr>
          </a:p>
        </p:txBody>
      </p:sp>
      <p:sp>
        <p:nvSpPr>
          <p:cNvPr id="380" name="Google Shape;380;p31"/>
          <p:cNvSpPr/>
          <p:nvPr/>
        </p:nvSpPr>
        <p:spPr>
          <a:xfrm>
            <a:off x="2941967" y="2502226"/>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81" name="Google Shape;381;p31"/>
          <p:cNvSpPr/>
          <p:nvPr/>
        </p:nvSpPr>
        <p:spPr>
          <a:xfrm>
            <a:off x="2940982" y="3054874"/>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82" name="Google Shape;382;p31"/>
          <p:cNvSpPr/>
          <p:nvPr/>
        </p:nvSpPr>
        <p:spPr>
          <a:xfrm>
            <a:off x="2993035" y="2628219"/>
            <a:ext cx="699000" cy="341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Inbound/Outbound</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Packing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Parcel sweeping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ASM</a:t>
            </a:r>
            <a:endParaRPr sz="500">
              <a:solidFill>
                <a:srgbClr val="434343"/>
              </a:solidFill>
            </a:endParaRPr>
          </a:p>
        </p:txBody>
      </p:sp>
      <p:sp>
        <p:nvSpPr>
          <p:cNvPr id="383" name="Google Shape;383;p31"/>
          <p:cNvSpPr/>
          <p:nvPr/>
        </p:nvSpPr>
        <p:spPr>
          <a:xfrm>
            <a:off x="2994302" y="3204227"/>
            <a:ext cx="6990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p:txBody>
      </p:sp>
      <p:sp>
        <p:nvSpPr>
          <p:cNvPr id="384" name="Google Shape;384;p31"/>
          <p:cNvSpPr/>
          <p:nvPr/>
        </p:nvSpPr>
        <p:spPr>
          <a:xfrm>
            <a:off x="3836534" y="2398301"/>
            <a:ext cx="900300" cy="12018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85" name="Google Shape;385;p31"/>
          <p:cNvSpPr/>
          <p:nvPr/>
        </p:nvSpPr>
        <p:spPr>
          <a:xfrm>
            <a:off x="3986546" y="2312922"/>
            <a:ext cx="600000" cy="18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LH Domain</a:t>
            </a:r>
            <a:endParaRPr b="1" i="0" sz="700" u="none" cap="none" strike="noStrike">
              <a:solidFill>
                <a:srgbClr val="3C78D8"/>
              </a:solidFill>
              <a:latin typeface="Arial"/>
              <a:ea typeface="Arial"/>
              <a:cs typeface="Arial"/>
              <a:sym typeface="Arial"/>
            </a:endParaRPr>
          </a:p>
        </p:txBody>
      </p:sp>
      <p:sp>
        <p:nvSpPr>
          <p:cNvPr id="386" name="Google Shape;386;p31"/>
          <p:cNvSpPr/>
          <p:nvPr/>
        </p:nvSpPr>
        <p:spPr>
          <a:xfrm>
            <a:off x="3886111" y="2502226"/>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87" name="Google Shape;387;p31"/>
          <p:cNvSpPr/>
          <p:nvPr/>
        </p:nvSpPr>
        <p:spPr>
          <a:xfrm>
            <a:off x="3885126" y="3054874"/>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88" name="Google Shape;388;p31"/>
          <p:cNvSpPr/>
          <p:nvPr/>
        </p:nvSpPr>
        <p:spPr>
          <a:xfrm>
            <a:off x="3938455" y="2628224"/>
            <a:ext cx="699000" cy="341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LH Handover</a:t>
            </a:r>
            <a:endParaRPr b="0" i="0" sz="5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LH Trip</a:t>
            </a:r>
            <a:endParaRPr b="0" i="0" sz="500" u="none" cap="none" strike="noStrike">
              <a:solidFill>
                <a:srgbClr val="434343"/>
              </a:solidFill>
              <a:latin typeface="Arial"/>
              <a:ea typeface="Arial"/>
              <a:cs typeface="Arial"/>
              <a:sym typeface="Arial"/>
            </a:endParaRPr>
          </a:p>
        </p:txBody>
      </p:sp>
      <p:sp>
        <p:nvSpPr>
          <p:cNvPr id="389" name="Google Shape;389;p31"/>
          <p:cNvSpPr/>
          <p:nvPr/>
        </p:nvSpPr>
        <p:spPr>
          <a:xfrm>
            <a:off x="3938446" y="3204200"/>
            <a:ext cx="6990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LH Trip Mgt</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LH Resource Mgt</a:t>
            </a:r>
            <a:endParaRPr sz="500">
              <a:solidFill>
                <a:srgbClr val="434343"/>
              </a:solidFill>
            </a:endParaRPr>
          </a:p>
        </p:txBody>
      </p:sp>
      <p:sp>
        <p:nvSpPr>
          <p:cNvPr id="390" name="Google Shape;390;p31"/>
          <p:cNvSpPr/>
          <p:nvPr/>
        </p:nvSpPr>
        <p:spPr>
          <a:xfrm>
            <a:off x="4780678" y="2398301"/>
            <a:ext cx="900300" cy="12018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391" name="Google Shape;391;p31"/>
          <p:cNvSpPr/>
          <p:nvPr/>
        </p:nvSpPr>
        <p:spPr>
          <a:xfrm>
            <a:off x="4930695" y="2312887"/>
            <a:ext cx="600000" cy="18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700" u="none" cap="none" strike="noStrike">
                <a:solidFill>
                  <a:srgbClr val="3C78D8"/>
                </a:solidFill>
                <a:latin typeface="Arial"/>
                <a:ea typeface="Arial"/>
                <a:cs typeface="Arial"/>
                <a:sym typeface="Arial"/>
              </a:rPr>
              <a:t>SP Domain</a:t>
            </a:r>
            <a:endParaRPr b="1" i="0" sz="700" u="none" cap="none" strike="noStrike">
              <a:solidFill>
                <a:srgbClr val="3C78D8"/>
              </a:solidFill>
              <a:latin typeface="Arial"/>
              <a:ea typeface="Arial"/>
              <a:cs typeface="Arial"/>
              <a:sym typeface="Arial"/>
            </a:endParaRPr>
          </a:p>
        </p:txBody>
      </p:sp>
      <p:sp>
        <p:nvSpPr>
          <p:cNvPr id="392" name="Google Shape;392;p31"/>
          <p:cNvSpPr/>
          <p:nvPr/>
        </p:nvSpPr>
        <p:spPr>
          <a:xfrm>
            <a:off x="4830244" y="2502230"/>
            <a:ext cx="803100" cy="5082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93" name="Google Shape;393;p31"/>
          <p:cNvSpPr/>
          <p:nvPr/>
        </p:nvSpPr>
        <p:spPr>
          <a:xfrm>
            <a:off x="4829275" y="3055046"/>
            <a:ext cx="803100" cy="496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394" name="Google Shape;394;p31"/>
          <p:cNvSpPr/>
          <p:nvPr/>
        </p:nvSpPr>
        <p:spPr>
          <a:xfrm>
            <a:off x="4882588" y="2648486"/>
            <a:ext cx="699000" cy="3411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Drop-off</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Self-Collection</a:t>
            </a:r>
            <a:endParaRPr sz="500">
              <a:solidFill>
                <a:srgbClr val="000000"/>
              </a:solidFill>
            </a:endParaRPr>
          </a:p>
          <a:p>
            <a:pPr indent="0" lvl="0" marL="0" rtl="0" algn="ctr">
              <a:spcBef>
                <a:spcPts val="0"/>
              </a:spcBef>
              <a:spcAft>
                <a:spcPts val="0"/>
              </a:spcAft>
              <a:buClr>
                <a:srgbClr val="000000"/>
              </a:buClr>
              <a:buSzPts val="700"/>
              <a:buFont typeface="Arial"/>
              <a:buNone/>
            </a:pPr>
            <a:r>
              <a:rPr lang="en" sz="500">
                <a:solidFill>
                  <a:srgbClr val="434343"/>
                </a:solidFill>
              </a:rPr>
              <a:t>Inventory Mgt</a:t>
            </a:r>
            <a:endParaRPr sz="500">
              <a:solidFill>
                <a:srgbClr val="434343"/>
              </a:solidFill>
            </a:endParaRPr>
          </a:p>
        </p:txBody>
      </p:sp>
      <p:sp>
        <p:nvSpPr>
          <p:cNvPr id="395" name="Google Shape;395;p31"/>
          <p:cNvSpPr/>
          <p:nvPr/>
        </p:nvSpPr>
        <p:spPr>
          <a:xfrm>
            <a:off x="4882588" y="3204143"/>
            <a:ext cx="6990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SP Partner 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t/>
            </a:r>
            <a:endParaRPr sz="500">
              <a:solidFill>
                <a:srgbClr val="434343"/>
              </a:solidFill>
            </a:endParaRPr>
          </a:p>
        </p:txBody>
      </p:sp>
      <p:sp>
        <p:nvSpPr>
          <p:cNvPr id="396" name="Google Shape;396;p31"/>
          <p:cNvSpPr txBox="1"/>
          <p:nvPr/>
        </p:nvSpPr>
        <p:spPr>
          <a:xfrm>
            <a:off x="2162336" y="2475827"/>
            <a:ext cx="488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sp>
        <p:nvSpPr>
          <p:cNvPr id="397" name="Google Shape;397;p31"/>
          <p:cNvSpPr txBox="1"/>
          <p:nvPr/>
        </p:nvSpPr>
        <p:spPr>
          <a:xfrm>
            <a:off x="2105564" y="3029402"/>
            <a:ext cx="6072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398" name="Google Shape;398;p31"/>
          <p:cNvSpPr txBox="1"/>
          <p:nvPr/>
        </p:nvSpPr>
        <p:spPr>
          <a:xfrm>
            <a:off x="3042403" y="3029402"/>
            <a:ext cx="6000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399" name="Google Shape;399;p31"/>
          <p:cNvSpPr txBox="1"/>
          <p:nvPr/>
        </p:nvSpPr>
        <p:spPr>
          <a:xfrm>
            <a:off x="4032529" y="3029402"/>
            <a:ext cx="5454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400" name="Google Shape;400;p31"/>
          <p:cNvSpPr txBox="1"/>
          <p:nvPr/>
        </p:nvSpPr>
        <p:spPr>
          <a:xfrm>
            <a:off x="4964816" y="3013612"/>
            <a:ext cx="5454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401" name="Google Shape;401;p31"/>
          <p:cNvSpPr txBox="1"/>
          <p:nvPr/>
        </p:nvSpPr>
        <p:spPr>
          <a:xfrm>
            <a:off x="3103391" y="2455828"/>
            <a:ext cx="488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sp>
        <p:nvSpPr>
          <p:cNvPr id="402" name="Google Shape;402;p31"/>
          <p:cNvSpPr txBox="1"/>
          <p:nvPr/>
        </p:nvSpPr>
        <p:spPr>
          <a:xfrm>
            <a:off x="4047476" y="2455828"/>
            <a:ext cx="488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sp>
        <p:nvSpPr>
          <p:cNvPr id="403" name="Google Shape;403;p31"/>
          <p:cNvSpPr txBox="1"/>
          <p:nvPr/>
        </p:nvSpPr>
        <p:spPr>
          <a:xfrm>
            <a:off x="5020401" y="2480021"/>
            <a:ext cx="488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sp>
        <p:nvSpPr>
          <p:cNvPr id="404" name="Google Shape;404;p31"/>
          <p:cNvSpPr/>
          <p:nvPr/>
        </p:nvSpPr>
        <p:spPr>
          <a:xfrm>
            <a:off x="4653203" y="2092234"/>
            <a:ext cx="15390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grpSp>
        <p:nvGrpSpPr>
          <p:cNvPr id="405" name="Google Shape;405;p31"/>
          <p:cNvGrpSpPr/>
          <p:nvPr/>
        </p:nvGrpSpPr>
        <p:grpSpPr>
          <a:xfrm>
            <a:off x="5772366" y="2311783"/>
            <a:ext cx="900223" cy="1287063"/>
            <a:chOff x="5057170" y="2390478"/>
            <a:chExt cx="1022400" cy="1403864"/>
          </a:xfrm>
        </p:grpSpPr>
        <p:sp>
          <p:nvSpPr>
            <p:cNvPr id="406" name="Google Shape;406;p31"/>
            <p:cNvSpPr/>
            <p:nvPr/>
          </p:nvSpPr>
          <p:spPr>
            <a:xfrm>
              <a:off x="5113475" y="2597000"/>
              <a:ext cx="912000" cy="5544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07" name="Google Shape;407;p31"/>
            <p:cNvSpPr txBox="1"/>
            <p:nvPr/>
          </p:nvSpPr>
          <p:spPr>
            <a:xfrm>
              <a:off x="5266301" y="3150468"/>
              <a:ext cx="6195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408" name="Google Shape;408;p31"/>
            <p:cNvSpPr/>
            <p:nvPr/>
          </p:nvSpPr>
          <p:spPr>
            <a:xfrm>
              <a:off x="5057170" y="2483642"/>
              <a:ext cx="10224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09" name="Google Shape;409;p31"/>
            <p:cNvSpPr/>
            <p:nvPr/>
          </p:nvSpPr>
          <p:spPr>
            <a:xfrm>
              <a:off x="5174521" y="2390478"/>
              <a:ext cx="7425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Locker</a:t>
              </a:r>
              <a:r>
                <a:rPr b="1" i="0" lang="en" sz="700" u="none" cap="none" strike="noStrike">
                  <a:solidFill>
                    <a:srgbClr val="3C78D8"/>
                  </a:solidFill>
                  <a:latin typeface="Arial"/>
                  <a:ea typeface="Arial"/>
                  <a:cs typeface="Arial"/>
                  <a:sym typeface="Arial"/>
                </a:rPr>
                <a:t> Domain</a:t>
              </a:r>
              <a:endParaRPr b="1" i="0" sz="700" u="none" cap="none" strike="noStrike">
                <a:solidFill>
                  <a:srgbClr val="3C78D8"/>
                </a:solidFill>
                <a:latin typeface="Arial"/>
                <a:ea typeface="Arial"/>
                <a:cs typeface="Arial"/>
                <a:sym typeface="Arial"/>
              </a:endParaRPr>
            </a:p>
          </p:txBody>
        </p:sp>
        <p:sp>
          <p:nvSpPr>
            <p:cNvPr id="410" name="Google Shape;410;p31"/>
            <p:cNvSpPr/>
            <p:nvPr/>
          </p:nvSpPr>
          <p:spPr>
            <a:xfrm>
              <a:off x="5112350" y="3199925"/>
              <a:ext cx="912000" cy="541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11" name="Google Shape;411;p31"/>
            <p:cNvSpPr/>
            <p:nvPr/>
          </p:nvSpPr>
          <p:spPr>
            <a:xfrm>
              <a:off x="5172925" y="2756527"/>
              <a:ext cx="793800" cy="3720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Drop-off</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Self-collection</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Driver operation</a:t>
              </a:r>
              <a:endParaRPr sz="500">
                <a:solidFill>
                  <a:srgbClr val="434343"/>
                </a:solidFill>
              </a:endParaRPr>
            </a:p>
          </p:txBody>
        </p:sp>
        <p:sp>
          <p:nvSpPr>
            <p:cNvPr id="412" name="Google Shape;412;p31"/>
            <p:cNvSpPr/>
            <p:nvPr/>
          </p:nvSpPr>
          <p:spPr>
            <a:xfrm>
              <a:off x="5172925" y="3362600"/>
              <a:ext cx="793800" cy="333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Locker Partner Mgt</a:t>
              </a:r>
              <a:endParaRPr sz="500">
                <a:solidFill>
                  <a:srgbClr val="000000"/>
                </a:solidFill>
              </a:endParaRPr>
            </a:p>
          </p:txBody>
        </p:sp>
        <p:sp>
          <p:nvSpPr>
            <p:cNvPr id="413" name="Google Shape;413;p31"/>
            <p:cNvSpPr txBox="1"/>
            <p:nvPr/>
          </p:nvSpPr>
          <p:spPr>
            <a:xfrm>
              <a:off x="5329420" y="2572775"/>
              <a:ext cx="5544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grpSp>
      <p:grpSp>
        <p:nvGrpSpPr>
          <p:cNvPr id="414" name="Google Shape;414;p31"/>
          <p:cNvGrpSpPr/>
          <p:nvPr/>
        </p:nvGrpSpPr>
        <p:grpSpPr>
          <a:xfrm>
            <a:off x="7770305" y="2311748"/>
            <a:ext cx="900223" cy="1287063"/>
            <a:chOff x="5461849" y="2453403"/>
            <a:chExt cx="1022400" cy="1403864"/>
          </a:xfrm>
        </p:grpSpPr>
        <p:sp>
          <p:nvSpPr>
            <p:cNvPr id="415" name="Google Shape;415;p31"/>
            <p:cNvSpPr/>
            <p:nvPr/>
          </p:nvSpPr>
          <p:spPr>
            <a:xfrm>
              <a:off x="5461849" y="2546567"/>
              <a:ext cx="1022400" cy="13107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16" name="Google Shape;416;p31"/>
            <p:cNvSpPr/>
            <p:nvPr/>
          </p:nvSpPr>
          <p:spPr>
            <a:xfrm>
              <a:off x="5579200" y="2453403"/>
              <a:ext cx="7425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674EA7"/>
                  </a:solidFill>
                </a:rPr>
                <a:t>SLPS</a:t>
              </a:r>
              <a:endParaRPr b="1" i="0" sz="700" u="none" cap="none" strike="noStrike">
                <a:solidFill>
                  <a:srgbClr val="674EA7"/>
                </a:solidFill>
                <a:latin typeface="Arial"/>
                <a:ea typeface="Arial"/>
                <a:cs typeface="Arial"/>
                <a:sym typeface="Arial"/>
              </a:endParaRPr>
            </a:p>
          </p:txBody>
        </p:sp>
        <p:sp>
          <p:nvSpPr>
            <p:cNvPr id="417" name="Google Shape;417;p31"/>
            <p:cNvSpPr/>
            <p:nvPr/>
          </p:nvSpPr>
          <p:spPr>
            <a:xfrm>
              <a:off x="5518152" y="2659922"/>
              <a:ext cx="912000" cy="647700"/>
            </a:xfrm>
            <a:prstGeom prst="roundRect">
              <a:avLst>
                <a:gd fmla="val 16667" name="adj"/>
              </a:avLst>
            </a:prstGeom>
            <a:solidFill>
              <a:srgbClr val="674EA7"/>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18" name="Google Shape;418;p31"/>
            <p:cNvSpPr/>
            <p:nvPr/>
          </p:nvSpPr>
          <p:spPr>
            <a:xfrm>
              <a:off x="5517033" y="3372401"/>
              <a:ext cx="912000" cy="432300"/>
            </a:xfrm>
            <a:prstGeom prst="roundRect">
              <a:avLst>
                <a:gd fmla="val 16667" name="adj"/>
              </a:avLst>
            </a:prstGeom>
            <a:solidFill>
              <a:srgbClr val="674EA7"/>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19" name="Google Shape;419;p31"/>
            <p:cNvSpPr/>
            <p:nvPr/>
          </p:nvSpPr>
          <p:spPr>
            <a:xfrm>
              <a:off x="5577597" y="2819460"/>
              <a:ext cx="793800" cy="432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Pickup</a:t>
              </a:r>
              <a:endParaRPr sz="500">
                <a:solidFill>
                  <a:srgbClr val="434343"/>
                </a:solidFill>
              </a:endParaRPr>
            </a:p>
          </p:txBody>
        </p:sp>
        <p:sp>
          <p:nvSpPr>
            <p:cNvPr id="420" name="Google Shape;420;p31"/>
            <p:cNvSpPr/>
            <p:nvPr/>
          </p:nvSpPr>
          <p:spPr>
            <a:xfrm>
              <a:off x="5577597" y="3543425"/>
              <a:ext cx="793800" cy="215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Task</a:t>
              </a:r>
              <a:r>
                <a:rPr b="0" i="0" lang="en" sz="500" u="none" cap="none" strike="noStrike">
                  <a:solidFill>
                    <a:srgbClr val="000000"/>
                  </a:solidFill>
                  <a:latin typeface="Arial"/>
                  <a:ea typeface="Arial"/>
                  <a:cs typeface="Arial"/>
                  <a:sym typeface="Arial"/>
                </a:rPr>
                <a:t> Mgt</a:t>
              </a:r>
              <a:endParaRPr b="0" i="0" sz="500" u="none" cap="none" strike="noStrike">
                <a:solidFill>
                  <a:srgbClr val="434343"/>
                </a:solidFill>
                <a:latin typeface="Arial"/>
                <a:ea typeface="Arial"/>
                <a:cs typeface="Arial"/>
                <a:sym typeface="Arial"/>
              </a:endParaRPr>
            </a:p>
          </p:txBody>
        </p:sp>
        <p:sp>
          <p:nvSpPr>
            <p:cNvPr id="421" name="Google Shape;421;p31"/>
            <p:cNvSpPr txBox="1"/>
            <p:nvPr/>
          </p:nvSpPr>
          <p:spPr>
            <a:xfrm>
              <a:off x="5670984" y="3372401"/>
              <a:ext cx="6195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422" name="Google Shape;422;p31"/>
            <p:cNvSpPr txBox="1"/>
            <p:nvPr/>
          </p:nvSpPr>
          <p:spPr>
            <a:xfrm>
              <a:off x="5734099" y="2635713"/>
              <a:ext cx="5544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grpSp>
      <p:sp>
        <p:nvSpPr>
          <p:cNvPr id="423" name="Google Shape;423;p31"/>
          <p:cNvSpPr/>
          <p:nvPr/>
        </p:nvSpPr>
        <p:spPr>
          <a:xfrm>
            <a:off x="6393851" y="4922889"/>
            <a:ext cx="1022400" cy="1626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24" name="Google Shape;424;p31"/>
          <p:cNvSpPr/>
          <p:nvPr/>
        </p:nvSpPr>
        <p:spPr>
          <a:xfrm>
            <a:off x="6511201"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674EA7"/>
                </a:solidFill>
              </a:rPr>
              <a:t>LATAM Exclusive</a:t>
            </a:r>
            <a:endParaRPr b="1" i="0" sz="700" u="none" cap="none" strike="noStrike">
              <a:solidFill>
                <a:srgbClr val="674EA7"/>
              </a:solidFill>
              <a:latin typeface="Arial"/>
              <a:ea typeface="Arial"/>
              <a:cs typeface="Arial"/>
              <a:sym typeface="Arial"/>
            </a:endParaRPr>
          </a:p>
        </p:txBody>
      </p:sp>
      <p:sp>
        <p:nvSpPr>
          <p:cNvPr id="425" name="Google Shape;425;p31"/>
          <p:cNvSpPr/>
          <p:nvPr/>
        </p:nvSpPr>
        <p:spPr>
          <a:xfrm>
            <a:off x="5237776" y="4922889"/>
            <a:ext cx="1022400" cy="1626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26" name="Google Shape;426;p31"/>
          <p:cNvSpPr/>
          <p:nvPr/>
        </p:nvSpPr>
        <p:spPr>
          <a:xfrm>
            <a:off x="5355126"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SEA+TW+LATAM Common</a:t>
            </a:r>
            <a:endParaRPr b="1" i="0" sz="700" u="none" cap="none" strike="noStrike">
              <a:solidFill>
                <a:srgbClr val="3C78D8"/>
              </a:solidFill>
              <a:latin typeface="Arial"/>
              <a:ea typeface="Arial"/>
              <a:cs typeface="Arial"/>
              <a:sym typeface="Arial"/>
            </a:endParaRPr>
          </a:p>
        </p:txBody>
      </p:sp>
      <p:sp>
        <p:nvSpPr>
          <p:cNvPr id="427" name="Google Shape;427;p31"/>
          <p:cNvSpPr/>
          <p:nvPr/>
        </p:nvSpPr>
        <p:spPr>
          <a:xfrm>
            <a:off x="7185356" y="1521346"/>
            <a:ext cx="1608900" cy="5469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8" name="Google Shape;428;p31"/>
          <p:cNvSpPr/>
          <p:nvPr/>
        </p:nvSpPr>
        <p:spPr>
          <a:xfrm>
            <a:off x="7557814" y="1455975"/>
            <a:ext cx="864000" cy="141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a:t>
            </a:r>
            <a:r>
              <a:rPr b="1" lang="en" sz="800">
                <a:solidFill>
                  <a:srgbClr val="4472C4"/>
                </a:solidFill>
              </a:rPr>
              <a:t>Event</a:t>
            </a:r>
            <a:r>
              <a:rPr b="1" i="0" lang="en" sz="800" u="none" cap="none" strike="noStrike">
                <a:solidFill>
                  <a:srgbClr val="4472C4"/>
                </a:solidFill>
                <a:latin typeface="Arial"/>
                <a:ea typeface="Arial"/>
                <a:cs typeface="Arial"/>
                <a:sym typeface="Arial"/>
              </a:rPr>
              <a:t> Center</a:t>
            </a:r>
            <a:endParaRPr b="1" i="0" sz="800" u="none" cap="none" strike="noStrike">
              <a:solidFill>
                <a:srgbClr val="4472C4"/>
              </a:solidFill>
              <a:latin typeface="Arial"/>
              <a:ea typeface="Arial"/>
              <a:cs typeface="Arial"/>
              <a:sym typeface="Arial"/>
            </a:endParaRPr>
          </a:p>
        </p:txBody>
      </p:sp>
      <p:sp>
        <p:nvSpPr>
          <p:cNvPr id="429" name="Google Shape;429;p31"/>
          <p:cNvSpPr/>
          <p:nvPr/>
        </p:nvSpPr>
        <p:spPr>
          <a:xfrm>
            <a:off x="7557433" y="749550"/>
            <a:ext cx="864000" cy="1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Tracking Service</a:t>
            </a:r>
            <a:endParaRPr b="1" i="0" sz="800" u="none" cap="none" strike="noStrike">
              <a:solidFill>
                <a:srgbClr val="4472C4"/>
              </a:solidFill>
              <a:latin typeface="Arial"/>
              <a:ea typeface="Arial"/>
              <a:cs typeface="Arial"/>
              <a:sym typeface="Arial"/>
            </a:endParaRPr>
          </a:p>
        </p:txBody>
      </p:sp>
      <p:sp>
        <p:nvSpPr>
          <p:cNvPr id="430" name="Google Shape;430;p31"/>
          <p:cNvSpPr txBox="1"/>
          <p:nvPr/>
        </p:nvSpPr>
        <p:spPr>
          <a:xfrm>
            <a:off x="4930698" y="860605"/>
            <a:ext cx="1139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Order  Process</a:t>
            </a:r>
            <a:endParaRPr b="1" i="0" sz="600" u="none" cap="none" strike="noStrike">
              <a:solidFill>
                <a:srgbClr val="FFFFFF"/>
              </a:solidFill>
              <a:latin typeface="Arial"/>
              <a:ea typeface="Arial"/>
              <a:cs typeface="Arial"/>
              <a:sym typeface="Arial"/>
            </a:endParaRPr>
          </a:p>
        </p:txBody>
      </p:sp>
      <p:sp>
        <p:nvSpPr>
          <p:cNvPr id="431" name="Google Shape;431;p31"/>
          <p:cNvSpPr/>
          <p:nvPr/>
        </p:nvSpPr>
        <p:spPr>
          <a:xfrm>
            <a:off x="7231657" y="919425"/>
            <a:ext cx="1473900" cy="435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t/>
            </a:r>
            <a:endParaRPr sz="600">
              <a:solidFill>
                <a:srgbClr val="FFFFFF"/>
              </a:solidFill>
            </a:endParaRPr>
          </a:p>
        </p:txBody>
      </p:sp>
      <p:grpSp>
        <p:nvGrpSpPr>
          <p:cNvPr id="432" name="Google Shape;432;p31"/>
          <p:cNvGrpSpPr/>
          <p:nvPr/>
        </p:nvGrpSpPr>
        <p:grpSpPr>
          <a:xfrm>
            <a:off x="3565370" y="1546117"/>
            <a:ext cx="3419250" cy="459904"/>
            <a:chOff x="5517029" y="3318876"/>
            <a:chExt cx="1875000" cy="489676"/>
          </a:xfrm>
        </p:grpSpPr>
        <p:sp>
          <p:nvSpPr>
            <p:cNvPr id="433" name="Google Shape;433;p31"/>
            <p:cNvSpPr/>
            <p:nvPr/>
          </p:nvSpPr>
          <p:spPr>
            <a:xfrm>
              <a:off x="5517029" y="3372352"/>
              <a:ext cx="1875000" cy="4362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34" name="Google Shape;434;p31"/>
            <p:cNvSpPr/>
            <p:nvPr/>
          </p:nvSpPr>
          <p:spPr>
            <a:xfrm>
              <a:off x="5565753" y="3546988"/>
              <a:ext cx="849600" cy="215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Event Trigger</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Plan Creation</a:t>
              </a:r>
              <a:endParaRPr sz="500">
                <a:solidFill>
                  <a:srgbClr val="434343"/>
                </a:solidFill>
              </a:endParaRPr>
            </a:p>
          </p:txBody>
        </p:sp>
        <p:sp>
          <p:nvSpPr>
            <p:cNvPr id="435" name="Google Shape;435;p31"/>
            <p:cNvSpPr txBox="1"/>
            <p:nvPr/>
          </p:nvSpPr>
          <p:spPr>
            <a:xfrm>
              <a:off x="5840061" y="3318876"/>
              <a:ext cx="1273800" cy="245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 Plan Management</a:t>
              </a:r>
              <a:endParaRPr b="1" i="0" sz="600" u="none" cap="none" strike="noStrike">
                <a:solidFill>
                  <a:srgbClr val="FFFFFF"/>
                </a:solidFill>
                <a:latin typeface="Arial"/>
                <a:ea typeface="Arial"/>
                <a:cs typeface="Arial"/>
                <a:sym typeface="Arial"/>
              </a:endParaRPr>
            </a:p>
          </p:txBody>
        </p:sp>
      </p:grpSp>
      <p:grpSp>
        <p:nvGrpSpPr>
          <p:cNvPr id="436" name="Google Shape;436;p31"/>
          <p:cNvGrpSpPr/>
          <p:nvPr/>
        </p:nvGrpSpPr>
        <p:grpSpPr>
          <a:xfrm>
            <a:off x="1994086" y="1604198"/>
            <a:ext cx="1445794" cy="409500"/>
            <a:chOff x="5517039" y="3372407"/>
            <a:chExt cx="912000" cy="409500"/>
          </a:xfrm>
        </p:grpSpPr>
        <p:sp>
          <p:nvSpPr>
            <p:cNvPr id="437" name="Google Shape;437;p31"/>
            <p:cNvSpPr/>
            <p:nvPr/>
          </p:nvSpPr>
          <p:spPr>
            <a:xfrm>
              <a:off x="5517039" y="3372407"/>
              <a:ext cx="912000" cy="4095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38" name="Google Shape;438;p31"/>
            <p:cNvSpPr/>
            <p:nvPr/>
          </p:nvSpPr>
          <p:spPr>
            <a:xfrm>
              <a:off x="5577597" y="3528896"/>
              <a:ext cx="793800" cy="215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Static Route 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Dynamic Route Mgt</a:t>
              </a:r>
              <a:endParaRPr sz="500">
                <a:solidFill>
                  <a:srgbClr val="000000"/>
                </a:solidFill>
              </a:endParaRPr>
            </a:p>
          </p:txBody>
        </p:sp>
      </p:grpSp>
      <p:sp>
        <p:nvSpPr>
          <p:cNvPr id="439" name="Google Shape;439;p31"/>
          <p:cNvSpPr txBox="1"/>
          <p:nvPr/>
        </p:nvSpPr>
        <p:spPr>
          <a:xfrm>
            <a:off x="2264278" y="1557775"/>
            <a:ext cx="9315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Dispatch Strategy</a:t>
            </a:r>
            <a:endParaRPr b="1" i="0" sz="600" u="none" cap="none" strike="noStrike">
              <a:solidFill>
                <a:srgbClr val="FFFFFF"/>
              </a:solidFill>
              <a:latin typeface="Arial"/>
              <a:ea typeface="Arial"/>
              <a:cs typeface="Arial"/>
              <a:sym typeface="Arial"/>
            </a:endParaRPr>
          </a:p>
        </p:txBody>
      </p:sp>
      <p:grpSp>
        <p:nvGrpSpPr>
          <p:cNvPr id="440" name="Google Shape;440;p31"/>
          <p:cNvGrpSpPr/>
          <p:nvPr/>
        </p:nvGrpSpPr>
        <p:grpSpPr>
          <a:xfrm>
            <a:off x="7243464" y="1615185"/>
            <a:ext cx="1473883" cy="409604"/>
            <a:chOff x="5517033" y="3372401"/>
            <a:chExt cx="912000" cy="432300"/>
          </a:xfrm>
        </p:grpSpPr>
        <p:sp>
          <p:nvSpPr>
            <p:cNvPr id="441" name="Google Shape;441;p31"/>
            <p:cNvSpPr/>
            <p:nvPr/>
          </p:nvSpPr>
          <p:spPr>
            <a:xfrm>
              <a:off x="5517033" y="3372401"/>
              <a:ext cx="912000" cy="4323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500" u="none" cap="none" strike="noStrike">
                <a:solidFill>
                  <a:srgbClr val="FFFFFF"/>
                </a:solidFill>
                <a:latin typeface="Arial"/>
                <a:ea typeface="Arial"/>
                <a:cs typeface="Arial"/>
                <a:sym typeface="Arial"/>
              </a:endParaRPr>
            </a:p>
          </p:txBody>
        </p:sp>
        <p:sp>
          <p:nvSpPr>
            <p:cNvPr id="442" name="Google Shape;442;p31"/>
            <p:cNvSpPr/>
            <p:nvPr/>
          </p:nvSpPr>
          <p:spPr>
            <a:xfrm>
              <a:off x="5577598" y="3413854"/>
              <a:ext cx="793800" cy="35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Ops/Unsuccessful/4PL Event Receiving</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Events Cleaning</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Events Notification/Broadcast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Tech Exception Handling</a:t>
              </a:r>
              <a:endParaRPr sz="500"/>
            </a:p>
          </p:txBody>
        </p:sp>
      </p:grpSp>
      <p:sp>
        <p:nvSpPr>
          <p:cNvPr id="443" name="Google Shape;443;p31"/>
          <p:cNvSpPr/>
          <p:nvPr/>
        </p:nvSpPr>
        <p:spPr>
          <a:xfrm>
            <a:off x="7339023" y="972346"/>
            <a:ext cx="1282800" cy="34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SLS Integration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SPX Portal Integration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Tracking Config</a:t>
            </a:r>
            <a:endParaRPr sz="500"/>
          </a:p>
        </p:txBody>
      </p:sp>
      <p:sp>
        <p:nvSpPr>
          <p:cNvPr id="444" name="Google Shape;444;p31"/>
          <p:cNvSpPr/>
          <p:nvPr/>
        </p:nvSpPr>
        <p:spPr>
          <a:xfrm>
            <a:off x="4346425" y="3813533"/>
            <a:ext cx="4447800" cy="786000"/>
          </a:xfrm>
          <a:prstGeom prst="roundRect">
            <a:avLst>
              <a:gd fmla="val 864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None/>
            </a:pPr>
            <a:r>
              <a:t/>
            </a:r>
            <a:endParaRPr sz="1100"/>
          </a:p>
        </p:txBody>
      </p:sp>
      <p:sp>
        <p:nvSpPr>
          <p:cNvPr id="445" name="Google Shape;445;p31"/>
          <p:cNvSpPr/>
          <p:nvPr/>
        </p:nvSpPr>
        <p:spPr>
          <a:xfrm>
            <a:off x="5413142" y="1754638"/>
            <a:ext cx="1476900" cy="202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lang="en" sz="500">
                <a:solidFill>
                  <a:srgbClr val="000000"/>
                </a:solidFill>
              </a:rPr>
              <a:t>Plan Push</a:t>
            </a:r>
            <a:endParaRPr sz="500">
              <a:solidFill>
                <a:srgbClr val="000000"/>
              </a:solidFill>
            </a:endParaRPr>
          </a:p>
        </p:txBody>
      </p:sp>
      <p:sp>
        <p:nvSpPr>
          <p:cNvPr id="446" name="Google Shape;446;p31"/>
          <p:cNvSpPr/>
          <p:nvPr/>
        </p:nvSpPr>
        <p:spPr>
          <a:xfrm>
            <a:off x="6029643" y="3744657"/>
            <a:ext cx="1539000" cy="162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3C78D8"/>
                </a:solidFill>
              </a:rPr>
              <a:t>General Service</a:t>
            </a:r>
            <a:endParaRPr b="1" i="0" sz="800" u="none" cap="none" strike="noStrike">
              <a:solidFill>
                <a:srgbClr val="3C78D8"/>
              </a:solidFill>
              <a:latin typeface="Arial"/>
              <a:ea typeface="Arial"/>
              <a:cs typeface="Arial"/>
              <a:sym typeface="Arial"/>
            </a:endParaRPr>
          </a:p>
        </p:txBody>
      </p:sp>
      <p:sp>
        <p:nvSpPr>
          <p:cNvPr id="447" name="Google Shape;447;p31"/>
          <p:cNvSpPr/>
          <p:nvPr/>
        </p:nvSpPr>
        <p:spPr>
          <a:xfrm>
            <a:off x="5698702" y="3951639"/>
            <a:ext cx="6906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Account</a:t>
            </a:r>
            <a:endParaRPr b="1" sz="600">
              <a:solidFill>
                <a:srgbClr val="FFFFFF"/>
              </a:solidFill>
            </a:endParaRPr>
          </a:p>
        </p:txBody>
      </p:sp>
      <p:sp>
        <p:nvSpPr>
          <p:cNvPr id="448" name="Google Shape;448;p31"/>
          <p:cNvSpPr/>
          <p:nvPr/>
        </p:nvSpPr>
        <p:spPr>
          <a:xfrm>
            <a:off x="4445175" y="3946383"/>
            <a:ext cx="1170300" cy="5544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49" name="Google Shape;449;p31"/>
          <p:cNvSpPr/>
          <p:nvPr/>
        </p:nvSpPr>
        <p:spPr>
          <a:xfrm>
            <a:off x="4535575" y="4108658"/>
            <a:ext cx="981600" cy="28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COD Collection/Settlement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Payment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Cash-In / e-Wallet</a:t>
            </a:r>
            <a:endParaRPr sz="500">
              <a:solidFill>
                <a:srgbClr val="434343"/>
              </a:solidFill>
            </a:endParaRPr>
          </a:p>
        </p:txBody>
      </p:sp>
      <p:sp>
        <p:nvSpPr>
          <p:cNvPr id="450" name="Google Shape;450;p31"/>
          <p:cNvSpPr txBox="1"/>
          <p:nvPr/>
        </p:nvSpPr>
        <p:spPr>
          <a:xfrm>
            <a:off x="4805236" y="3919209"/>
            <a:ext cx="4968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COD</a:t>
            </a:r>
            <a:endParaRPr b="1" i="0" sz="600" u="none" cap="none" strike="noStrike">
              <a:solidFill>
                <a:srgbClr val="FFFFFF"/>
              </a:solidFill>
              <a:latin typeface="Arial"/>
              <a:ea typeface="Arial"/>
              <a:cs typeface="Arial"/>
              <a:sym typeface="Arial"/>
            </a:endParaRPr>
          </a:p>
        </p:txBody>
      </p:sp>
      <p:sp>
        <p:nvSpPr>
          <p:cNvPr id="451" name="Google Shape;451;p31"/>
          <p:cNvSpPr/>
          <p:nvPr/>
        </p:nvSpPr>
        <p:spPr>
          <a:xfrm>
            <a:off x="1967725" y="3950633"/>
            <a:ext cx="2182800" cy="587100"/>
          </a:xfrm>
          <a:prstGeom prst="roundRect">
            <a:avLst>
              <a:gd fmla="val 11982"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52" name="Google Shape;452;p31"/>
          <p:cNvSpPr/>
          <p:nvPr/>
        </p:nvSpPr>
        <p:spPr>
          <a:xfrm>
            <a:off x="2644925" y="4326209"/>
            <a:ext cx="1445700" cy="154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Staff Management</a:t>
            </a:r>
            <a:endParaRPr b="0" i="0" sz="5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Shift/Attendance</a:t>
            </a:r>
            <a:endParaRPr sz="500">
              <a:solidFill>
                <a:srgbClr val="434343"/>
              </a:solidFill>
            </a:endParaRPr>
          </a:p>
        </p:txBody>
      </p:sp>
      <p:sp>
        <p:nvSpPr>
          <p:cNvPr id="453" name="Google Shape;453;p31"/>
          <p:cNvSpPr/>
          <p:nvPr/>
        </p:nvSpPr>
        <p:spPr>
          <a:xfrm>
            <a:off x="2644925" y="4060083"/>
            <a:ext cx="559200" cy="215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In-Station Labor Performance</a:t>
            </a:r>
            <a:endParaRPr sz="500">
              <a:solidFill>
                <a:srgbClr val="434343"/>
              </a:solidFill>
            </a:endParaRPr>
          </a:p>
        </p:txBody>
      </p:sp>
      <p:sp>
        <p:nvSpPr>
          <p:cNvPr id="454" name="Google Shape;454;p31"/>
          <p:cNvSpPr/>
          <p:nvPr/>
        </p:nvSpPr>
        <p:spPr>
          <a:xfrm>
            <a:off x="3235265" y="4060083"/>
            <a:ext cx="855600" cy="215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Performance</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Compensation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Wallet</a:t>
            </a:r>
            <a:endParaRPr sz="500">
              <a:solidFill>
                <a:srgbClr val="434343"/>
              </a:solidFill>
            </a:endParaRPr>
          </a:p>
        </p:txBody>
      </p:sp>
      <p:sp>
        <p:nvSpPr>
          <p:cNvPr id="455" name="Google Shape;455;p31"/>
          <p:cNvSpPr/>
          <p:nvPr/>
        </p:nvSpPr>
        <p:spPr>
          <a:xfrm>
            <a:off x="5698701" y="4250810"/>
            <a:ext cx="6906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Notification</a:t>
            </a:r>
            <a:endParaRPr b="1" sz="600">
              <a:solidFill>
                <a:srgbClr val="FFFFFF"/>
              </a:solidFill>
            </a:endParaRPr>
          </a:p>
        </p:txBody>
      </p:sp>
      <p:sp>
        <p:nvSpPr>
          <p:cNvPr id="456" name="Google Shape;456;p31"/>
          <p:cNvSpPr/>
          <p:nvPr/>
        </p:nvSpPr>
        <p:spPr>
          <a:xfrm>
            <a:off x="6446221" y="4250810"/>
            <a:ext cx="6945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Print</a:t>
            </a:r>
            <a:r>
              <a:rPr b="1" lang="en" sz="600">
                <a:solidFill>
                  <a:srgbClr val="FFFFFF"/>
                </a:solidFill>
              </a:rPr>
              <a:t>ing</a:t>
            </a:r>
            <a:endParaRPr b="1" sz="600">
              <a:solidFill>
                <a:srgbClr val="FFFFFF"/>
              </a:solidFill>
            </a:endParaRPr>
          </a:p>
        </p:txBody>
      </p:sp>
      <p:sp>
        <p:nvSpPr>
          <p:cNvPr id="457" name="Google Shape;457;p31"/>
          <p:cNvSpPr/>
          <p:nvPr/>
        </p:nvSpPr>
        <p:spPr>
          <a:xfrm>
            <a:off x="7197668" y="4250810"/>
            <a:ext cx="6945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Serviceable Area Mgmt</a:t>
            </a:r>
            <a:endParaRPr b="1" sz="600">
              <a:solidFill>
                <a:srgbClr val="FFFFFF"/>
              </a:solidFill>
            </a:endParaRPr>
          </a:p>
        </p:txBody>
      </p:sp>
      <p:sp>
        <p:nvSpPr>
          <p:cNvPr id="458" name="Google Shape;458;p31"/>
          <p:cNvSpPr/>
          <p:nvPr/>
        </p:nvSpPr>
        <p:spPr>
          <a:xfrm>
            <a:off x="6446231" y="3949610"/>
            <a:ext cx="6945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Container Service</a:t>
            </a:r>
            <a:endParaRPr b="1" sz="600">
              <a:solidFill>
                <a:srgbClr val="FFFFFF"/>
              </a:solidFill>
            </a:endParaRPr>
          </a:p>
        </p:txBody>
      </p:sp>
      <p:sp>
        <p:nvSpPr>
          <p:cNvPr id="459" name="Google Shape;459;p31"/>
          <p:cNvSpPr/>
          <p:nvPr/>
        </p:nvSpPr>
        <p:spPr>
          <a:xfrm>
            <a:off x="7197669" y="3952031"/>
            <a:ext cx="6864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Asset Mgmt</a:t>
            </a:r>
            <a:endParaRPr b="1" sz="600">
              <a:solidFill>
                <a:srgbClr val="FFFFFF"/>
              </a:solidFill>
            </a:endParaRPr>
          </a:p>
        </p:txBody>
      </p:sp>
      <p:grpSp>
        <p:nvGrpSpPr>
          <p:cNvPr id="460" name="Google Shape;460;p31"/>
          <p:cNvGrpSpPr/>
          <p:nvPr/>
        </p:nvGrpSpPr>
        <p:grpSpPr>
          <a:xfrm>
            <a:off x="6771330" y="2311715"/>
            <a:ext cx="900223" cy="1287063"/>
            <a:chOff x="5057170" y="2390478"/>
            <a:chExt cx="1022400" cy="1403864"/>
          </a:xfrm>
        </p:grpSpPr>
        <p:sp>
          <p:nvSpPr>
            <p:cNvPr id="461" name="Google Shape;461;p31"/>
            <p:cNvSpPr/>
            <p:nvPr/>
          </p:nvSpPr>
          <p:spPr>
            <a:xfrm>
              <a:off x="5113475" y="2597000"/>
              <a:ext cx="912000" cy="5544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62" name="Google Shape;462;p31"/>
            <p:cNvSpPr txBox="1"/>
            <p:nvPr/>
          </p:nvSpPr>
          <p:spPr>
            <a:xfrm>
              <a:off x="5266301" y="3150468"/>
              <a:ext cx="6195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Management</a:t>
              </a:r>
              <a:endParaRPr b="1" i="0" sz="600" u="none" cap="none" strike="noStrike">
                <a:solidFill>
                  <a:srgbClr val="FFFFFF"/>
                </a:solidFill>
                <a:latin typeface="Arial"/>
                <a:ea typeface="Arial"/>
                <a:cs typeface="Arial"/>
                <a:sym typeface="Arial"/>
              </a:endParaRPr>
            </a:p>
          </p:txBody>
        </p:sp>
        <p:sp>
          <p:nvSpPr>
            <p:cNvPr id="463" name="Google Shape;463;p31"/>
            <p:cNvSpPr/>
            <p:nvPr/>
          </p:nvSpPr>
          <p:spPr>
            <a:xfrm>
              <a:off x="5057170" y="2483642"/>
              <a:ext cx="1022400" cy="13107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64" name="Google Shape;464;p31"/>
            <p:cNvSpPr/>
            <p:nvPr/>
          </p:nvSpPr>
          <p:spPr>
            <a:xfrm>
              <a:off x="5174521" y="2390478"/>
              <a:ext cx="742500" cy="203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3C78D8"/>
                  </a:solidFill>
                </a:rPr>
                <a:t>Exception Domain</a:t>
              </a:r>
              <a:endParaRPr b="1" i="0" sz="700" u="none" cap="none" strike="noStrike">
                <a:solidFill>
                  <a:srgbClr val="3C78D8"/>
                </a:solidFill>
                <a:latin typeface="Arial"/>
                <a:ea typeface="Arial"/>
                <a:cs typeface="Arial"/>
                <a:sym typeface="Arial"/>
              </a:endParaRPr>
            </a:p>
          </p:txBody>
        </p:sp>
        <p:sp>
          <p:nvSpPr>
            <p:cNvPr id="465" name="Google Shape;465;p31"/>
            <p:cNvSpPr/>
            <p:nvPr/>
          </p:nvSpPr>
          <p:spPr>
            <a:xfrm>
              <a:off x="5112350" y="3199925"/>
              <a:ext cx="912000" cy="541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66" name="Google Shape;466;p31"/>
            <p:cNvSpPr/>
            <p:nvPr/>
          </p:nvSpPr>
          <p:spPr>
            <a:xfrm>
              <a:off x="5172925" y="2756527"/>
              <a:ext cx="793800" cy="3720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after the interception</a:t>
              </a:r>
              <a:endParaRPr sz="500">
                <a:solidFill>
                  <a:srgbClr val="434343"/>
                </a:solidFill>
              </a:endParaRPr>
            </a:p>
          </p:txBody>
        </p:sp>
        <p:sp>
          <p:nvSpPr>
            <p:cNvPr id="467" name="Google Shape;467;p31"/>
            <p:cNvSpPr/>
            <p:nvPr/>
          </p:nvSpPr>
          <p:spPr>
            <a:xfrm>
              <a:off x="5172925" y="3362600"/>
              <a:ext cx="793800" cy="333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Ticket Mgt</a:t>
              </a:r>
              <a:endParaRPr sz="500">
                <a:solidFill>
                  <a:srgbClr val="434343"/>
                </a:solidFill>
              </a:endParaRPr>
            </a:p>
          </p:txBody>
        </p:sp>
        <p:sp>
          <p:nvSpPr>
            <p:cNvPr id="468" name="Google Shape;468;p31"/>
            <p:cNvSpPr txBox="1"/>
            <p:nvPr/>
          </p:nvSpPr>
          <p:spPr>
            <a:xfrm>
              <a:off x="5329420" y="2572775"/>
              <a:ext cx="554400" cy="2517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i="0" lang="en" sz="600" u="none" cap="none" strike="noStrike">
                  <a:solidFill>
                    <a:srgbClr val="FFFFFF"/>
                  </a:solidFill>
                  <a:latin typeface="Arial"/>
                  <a:ea typeface="Arial"/>
                  <a:cs typeface="Arial"/>
                  <a:sym typeface="Arial"/>
                </a:rPr>
                <a:t>Operation</a:t>
              </a:r>
              <a:endParaRPr b="1" i="0" sz="600" u="none" cap="none" strike="noStrike">
                <a:solidFill>
                  <a:srgbClr val="FFFFFF"/>
                </a:solidFill>
                <a:latin typeface="Arial"/>
                <a:ea typeface="Arial"/>
                <a:cs typeface="Arial"/>
                <a:sym typeface="Arial"/>
              </a:endParaRPr>
            </a:p>
          </p:txBody>
        </p:sp>
      </p:grpSp>
      <p:sp>
        <p:nvSpPr>
          <p:cNvPr id="469" name="Google Shape;469;p31"/>
          <p:cNvSpPr/>
          <p:nvPr/>
        </p:nvSpPr>
        <p:spPr>
          <a:xfrm>
            <a:off x="7536851" y="4922889"/>
            <a:ext cx="1022400" cy="162600"/>
          </a:xfrm>
          <a:prstGeom prst="roundRect">
            <a:avLst>
              <a:gd fmla="val 8914" name="adj"/>
            </a:avLst>
          </a:prstGeom>
          <a:noFill/>
          <a:ln cap="flat" cmpd="sng" w="9525">
            <a:solidFill>
              <a:srgbClr val="80808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470" name="Google Shape;470;p31"/>
          <p:cNvSpPr/>
          <p:nvPr/>
        </p:nvSpPr>
        <p:spPr>
          <a:xfrm>
            <a:off x="7654201" y="4870197"/>
            <a:ext cx="742500" cy="115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700">
                <a:solidFill>
                  <a:srgbClr val="808080"/>
                </a:solidFill>
              </a:rPr>
              <a:t>Supply Chain Common</a:t>
            </a:r>
            <a:endParaRPr b="1" i="0" sz="700" u="none" cap="none" strike="noStrike">
              <a:solidFill>
                <a:srgbClr val="808080"/>
              </a:solidFill>
              <a:latin typeface="Arial"/>
              <a:ea typeface="Arial"/>
              <a:cs typeface="Arial"/>
              <a:sym typeface="Arial"/>
            </a:endParaRPr>
          </a:p>
        </p:txBody>
      </p:sp>
      <p:sp>
        <p:nvSpPr>
          <p:cNvPr id="471" name="Google Shape;471;p31"/>
          <p:cNvSpPr/>
          <p:nvPr/>
        </p:nvSpPr>
        <p:spPr>
          <a:xfrm>
            <a:off x="309975" y="814008"/>
            <a:ext cx="1475400" cy="1254300"/>
          </a:xfrm>
          <a:prstGeom prst="roundRect">
            <a:avLst>
              <a:gd fmla="val 7566"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31"/>
          <p:cNvSpPr/>
          <p:nvPr/>
        </p:nvSpPr>
        <p:spPr>
          <a:xfrm>
            <a:off x="589386" y="750050"/>
            <a:ext cx="937500" cy="1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Network Planning</a:t>
            </a:r>
            <a:endParaRPr b="1" i="0" sz="800" u="none" cap="none" strike="noStrike">
              <a:solidFill>
                <a:srgbClr val="4472C4"/>
              </a:solidFill>
              <a:latin typeface="Arial"/>
              <a:ea typeface="Arial"/>
              <a:cs typeface="Arial"/>
              <a:sym typeface="Arial"/>
            </a:endParaRPr>
          </a:p>
        </p:txBody>
      </p:sp>
      <p:sp>
        <p:nvSpPr>
          <p:cNvPr id="473" name="Google Shape;473;p31"/>
          <p:cNvSpPr/>
          <p:nvPr/>
        </p:nvSpPr>
        <p:spPr>
          <a:xfrm>
            <a:off x="431537" y="937550"/>
            <a:ext cx="1230300" cy="4173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74" name="Google Shape;474;p31"/>
          <p:cNvSpPr/>
          <p:nvPr/>
        </p:nvSpPr>
        <p:spPr>
          <a:xfrm>
            <a:off x="488066" y="1071901"/>
            <a:ext cx="1121100" cy="213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Network Planning</a:t>
            </a:r>
            <a:endParaRPr i="0" sz="500" u="none" cap="none" strike="noStrike">
              <a:solidFill>
                <a:srgbClr val="434343"/>
              </a:solidFill>
            </a:endParaRPr>
          </a:p>
        </p:txBody>
      </p:sp>
      <p:sp>
        <p:nvSpPr>
          <p:cNvPr id="475" name="Google Shape;475;p31"/>
          <p:cNvSpPr txBox="1"/>
          <p:nvPr/>
        </p:nvSpPr>
        <p:spPr>
          <a:xfrm>
            <a:off x="431591" y="896125"/>
            <a:ext cx="1232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Network Planning</a:t>
            </a:r>
            <a:endParaRPr b="1" i="0" sz="600" u="none" cap="none" strike="noStrike">
              <a:solidFill>
                <a:srgbClr val="FFFFFF"/>
              </a:solidFill>
              <a:latin typeface="Arial"/>
              <a:ea typeface="Arial"/>
              <a:cs typeface="Arial"/>
              <a:sym typeface="Arial"/>
            </a:endParaRPr>
          </a:p>
        </p:txBody>
      </p:sp>
      <p:sp>
        <p:nvSpPr>
          <p:cNvPr id="476" name="Google Shape;476;p31"/>
          <p:cNvSpPr/>
          <p:nvPr/>
        </p:nvSpPr>
        <p:spPr>
          <a:xfrm>
            <a:off x="309975" y="2224057"/>
            <a:ext cx="1475400" cy="1420200"/>
          </a:xfrm>
          <a:prstGeom prst="roundRect">
            <a:avLst>
              <a:gd fmla="val 7566"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7" name="Google Shape;477;p31"/>
          <p:cNvSpPr/>
          <p:nvPr/>
        </p:nvSpPr>
        <p:spPr>
          <a:xfrm>
            <a:off x="589386" y="2160092"/>
            <a:ext cx="937500" cy="1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Smart Solution</a:t>
            </a:r>
            <a:endParaRPr b="1" i="0" sz="800" u="none" cap="none" strike="noStrike">
              <a:solidFill>
                <a:srgbClr val="4472C4"/>
              </a:solidFill>
              <a:latin typeface="Arial"/>
              <a:ea typeface="Arial"/>
              <a:cs typeface="Arial"/>
              <a:sym typeface="Arial"/>
            </a:endParaRPr>
          </a:p>
        </p:txBody>
      </p:sp>
      <p:sp>
        <p:nvSpPr>
          <p:cNvPr id="478" name="Google Shape;478;p31"/>
          <p:cNvSpPr/>
          <p:nvPr/>
        </p:nvSpPr>
        <p:spPr>
          <a:xfrm>
            <a:off x="414030" y="2343865"/>
            <a:ext cx="1291500" cy="379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79" name="Google Shape;479;p31"/>
          <p:cNvSpPr/>
          <p:nvPr/>
        </p:nvSpPr>
        <p:spPr>
          <a:xfrm>
            <a:off x="473363" y="2466168"/>
            <a:ext cx="1176600" cy="19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Zone Definition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Sort Code Mapping </a:t>
            </a:r>
            <a:endParaRPr sz="500">
              <a:solidFill>
                <a:srgbClr val="434343"/>
              </a:solidFill>
            </a:endParaRPr>
          </a:p>
        </p:txBody>
      </p:sp>
      <p:sp>
        <p:nvSpPr>
          <p:cNvPr id="480" name="Google Shape;480;p31"/>
          <p:cNvSpPr txBox="1"/>
          <p:nvPr/>
        </p:nvSpPr>
        <p:spPr>
          <a:xfrm>
            <a:off x="414087" y="2291625"/>
            <a:ext cx="12933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Smart Sorting</a:t>
            </a:r>
            <a:endParaRPr b="1" i="0" sz="600" u="none" cap="none" strike="noStrike">
              <a:solidFill>
                <a:srgbClr val="FFFFFF"/>
              </a:solidFill>
              <a:latin typeface="Arial"/>
              <a:ea typeface="Arial"/>
              <a:cs typeface="Arial"/>
              <a:sym typeface="Arial"/>
            </a:endParaRPr>
          </a:p>
        </p:txBody>
      </p:sp>
      <p:sp>
        <p:nvSpPr>
          <p:cNvPr id="481" name="Google Shape;481;p31"/>
          <p:cNvSpPr/>
          <p:nvPr/>
        </p:nvSpPr>
        <p:spPr>
          <a:xfrm>
            <a:off x="414030" y="2760063"/>
            <a:ext cx="1291500" cy="379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82" name="Google Shape;482;p31"/>
          <p:cNvSpPr/>
          <p:nvPr/>
        </p:nvSpPr>
        <p:spPr>
          <a:xfrm>
            <a:off x="473363" y="2882366"/>
            <a:ext cx="1176600" cy="19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Pickup Zone Management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Smart Pickup Routing</a:t>
            </a:r>
            <a:endParaRPr sz="500">
              <a:solidFill>
                <a:srgbClr val="434343"/>
              </a:solidFill>
            </a:endParaRPr>
          </a:p>
        </p:txBody>
      </p:sp>
      <p:sp>
        <p:nvSpPr>
          <p:cNvPr id="483" name="Google Shape;483;p31"/>
          <p:cNvSpPr txBox="1"/>
          <p:nvPr/>
        </p:nvSpPr>
        <p:spPr>
          <a:xfrm>
            <a:off x="414087" y="2707824"/>
            <a:ext cx="12933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Smart Pickup</a:t>
            </a:r>
            <a:endParaRPr b="1" i="0" sz="600" u="none" cap="none" strike="noStrike">
              <a:solidFill>
                <a:srgbClr val="FFFFFF"/>
              </a:solidFill>
              <a:latin typeface="Arial"/>
              <a:ea typeface="Arial"/>
              <a:cs typeface="Arial"/>
              <a:sym typeface="Arial"/>
            </a:endParaRPr>
          </a:p>
        </p:txBody>
      </p:sp>
      <p:sp>
        <p:nvSpPr>
          <p:cNvPr id="484" name="Google Shape;484;p31"/>
          <p:cNvSpPr/>
          <p:nvPr/>
        </p:nvSpPr>
        <p:spPr>
          <a:xfrm>
            <a:off x="414030" y="3180671"/>
            <a:ext cx="1291500" cy="3798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85" name="Google Shape;485;p31"/>
          <p:cNvSpPr/>
          <p:nvPr/>
        </p:nvSpPr>
        <p:spPr>
          <a:xfrm>
            <a:off x="473363" y="3302974"/>
            <a:ext cx="1176600" cy="194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Smart assignment / Driver scheduling</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Parcel sequencing</a:t>
            </a:r>
            <a:endParaRPr sz="500">
              <a:solidFill>
                <a:srgbClr val="434343"/>
              </a:solidFill>
            </a:endParaRPr>
          </a:p>
        </p:txBody>
      </p:sp>
      <p:sp>
        <p:nvSpPr>
          <p:cNvPr id="486" name="Google Shape;486;p31"/>
          <p:cNvSpPr txBox="1"/>
          <p:nvPr/>
        </p:nvSpPr>
        <p:spPr>
          <a:xfrm>
            <a:off x="414087" y="3128431"/>
            <a:ext cx="12933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Smart Delivery</a:t>
            </a:r>
            <a:endParaRPr b="1" i="0" sz="600" u="none" cap="none" strike="noStrike">
              <a:solidFill>
                <a:srgbClr val="FFFFFF"/>
              </a:solidFill>
              <a:latin typeface="Arial"/>
              <a:ea typeface="Arial"/>
              <a:cs typeface="Arial"/>
              <a:sym typeface="Arial"/>
            </a:endParaRPr>
          </a:p>
        </p:txBody>
      </p:sp>
      <p:sp>
        <p:nvSpPr>
          <p:cNvPr id="487" name="Google Shape;487;p31"/>
          <p:cNvSpPr/>
          <p:nvPr/>
        </p:nvSpPr>
        <p:spPr>
          <a:xfrm>
            <a:off x="314125" y="3820158"/>
            <a:ext cx="1475400" cy="786000"/>
          </a:xfrm>
          <a:prstGeom prst="roundRect">
            <a:avLst>
              <a:gd fmla="val 7566" name="adj"/>
            </a:avLst>
          </a:prstGeom>
          <a:noFill/>
          <a:ln cap="flat" cmpd="sng" w="9525">
            <a:solidFill>
              <a:srgbClr val="808080"/>
            </a:solidFill>
            <a:prstDash val="solid"/>
            <a:round/>
            <a:headEnd len="sm" w="sm" type="none"/>
            <a:tailEnd len="sm" w="sm" type="none"/>
          </a:ln>
        </p:spPr>
        <p:txBody>
          <a:bodyPr anchorCtr="0" anchor="ctr" bIns="68575" lIns="0" spcFirstLastPara="1" rIns="0"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8" name="Google Shape;488;p31"/>
          <p:cNvSpPr/>
          <p:nvPr/>
        </p:nvSpPr>
        <p:spPr>
          <a:xfrm>
            <a:off x="370550" y="3733282"/>
            <a:ext cx="1293300" cy="162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Supply Chain </a:t>
            </a:r>
            <a:endParaRPr b="1" sz="800">
              <a:solidFill>
                <a:srgbClr val="808080"/>
              </a:solidFill>
            </a:endParaRPr>
          </a:p>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Common Service</a:t>
            </a:r>
            <a:endParaRPr b="1" i="0" sz="800" u="none" cap="none" strike="noStrike">
              <a:solidFill>
                <a:srgbClr val="808080"/>
              </a:solidFill>
              <a:latin typeface="Arial"/>
              <a:ea typeface="Arial"/>
              <a:cs typeface="Arial"/>
              <a:sym typeface="Arial"/>
            </a:endParaRPr>
          </a:p>
        </p:txBody>
      </p:sp>
      <p:sp>
        <p:nvSpPr>
          <p:cNvPr id="489" name="Google Shape;489;p31"/>
          <p:cNvSpPr/>
          <p:nvPr/>
        </p:nvSpPr>
        <p:spPr>
          <a:xfrm>
            <a:off x="395100" y="3995608"/>
            <a:ext cx="545400" cy="496800"/>
          </a:xfrm>
          <a:prstGeom prst="roundRect">
            <a:avLst>
              <a:gd fmla="val 12107" name="adj"/>
            </a:avLst>
          </a:prstGeom>
          <a:solidFill>
            <a:srgbClr val="808080"/>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490" name="Google Shape;490;p31"/>
          <p:cNvSpPr/>
          <p:nvPr/>
        </p:nvSpPr>
        <p:spPr>
          <a:xfrm>
            <a:off x="435000" y="4117883"/>
            <a:ext cx="4449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shipping fee</a:t>
            </a:r>
            <a:endParaRPr sz="500">
              <a:solidFill>
                <a:srgbClr val="434343"/>
              </a:solidFill>
            </a:endParaRPr>
          </a:p>
        </p:txBody>
      </p:sp>
      <p:sp>
        <p:nvSpPr>
          <p:cNvPr id="491" name="Google Shape;491;p31"/>
          <p:cNvSpPr txBox="1"/>
          <p:nvPr/>
        </p:nvSpPr>
        <p:spPr>
          <a:xfrm>
            <a:off x="365982" y="3943349"/>
            <a:ext cx="6072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Finance</a:t>
            </a:r>
            <a:endParaRPr b="1" i="0" sz="600" u="none" cap="none" strike="noStrike">
              <a:solidFill>
                <a:srgbClr val="FFFFFF"/>
              </a:solidFill>
              <a:latin typeface="Arial"/>
              <a:ea typeface="Arial"/>
              <a:cs typeface="Arial"/>
              <a:sym typeface="Arial"/>
            </a:endParaRPr>
          </a:p>
        </p:txBody>
      </p:sp>
      <p:sp>
        <p:nvSpPr>
          <p:cNvPr id="492" name="Google Shape;492;p31"/>
          <p:cNvSpPr/>
          <p:nvPr/>
        </p:nvSpPr>
        <p:spPr>
          <a:xfrm>
            <a:off x="5356690" y="914952"/>
            <a:ext cx="1632600" cy="456000"/>
          </a:xfrm>
          <a:prstGeom prst="roundRect">
            <a:avLst>
              <a:gd fmla="val 16667"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chemeClr val="lt1"/>
              </a:solidFill>
              <a:latin typeface="Arial"/>
              <a:ea typeface="Arial"/>
              <a:cs typeface="Arial"/>
              <a:sym typeface="Arial"/>
            </a:endParaRPr>
          </a:p>
        </p:txBody>
      </p:sp>
      <p:sp>
        <p:nvSpPr>
          <p:cNvPr id="493" name="Google Shape;493;p31"/>
          <p:cNvSpPr/>
          <p:nvPr/>
        </p:nvSpPr>
        <p:spPr>
          <a:xfrm>
            <a:off x="5431652" y="1036001"/>
            <a:ext cx="1485900" cy="2808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Operation Overview</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Exception Monitor</a:t>
            </a:r>
            <a:endParaRPr i="0" sz="500" u="none" cap="none" strike="noStrike">
              <a:solidFill>
                <a:srgbClr val="434343"/>
              </a:solidFill>
            </a:endParaRPr>
          </a:p>
        </p:txBody>
      </p:sp>
      <p:sp>
        <p:nvSpPr>
          <p:cNvPr id="494" name="Google Shape;494;p31"/>
          <p:cNvSpPr txBox="1"/>
          <p:nvPr/>
        </p:nvSpPr>
        <p:spPr>
          <a:xfrm>
            <a:off x="5356814" y="860222"/>
            <a:ext cx="1632600" cy="2310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Operation monitor</a:t>
            </a:r>
            <a:endParaRPr b="1" i="0" sz="600" u="none" cap="none" strike="noStrike">
              <a:solidFill>
                <a:schemeClr val="lt1"/>
              </a:solidFill>
              <a:latin typeface="Arial"/>
              <a:ea typeface="Arial"/>
              <a:cs typeface="Arial"/>
              <a:sym typeface="Arial"/>
            </a:endParaRPr>
          </a:p>
        </p:txBody>
      </p:sp>
      <p:sp>
        <p:nvSpPr>
          <p:cNvPr id="495" name="Google Shape;495;p31"/>
          <p:cNvSpPr txBox="1"/>
          <p:nvPr/>
        </p:nvSpPr>
        <p:spPr>
          <a:xfrm>
            <a:off x="2406592" y="912248"/>
            <a:ext cx="1643400" cy="2310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Order  Process</a:t>
            </a:r>
            <a:endParaRPr b="1" i="0" sz="600" u="none" cap="none" strike="noStrike">
              <a:solidFill>
                <a:schemeClr val="lt1"/>
              </a:solidFill>
              <a:latin typeface="Arial"/>
              <a:ea typeface="Arial"/>
              <a:cs typeface="Arial"/>
              <a:sym typeface="Arial"/>
            </a:endParaRPr>
          </a:p>
        </p:txBody>
      </p:sp>
      <p:sp>
        <p:nvSpPr>
          <p:cNvPr id="496" name="Google Shape;496;p31"/>
          <p:cNvSpPr/>
          <p:nvPr/>
        </p:nvSpPr>
        <p:spPr>
          <a:xfrm>
            <a:off x="1996850" y="913000"/>
            <a:ext cx="3195600" cy="456000"/>
          </a:xfrm>
          <a:prstGeom prst="roundRect">
            <a:avLst>
              <a:gd fmla="val 16667" name="adj"/>
            </a:avLst>
          </a:prstGeom>
          <a:solidFill>
            <a:srgbClr val="3C78D8"/>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chemeClr val="lt1"/>
              </a:solidFill>
              <a:latin typeface="Arial"/>
              <a:ea typeface="Arial"/>
              <a:cs typeface="Arial"/>
              <a:sym typeface="Arial"/>
            </a:endParaRPr>
          </a:p>
        </p:txBody>
      </p:sp>
      <p:sp>
        <p:nvSpPr>
          <p:cNvPr id="497" name="Google Shape;497;p31"/>
          <p:cNvSpPr/>
          <p:nvPr/>
        </p:nvSpPr>
        <p:spPr>
          <a:xfrm>
            <a:off x="2059925" y="1048250"/>
            <a:ext cx="1380000" cy="2805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Create	Cancel</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Reroute	Update</a:t>
            </a:r>
            <a:endParaRPr sz="500">
              <a:solidFill>
                <a:srgbClr val="434343"/>
              </a:solidFill>
            </a:endParaRPr>
          </a:p>
        </p:txBody>
      </p:sp>
      <p:sp>
        <p:nvSpPr>
          <p:cNvPr id="498" name="Google Shape;498;p31"/>
          <p:cNvSpPr txBox="1"/>
          <p:nvPr/>
        </p:nvSpPr>
        <p:spPr>
          <a:xfrm>
            <a:off x="2006796" y="871575"/>
            <a:ext cx="3185700" cy="2310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chemeClr val="lt1"/>
                </a:solidFill>
              </a:rPr>
              <a:t>Order Processing</a:t>
            </a:r>
            <a:endParaRPr b="1" i="0" sz="600" u="none" cap="none" strike="noStrike">
              <a:solidFill>
                <a:schemeClr val="lt1"/>
              </a:solidFill>
              <a:latin typeface="Arial"/>
              <a:ea typeface="Arial"/>
              <a:cs typeface="Arial"/>
              <a:sym typeface="Arial"/>
            </a:endParaRPr>
          </a:p>
        </p:txBody>
      </p:sp>
      <p:sp>
        <p:nvSpPr>
          <p:cNvPr id="499" name="Google Shape;499;p31"/>
          <p:cNvSpPr/>
          <p:nvPr/>
        </p:nvSpPr>
        <p:spPr>
          <a:xfrm>
            <a:off x="3565150" y="1049425"/>
            <a:ext cx="1539000" cy="280500"/>
          </a:xfrm>
          <a:prstGeom prst="roundRect">
            <a:avLst>
              <a:gd fmla="val 16667" name="adj"/>
            </a:avLst>
          </a:prstGeom>
          <a:solidFill>
            <a:schemeClr val="lt1"/>
          </a:solidFill>
          <a:ln>
            <a:noFill/>
          </a:ln>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700"/>
              <a:buFont typeface="Arial"/>
              <a:buNone/>
            </a:pPr>
            <a:r>
              <a:rPr lang="en" sz="500">
                <a:solidFill>
                  <a:srgbClr val="434343"/>
                </a:solidFill>
              </a:rPr>
              <a:t>Order Info Mgt	Order Status Mgt</a:t>
            </a:r>
            <a:endParaRPr sz="500">
              <a:solidFill>
                <a:srgbClr val="434343"/>
              </a:solidFill>
            </a:endParaRPr>
          </a:p>
          <a:p>
            <a:pPr indent="0" lvl="0" marL="0" rtl="0" algn="l">
              <a:spcBef>
                <a:spcPts val="0"/>
              </a:spcBef>
              <a:spcAft>
                <a:spcPts val="0"/>
              </a:spcAft>
              <a:buClr>
                <a:schemeClr val="dk1"/>
              </a:buClr>
              <a:buSzPts val="700"/>
              <a:buFont typeface="Arial"/>
              <a:buNone/>
            </a:pPr>
            <a:r>
              <a:rPr lang="en" sz="500">
                <a:solidFill>
                  <a:srgbClr val="434343"/>
                </a:solidFill>
              </a:rPr>
              <a:t>          Order Account Fee trigger Mgt  Tag Mgt</a:t>
            </a:r>
            <a:endParaRPr sz="500">
              <a:solidFill>
                <a:srgbClr val="434343"/>
              </a:solidFill>
            </a:endParaRPr>
          </a:p>
        </p:txBody>
      </p:sp>
      <p:sp>
        <p:nvSpPr>
          <p:cNvPr id="500" name="Google Shape;500;p31"/>
          <p:cNvSpPr/>
          <p:nvPr/>
        </p:nvSpPr>
        <p:spPr>
          <a:xfrm>
            <a:off x="990087" y="3995600"/>
            <a:ext cx="742500" cy="496800"/>
          </a:xfrm>
          <a:prstGeom prst="roundRect">
            <a:avLst>
              <a:gd fmla="val 12107" name="adj"/>
            </a:avLst>
          </a:prstGeom>
          <a:solidFill>
            <a:srgbClr val="808080"/>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501" name="Google Shape;501;p31"/>
          <p:cNvSpPr/>
          <p:nvPr/>
        </p:nvSpPr>
        <p:spPr>
          <a:xfrm>
            <a:off x="1038866" y="4117875"/>
            <a:ext cx="632100" cy="30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Address Ability</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Zone Management</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Algo Service</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Data Service</a:t>
            </a:r>
            <a:endParaRPr sz="500">
              <a:solidFill>
                <a:srgbClr val="434343"/>
              </a:solidFill>
            </a:endParaRPr>
          </a:p>
        </p:txBody>
      </p:sp>
      <p:sp>
        <p:nvSpPr>
          <p:cNvPr id="502" name="Google Shape;502;p31"/>
          <p:cNvSpPr txBox="1"/>
          <p:nvPr/>
        </p:nvSpPr>
        <p:spPr>
          <a:xfrm>
            <a:off x="990130" y="3943350"/>
            <a:ext cx="7425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Data/Algo</a:t>
            </a:r>
            <a:endParaRPr b="1" i="0" sz="600" u="none" cap="none" strike="noStrike">
              <a:solidFill>
                <a:srgbClr val="FFFFFF"/>
              </a:solidFill>
              <a:latin typeface="Arial"/>
              <a:ea typeface="Arial"/>
              <a:cs typeface="Arial"/>
              <a:sym typeface="Arial"/>
            </a:endParaRPr>
          </a:p>
        </p:txBody>
      </p:sp>
      <p:sp>
        <p:nvSpPr>
          <p:cNvPr id="503" name="Google Shape;503;p31"/>
          <p:cNvSpPr/>
          <p:nvPr/>
        </p:nvSpPr>
        <p:spPr>
          <a:xfrm>
            <a:off x="2487122" y="3752733"/>
            <a:ext cx="1170300" cy="133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WFM &amp; Driver Mgmt</a:t>
            </a:r>
            <a:endParaRPr b="1" i="0" sz="800" u="none" cap="none" strike="noStrike">
              <a:solidFill>
                <a:srgbClr val="4472C4"/>
              </a:solidFill>
              <a:latin typeface="Arial"/>
              <a:ea typeface="Arial"/>
              <a:cs typeface="Arial"/>
              <a:sym typeface="Arial"/>
            </a:endParaRPr>
          </a:p>
        </p:txBody>
      </p:sp>
      <p:sp>
        <p:nvSpPr>
          <p:cNvPr id="504" name="Google Shape;504;p31"/>
          <p:cNvSpPr/>
          <p:nvPr/>
        </p:nvSpPr>
        <p:spPr>
          <a:xfrm>
            <a:off x="2035325" y="4060083"/>
            <a:ext cx="559200" cy="417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Manpower Planning</a:t>
            </a:r>
            <a:endParaRPr sz="500">
              <a:solidFill>
                <a:srgbClr val="434343"/>
              </a:solidFill>
            </a:endParaRPr>
          </a:p>
        </p:txBody>
      </p:sp>
      <p:sp>
        <p:nvSpPr>
          <p:cNvPr id="505" name="Google Shape;505;p31"/>
          <p:cNvSpPr/>
          <p:nvPr/>
        </p:nvSpPr>
        <p:spPr>
          <a:xfrm>
            <a:off x="7964827" y="3951639"/>
            <a:ext cx="6906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Vehicle Mgmt </a:t>
            </a:r>
            <a:endParaRPr b="1" sz="600">
              <a:solidFill>
                <a:srgbClr val="FFFFFF"/>
              </a:solidFill>
            </a:endParaRPr>
          </a:p>
        </p:txBody>
      </p:sp>
      <p:sp>
        <p:nvSpPr>
          <p:cNvPr id="506" name="Google Shape;506;p31"/>
          <p:cNvSpPr/>
          <p:nvPr/>
        </p:nvSpPr>
        <p:spPr>
          <a:xfrm>
            <a:off x="7964826" y="4250810"/>
            <a:ext cx="690600" cy="2310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Basic</a:t>
            </a:r>
            <a:endParaRPr b="1" sz="600">
              <a:solidFill>
                <a:srgbClr val="FFFFFF"/>
              </a:solidFill>
            </a:endParaRPr>
          </a:p>
        </p:txBody>
      </p:sp>
      <p:sp>
        <p:nvSpPr>
          <p:cNvPr id="507" name="Google Shape;507;p31"/>
          <p:cNvSpPr/>
          <p:nvPr/>
        </p:nvSpPr>
        <p:spPr>
          <a:xfrm>
            <a:off x="431537" y="1494276"/>
            <a:ext cx="1230300" cy="417300"/>
          </a:xfrm>
          <a:prstGeom prst="roundRect">
            <a:avLst>
              <a:gd fmla="val 16667" name="adj"/>
            </a:avLst>
          </a:prstGeom>
          <a:solidFill>
            <a:srgbClr val="3C78D8"/>
          </a:solidFill>
          <a:ln>
            <a:noFill/>
          </a:ln>
        </p:spPr>
        <p:txBody>
          <a:bodyPr anchorCtr="0" anchor="t" bIns="68575" lIns="0" spcFirstLastPara="1" rIns="0" wrap="square" tIns="68575">
            <a:noAutofit/>
          </a:bodyPr>
          <a:lstStyle/>
          <a:p>
            <a:pPr indent="0" lvl="0" marL="0" marR="0" rtl="0" algn="l">
              <a:lnSpc>
                <a:spcPct val="100000"/>
              </a:lnSpc>
              <a:spcBef>
                <a:spcPts val="0"/>
              </a:spcBef>
              <a:spcAft>
                <a:spcPts val="0"/>
              </a:spcAft>
              <a:buClr>
                <a:srgbClr val="000000"/>
              </a:buClr>
              <a:buSzPts val="800"/>
              <a:buFont typeface="Arial"/>
              <a:buNone/>
            </a:pPr>
            <a:r>
              <a:t/>
            </a:r>
            <a:endParaRPr b="1" i="0" sz="600" u="none" cap="none" strike="noStrike">
              <a:solidFill>
                <a:srgbClr val="FFFFFF"/>
              </a:solidFill>
              <a:latin typeface="Arial"/>
              <a:ea typeface="Arial"/>
              <a:cs typeface="Arial"/>
              <a:sym typeface="Arial"/>
            </a:endParaRPr>
          </a:p>
        </p:txBody>
      </p:sp>
      <p:sp>
        <p:nvSpPr>
          <p:cNvPr id="508" name="Google Shape;508;p31"/>
          <p:cNvSpPr/>
          <p:nvPr/>
        </p:nvSpPr>
        <p:spPr>
          <a:xfrm>
            <a:off x="488066" y="1628628"/>
            <a:ext cx="1121100" cy="2139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Lead Time Planning</a:t>
            </a:r>
            <a:endParaRPr i="0" sz="500" u="none" cap="none" strike="noStrike">
              <a:solidFill>
                <a:srgbClr val="434343"/>
              </a:solidFill>
            </a:endParaRPr>
          </a:p>
        </p:txBody>
      </p:sp>
      <p:sp>
        <p:nvSpPr>
          <p:cNvPr id="509" name="Google Shape;509;p31"/>
          <p:cNvSpPr txBox="1"/>
          <p:nvPr/>
        </p:nvSpPr>
        <p:spPr>
          <a:xfrm>
            <a:off x="431591" y="1452851"/>
            <a:ext cx="1232100" cy="231000"/>
          </a:xfrm>
          <a:prstGeom prst="rect">
            <a:avLst/>
          </a:prstGeom>
          <a:noFill/>
          <a:ln>
            <a:noFill/>
          </a:ln>
        </p:spPr>
        <p:txBody>
          <a:bodyPr anchorCtr="0" anchor="t" bIns="68575" lIns="0" spcFirstLastPara="1" rIns="0" wrap="square" tIns="68575">
            <a:sp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Lead Time Planning</a:t>
            </a:r>
            <a:endParaRPr b="1" i="0" sz="600" u="none" cap="none" strike="noStrike">
              <a:solidFill>
                <a:srgbClr val="FFFFFF"/>
              </a:solidFill>
              <a:latin typeface="Arial"/>
              <a:ea typeface="Arial"/>
              <a:cs typeface="Arial"/>
              <a:sym typeface="Arial"/>
            </a:endParaRPr>
          </a:p>
        </p:txBody>
      </p:sp>
      <p:sp>
        <p:nvSpPr>
          <p:cNvPr id="510" name="Google Shape;510;p31"/>
          <p:cNvSpPr txBox="1"/>
          <p:nvPr/>
        </p:nvSpPr>
        <p:spPr>
          <a:xfrm>
            <a:off x="7703925" y="391450"/>
            <a:ext cx="1170000" cy="16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t>Last modified: Nov 2022</a:t>
            </a:r>
            <a:endParaRPr sz="600"/>
          </a:p>
        </p:txBody>
      </p:sp>
      <p:sp>
        <p:nvSpPr>
          <p:cNvPr id="511" name="Google Shape;511;p31"/>
          <p:cNvSpPr txBox="1"/>
          <p:nvPr>
            <p:ph idx="4294967295" type="title"/>
          </p:nvPr>
        </p:nvSpPr>
        <p:spPr>
          <a:xfrm>
            <a:off x="685580" y="165520"/>
            <a:ext cx="8077800" cy="4224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100000"/>
              </a:lnSpc>
              <a:spcBef>
                <a:spcPts val="0"/>
              </a:spcBef>
              <a:spcAft>
                <a:spcPts val="0"/>
              </a:spcAft>
              <a:buClr>
                <a:schemeClr val="dk2"/>
              </a:buClr>
              <a:buSzPct val="39285"/>
              <a:buFont typeface="Arial"/>
              <a:buNone/>
            </a:pPr>
            <a:r>
              <a:rPr lang="en">
                <a:solidFill>
                  <a:srgbClr val="EE4D2D"/>
                </a:solidFill>
              </a:rPr>
              <a:t>SPX Overall Product Architecture Details (As-is, Nov 2022)</a:t>
            </a:r>
            <a:endParaRPr>
              <a:solidFill>
                <a:srgbClr val="EE4D2D"/>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7" name="Shape 2957"/>
        <p:cNvGrpSpPr/>
        <p:nvPr/>
      </p:nvGrpSpPr>
      <p:grpSpPr>
        <a:xfrm>
          <a:off x="0" y="0"/>
          <a:ext cx="0" cy="0"/>
          <a:chOff x="0" y="0"/>
          <a:chExt cx="0" cy="0"/>
        </a:xfrm>
      </p:grpSpPr>
      <p:sp>
        <p:nvSpPr>
          <p:cNvPr id="2958" name="Google Shape;2958;p85"/>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latin typeface="Arial"/>
                <a:ea typeface="Arial"/>
                <a:cs typeface="Arial"/>
                <a:sym typeface="Arial"/>
              </a:rPr>
              <a:t>Business(Product) Architecture - </a:t>
            </a:r>
            <a:r>
              <a:rPr lang="en"/>
              <a:t>In-station</a:t>
            </a:r>
            <a:r>
              <a:rPr lang="en" sz="1800"/>
              <a:t> </a:t>
            </a:r>
            <a:endParaRPr/>
          </a:p>
        </p:txBody>
      </p:sp>
      <p:sp>
        <p:nvSpPr>
          <p:cNvPr id="2959" name="Google Shape;2959;p85"/>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960" name="Google Shape;2960;p85"/>
          <p:cNvSpPr/>
          <p:nvPr/>
        </p:nvSpPr>
        <p:spPr>
          <a:xfrm>
            <a:off x="438150" y="1268286"/>
            <a:ext cx="7491000" cy="57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Business Scenario</a:t>
            </a:r>
            <a:endParaRPr b="1" i="0" sz="800" u="none" cap="none" strike="noStrike">
              <a:solidFill>
                <a:srgbClr val="000000"/>
              </a:solidFill>
              <a:latin typeface="Arial"/>
              <a:ea typeface="Arial"/>
              <a:cs typeface="Arial"/>
              <a:sym typeface="Arial"/>
            </a:endParaRPr>
          </a:p>
        </p:txBody>
      </p:sp>
      <p:sp>
        <p:nvSpPr>
          <p:cNvPr id="2961" name="Google Shape;2961;p85"/>
          <p:cNvSpPr/>
          <p:nvPr/>
        </p:nvSpPr>
        <p:spPr>
          <a:xfrm>
            <a:off x="441000" y="1927800"/>
            <a:ext cx="2796900" cy="2432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Management</a:t>
            </a:r>
            <a:endParaRPr b="1" i="0" sz="800" u="none" cap="none" strike="noStrike">
              <a:solidFill>
                <a:srgbClr val="000000"/>
              </a:solidFill>
              <a:latin typeface="Arial"/>
              <a:ea typeface="Arial"/>
              <a:cs typeface="Arial"/>
              <a:sym typeface="Arial"/>
            </a:endParaRPr>
          </a:p>
        </p:txBody>
      </p:sp>
      <p:sp>
        <p:nvSpPr>
          <p:cNvPr id="2962" name="Google Shape;2962;p85"/>
          <p:cNvSpPr/>
          <p:nvPr/>
        </p:nvSpPr>
        <p:spPr>
          <a:xfrm>
            <a:off x="3325875" y="1929056"/>
            <a:ext cx="3496200" cy="2414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Operation</a:t>
            </a:r>
            <a:endParaRPr b="1" i="0" sz="800" u="none" cap="none" strike="noStrike">
              <a:solidFill>
                <a:srgbClr val="000000"/>
              </a:solidFill>
              <a:latin typeface="Arial"/>
              <a:ea typeface="Arial"/>
              <a:cs typeface="Arial"/>
              <a:sym typeface="Arial"/>
            </a:endParaRPr>
          </a:p>
        </p:txBody>
      </p:sp>
      <p:sp>
        <p:nvSpPr>
          <p:cNvPr id="2963" name="Google Shape;2963;p85"/>
          <p:cNvSpPr/>
          <p:nvPr/>
        </p:nvSpPr>
        <p:spPr>
          <a:xfrm>
            <a:off x="6910050" y="1925635"/>
            <a:ext cx="10245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FM </a:t>
            </a:r>
            <a:r>
              <a:rPr b="1" i="0" lang="en" sz="800" u="none" cap="none" strike="noStrike">
                <a:solidFill>
                  <a:srgbClr val="000000"/>
                </a:solidFill>
                <a:latin typeface="Arial"/>
                <a:ea typeface="Arial"/>
                <a:cs typeface="Arial"/>
                <a:sym typeface="Arial"/>
              </a:rPr>
              <a:t>Monitor</a:t>
            </a:r>
            <a:r>
              <a:rPr b="1" lang="en" sz="800"/>
              <a:t>ing</a:t>
            </a:r>
            <a:endParaRPr b="1" i="0" sz="800" u="none" cap="none" strike="noStrike">
              <a:solidFill>
                <a:srgbClr val="000000"/>
              </a:solidFill>
              <a:latin typeface="Arial"/>
              <a:ea typeface="Arial"/>
              <a:cs typeface="Arial"/>
              <a:sym typeface="Arial"/>
            </a:endParaRPr>
          </a:p>
        </p:txBody>
      </p:sp>
      <p:sp>
        <p:nvSpPr>
          <p:cNvPr id="2964" name="Google Shape;2964;p85"/>
          <p:cNvSpPr/>
          <p:nvPr/>
        </p:nvSpPr>
        <p:spPr>
          <a:xfrm>
            <a:off x="1592650" y="673852"/>
            <a:ext cx="43176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2965" name="Google Shape;2965;p85"/>
          <p:cNvSpPr/>
          <p:nvPr/>
        </p:nvSpPr>
        <p:spPr>
          <a:xfrm>
            <a:off x="1575902" y="937073"/>
            <a:ext cx="4317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2966" name="Google Shape;2966;p85"/>
          <p:cNvSpPr/>
          <p:nvPr/>
        </p:nvSpPr>
        <p:spPr>
          <a:xfrm>
            <a:off x="8053275" y="1268287"/>
            <a:ext cx="797100" cy="3062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Other Operation Service Library</a:t>
            </a:r>
            <a:endParaRPr b="1" i="0" sz="800" u="none" cap="none" strike="noStrike">
              <a:solidFill>
                <a:srgbClr val="FFFFFF"/>
              </a:solidFill>
              <a:latin typeface="Arial"/>
              <a:ea typeface="Arial"/>
              <a:cs typeface="Arial"/>
              <a:sym typeface="Arial"/>
            </a:endParaRPr>
          </a:p>
        </p:txBody>
      </p:sp>
      <p:sp>
        <p:nvSpPr>
          <p:cNvPr id="2967" name="Google Shape;2967;p85"/>
          <p:cNvSpPr/>
          <p:nvPr/>
        </p:nvSpPr>
        <p:spPr>
          <a:xfrm>
            <a:off x="5513423" y="4430998"/>
            <a:ext cx="333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2968" name="Google Shape;2968;p85"/>
          <p:cNvSpPr/>
          <p:nvPr/>
        </p:nvSpPr>
        <p:spPr>
          <a:xfrm>
            <a:off x="5974065" y="673856"/>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2969" name="Google Shape;2969;p85"/>
          <p:cNvSpPr/>
          <p:nvPr/>
        </p:nvSpPr>
        <p:spPr>
          <a:xfrm>
            <a:off x="5974039" y="936900"/>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2970" name="Google Shape;2970;p85"/>
          <p:cNvSpPr/>
          <p:nvPr/>
        </p:nvSpPr>
        <p:spPr>
          <a:xfrm>
            <a:off x="2645893" y="4430991"/>
            <a:ext cx="2818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2971" name="Google Shape;2971;p85"/>
          <p:cNvSpPr/>
          <p:nvPr/>
        </p:nvSpPr>
        <p:spPr>
          <a:xfrm>
            <a:off x="438159" y="4430998"/>
            <a:ext cx="216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Data &amp; Algo &amp; Finance</a:t>
            </a:r>
            <a:endParaRPr b="1" i="0" sz="800" u="none" cap="none" strike="noStrike">
              <a:solidFill>
                <a:srgbClr val="FFFFFF"/>
              </a:solidFill>
              <a:latin typeface="Arial"/>
              <a:ea typeface="Arial"/>
              <a:cs typeface="Arial"/>
              <a:sym typeface="Arial"/>
            </a:endParaRPr>
          </a:p>
        </p:txBody>
      </p:sp>
      <p:sp>
        <p:nvSpPr>
          <p:cNvPr id="2972" name="Google Shape;2972;p85"/>
          <p:cNvSpPr/>
          <p:nvPr/>
        </p:nvSpPr>
        <p:spPr>
          <a:xfrm>
            <a:off x="438150" y="673850"/>
            <a:ext cx="10572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2973" name="Google Shape;2973;p85"/>
          <p:cNvSpPr/>
          <p:nvPr/>
        </p:nvSpPr>
        <p:spPr>
          <a:xfrm>
            <a:off x="549394" y="3251428"/>
            <a:ext cx="2545500" cy="1036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Point Management</a:t>
            </a:r>
            <a:endParaRPr b="1" sz="700">
              <a:solidFill>
                <a:schemeClr val="lt1"/>
              </a:solidFill>
            </a:endParaRPr>
          </a:p>
          <a:p>
            <a:pPr indent="0" lvl="0" marL="0" rtl="0" algn="l">
              <a:spcBef>
                <a:spcPts val="0"/>
              </a:spcBef>
              <a:spcAft>
                <a:spcPts val="0"/>
              </a:spcAft>
              <a:buNone/>
            </a:pPr>
            <a:r>
              <a:t/>
            </a:r>
            <a:endParaRPr b="1" sz="700"/>
          </a:p>
        </p:txBody>
      </p:sp>
      <p:sp>
        <p:nvSpPr>
          <p:cNvPr id="2974" name="Google Shape;2974;p85"/>
          <p:cNvSpPr/>
          <p:nvPr/>
        </p:nvSpPr>
        <p:spPr>
          <a:xfrm>
            <a:off x="613331" y="4031634"/>
            <a:ext cx="24099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Creation</a:t>
            </a:r>
            <a:endParaRPr b="0" i="0" sz="600" u="none" cap="none" strike="noStrike">
              <a:solidFill>
                <a:schemeClr val="dk1"/>
              </a:solidFill>
              <a:latin typeface="Arial"/>
              <a:ea typeface="Arial"/>
              <a:cs typeface="Arial"/>
              <a:sym typeface="Arial"/>
            </a:endParaRPr>
          </a:p>
        </p:txBody>
      </p:sp>
      <p:sp>
        <p:nvSpPr>
          <p:cNvPr id="2975" name="Google Shape;2975;p85"/>
          <p:cNvSpPr/>
          <p:nvPr/>
        </p:nvSpPr>
        <p:spPr>
          <a:xfrm>
            <a:off x="631061"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Merge</a:t>
            </a:r>
            <a:endParaRPr b="0" i="0" sz="600" u="none" cap="none" strike="noStrike">
              <a:solidFill>
                <a:schemeClr val="dk1"/>
              </a:solidFill>
              <a:latin typeface="Arial"/>
              <a:ea typeface="Arial"/>
              <a:cs typeface="Arial"/>
              <a:sym typeface="Arial"/>
            </a:endParaRPr>
          </a:p>
        </p:txBody>
      </p:sp>
      <p:sp>
        <p:nvSpPr>
          <p:cNvPr id="2976" name="Google Shape;2976;p85"/>
          <p:cNvSpPr/>
          <p:nvPr/>
        </p:nvSpPr>
        <p:spPr>
          <a:xfrm>
            <a:off x="1235905"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Distribution</a:t>
            </a:r>
            <a:endParaRPr b="0" i="0" sz="600" u="none" cap="none" strike="noStrike">
              <a:solidFill>
                <a:schemeClr val="dk1"/>
              </a:solidFill>
              <a:latin typeface="Arial"/>
              <a:ea typeface="Arial"/>
              <a:cs typeface="Arial"/>
              <a:sym typeface="Arial"/>
            </a:endParaRPr>
          </a:p>
        </p:txBody>
      </p:sp>
      <p:sp>
        <p:nvSpPr>
          <p:cNvPr id="2977" name="Google Shape;2977;p85"/>
          <p:cNvSpPr/>
          <p:nvPr/>
        </p:nvSpPr>
        <p:spPr>
          <a:xfrm>
            <a:off x="2445574"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VehicleType</a:t>
            </a:r>
            <a:endParaRPr b="0" i="0" sz="600" u="none" cap="none" strike="noStrike">
              <a:solidFill>
                <a:schemeClr val="dk1"/>
              </a:solidFill>
              <a:latin typeface="Arial"/>
              <a:ea typeface="Arial"/>
              <a:cs typeface="Arial"/>
              <a:sym typeface="Arial"/>
            </a:endParaRPr>
          </a:p>
        </p:txBody>
      </p:sp>
      <p:sp>
        <p:nvSpPr>
          <p:cNvPr id="2978" name="Google Shape;2978;p85"/>
          <p:cNvSpPr/>
          <p:nvPr/>
        </p:nvSpPr>
        <p:spPr>
          <a:xfrm>
            <a:off x="1840746"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 Timeslot</a:t>
            </a:r>
            <a:endParaRPr b="0" i="0" sz="600" u="none" cap="none" strike="noStrike">
              <a:solidFill>
                <a:schemeClr val="dk1"/>
              </a:solidFill>
              <a:latin typeface="Arial"/>
              <a:ea typeface="Arial"/>
              <a:cs typeface="Arial"/>
              <a:sym typeface="Arial"/>
            </a:endParaRPr>
          </a:p>
        </p:txBody>
      </p:sp>
      <p:sp>
        <p:nvSpPr>
          <p:cNvPr id="2979" name="Google Shape;2979;p85"/>
          <p:cNvSpPr/>
          <p:nvPr/>
        </p:nvSpPr>
        <p:spPr>
          <a:xfrm>
            <a:off x="617906" y="3511997"/>
            <a:ext cx="23946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Hierarchy</a:t>
            </a:r>
            <a:endParaRPr b="0" i="0" sz="600" u="none" cap="none" strike="noStrike">
              <a:solidFill>
                <a:schemeClr val="dk1"/>
              </a:solidFill>
              <a:latin typeface="Arial"/>
              <a:ea typeface="Arial"/>
              <a:cs typeface="Arial"/>
              <a:sym typeface="Arial"/>
            </a:endParaRPr>
          </a:p>
        </p:txBody>
      </p:sp>
      <p:sp>
        <p:nvSpPr>
          <p:cNvPr id="2980" name="Google Shape;2980;p85"/>
          <p:cNvSpPr/>
          <p:nvPr/>
        </p:nvSpPr>
        <p:spPr>
          <a:xfrm>
            <a:off x="549394" y="2217356"/>
            <a:ext cx="8112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PUP Group Management</a:t>
            </a:r>
            <a:endParaRPr b="1" sz="700">
              <a:solidFill>
                <a:schemeClr val="lt1"/>
              </a:solidFill>
            </a:endParaRPr>
          </a:p>
          <a:p>
            <a:pPr indent="0" lvl="0" marL="0" rtl="0" algn="l">
              <a:spcBef>
                <a:spcPts val="0"/>
              </a:spcBef>
              <a:spcAft>
                <a:spcPts val="0"/>
              </a:spcAft>
              <a:buNone/>
            </a:pPr>
            <a:r>
              <a:t/>
            </a:r>
            <a:endParaRPr b="1" sz="700"/>
          </a:p>
        </p:txBody>
      </p:sp>
      <p:sp>
        <p:nvSpPr>
          <p:cNvPr id="2981" name="Google Shape;2981;p85"/>
          <p:cNvSpPr/>
          <p:nvPr/>
        </p:nvSpPr>
        <p:spPr>
          <a:xfrm>
            <a:off x="656900"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Group</a:t>
            </a:r>
            <a:endParaRPr b="0" i="0" sz="600" u="none" cap="none" strike="noStrike">
              <a:solidFill>
                <a:schemeClr val="dk1"/>
              </a:solidFill>
              <a:latin typeface="Arial"/>
              <a:ea typeface="Arial"/>
              <a:cs typeface="Arial"/>
              <a:sym typeface="Arial"/>
            </a:endParaRPr>
          </a:p>
        </p:txBody>
      </p:sp>
      <p:sp>
        <p:nvSpPr>
          <p:cNvPr id="2982" name="Google Shape;2982;p85"/>
          <p:cNvSpPr/>
          <p:nvPr/>
        </p:nvSpPr>
        <p:spPr>
          <a:xfrm>
            <a:off x="656900" y="285852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Smart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(Driver Zone)</a:t>
            </a:r>
            <a:endParaRPr b="0" i="0" sz="600" u="none" cap="none" strike="noStrike">
              <a:solidFill>
                <a:schemeClr val="dk1"/>
              </a:solidFill>
              <a:latin typeface="Arial"/>
              <a:ea typeface="Arial"/>
              <a:cs typeface="Arial"/>
              <a:sym typeface="Arial"/>
            </a:endParaRPr>
          </a:p>
        </p:txBody>
      </p:sp>
      <p:sp>
        <p:nvSpPr>
          <p:cNvPr id="2983" name="Google Shape;2983;p85"/>
          <p:cNvSpPr/>
          <p:nvPr/>
        </p:nvSpPr>
        <p:spPr>
          <a:xfrm>
            <a:off x="1416074"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Route Management</a:t>
            </a:r>
            <a:endParaRPr b="1" sz="700">
              <a:solidFill>
                <a:schemeClr val="lt1"/>
              </a:solidFill>
            </a:endParaRPr>
          </a:p>
          <a:p>
            <a:pPr indent="0" lvl="0" marL="0" rtl="0" algn="l">
              <a:spcBef>
                <a:spcPts val="0"/>
              </a:spcBef>
              <a:spcAft>
                <a:spcPts val="0"/>
              </a:spcAft>
              <a:buNone/>
            </a:pPr>
            <a:r>
              <a:t/>
            </a:r>
            <a:endParaRPr b="1" sz="700"/>
          </a:p>
        </p:txBody>
      </p:sp>
      <p:sp>
        <p:nvSpPr>
          <p:cNvPr id="2984" name="Google Shape;2984;p85"/>
          <p:cNvSpPr/>
          <p:nvPr/>
        </p:nvSpPr>
        <p:spPr>
          <a:xfrm>
            <a:off x="1525728" y="253656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Route</a:t>
            </a:r>
            <a:endParaRPr b="0" i="0" sz="600" u="none" cap="none" strike="noStrike">
              <a:solidFill>
                <a:schemeClr val="dk1"/>
              </a:solidFill>
              <a:latin typeface="Arial"/>
              <a:ea typeface="Arial"/>
              <a:cs typeface="Arial"/>
              <a:sym typeface="Arial"/>
            </a:endParaRPr>
          </a:p>
        </p:txBody>
      </p:sp>
      <p:sp>
        <p:nvSpPr>
          <p:cNvPr id="2985" name="Google Shape;2985;p85"/>
          <p:cNvSpPr/>
          <p:nvPr/>
        </p:nvSpPr>
        <p:spPr>
          <a:xfrm>
            <a:off x="1525728" y="275972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Routeasy</a:t>
            </a:r>
            <a:endParaRPr b="0" i="0" sz="600" u="none" cap="none" strike="noStrike">
              <a:solidFill>
                <a:schemeClr val="dk1"/>
              </a:solidFill>
              <a:latin typeface="Arial"/>
              <a:ea typeface="Arial"/>
              <a:cs typeface="Arial"/>
              <a:sym typeface="Arial"/>
            </a:endParaRPr>
          </a:p>
        </p:txBody>
      </p:sp>
      <p:sp>
        <p:nvSpPr>
          <p:cNvPr id="2986" name="Google Shape;2986;p85"/>
          <p:cNvSpPr/>
          <p:nvPr/>
        </p:nvSpPr>
        <p:spPr>
          <a:xfrm>
            <a:off x="1525728" y="2982901"/>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Inhouse Smart Route</a:t>
            </a:r>
            <a:endParaRPr b="0" i="0" sz="600" u="none" cap="none" strike="noStrike">
              <a:solidFill>
                <a:schemeClr val="dk1"/>
              </a:solidFill>
              <a:latin typeface="Arial"/>
              <a:ea typeface="Arial"/>
              <a:cs typeface="Arial"/>
              <a:sym typeface="Arial"/>
            </a:endParaRPr>
          </a:p>
        </p:txBody>
      </p:sp>
      <p:sp>
        <p:nvSpPr>
          <p:cNvPr id="2987" name="Google Shape;2987;p85"/>
          <p:cNvSpPr/>
          <p:nvPr/>
        </p:nvSpPr>
        <p:spPr>
          <a:xfrm>
            <a:off x="2284025"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Wave Management</a:t>
            </a:r>
            <a:endParaRPr b="1" sz="700">
              <a:solidFill>
                <a:schemeClr val="lt1"/>
              </a:solidFill>
            </a:endParaRPr>
          </a:p>
          <a:p>
            <a:pPr indent="0" lvl="0" marL="0" rtl="0" algn="l">
              <a:spcBef>
                <a:spcPts val="0"/>
              </a:spcBef>
              <a:spcAft>
                <a:spcPts val="0"/>
              </a:spcAft>
              <a:buNone/>
            </a:pPr>
            <a:r>
              <a:t/>
            </a:r>
            <a:endParaRPr b="1" sz="700"/>
          </a:p>
        </p:txBody>
      </p:sp>
      <p:sp>
        <p:nvSpPr>
          <p:cNvPr id="2988" name="Google Shape;2988;p85"/>
          <p:cNvSpPr/>
          <p:nvPr/>
        </p:nvSpPr>
        <p:spPr>
          <a:xfrm>
            <a:off x="2392823"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Window</a:t>
            </a:r>
            <a:endParaRPr b="0" i="0" sz="600" u="none" cap="none" strike="noStrike">
              <a:solidFill>
                <a:schemeClr val="dk1"/>
              </a:solidFill>
              <a:latin typeface="Arial"/>
              <a:ea typeface="Arial"/>
              <a:cs typeface="Arial"/>
              <a:sym typeface="Arial"/>
            </a:endParaRPr>
          </a:p>
        </p:txBody>
      </p:sp>
      <p:sp>
        <p:nvSpPr>
          <p:cNvPr id="2989" name="Google Shape;2989;p85"/>
          <p:cNvSpPr/>
          <p:nvPr/>
        </p:nvSpPr>
        <p:spPr>
          <a:xfrm>
            <a:off x="2392813" y="286033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Wave</a:t>
            </a:r>
            <a:endParaRPr b="0" i="0" sz="600" u="none" cap="none" strike="noStrike">
              <a:solidFill>
                <a:schemeClr val="dk1"/>
              </a:solidFill>
              <a:latin typeface="Arial"/>
              <a:ea typeface="Arial"/>
              <a:cs typeface="Arial"/>
              <a:sym typeface="Arial"/>
            </a:endParaRPr>
          </a:p>
        </p:txBody>
      </p:sp>
      <p:sp>
        <p:nvSpPr>
          <p:cNvPr id="2990" name="Google Shape;2990;p85"/>
          <p:cNvSpPr/>
          <p:nvPr/>
        </p:nvSpPr>
        <p:spPr>
          <a:xfrm>
            <a:off x="3467981" y="2227969"/>
            <a:ext cx="823500" cy="20571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Ops Pickup Task/Trip Operations</a:t>
            </a:r>
            <a:endParaRPr b="1" sz="700">
              <a:solidFill>
                <a:schemeClr val="lt1"/>
              </a:solidFill>
            </a:endParaRPr>
          </a:p>
          <a:p>
            <a:pPr indent="0" lvl="0" marL="0" rtl="0" algn="l">
              <a:spcBef>
                <a:spcPts val="0"/>
              </a:spcBef>
              <a:spcAft>
                <a:spcPts val="0"/>
              </a:spcAft>
              <a:buNone/>
            </a:pPr>
            <a:r>
              <a:t/>
            </a:r>
            <a:endParaRPr b="1" sz="700"/>
          </a:p>
        </p:txBody>
      </p:sp>
      <p:sp>
        <p:nvSpPr>
          <p:cNvPr id="2991" name="Google Shape;2991;p85"/>
          <p:cNvSpPr/>
          <p:nvPr/>
        </p:nvSpPr>
        <p:spPr>
          <a:xfrm>
            <a:off x="3556822" y="275416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Task Creation </a:t>
            </a:r>
            <a:endParaRPr b="0" i="0" sz="600" u="none" cap="none" strike="noStrike">
              <a:solidFill>
                <a:schemeClr val="dk1"/>
              </a:solidFill>
              <a:latin typeface="Arial"/>
              <a:ea typeface="Arial"/>
              <a:cs typeface="Arial"/>
              <a:sym typeface="Arial"/>
            </a:endParaRPr>
          </a:p>
        </p:txBody>
      </p:sp>
      <p:sp>
        <p:nvSpPr>
          <p:cNvPr id="2992" name="Google Shape;2992;p85"/>
          <p:cNvSpPr/>
          <p:nvPr/>
        </p:nvSpPr>
        <p:spPr>
          <a:xfrm>
            <a:off x="3546284" y="3943332"/>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Task Reassignment</a:t>
            </a:r>
            <a:endParaRPr b="0" i="0" sz="600" u="none" cap="none" strike="noStrike">
              <a:solidFill>
                <a:schemeClr val="dk1"/>
              </a:solidFill>
              <a:latin typeface="Arial"/>
              <a:ea typeface="Arial"/>
              <a:cs typeface="Arial"/>
              <a:sym typeface="Arial"/>
            </a:endParaRPr>
          </a:p>
        </p:txBody>
      </p:sp>
      <p:sp>
        <p:nvSpPr>
          <p:cNvPr id="2993" name="Google Shape;2993;p85"/>
          <p:cNvSpPr/>
          <p:nvPr/>
        </p:nvSpPr>
        <p:spPr>
          <a:xfrm>
            <a:off x="3556822" y="299221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Assignment</a:t>
            </a:r>
            <a:endParaRPr b="0" i="0" sz="600" u="none" cap="none" strike="noStrike">
              <a:solidFill>
                <a:schemeClr val="dk1"/>
              </a:solidFill>
              <a:latin typeface="Arial"/>
              <a:ea typeface="Arial"/>
              <a:cs typeface="Arial"/>
              <a:sym typeface="Arial"/>
            </a:endParaRPr>
          </a:p>
        </p:txBody>
      </p:sp>
      <p:sp>
        <p:nvSpPr>
          <p:cNvPr id="2994" name="Google Shape;2994;p85"/>
          <p:cNvSpPr/>
          <p:nvPr/>
        </p:nvSpPr>
        <p:spPr>
          <a:xfrm>
            <a:off x="3546284" y="346722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Reroute</a:t>
            </a:r>
            <a:endParaRPr b="0" i="0" sz="600" u="none" cap="none" strike="noStrike">
              <a:solidFill>
                <a:schemeClr val="dk1"/>
              </a:solidFill>
              <a:latin typeface="Arial"/>
              <a:ea typeface="Arial"/>
              <a:cs typeface="Arial"/>
              <a:sym typeface="Arial"/>
            </a:endParaRPr>
          </a:p>
        </p:txBody>
      </p:sp>
      <p:sp>
        <p:nvSpPr>
          <p:cNvPr id="2995" name="Google Shape;2995;p85"/>
          <p:cNvSpPr/>
          <p:nvPr/>
        </p:nvSpPr>
        <p:spPr>
          <a:xfrm>
            <a:off x="3556693" y="32291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Assignment</a:t>
            </a:r>
            <a:endParaRPr b="0" i="0" sz="600" u="none" cap="none" strike="noStrike">
              <a:solidFill>
                <a:schemeClr val="dk1"/>
              </a:solidFill>
              <a:latin typeface="Arial"/>
              <a:ea typeface="Arial"/>
              <a:cs typeface="Arial"/>
              <a:sym typeface="Arial"/>
            </a:endParaRPr>
          </a:p>
        </p:txBody>
      </p:sp>
      <p:sp>
        <p:nvSpPr>
          <p:cNvPr id="2996" name="Google Shape;2996;p85"/>
          <p:cNvSpPr/>
          <p:nvPr/>
        </p:nvSpPr>
        <p:spPr>
          <a:xfrm>
            <a:off x="3546284" y="37052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Disable</a:t>
            </a:r>
            <a:endParaRPr b="0" i="0" sz="600" u="none" cap="none" strike="noStrike">
              <a:solidFill>
                <a:schemeClr val="dk1"/>
              </a:solidFill>
              <a:latin typeface="Arial"/>
              <a:ea typeface="Arial"/>
              <a:cs typeface="Arial"/>
              <a:sym typeface="Arial"/>
            </a:endParaRPr>
          </a:p>
        </p:txBody>
      </p:sp>
      <p:sp>
        <p:nvSpPr>
          <p:cNvPr id="2997" name="Google Shape;2997;p85"/>
          <p:cNvSpPr/>
          <p:nvPr/>
        </p:nvSpPr>
        <p:spPr>
          <a:xfrm>
            <a:off x="5822006" y="2231831"/>
            <a:ext cx="8235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Handover Operations</a:t>
            </a:r>
            <a:endParaRPr b="1" sz="700">
              <a:solidFill>
                <a:schemeClr val="lt1"/>
              </a:solidFill>
            </a:endParaRPr>
          </a:p>
          <a:p>
            <a:pPr indent="0" lvl="0" marL="0" rtl="0" algn="l">
              <a:spcBef>
                <a:spcPts val="0"/>
              </a:spcBef>
              <a:spcAft>
                <a:spcPts val="0"/>
              </a:spcAft>
              <a:buNone/>
            </a:pPr>
            <a:r>
              <a:t/>
            </a:r>
            <a:endParaRPr b="1" sz="700"/>
          </a:p>
        </p:txBody>
      </p:sp>
      <p:sp>
        <p:nvSpPr>
          <p:cNvPr id="2998" name="Google Shape;2998;p85"/>
          <p:cNvSpPr/>
          <p:nvPr/>
        </p:nvSpPr>
        <p:spPr>
          <a:xfrm>
            <a:off x="5939797" y="261591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Task</a:t>
            </a:r>
            <a:endParaRPr b="0" i="0" sz="600" u="none" cap="none" strike="noStrike">
              <a:solidFill>
                <a:schemeClr val="dk1"/>
              </a:solidFill>
              <a:latin typeface="Arial"/>
              <a:ea typeface="Arial"/>
              <a:cs typeface="Arial"/>
              <a:sym typeface="Arial"/>
            </a:endParaRPr>
          </a:p>
        </p:txBody>
      </p:sp>
      <p:sp>
        <p:nvSpPr>
          <p:cNvPr id="2999" name="Google Shape;2999;p85"/>
          <p:cNvSpPr/>
          <p:nvPr/>
        </p:nvSpPr>
        <p:spPr>
          <a:xfrm>
            <a:off x="5939797" y="3626757"/>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Onhold</a:t>
            </a:r>
            <a:endParaRPr b="0" i="0" sz="600" u="none" cap="none" strike="noStrike">
              <a:solidFill>
                <a:schemeClr val="dk1"/>
              </a:solidFill>
              <a:latin typeface="Arial"/>
              <a:ea typeface="Arial"/>
              <a:cs typeface="Arial"/>
              <a:sym typeface="Arial"/>
            </a:endParaRPr>
          </a:p>
        </p:txBody>
      </p:sp>
      <p:sp>
        <p:nvSpPr>
          <p:cNvPr id="3000" name="Google Shape;3000;p85"/>
          <p:cNvSpPr/>
          <p:nvPr/>
        </p:nvSpPr>
        <p:spPr>
          <a:xfrm>
            <a:off x="5939797" y="33740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to Station</a:t>
            </a:r>
            <a:endParaRPr b="0" i="0" sz="600" u="none" cap="none" strike="noStrike">
              <a:solidFill>
                <a:schemeClr val="dk1"/>
              </a:solidFill>
              <a:latin typeface="Arial"/>
              <a:ea typeface="Arial"/>
              <a:cs typeface="Arial"/>
              <a:sym typeface="Arial"/>
            </a:endParaRPr>
          </a:p>
        </p:txBody>
      </p:sp>
      <p:sp>
        <p:nvSpPr>
          <p:cNvPr id="3001" name="Google Shape;3001;p85"/>
          <p:cNvSpPr/>
          <p:nvPr/>
        </p:nvSpPr>
        <p:spPr>
          <a:xfrm>
            <a:off x="5939797" y="2868620"/>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Order</a:t>
            </a:r>
            <a:endParaRPr b="0" i="0" sz="600" u="none" cap="none" strike="noStrike">
              <a:solidFill>
                <a:schemeClr val="dk1"/>
              </a:solidFill>
              <a:latin typeface="Arial"/>
              <a:ea typeface="Arial"/>
              <a:cs typeface="Arial"/>
              <a:sym typeface="Arial"/>
            </a:endParaRPr>
          </a:p>
        </p:txBody>
      </p:sp>
      <p:sp>
        <p:nvSpPr>
          <p:cNvPr id="3002" name="Google Shape;3002;p85"/>
          <p:cNvSpPr/>
          <p:nvPr/>
        </p:nvSpPr>
        <p:spPr>
          <a:xfrm>
            <a:off x="5939797" y="312132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Handover to Driver</a:t>
            </a:r>
            <a:endParaRPr sz="600">
              <a:solidFill>
                <a:schemeClr val="dk1"/>
              </a:solidFill>
            </a:endParaRPr>
          </a:p>
        </p:txBody>
      </p:sp>
      <p:sp>
        <p:nvSpPr>
          <p:cNvPr id="3003" name="Google Shape;3003;p85"/>
          <p:cNvSpPr/>
          <p:nvPr/>
        </p:nvSpPr>
        <p:spPr>
          <a:xfrm>
            <a:off x="5939797" y="38794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Proof</a:t>
            </a:r>
            <a:endParaRPr b="0" i="0" sz="600" u="none" cap="none" strike="noStrike">
              <a:solidFill>
                <a:schemeClr val="dk1"/>
              </a:solidFill>
              <a:latin typeface="Arial"/>
              <a:ea typeface="Arial"/>
              <a:cs typeface="Arial"/>
              <a:sym typeface="Arial"/>
            </a:endParaRPr>
          </a:p>
        </p:txBody>
      </p:sp>
      <p:sp>
        <p:nvSpPr>
          <p:cNvPr id="3004" name="Google Shape;3004;p85"/>
          <p:cNvSpPr/>
          <p:nvPr/>
        </p:nvSpPr>
        <p:spPr>
          <a:xfrm>
            <a:off x="4347319" y="2231831"/>
            <a:ext cx="14190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Pickup Operations</a:t>
            </a:r>
            <a:endParaRPr b="1" sz="700">
              <a:solidFill>
                <a:schemeClr val="lt1"/>
              </a:solidFill>
            </a:endParaRPr>
          </a:p>
          <a:p>
            <a:pPr indent="0" lvl="0" marL="0" rtl="0" algn="l">
              <a:spcBef>
                <a:spcPts val="0"/>
              </a:spcBef>
              <a:spcAft>
                <a:spcPts val="0"/>
              </a:spcAft>
              <a:buNone/>
            </a:pPr>
            <a:r>
              <a:t/>
            </a:r>
            <a:endParaRPr b="1" sz="700"/>
          </a:p>
        </p:txBody>
      </p:sp>
      <p:sp>
        <p:nvSpPr>
          <p:cNvPr id="3005" name="Google Shape;3005;p85"/>
          <p:cNvSpPr/>
          <p:nvPr/>
        </p:nvSpPr>
        <p:spPr>
          <a:xfrm>
            <a:off x="4426866"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Normal Task Auto Accept </a:t>
            </a:r>
            <a:endParaRPr b="0" i="0" sz="600" u="none" cap="none" strike="noStrike">
              <a:solidFill>
                <a:schemeClr val="dk1"/>
              </a:solidFill>
              <a:latin typeface="Arial"/>
              <a:ea typeface="Arial"/>
              <a:cs typeface="Arial"/>
              <a:sym typeface="Arial"/>
            </a:endParaRPr>
          </a:p>
        </p:txBody>
      </p:sp>
      <p:sp>
        <p:nvSpPr>
          <p:cNvPr id="3006" name="Google Shape;3006;p85"/>
          <p:cNvSpPr/>
          <p:nvPr/>
        </p:nvSpPr>
        <p:spPr>
          <a:xfrm>
            <a:off x="4426866" y="32332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Pickup Task</a:t>
            </a:r>
            <a:endParaRPr b="0" i="0" sz="600" u="none" cap="none" strike="noStrike">
              <a:solidFill>
                <a:schemeClr val="dk1"/>
              </a:solidFill>
              <a:latin typeface="Arial"/>
              <a:ea typeface="Arial"/>
              <a:cs typeface="Arial"/>
              <a:sym typeface="Arial"/>
            </a:endParaRPr>
          </a:p>
        </p:txBody>
      </p:sp>
      <p:sp>
        <p:nvSpPr>
          <p:cNvPr id="3007" name="Google Shape;3007;p85"/>
          <p:cNvSpPr/>
          <p:nvPr/>
        </p:nvSpPr>
        <p:spPr>
          <a:xfrm>
            <a:off x="4426866"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Quick Pickup Task</a:t>
            </a:r>
            <a:endParaRPr b="0" i="0" sz="600" u="none" cap="none" strike="noStrike">
              <a:solidFill>
                <a:schemeClr val="dk1"/>
              </a:solidFill>
              <a:latin typeface="Arial"/>
              <a:ea typeface="Arial"/>
              <a:cs typeface="Arial"/>
              <a:sym typeface="Arial"/>
            </a:endParaRPr>
          </a:p>
        </p:txBody>
      </p:sp>
      <p:sp>
        <p:nvSpPr>
          <p:cNvPr id="3008" name="Google Shape;3008;p85"/>
          <p:cNvSpPr/>
          <p:nvPr/>
        </p:nvSpPr>
        <p:spPr>
          <a:xfrm>
            <a:off x="4426856" y="34854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Parcel</a:t>
            </a:r>
            <a:endParaRPr b="0" i="0" sz="600" u="none" cap="none" strike="noStrike">
              <a:solidFill>
                <a:schemeClr val="dk1"/>
              </a:solidFill>
              <a:latin typeface="Arial"/>
              <a:ea typeface="Arial"/>
              <a:cs typeface="Arial"/>
              <a:sym typeface="Arial"/>
            </a:endParaRPr>
          </a:p>
        </p:txBody>
      </p:sp>
      <p:sp>
        <p:nvSpPr>
          <p:cNvPr id="3009" name="Google Shape;3009;p85"/>
          <p:cNvSpPr/>
          <p:nvPr/>
        </p:nvSpPr>
        <p:spPr>
          <a:xfrm>
            <a:off x="5092022"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Weigh Parcel</a:t>
            </a:r>
            <a:endParaRPr b="0" i="0" sz="600" u="none" cap="none" strike="noStrike">
              <a:solidFill>
                <a:schemeClr val="dk1"/>
              </a:solidFill>
              <a:latin typeface="Arial"/>
              <a:ea typeface="Arial"/>
              <a:cs typeface="Arial"/>
              <a:sym typeface="Arial"/>
            </a:endParaRPr>
          </a:p>
        </p:txBody>
      </p:sp>
      <p:sp>
        <p:nvSpPr>
          <p:cNvPr id="3010" name="Google Shape;3010;p85"/>
          <p:cNvSpPr/>
          <p:nvPr/>
        </p:nvSpPr>
        <p:spPr>
          <a:xfrm>
            <a:off x="5092022"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ASF Collection</a:t>
            </a:r>
            <a:endParaRPr b="0" i="0" sz="600" u="none" cap="none" strike="noStrike">
              <a:solidFill>
                <a:schemeClr val="dk1"/>
              </a:solidFill>
              <a:latin typeface="Arial"/>
              <a:ea typeface="Arial"/>
              <a:cs typeface="Arial"/>
              <a:sym typeface="Arial"/>
            </a:endParaRPr>
          </a:p>
        </p:txBody>
      </p:sp>
      <p:sp>
        <p:nvSpPr>
          <p:cNvPr id="3011" name="Google Shape;3011;p85"/>
          <p:cNvSpPr/>
          <p:nvPr/>
        </p:nvSpPr>
        <p:spPr>
          <a:xfrm>
            <a:off x="5093306" y="32332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Parcel</a:t>
            </a:r>
            <a:endParaRPr b="0" i="0" sz="600" u="none" cap="none" strike="noStrike">
              <a:solidFill>
                <a:schemeClr val="dk1"/>
              </a:solidFill>
              <a:latin typeface="Arial"/>
              <a:ea typeface="Arial"/>
              <a:cs typeface="Arial"/>
              <a:sym typeface="Arial"/>
            </a:endParaRPr>
          </a:p>
        </p:txBody>
      </p:sp>
      <p:sp>
        <p:nvSpPr>
          <p:cNvPr id="3012" name="Google Shape;3012;p85"/>
          <p:cNvSpPr/>
          <p:nvPr/>
        </p:nvSpPr>
        <p:spPr>
          <a:xfrm>
            <a:off x="5093306" y="34713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Proof</a:t>
            </a:r>
            <a:endParaRPr b="0" i="0" sz="600" u="none" cap="none" strike="noStrike">
              <a:solidFill>
                <a:schemeClr val="dk1"/>
              </a:solidFill>
              <a:latin typeface="Arial"/>
              <a:ea typeface="Arial"/>
              <a:cs typeface="Arial"/>
              <a:sym typeface="Arial"/>
            </a:endParaRPr>
          </a:p>
        </p:txBody>
      </p:sp>
      <p:sp>
        <p:nvSpPr>
          <p:cNvPr id="3013" name="Google Shape;3013;p85"/>
          <p:cNvSpPr/>
          <p:nvPr/>
        </p:nvSpPr>
        <p:spPr>
          <a:xfrm>
            <a:off x="524053" y="4803245"/>
            <a:ext cx="593400" cy="203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3014" name="Google Shape;3014;p85"/>
          <p:cNvSpPr/>
          <p:nvPr/>
        </p:nvSpPr>
        <p:spPr>
          <a:xfrm>
            <a:off x="1224984" y="4803238"/>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3015" name="Google Shape;3015;p85"/>
          <p:cNvSpPr/>
          <p:nvPr/>
        </p:nvSpPr>
        <p:spPr>
          <a:xfrm>
            <a:off x="1925896" y="480323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3016" name="Google Shape;3016;p85"/>
          <p:cNvSpPr/>
          <p:nvPr/>
        </p:nvSpPr>
        <p:spPr>
          <a:xfrm>
            <a:off x="469763" y="4758394"/>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17" name="Google Shape;3017;p85"/>
          <p:cNvSpPr/>
          <p:nvPr/>
        </p:nvSpPr>
        <p:spPr>
          <a:xfrm>
            <a:off x="7010513" y="2226038"/>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Live Dashboard</a:t>
            </a:r>
            <a:endParaRPr sz="1100"/>
          </a:p>
        </p:txBody>
      </p:sp>
      <p:sp>
        <p:nvSpPr>
          <p:cNvPr id="3018" name="Google Shape;3018;p85"/>
          <p:cNvSpPr/>
          <p:nvPr/>
        </p:nvSpPr>
        <p:spPr>
          <a:xfrm>
            <a:off x="5766572" y="1548413"/>
            <a:ext cx="1270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Merge Pickup and Return</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3019" name="Google Shape;3019;p85"/>
          <p:cNvSpPr/>
          <p:nvPr/>
        </p:nvSpPr>
        <p:spPr>
          <a:xfrm>
            <a:off x="4287891" y="1548413"/>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Rescue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3020" name="Google Shape;3020;p85"/>
          <p:cNvSpPr/>
          <p:nvPr/>
        </p:nvSpPr>
        <p:spPr>
          <a:xfrm>
            <a:off x="2809097" y="1552339"/>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Normal Pickup</a:t>
            </a:r>
            <a:endParaRPr b="1" sz="700">
              <a:solidFill>
                <a:schemeClr val="lt1"/>
              </a:solidFill>
            </a:endParaRPr>
          </a:p>
          <a:p>
            <a:pPr indent="0" lvl="0" marL="0" rtl="0" algn="ctr">
              <a:spcBef>
                <a:spcPts val="0"/>
              </a:spcBef>
              <a:spcAft>
                <a:spcPts val="0"/>
              </a:spcAft>
              <a:buNone/>
            </a:pPr>
            <a:r>
              <a:rPr b="1" lang="en" sz="700">
                <a:solidFill>
                  <a:schemeClr val="lt1"/>
                </a:solidFill>
              </a:rPr>
              <a:t>(Sea + BR)</a:t>
            </a:r>
            <a:endParaRPr b="1" sz="700">
              <a:solidFill>
                <a:schemeClr val="lt1"/>
              </a:solidFill>
            </a:endParaRPr>
          </a:p>
        </p:txBody>
      </p:sp>
      <p:sp>
        <p:nvSpPr>
          <p:cNvPr id="3021" name="Google Shape;3021;p85"/>
          <p:cNvSpPr/>
          <p:nvPr/>
        </p:nvSpPr>
        <p:spPr>
          <a:xfrm>
            <a:off x="1330303" y="1552348"/>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Implant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sz="1100"/>
          </a:p>
        </p:txBody>
      </p:sp>
      <p:sp>
        <p:nvSpPr>
          <p:cNvPr id="3022" name="Google Shape;3022;p85"/>
          <p:cNvSpPr/>
          <p:nvPr/>
        </p:nvSpPr>
        <p:spPr>
          <a:xfrm>
            <a:off x="7010513" y="2471306"/>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Fail Mgt</a:t>
            </a:r>
            <a:endParaRPr sz="1100"/>
          </a:p>
        </p:txBody>
      </p:sp>
      <p:sp>
        <p:nvSpPr>
          <p:cNvPr id="3023" name="Google Shape;3023;p85"/>
          <p:cNvSpPr/>
          <p:nvPr/>
        </p:nvSpPr>
        <p:spPr>
          <a:xfrm>
            <a:off x="557420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cxnSp>
        <p:nvCxnSpPr>
          <p:cNvPr id="3024" name="Google Shape;3024;p85"/>
          <p:cNvCxnSpPr/>
          <p:nvPr/>
        </p:nvCxnSpPr>
        <p:spPr>
          <a:xfrm>
            <a:off x="3507300" y="3210488"/>
            <a:ext cx="766200" cy="3900"/>
          </a:xfrm>
          <a:prstGeom prst="straightConnector1">
            <a:avLst/>
          </a:prstGeom>
          <a:noFill/>
          <a:ln cap="flat" cmpd="sng" w="9525">
            <a:solidFill>
              <a:schemeClr val="lt1"/>
            </a:solidFill>
            <a:prstDash val="dash"/>
            <a:round/>
            <a:headEnd len="med" w="med" type="none"/>
            <a:tailEnd len="med" w="med" type="none"/>
          </a:ln>
        </p:spPr>
      </p:cxnSp>
      <p:cxnSp>
        <p:nvCxnSpPr>
          <p:cNvPr id="3025" name="Google Shape;3025;p85"/>
          <p:cNvCxnSpPr/>
          <p:nvPr/>
        </p:nvCxnSpPr>
        <p:spPr>
          <a:xfrm>
            <a:off x="3500531" y="3687131"/>
            <a:ext cx="766200" cy="3900"/>
          </a:xfrm>
          <a:prstGeom prst="straightConnector1">
            <a:avLst/>
          </a:prstGeom>
          <a:noFill/>
          <a:ln cap="flat" cmpd="sng" w="9525">
            <a:solidFill>
              <a:schemeClr val="lt1"/>
            </a:solidFill>
            <a:prstDash val="dash"/>
            <a:round/>
            <a:headEnd len="med" w="med" type="none"/>
            <a:tailEnd len="med" w="med" type="none"/>
          </a:ln>
        </p:spPr>
      </p:cxnSp>
      <p:sp>
        <p:nvSpPr>
          <p:cNvPr id="3026" name="Google Shape;3026;p85"/>
          <p:cNvSpPr txBox="1"/>
          <p:nvPr/>
        </p:nvSpPr>
        <p:spPr>
          <a:xfrm>
            <a:off x="4069766" y="2846588"/>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p:txBody>
      </p:sp>
      <p:sp>
        <p:nvSpPr>
          <p:cNvPr id="3027" name="Google Shape;3027;p85"/>
          <p:cNvSpPr txBox="1"/>
          <p:nvPr/>
        </p:nvSpPr>
        <p:spPr>
          <a:xfrm>
            <a:off x="4069766" y="3361350"/>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3028" name="Google Shape;3028;p85"/>
          <p:cNvSpPr txBox="1"/>
          <p:nvPr/>
        </p:nvSpPr>
        <p:spPr>
          <a:xfrm>
            <a:off x="4032323" y="3814444"/>
            <a:ext cx="3753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3029" name="Google Shape;3029;p85"/>
          <p:cNvSpPr/>
          <p:nvPr/>
        </p:nvSpPr>
        <p:spPr>
          <a:xfrm>
            <a:off x="608855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3" name="Shape 3033"/>
        <p:cNvGrpSpPr/>
        <p:nvPr/>
      </p:nvGrpSpPr>
      <p:grpSpPr>
        <a:xfrm>
          <a:off x="0" y="0"/>
          <a:ext cx="0" cy="0"/>
          <a:chOff x="0" y="0"/>
          <a:chExt cx="0" cy="0"/>
        </a:xfrm>
      </p:grpSpPr>
      <p:sp>
        <p:nvSpPr>
          <p:cNvPr id="3034" name="Google Shape;3034;p86"/>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77777"/>
              <a:buNone/>
            </a:pPr>
            <a:r>
              <a:rPr lang="en" sz="1800">
                <a:latin typeface="Arial"/>
                <a:ea typeface="Arial"/>
                <a:cs typeface="Arial"/>
                <a:sym typeface="Arial"/>
              </a:rPr>
              <a:t>Business(Product) Architecture - </a:t>
            </a:r>
            <a:r>
              <a:rPr lang="en"/>
              <a:t>LH</a:t>
            </a:r>
            <a:r>
              <a:rPr lang="en" sz="1800"/>
              <a:t> </a:t>
            </a:r>
            <a:endParaRPr/>
          </a:p>
        </p:txBody>
      </p:sp>
      <p:sp>
        <p:nvSpPr>
          <p:cNvPr id="3035" name="Google Shape;3035;p86"/>
          <p:cNvSpPr txBox="1"/>
          <p:nvPr>
            <p:ph idx="12" type="sldNum"/>
          </p:nvPr>
        </p:nvSpPr>
        <p:spPr>
          <a:xfrm>
            <a:off x="8347737" y="4805081"/>
            <a:ext cx="375300" cy="2079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036" name="Google Shape;3036;p86"/>
          <p:cNvSpPr/>
          <p:nvPr/>
        </p:nvSpPr>
        <p:spPr>
          <a:xfrm>
            <a:off x="438150" y="1268286"/>
            <a:ext cx="7491000" cy="5730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Business Scenario</a:t>
            </a:r>
            <a:endParaRPr b="1" i="0" sz="800" u="none" cap="none" strike="noStrike">
              <a:solidFill>
                <a:srgbClr val="000000"/>
              </a:solidFill>
              <a:latin typeface="Arial"/>
              <a:ea typeface="Arial"/>
              <a:cs typeface="Arial"/>
              <a:sym typeface="Arial"/>
            </a:endParaRPr>
          </a:p>
        </p:txBody>
      </p:sp>
      <p:sp>
        <p:nvSpPr>
          <p:cNvPr id="3037" name="Google Shape;3037;p86"/>
          <p:cNvSpPr/>
          <p:nvPr/>
        </p:nvSpPr>
        <p:spPr>
          <a:xfrm>
            <a:off x="441000" y="1927800"/>
            <a:ext cx="2796900" cy="2432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Management</a:t>
            </a:r>
            <a:endParaRPr b="1" i="0" sz="800" u="none" cap="none" strike="noStrike">
              <a:solidFill>
                <a:srgbClr val="000000"/>
              </a:solidFill>
              <a:latin typeface="Arial"/>
              <a:ea typeface="Arial"/>
              <a:cs typeface="Arial"/>
              <a:sym typeface="Arial"/>
            </a:endParaRPr>
          </a:p>
        </p:txBody>
      </p:sp>
      <p:sp>
        <p:nvSpPr>
          <p:cNvPr id="3038" name="Google Shape;3038;p86"/>
          <p:cNvSpPr/>
          <p:nvPr/>
        </p:nvSpPr>
        <p:spPr>
          <a:xfrm>
            <a:off x="3325875" y="1929056"/>
            <a:ext cx="3496200" cy="24144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FM Operation</a:t>
            </a:r>
            <a:endParaRPr b="1" i="0" sz="800" u="none" cap="none" strike="noStrike">
              <a:solidFill>
                <a:srgbClr val="000000"/>
              </a:solidFill>
              <a:latin typeface="Arial"/>
              <a:ea typeface="Arial"/>
              <a:cs typeface="Arial"/>
              <a:sym typeface="Arial"/>
            </a:endParaRPr>
          </a:p>
        </p:txBody>
      </p:sp>
      <p:sp>
        <p:nvSpPr>
          <p:cNvPr id="3039" name="Google Shape;3039;p86"/>
          <p:cNvSpPr/>
          <p:nvPr/>
        </p:nvSpPr>
        <p:spPr>
          <a:xfrm>
            <a:off x="6910050" y="1925635"/>
            <a:ext cx="1024500" cy="2420700"/>
          </a:xfrm>
          <a:prstGeom prst="rect">
            <a:avLst/>
          </a:prstGeom>
          <a:solidFill>
            <a:srgbClr val="FCE5CD"/>
          </a:solidFill>
          <a:ln cap="flat" cmpd="sng" w="9525">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1" lang="en" sz="800"/>
              <a:t>FM </a:t>
            </a:r>
            <a:r>
              <a:rPr b="1" i="0" lang="en" sz="800" u="none" cap="none" strike="noStrike">
                <a:solidFill>
                  <a:srgbClr val="000000"/>
                </a:solidFill>
                <a:latin typeface="Arial"/>
                <a:ea typeface="Arial"/>
                <a:cs typeface="Arial"/>
                <a:sym typeface="Arial"/>
              </a:rPr>
              <a:t>Monitor</a:t>
            </a:r>
            <a:r>
              <a:rPr b="1" lang="en" sz="800"/>
              <a:t>ing</a:t>
            </a:r>
            <a:endParaRPr b="1" i="0" sz="800" u="none" cap="none" strike="noStrike">
              <a:solidFill>
                <a:srgbClr val="000000"/>
              </a:solidFill>
              <a:latin typeface="Arial"/>
              <a:ea typeface="Arial"/>
              <a:cs typeface="Arial"/>
              <a:sym typeface="Arial"/>
            </a:endParaRPr>
          </a:p>
        </p:txBody>
      </p:sp>
      <p:sp>
        <p:nvSpPr>
          <p:cNvPr id="3040" name="Google Shape;3040;p86"/>
          <p:cNvSpPr/>
          <p:nvPr/>
        </p:nvSpPr>
        <p:spPr>
          <a:xfrm>
            <a:off x="1592650" y="673852"/>
            <a:ext cx="4317600" cy="2262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Order Center</a:t>
            </a:r>
            <a:endParaRPr b="1" i="0" sz="800" u="none" cap="none" strike="noStrike">
              <a:solidFill>
                <a:srgbClr val="FFFFFF"/>
              </a:solidFill>
              <a:latin typeface="Arial"/>
              <a:ea typeface="Arial"/>
              <a:cs typeface="Arial"/>
              <a:sym typeface="Arial"/>
            </a:endParaRPr>
          </a:p>
        </p:txBody>
      </p:sp>
      <p:sp>
        <p:nvSpPr>
          <p:cNvPr id="3041" name="Google Shape;3041;p86"/>
          <p:cNvSpPr/>
          <p:nvPr/>
        </p:nvSpPr>
        <p:spPr>
          <a:xfrm>
            <a:off x="1575902" y="937073"/>
            <a:ext cx="43176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Dispatch Center</a:t>
            </a:r>
            <a:endParaRPr b="1" i="0" sz="800" u="none" cap="none" strike="noStrike">
              <a:solidFill>
                <a:srgbClr val="FFFFFF"/>
              </a:solidFill>
              <a:latin typeface="Arial"/>
              <a:ea typeface="Arial"/>
              <a:cs typeface="Arial"/>
              <a:sym typeface="Arial"/>
            </a:endParaRPr>
          </a:p>
        </p:txBody>
      </p:sp>
      <p:sp>
        <p:nvSpPr>
          <p:cNvPr id="3042" name="Google Shape;3042;p86"/>
          <p:cNvSpPr/>
          <p:nvPr/>
        </p:nvSpPr>
        <p:spPr>
          <a:xfrm>
            <a:off x="8053275" y="1268287"/>
            <a:ext cx="797100" cy="30624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Other Operation Service Library</a:t>
            </a:r>
            <a:endParaRPr b="1" i="0" sz="800" u="none" cap="none" strike="noStrike">
              <a:solidFill>
                <a:srgbClr val="FFFFFF"/>
              </a:solidFill>
              <a:latin typeface="Arial"/>
              <a:ea typeface="Arial"/>
              <a:cs typeface="Arial"/>
              <a:sym typeface="Arial"/>
            </a:endParaRPr>
          </a:p>
        </p:txBody>
      </p:sp>
      <p:sp>
        <p:nvSpPr>
          <p:cNvPr id="3043" name="Google Shape;3043;p86"/>
          <p:cNvSpPr/>
          <p:nvPr/>
        </p:nvSpPr>
        <p:spPr>
          <a:xfrm>
            <a:off x="5513423" y="4430998"/>
            <a:ext cx="333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General Service</a:t>
            </a:r>
            <a:endParaRPr b="1" i="0" sz="800" u="none" cap="none" strike="noStrike">
              <a:solidFill>
                <a:srgbClr val="FFFFFF"/>
              </a:solidFill>
              <a:latin typeface="Arial"/>
              <a:ea typeface="Arial"/>
              <a:cs typeface="Arial"/>
              <a:sym typeface="Arial"/>
            </a:endParaRPr>
          </a:p>
        </p:txBody>
      </p:sp>
      <p:sp>
        <p:nvSpPr>
          <p:cNvPr id="3044" name="Google Shape;3044;p86"/>
          <p:cNvSpPr/>
          <p:nvPr/>
        </p:nvSpPr>
        <p:spPr>
          <a:xfrm>
            <a:off x="5974065" y="673856"/>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Tracking Service</a:t>
            </a:r>
            <a:endParaRPr b="1" i="0" sz="800" u="none" cap="none" strike="noStrike">
              <a:solidFill>
                <a:srgbClr val="FFFFFF"/>
              </a:solidFill>
              <a:latin typeface="Arial"/>
              <a:ea typeface="Arial"/>
              <a:cs typeface="Arial"/>
              <a:sym typeface="Arial"/>
            </a:endParaRPr>
          </a:p>
        </p:txBody>
      </p:sp>
      <p:sp>
        <p:nvSpPr>
          <p:cNvPr id="3045" name="Google Shape;3045;p86"/>
          <p:cNvSpPr/>
          <p:nvPr/>
        </p:nvSpPr>
        <p:spPr>
          <a:xfrm>
            <a:off x="5974039" y="936900"/>
            <a:ext cx="28764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Event Center</a:t>
            </a:r>
            <a:endParaRPr b="1" i="0" sz="800" u="none" cap="none" strike="noStrike">
              <a:solidFill>
                <a:srgbClr val="FFFFFF"/>
              </a:solidFill>
              <a:latin typeface="Arial"/>
              <a:ea typeface="Arial"/>
              <a:cs typeface="Arial"/>
              <a:sym typeface="Arial"/>
            </a:endParaRPr>
          </a:p>
        </p:txBody>
      </p:sp>
      <p:sp>
        <p:nvSpPr>
          <p:cNvPr id="3046" name="Google Shape;3046;p86"/>
          <p:cNvSpPr/>
          <p:nvPr/>
        </p:nvSpPr>
        <p:spPr>
          <a:xfrm>
            <a:off x="2645893" y="4430991"/>
            <a:ext cx="28188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WFM</a:t>
            </a:r>
            <a:endParaRPr b="1" i="0" sz="800" u="none" cap="none" strike="noStrike">
              <a:solidFill>
                <a:srgbClr val="FFFFFF"/>
              </a:solidFill>
              <a:latin typeface="Arial"/>
              <a:ea typeface="Arial"/>
              <a:cs typeface="Arial"/>
              <a:sym typeface="Arial"/>
            </a:endParaRPr>
          </a:p>
        </p:txBody>
      </p:sp>
      <p:sp>
        <p:nvSpPr>
          <p:cNvPr id="3047" name="Google Shape;3047;p86"/>
          <p:cNvSpPr/>
          <p:nvPr/>
        </p:nvSpPr>
        <p:spPr>
          <a:xfrm>
            <a:off x="438159" y="4430998"/>
            <a:ext cx="2166900" cy="2286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lang="en" sz="800">
                <a:solidFill>
                  <a:srgbClr val="FFFFFF"/>
                </a:solidFill>
              </a:rPr>
              <a:t>Data &amp; Algo &amp; Finance</a:t>
            </a:r>
            <a:endParaRPr b="1" i="0" sz="800" u="none" cap="none" strike="noStrike">
              <a:solidFill>
                <a:srgbClr val="FFFFFF"/>
              </a:solidFill>
              <a:latin typeface="Arial"/>
              <a:ea typeface="Arial"/>
              <a:cs typeface="Arial"/>
              <a:sym typeface="Arial"/>
            </a:endParaRPr>
          </a:p>
        </p:txBody>
      </p:sp>
      <p:sp>
        <p:nvSpPr>
          <p:cNvPr id="3048" name="Google Shape;3048;p86"/>
          <p:cNvSpPr/>
          <p:nvPr/>
        </p:nvSpPr>
        <p:spPr>
          <a:xfrm>
            <a:off x="438150" y="673850"/>
            <a:ext cx="1057200" cy="519900"/>
          </a:xfrm>
          <a:prstGeom prst="rect">
            <a:avLst/>
          </a:prstGeom>
          <a:solidFill>
            <a:srgbClr val="B7B7B7"/>
          </a:solidFill>
          <a:ln cap="flat" cmpd="sng" w="952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Network</a:t>
            </a:r>
            <a:endParaRPr sz="8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Planning</a:t>
            </a:r>
            <a:endParaRPr b="1" i="0" sz="800" u="none" cap="none" strike="noStrike">
              <a:solidFill>
                <a:srgbClr val="FFFFFF"/>
              </a:solidFill>
              <a:latin typeface="Arial"/>
              <a:ea typeface="Arial"/>
              <a:cs typeface="Arial"/>
              <a:sym typeface="Arial"/>
            </a:endParaRPr>
          </a:p>
        </p:txBody>
      </p:sp>
      <p:sp>
        <p:nvSpPr>
          <p:cNvPr id="3049" name="Google Shape;3049;p86"/>
          <p:cNvSpPr/>
          <p:nvPr/>
        </p:nvSpPr>
        <p:spPr>
          <a:xfrm>
            <a:off x="549394" y="3251428"/>
            <a:ext cx="2545500" cy="1036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Point Management</a:t>
            </a:r>
            <a:endParaRPr b="1" sz="700">
              <a:solidFill>
                <a:schemeClr val="lt1"/>
              </a:solidFill>
            </a:endParaRPr>
          </a:p>
          <a:p>
            <a:pPr indent="0" lvl="0" marL="0" rtl="0" algn="l">
              <a:spcBef>
                <a:spcPts val="0"/>
              </a:spcBef>
              <a:spcAft>
                <a:spcPts val="0"/>
              </a:spcAft>
              <a:buNone/>
            </a:pPr>
            <a:r>
              <a:t/>
            </a:r>
            <a:endParaRPr b="1" sz="700"/>
          </a:p>
        </p:txBody>
      </p:sp>
      <p:sp>
        <p:nvSpPr>
          <p:cNvPr id="3050" name="Google Shape;3050;p86"/>
          <p:cNvSpPr/>
          <p:nvPr/>
        </p:nvSpPr>
        <p:spPr>
          <a:xfrm>
            <a:off x="613331" y="4031634"/>
            <a:ext cx="24099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Creation</a:t>
            </a:r>
            <a:endParaRPr b="0" i="0" sz="600" u="none" cap="none" strike="noStrike">
              <a:solidFill>
                <a:schemeClr val="dk1"/>
              </a:solidFill>
              <a:latin typeface="Arial"/>
              <a:ea typeface="Arial"/>
              <a:cs typeface="Arial"/>
              <a:sym typeface="Arial"/>
            </a:endParaRPr>
          </a:p>
        </p:txBody>
      </p:sp>
      <p:sp>
        <p:nvSpPr>
          <p:cNvPr id="3051" name="Google Shape;3051;p86"/>
          <p:cNvSpPr/>
          <p:nvPr/>
        </p:nvSpPr>
        <p:spPr>
          <a:xfrm>
            <a:off x="631061"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Merge</a:t>
            </a:r>
            <a:endParaRPr b="0" i="0" sz="600" u="none" cap="none" strike="noStrike">
              <a:solidFill>
                <a:schemeClr val="dk1"/>
              </a:solidFill>
              <a:latin typeface="Arial"/>
              <a:ea typeface="Arial"/>
              <a:cs typeface="Arial"/>
              <a:sym typeface="Arial"/>
            </a:endParaRPr>
          </a:p>
        </p:txBody>
      </p:sp>
      <p:sp>
        <p:nvSpPr>
          <p:cNvPr id="3052" name="Google Shape;3052;p86"/>
          <p:cNvSpPr/>
          <p:nvPr/>
        </p:nvSpPr>
        <p:spPr>
          <a:xfrm>
            <a:off x="1235905" y="3771819"/>
            <a:ext cx="567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Distribution</a:t>
            </a:r>
            <a:endParaRPr b="0" i="0" sz="600" u="none" cap="none" strike="noStrike">
              <a:solidFill>
                <a:schemeClr val="dk1"/>
              </a:solidFill>
              <a:latin typeface="Arial"/>
              <a:ea typeface="Arial"/>
              <a:cs typeface="Arial"/>
              <a:sym typeface="Arial"/>
            </a:endParaRPr>
          </a:p>
        </p:txBody>
      </p:sp>
      <p:sp>
        <p:nvSpPr>
          <p:cNvPr id="3053" name="Google Shape;3053;p86"/>
          <p:cNvSpPr/>
          <p:nvPr/>
        </p:nvSpPr>
        <p:spPr>
          <a:xfrm>
            <a:off x="2445574"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VehicleType</a:t>
            </a:r>
            <a:endParaRPr b="0" i="0" sz="600" u="none" cap="none" strike="noStrike">
              <a:solidFill>
                <a:schemeClr val="dk1"/>
              </a:solidFill>
              <a:latin typeface="Arial"/>
              <a:ea typeface="Arial"/>
              <a:cs typeface="Arial"/>
              <a:sym typeface="Arial"/>
            </a:endParaRPr>
          </a:p>
        </p:txBody>
      </p:sp>
      <p:sp>
        <p:nvSpPr>
          <p:cNvPr id="3054" name="Google Shape;3054;p86"/>
          <p:cNvSpPr/>
          <p:nvPr/>
        </p:nvSpPr>
        <p:spPr>
          <a:xfrm>
            <a:off x="1840746" y="3771819"/>
            <a:ext cx="5670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Pickup Timeslot</a:t>
            </a:r>
            <a:endParaRPr b="0" i="0" sz="600" u="none" cap="none" strike="noStrike">
              <a:solidFill>
                <a:schemeClr val="dk1"/>
              </a:solidFill>
              <a:latin typeface="Arial"/>
              <a:ea typeface="Arial"/>
              <a:cs typeface="Arial"/>
              <a:sym typeface="Arial"/>
            </a:endParaRPr>
          </a:p>
        </p:txBody>
      </p:sp>
      <p:sp>
        <p:nvSpPr>
          <p:cNvPr id="3055" name="Google Shape;3055;p86"/>
          <p:cNvSpPr/>
          <p:nvPr/>
        </p:nvSpPr>
        <p:spPr>
          <a:xfrm>
            <a:off x="617906" y="3511997"/>
            <a:ext cx="23946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PUP Hierarchy</a:t>
            </a:r>
            <a:endParaRPr b="0" i="0" sz="600" u="none" cap="none" strike="noStrike">
              <a:solidFill>
                <a:schemeClr val="dk1"/>
              </a:solidFill>
              <a:latin typeface="Arial"/>
              <a:ea typeface="Arial"/>
              <a:cs typeface="Arial"/>
              <a:sym typeface="Arial"/>
            </a:endParaRPr>
          </a:p>
        </p:txBody>
      </p:sp>
      <p:sp>
        <p:nvSpPr>
          <p:cNvPr id="3056" name="Google Shape;3056;p86"/>
          <p:cNvSpPr/>
          <p:nvPr/>
        </p:nvSpPr>
        <p:spPr>
          <a:xfrm>
            <a:off x="549394" y="2217356"/>
            <a:ext cx="8112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PUP Group Management</a:t>
            </a:r>
            <a:endParaRPr b="1" sz="700">
              <a:solidFill>
                <a:schemeClr val="lt1"/>
              </a:solidFill>
            </a:endParaRPr>
          </a:p>
          <a:p>
            <a:pPr indent="0" lvl="0" marL="0" rtl="0" algn="l">
              <a:spcBef>
                <a:spcPts val="0"/>
              </a:spcBef>
              <a:spcAft>
                <a:spcPts val="0"/>
              </a:spcAft>
              <a:buNone/>
            </a:pPr>
            <a:r>
              <a:t/>
            </a:r>
            <a:endParaRPr b="1" sz="700"/>
          </a:p>
        </p:txBody>
      </p:sp>
      <p:sp>
        <p:nvSpPr>
          <p:cNvPr id="3057" name="Google Shape;3057;p86"/>
          <p:cNvSpPr/>
          <p:nvPr/>
        </p:nvSpPr>
        <p:spPr>
          <a:xfrm>
            <a:off x="656900"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Group</a:t>
            </a:r>
            <a:endParaRPr b="0" i="0" sz="600" u="none" cap="none" strike="noStrike">
              <a:solidFill>
                <a:schemeClr val="dk1"/>
              </a:solidFill>
              <a:latin typeface="Arial"/>
              <a:ea typeface="Arial"/>
              <a:cs typeface="Arial"/>
              <a:sym typeface="Arial"/>
            </a:endParaRPr>
          </a:p>
        </p:txBody>
      </p:sp>
      <p:sp>
        <p:nvSpPr>
          <p:cNvPr id="3058" name="Google Shape;3058;p86"/>
          <p:cNvSpPr/>
          <p:nvPr/>
        </p:nvSpPr>
        <p:spPr>
          <a:xfrm>
            <a:off x="656900" y="2858523"/>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Smart Pickup</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(Driver Zone)</a:t>
            </a:r>
            <a:endParaRPr b="0" i="0" sz="600" u="none" cap="none" strike="noStrike">
              <a:solidFill>
                <a:schemeClr val="dk1"/>
              </a:solidFill>
              <a:latin typeface="Arial"/>
              <a:ea typeface="Arial"/>
              <a:cs typeface="Arial"/>
              <a:sym typeface="Arial"/>
            </a:endParaRPr>
          </a:p>
        </p:txBody>
      </p:sp>
      <p:sp>
        <p:nvSpPr>
          <p:cNvPr id="3059" name="Google Shape;3059;p86"/>
          <p:cNvSpPr/>
          <p:nvPr/>
        </p:nvSpPr>
        <p:spPr>
          <a:xfrm>
            <a:off x="1416074"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Route Management</a:t>
            </a:r>
            <a:endParaRPr b="1" sz="700">
              <a:solidFill>
                <a:schemeClr val="lt1"/>
              </a:solidFill>
            </a:endParaRPr>
          </a:p>
          <a:p>
            <a:pPr indent="0" lvl="0" marL="0" rtl="0" algn="l">
              <a:spcBef>
                <a:spcPts val="0"/>
              </a:spcBef>
              <a:spcAft>
                <a:spcPts val="0"/>
              </a:spcAft>
              <a:buNone/>
            </a:pPr>
            <a:r>
              <a:t/>
            </a:r>
            <a:endParaRPr b="1" sz="700"/>
          </a:p>
        </p:txBody>
      </p:sp>
      <p:sp>
        <p:nvSpPr>
          <p:cNvPr id="3060" name="Google Shape;3060;p86"/>
          <p:cNvSpPr/>
          <p:nvPr/>
        </p:nvSpPr>
        <p:spPr>
          <a:xfrm>
            <a:off x="1525728" y="253656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Route</a:t>
            </a:r>
            <a:endParaRPr b="0" i="0" sz="600" u="none" cap="none" strike="noStrike">
              <a:solidFill>
                <a:schemeClr val="dk1"/>
              </a:solidFill>
              <a:latin typeface="Arial"/>
              <a:ea typeface="Arial"/>
              <a:cs typeface="Arial"/>
              <a:sym typeface="Arial"/>
            </a:endParaRPr>
          </a:p>
        </p:txBody>
      </p:sp>
      <p:sp>
        <p:nvSpPr>
          <p:cNvPr id="3061" name="Google Shape;3061;p86"/>
          <p:cNvSpPr/>
          <p:nvPr/>
        </p:nvSpPr>
        <p:spPr>
          <a:xfrm>
            <a:off x="1525728" y="2759729"/>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Routeasy</a:t>
            </a:r>
            <a:endParaRPr b="0" i="0" sz="600" u="none" cap="none" strike="noStrike">
              <a:solidFill>
                <a:schemeClr val="dk1"/>
              </a:solidFill>
              <a:latin typeface="Arial"/>
              <a:ea typeface="Arial"/>
              <a:cs typeface="Arial"/>
              <a:sym typeface="Arial"/>
            </a:endParaRPr>
          </a:p>
        </p:txBody>
      </p:sp>
      <p:sp>
        <p:nvSpPr>
          <p:cNvPr id="3062" name="Google Shape;3062;p86"/>
          <p:cNvSpPr/>
          <p:nvPr/>
        </p:nvSpPr>
        <p:spPr>
          <a:xfrm>
            <a:off x="1525728" y="2982901"/>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Inhouse Smart Route</a:t>
            </a:r>
            <a:endParaRPr b="0" i="0" sz="600" u="none" cap="none" strike="noStrike">
              <a:solidFill>
                <a:schemeClr val="dk1"/>
              </a:solidFill>
              <a:latin typeface="Arial"/>
              <a:ea typeface="Arial"/>
              <a:cs typeface="Arial"/>
              <a:sym typeface="Arial"/>
            </a:endParaRPr>
          </a:p>
        </p:txBody>
      </p:sp>
      <p:sp>
        <p:nvSpPr>
          <p:cNvPr id="3063" name="Google Shape;3063;p86"/>
          <p:cNvSpPr/>
          <p:nvPr/>
        </p:nvSpPr>
        <p:spPr>
          <a:xfrm>
            <a:off x="2284025" y="2217347"/>
            <a:ext cx="810900" cy="10059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Wave Management</a:t>
            </a:r>
            <a:endParaRPr b="1" sz="700">
              <a:solidFill>
                <a:schemeClr val="lt1"/>
              </a:solidFill>
            </a:endParaRPr>
          </a:p>
          <a:p>
            <a:pPr indent="0" lvl="0" marL="0" rtl="0" algn="l">
              <a:spcBef>
                <a:spcPts val="0"/>
              </a:spcBef>
              <a:spcAft>
                <a:spcPts val="0"/>
              </a:spcAft>
              <a:buNone/>
            </a:pPr>
            <a:r>
              <a:t/>
            </a:r>
            <a:endParaRPr b="1" sz="700"/>
          </a:p>
        </p:txBody>
      </p:sp>
      <p:sp>
        <p:nvSpPr>
          <p:cNvPr id="3064" name="Google Shape;3064;p86"/>
          <p:cNvSpPr/>
          <p:nvPr/>
        </p:nvSpPr>
        <p:spPr>
          <a:xfrm>
            <a:off x="2392823" y="2622273"/>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Window</a:t>
            </a:r>
            <a:endParaRPr b="0" i="0" sz="600" u="none" cap="none" strike="noStrike">
              <a:solidFill>
                <a:schemeClr val="dk1"/>
              </a:solidFill>
              <a:latin typeface="Arial"/>
              <a:ea typeface="Arial"/>
              <a:cs typeface="Arial"/>
              <a:sym typeface="Arial"/>
            </a:endParaRPr>
          </a:p>
        </p:txBody>
      </p:sp>
      <p:sp>
        <p:nvSpPr>
          <p:cNvPr id="3065" name="Google Shape;3065;p86"/>
          <p:cNvSpPr/>
          <p:nvPr/>
        </p:nvSpPr>
        <p:spPr>
          <a:xfrm>
            <a:off x="2392813" y="2860332"/>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Wave</a:t>
            </a:r>
            <a:endParaRPr b="0" i="0" sz="600" u="none" cap="none" strike="noStrike">
              <a:solidFill>
                <a:schemeClr val="dk1"/>
              </a:solidFill>
              <a:latin typeface="Arial"/>
              <a:ea typeface="Arial"/>
              <a:cs typeface="Arial"/>
              <a:sym typeface="Arial"/>
            </a:endParaRPr>
          </a:p>
        </p:txBody>
      </p:sp>
      <p:sp>
        <p:nvSpPr>
          <p:cNvPr id="3066" name="Google Shape;3066;p86"/>
          <p:cNvSpPr/>
          <p:nvPr/>
        </p:nvSpPr>
        <p:spPr>
          <a:xfrm>
            <a:off x="3467981" y="2227969"/>
            <a:ext cx="823500" cy="20571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Ops Pickup Task/Trip Operations</a:t>
            </a:r>
            <a:endParaRPr b="1" sz="700">
              <a:solidFill>
                <a:schemeClr val="lt1"/>
              </a:solidFill>
            </a:endParaRPr>
          </a:p>
          <a:p>
            <a:pPr indent="0" lvl="0" marL="0" rtl="0" algn="l">
              <a:spcBef>
                <a:spcPts val="0"/>
              </a:spcBef>
              <a:spcAft>
                <a:spcPts val="0"/>
              </a:spcAft>
              <a:buNone/>
            </a:pPr>
            <a:r>
              <a:t/>
            </a:r>
            <a:endParaRPr b="1" sz="700"/>
          </a:p>
        </p:txBody>
      </p:sp>
      <p:sp>
        <p:nvSpPr>
          <p:cNvPr id="3067" name="Google Shape;3067;p86"/>
          <p:cNvSpPr/>
          <p:nvPr/>
        </p:nvSpPr>
        <p:spPr>
          <a:xfrm>
            <a:off x="3556822" y="275416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Manual Task Creation </a:t>
            </a:r>
            <a:endParaRPr b="0" i="0" sz="600" u="none" cap="none" strike="noStrike">
              <a:solidFill>
                <a:schemeClr val="dk1"/>
              </a:solidFill>
              <a:latin typeface="Arial"/>
              <a:ea typeface="Arial"/>
              <a:cs typeface="Arial"/>
              <a:sym typeface="Arial"/>
            </a:endParaRPr>
          </a:p>
        </p:txBody>
      </p:sp>
      <p:sp>
        <p:nvSpPr>
          <p:cNvPr id="3068" name="Google Shape;3068;p86"/>
          <p:cNvSpPr/>
          <p:nvPr/>
        </p:nvSpPr>
        <p:spPr>
          <a:xfrm>
            <a:off x="3546284" y="3943332"/>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Task Reassignment</a:t>
            </a:r>
            <a:endParaRPr b="0" i="0" sz="600" u="none" cap="none" strike="noStrike">
              <a:solidFill>
                <a:schemeClr val="dk1"/>
              </a:solidFill>
              <a:latin typeface="Arial"/>
              <a:ea typeface="Arial"/>
              <a:cs typeface="Arial"/>
              <a:sym typeface="Arial"/>
            </a:endParaRPr>
          </a:p>
        </p:txBody>
      </p:sp>
      <p:sp>
        <p:nvSpPr>
          <p:cNvPr id="3069" name="Google Shape;3069;p86"/>
          <p:cNvSpPr/>
          <p:nvPr/>
        </p:nvSpPr>
        <p:spPr>
          <a:xfrm>
            <a:off x="3556822" y="2992210"/>
            <a:ext cx="5400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Assignment</a:t>
            </a:r>
            <a:endParaRPr b="0" i="0" sz="600" u="none" cap="none" strike="noStrike">
              <a:solidFill>
                <a:schemeClr val="dk1"/>
              </a:solidFill>
              <a:latin typeface="Arial"/>
              <a:ea typeface="Arial"/>
              <a:cs typeface="Arial"/>
              <a:sym typeface="Arial"/>
            </a:endParaRPr>
          </a:p>
        </p:txBody>
      </p:sp>
      <p:sp>
        <p:nvSpPr>
          <p:cNvPr id="3070" name="Google Shape;3070;p86"/>
          <p:cNvSpPr/>
          <p:nvPr/>
        </p:nvSpPr>
        <p:spPr>
          <a:xfrm>
            <a:off x="3546284" y="346722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Reroute</a:t>
            </a:r>
            <a:endParaRPr b="0" i="0" sz="600" u="none" cap="none" strike="noStrike">
              <a:solidFill>
                <a:schemeClr val="dk1"/>
              </a:solidFill>
              <a:latin typeface="Arial"/>
              <a:ea typeface="Arial"/>
              <a:cs typeface="Arial"/>
              <a:sym typeface="Arial"/>
            </a:endParaRPr>
          </a:p>
        </p:txBody>
      </p:sp>
      <p:sp>
        <p:nvSpPr>
          <p:cNvPr id="3071" name="Google Shape;3071;p86"/>
          <p:cNvSpPr/>
          <p:nvPr/>
        </p:nvSpPr>
        <p:spPr>
          <a:xfrm>
            <a:off x="3556693" y="32291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Trip Assignment</a:t>
            </a:r>
            <a:endParaRPr b="0" i="0" sz="600" u="none" cap="none" strike="noStrike">
              <a:solidFill>
                <a:schemeClr val="dk1"/>
              </a:solidFill>
              <a:latin typeface="Arial"/>
              <a:ea typeface="Arial"/>
              <a:cs typeface="Arial"/>
              <a:sym typeface="Arial"/>
            </a:endParaRPr>
          </a:p>
        </p:txBody>
      </p:sp>
      <p:sp>
        <p:nvSpPr>
          <p:cNvPr id="3072" name="Google Shape;3072;p86"/>
          <p:cNvSpPr/>
          <p:nvPr/>
        </p:nvSpPr>
        <p:spPr>
          <a:xfrm>
            <a:off x="3546284" y="3705273"/>
            <a:ext cx="5295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Task Disable</a:t>
            </a:r>
            <a:endParaRPr b="0" i="0" sz="600" u="none" cap="none" strike="noStrike">
              <a:solidFill>
                <a:schemeClr val="dk1"/>
              </a:solidFill>
              <a:latin typeface="Arial"/>
              <a:ea typeface="Arial"/>
              <a:cs typeface="Arial"/>
              <a:sym typeface="Arial"/>
            </a:endParaRPr>
          </a:p>
        </p:txBody>
      </p:sp>
      <p:sp>
        <p:nvSpPr>
          <p:cNvPr id="3073" name="Google Shape;3073;p86"/>
          <p:cNvSpPr/>
          <p:nvPr/>
        </p:nvSpPr>
        <p:spPr>
          <a:xfrm>
            <a:off x="5822006" y="2231831"/>
            <a:ext cx="8235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Handover Operations</a:t>
            </a:r>
            <a:endParaRPr b="1" sz="700">
              <a:solidFill>
                <a:schemeClr val="lt1"/>
              </a:solidFill>
            </a:endParaRPr>
          </a:p>
          <a:p>
            <a:pPr indent="0" lvl="0" marL="0" rtl="0" algn="l">
              <a:spcBef>
                <a:spcPts val="0"/>
              </a:spcBef>
              <a:spcAft>
                <a:spcPts val="0"/>
              </a:spcAft>
              <a:buNone/>
            </a:pPr>
            <a:r>
              <a:t/>
            </a:r>
            <a:endParaRPr b="1" sz="700"/>
          </a:p>
        </p:txBody>
      </p:sp>
      <p:sp>
        <p:nvSpPr>
          <p:cNvPr id="3074" name="Google Shape;3074;p86"/>
          <p:cNvSpPr/>
          <p:nvPr/>
        </p:nvSpPr>
        <p:spPr>
          <a:xfrm>
            <a:off x="5939797" y="2615917"/>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Task</a:t>
            </a:r>
            <a:endParaRPr b="0" i="0" sz="600" u="none" cap="none" strike="noStrike">
              <a:solidFill>
                <a:schemeClr val="dk1"/>
              </a:solidFill>
              <a:latin typeface="Arial"/>
              <a:ea typeface="Arial"/>
              <a:cs typeface="Arial"/>
              <a:sym typeface="Arial"/>
            </a:endParaRPr>
          </a:p>
        </p:txBody>
      </p:sp>
      <p:sp>
        <p:nvSpPr>
          <p:cNvPr id="3075" name="Google Shape;3075;p86"/>
          <p:cNvSpPr/>
          <p:nvPr/>
        </p:nvSpPr>
        <p:spPr>
          <a:xfrm>
            <a:off x="5939797" y="3626757"/>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Onhold</a:t>
            </a:r>
            <a:endParaRPr b="0" i="0" sz="600" u="none" cap="none" strike="noStrike">
              <a:solidFill>
                <a:schemeClr val="dk1"/>
              </a:solidFill>
              <a:latin typeface="Arial"/>
              <a:ea typeface="Arial"/>
              <a:cs typeface="Arial"/>
              <a:sym typeface="Arial"/>
            </a:endParaRPr>
          </a:p>
        </p:txBody>
      </p:sp>
      <p:sp>
        <p:nvSpPr>
          <p:cNvPr id="3076" name="Google Shape;3076;p86"/>
          <p:cNvSpPr/>
          <p:nvPr/>
        </p:nvSpPr>
        <p:spPr>
          <a:xfrm>
            <a:off x="5939797" y="337404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to Station</a:t>
            </a:r>
            <a:endParaRPr b="0" i="0" sz="600" u="none" cap="none" strike="noStrike">
              <a:solidFill>
                <a:schemeClr val="dk1"/>
              </a:solidFill>
              <a:latin typeface="Arial"/>
              <a:ea typeface="Arial"/>
              <a:cs typeface="Arial"/>
              <a:sym typeface="Arial"/>
            </a:endParaRPr>
          </a:p>
        </p:txBody>
      </p:sp>
      <p:sp>
        <p:nvSpPr>
          <p:cNvPr id="3077" name="Google Shape;3077;p86"/>
          <p:cNvSpPr/>
          <p:nvPr/>
        </p:nvSpPr>
        <p:spPr>
          <a:xfrm>
            <a:off x="5939797" y="2868620"/>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by Order</a:t>
            </a:r>
            <a:endParaRPr b="0" i="0" sz="600" u="none" cap="none" strike="noStrike">
              <a:solidFill>
                <a:schemeClr val="dk1"/>
              </a:solidFill>
              <a:latin typeface="Arial"/>
              <a:ea typeface="Arial"/>
              <a:cs typeface="Arial"/>
              <a:sym typeface="Arial"/>
            </a:endParaRPr>
          </a:p>
        </p:txBody>
      </p:sp>
      <p:sp>
        <p:nvSpPr>
          <p:cNvPr id="3078" name="Google Shape;3078;p86"/>
          <p:cNvSpPr/>
          <p:nvPr/>
        </p:nvSpPr>
        <p:spPr>
          <a:xfrm>
            <a:off x="5939797" y="3121323"/>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rtl="0" algn="ctr">
              <a:spcBef>
                <a:spcPts val="0"/>
              </a:spcBef>
              <a:spcAft>
                <a:spcPts val="0"/>
              </a:spcAft>
              <a:buClr>
                <a:schemeClr val="dk1"/>
              </a:buClr>
              <a:buSzPts val="800"/>
              <a:buFont typeface="Arial"/>
              <a:buNone/>
            </a:pPr>
            <a:r>
              <a:rPr lang="en" sz="600">
                <a:solidFill>
                  <a:schemeClr val="dk1"/>
                </a:solidFill>
              </a:rPr>
              <a:t>Handover to Driver</a:t>
            </a:r>
            <a:endParaRPr sz="600">
              <a:solidFill>
                <a:schemeClr val="dk1"/>
              </a:solidFill>
            </a:endParaRPr>
          </a:p>
        </p:txBody>
      </p:sp>
      <p:sp>
        <p:nvSpPr>
          <p:cNvPr id="3079" name="Google Shape;3079;p86"/>
          <p:cNvSpPr/>
          <p:nvPr/>
        </p:nvSpPr>
        <p:spPr>
          <a:xfrm>
            <a:off x="5939797" y="38794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Handover </a:t>
            </a:r>
            <a:endParaRPr sz="600">
              <a:solidFill>
                <a:schemeClr val="dk1"/>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Proof</a:t>
            </a:r>
            <a:endParaRPr b="0" i="0" sz="600" u="none" cap="none" strike="noStrike">
              <a:solidFill>
                <a:schemeClr val="dk1"/>
              </a:solidFill>
              <a:latin typeface="Arial"/>
              <a:ea typeface="Arial"/>
              <a:cs typeface="Arial"/>
              <a:sym typeface="Arial"/>
            </a:endParaRPr>
          </a:p>
        </p:txBody>
      </p:sp>
      <p:sp>
        <p:nvSpPr>
          <p:cNvPr id="3080" name="Google Shape;3080;p86"/>
          <p:cNvSpPr/>
          <p:nvPr/>
        </p:nvSpPr>
        <p:spPr>
          <a:xfrm>
            <a:off x="4347319" y="2231831"/>
            <a:ext cx="1419000" cy="2053200"/>
          </a:xfrm>
          <a:prstGeom prst="rect">
            <a:avLst/>
          </a:prstGeom>
          <a:solidFill>
            <a:srgbClr val="FF6839"/>
          </a:solid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Driver Pickup Operations</a:t>
            </a:r>
            <a:endParaRPr b="1" sz="700">
              <a:solidFill>
                <a:schemeClr val="lt1"/>
              </a:solidFill>
            </a:endParaRPr>
          </a:p>
          <a:p>
            <a:pPr indent="0" lvl="0" marL="0" rtl="0" algn="l">
              <a:spcBef>
                <a:spcPts val="0"/>
              </a:spcBef>
              <a:spcAft>
                <a:spcPts val="0"/>
              </a:spcAft>
              <a:buNone/>
            </a:pPr>
            <a:r>
              <a:t/>
            </a:r>
            <a:endParaRPr b="1" sz="700"/>
          </a:p>
        </p:txBody>
      </p:sp>
      <p:sp>
        <p:nvSpPr>
          <p:cNvPr id="3081" name="Google Shape;3081;p86"/>
          <p:cNvSpPr/>
          <p:nvPr/>
        </p:nvSpPr>
        <p:spPr>
          <a:xfrm>
            <a:off x="4426866"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Normal Task Auto Accept </a:t>
            </a:r>
            <a:endParaRPr b="0" i="0" sz="600" u="none" cap="none" strike="noStrike">
              <a:solidFill>
                <a:schemeClr val="dk1"/>
              </a:solidFill>
              <a:latin typeface="Arial"/>
              <a:ea typeface="Arial"/>
              <a:cs typeface="Arial"/>
              <a:sym typeface="Arial"/>
            </a:endParaRPr>
          </a:p>
        </p:txBody>
      </p:sp>
      <p:sp>
        <p:nvSpPr>
          <p:cNvPr id="3082" name="Google Shape;3082;p86"/>
          <p:cNvSpPr/>
          <p:nvPr/>
        </p:nvSpPr>
        <p:spPr>
          <a:xfrm>
            <a:off x="4426866" y="323326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Pickup Task</a:t>
            </a:r>
            <a:endParaRPr b="0" i="0" sz="600" u="none" cap="none" strike="noStrike">
              <a:solidFill>
                <a:schemeClr val="dk1"/>
              </a:solidFill>
              <a:latin typeface="Arial"/>
              <a:ea typeface="Arial"/>
              <a:cs typeface="Arial"/>
              <a:sym typeface="Arial"/>
            </a:endParaRPr>
          </a:p>
        </p:txBody>
      </p:sp>
      <p:sp>
        <p:nvSpPr>
          <p:cNvPr id="3083" name="Google Shape;3083;p86"/>
          <p:cNvSpPr/>
          <p:nvPr/>
        </p:nvSpPr>
        <p:spPr>
          <a:xfrm>
            <a:off x="4426866"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Quick Pickup Task</a:t>
            </a:r>
            <a:endParaRPr b="0" i="0" sz="600" u="none" cap="none" strike="noStrike">
              <a:solidFill>
                <a:schemeClr val="dk1"/>
              </a:solidFill>
              <a:latin typeface="Arial"/>
              <a:ea typeface="Arial"/>
              <a:cs typeface="Arial"/>
              <a:sym typeface="Arial"/>
            </a:endParaRPr>
          </a:p>
        </p:txBody>
      </p:sp>
      <p:sp>
        <p:nvSpPr>
          <p:cNvPr id="3084" name="Google Shape;3084;p86"/>
          <p:cNvSpPr/>
          <p:nvPr/>
        </p:nvSpPr>
        <p:spPr>
          <a:xfrm>
            <a:off x="4426856" y="3485485"/>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Parcel</a:t>
            </a:r>
            <a:endParaRPr b="0" i="0" sz="600" u="none" cap="none" strike="noStrike">
              <a:solidFill>
                <a:schemeClr val="dk1"/>
              </a:solidFill>
              <a:latin typeface="Arial"/>
              <a:ea typeface="Arial"/>
              <a:cs typeface="Arial"/>
              <a:sym typeface="Arial"/>
            </a:endParaRPr>
          </a:p>
        </p:txBody>
      </p:sp>
      <p:sp>
        <p:nvSpPr>
          <p:cNvPr id="3085" name="Google Shape;3085;p86"/>
          <p:cNvSpPr/>
          <p:nvPr/>
        </p:nvSpPr>
        <p:spPr>
          <a:xfrm>
            <a:off x="5092022" y="27571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Weigh Parcel</a:t>
            </a:r>
            <a:endParaRPr b="0" i="0" sz="600" u="none" cap="none" strike="noStrike">
              <a:solidFill>
                <a:schemeClr val="dk1"/>
              </a:solidFill>
              <a:latin typeface="Arial"/>
              <a:ea typeface="Arial"/>
              <a:cs typeface="Arial"/>
              <a:sym typeface="Arial"/>
            </a:endParaRPr>
          </a:p>
        </p:txBody>
      </p:sp>
      <p:sp>
        <p:nvSpPr>
          <p:cNvPr id="3086" name="Google Shape;3086;p86"/>
          <p:cNvSpPr/>
          <p:nvPr/>
        </p:nvSpPr>
        <p:spPr>
          <a:xfrm>
            <a:off x="5092022" y="29952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ASF Collection</a:t>
            </a:r>
            <a:endParaRPr b="0" i="0" sz="600" u="none" cap="none" strike="noStrike">
              <a:solidFill>
                <a:schemeClr val="dk1"/>
              </a:solidFill>
              <a:latin typeface="Arial"/>
              <a:ea typeface="Arial"/>
              <a:cs typeface="Arial"/>
              <a:sym typeface="Arial"/>
            </a:endParaRPr>
          </a:p>
        </p:txBody>
      </p:sp>
      <p:sp>
        <p:nvSpPr>
          <p:cNvPr id="3087" name="Google Shape;3087;p86"/>
          <p:cNvSpPr/>
          <p:nvPr/>
        </p:nvSpPr>
        <p:spPr>
          <a:xfrm>
            <a:off x="5093306" y="323327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Onhold Parcel</a:t>
            </a:r>
            <a:endParaRPr b="0" i="0" sz="600" u="none" cap="none" strike="noStrike">
              <a:solidFill>
                <a:schemeClr val="dk1"/>
              </a:solidFill>
              <a:latin typeface="Arial"/>
              <a:ea typeface="Arial"/>
              <a:cs typeface="Arial"/>
              <a:sym typeface="Arial"/>
            </a:endParaRPr>
          </a:p>
        </p:txBody>
      </p:sp>
      <p:sp>
        <p:nvSpPr>
          <p:cNvPr id="3088" name="Google Shape;3088;p86"/>
          <p:cNvSpPr/>
          <p:nvPr/>
        </p:nvSpPr>
        <p:spPr>
          <a:xfrm>
            <a:off x="5093306" y="3471320"/>
            <a:ext cx="593400" cy="203400"/>
          </a:xfrm>
          <a:prstGeom prst="roundRect">
            <a:avLst>
              <a:gd fmla="val 16667" name="adj"/>
            </a:avLst>
          </a:prstGeom>
          <a:solidFill>
            <a:schemeClr val="lt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Pickup Proof</a:t>
            </a:r>
            <a:endParaRPr b="0" i="0" sz="600" u="none" cap="none" strike="noStrike">
              <a:solidFill>
                <a:schemeClr val="dk1"/>
              </a:solidFill>
              <a:latin typeface="Arial"/>
              <a:ea typeface="Arial"/>
              <a:cs typeface="Arial"/>
              <a:sym typeface="Arial"/>
            </a:endParaRPr>
          </a:p>
        </p:txBody>
      </p:sp>
      <p:sp>
        <p:nvSpPr>
          <p:cNvPr id="3089" name="Google Shape;3089;p86"/>
          <p:cNvSpPr/>
          <p:nvPr/>
        </p:nvSpPr>
        <p:spPr>
          <a:xfrm>
            <a:off x="524053" y="4803245"/>
            <a:ext cx="593400" cy="203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Existing</a:t>
            </a:r>
            <a:endParaRPr b="0" i="0" sz="600" u="none" cap="none" strike="noStrike">
              <a:solidFill>
                <a:schemeClr val="dk1"/>
              </a:solidFill>
              <a:latin typeface="Arial"/>
              <a:ea typeface="Arial"/>
              <a:cs typeface="Arial"/>
              <a:sym typeface="Arial"/>
            </a:endParaRPr>
          </a:p>
        </p:txBody>
      </p:sp>
      <p:sp>
        <p:nvSpPr>
          <p:cNvPr id="3090" name="Google Shape;3090;p86"/>
          <p:cNvSpPr/>
          <p:nvPr/>
        </p:nvSpPr>
        <p:spPr>
          <a:xfrm>
            <a:off x="1224984" y="4803238"/>
            <a:ext cx="593400" cy="203400"/>
          </a:xfrm>
          <a:prstGeom prst="roundRect">
            <a:avLst>
              <a:gd fmla="val 16667" name="adj"/>
            </a:avLst>
          </a:prstGeom>
          <a:solidFill>
            <a:srgbClr val="C9DAF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Developing</a:t>
            </a:r>
            <a:endParaRPr b="0" i="0" sz="600" u="none" cap="none" strike="noStrike">
              <a:solidFill>
                <a:schemeClr val="dk1"/>
              </a:solidFill>
              <a:latin typeface="Arial"/>
              <a:ea typeface="Arial"/>
              <a:cs typeface="Arial"/>
              <a:sym typeface="Arial"/>
            </a:endParaRPr>
          </a:p>
        </p:txBody>
      </p:sp>
      <p:sp>
        <p:nvSpPr>
          <p:cNvPr id="3091" name="Google Shape;3091;p86"/>
          <p:cNvSpPr/>
          <p:nvPr/>
        </p:nvSpPr>
        <p:spPr>
          <a:xfrm>
            <a:off x="1925896" y="4803238"/>
            <a:ext cx="593400" cy="203400"/>
          </a:xfrm>
          <a:prstGeom prst="roundRect">
            <a:avLst>
              <a:gd fmla="val 16667" name="adj"/>
            </a:avLst>
          </a:prstGeom>
          <a:solidFill>
            <a:srgbClr val="FEDBC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chemeClr val="dk1"/>
                </a:solidFill>
              </a:rPr>
              <a:t>Planning</a:t>
            </a:r>
            <a:endParaRPr b="0" i="0" sz="600" u="none" cap="none" strike="noStrike">
              <a:solidFill>
                <a:schemeClr val="dk1"/>
              </a:solidFill>
              <a:latin typeface="Arial"/>
              <a:ea typeface="Arial"/>
              <a:cs typeface="Arial"/>
              <a:sym typeface="Arial"/>
            </a:endParaRPr>
          </a:p>
        </p:txBody>
      </p:sp>
      <p:sp>
        <p:nvSpPr>
          <p:cNvPr id="3092" name="Google Shape;3092;p86"/>
          <p:cNvSpPr/>
          <p:nvPr/>
        </p:nvSpPr>
        <p:spPr>
          <a:xfrm>
            <a:off x="469763" y="4758394"/>
            <a:ext cx="2103900" cy="299700"/>
          </a:xfrm>
          <a:prstGeom prst="rect">
            <a:avLst/>
          </a:prstGeom>
          <a:noFill/>
          <a:ln cap="flat" cmpd="sng" w="9525">
            <a:solidFill>
              <a:schemeClr val="dk1"/>
            </a:solidFill>
            <a:prstDash val="dot"/>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93" name="Google Shape;3093;p86"/>
          <p:cNvSpPr/>
          <p:nvPr/>
        </p:nvSpPr>
        <p:spPr>
          <a:xfrm>
            <a:off x="7010513" y="2226038"/>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Live Dashboard</a:t>
            </a:r>
            <a:endParaRPr sz="1100"/>
          </a:p>
        </p:txBody>
      </p:sp>
      <p:sp>
        <p:nvSpPr>
          <p:cNvPr id="3094" name="Google Shape;3094;p86"/>
          <p:cNvSpPr/>
          <p:nvPr/>
        </p:nvSpPr>
        <p:spPr>
          <a:xfrm>
            <a:off x="5766572" y="1548413"/>
            <a:ext cx="1270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Merge Pickup and Return</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3095" name="Google Shape;3095;p86"/>
          <p:cNvSpPr/>
          <p:nvPr/>
        </p:nvSpPr>
        <p:spPr>
          <a:xfrm>
            <a:off x="4287891" y="1548413"/>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Rescue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b="1" sz="700">
              <a:solidFill>
                <a:schemeClr val="lt1"/>
              </a:solidFill>
            </a:endParaRPr>
          </a:p>
        </p:txBody>
      </p:sp>
      <p:sp>
        <p:nvSpPr>
          <p:cNvPr id="3096" name="Google Shape;3096;p86"/>
          <p:cNvSpPr/>
          <p:nvPr/>
        </p:nvSpPr>
        <p:spPr>
          <a:xfrm>
            <a:off x="2809097" y="1552339"/>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Normal Pickup</a:t>
            </a:r>
            <a:endParaRPr b="1" sz="700">
              <a:solidFill>
                <a:schemeClr val="lt1"/>
              </a:solidFill>
            </a:endParaRPr>
          </a:p>
          <a:p>
            <a:pPr indent="0" lvl="0" marL="0" rtl="0" algn="ctr">
              <a:spcBef>
                <a:spcPts val="0"/>
              </a:spcBef>
              <a:spcAft>
                <a:spcPts val="0"/>
              </a:spcAft>
              <a:buNone/>
            </a:pPr>
            <a:r>
              <a:rPr b="1" lang="en" sz="700">
                <a:solidFill>
                  <a:schemeClr val="lt1"/>
                </a:solidFill>
              </a:rPr>
              <a:t>(Sea + BR)</a:t>
            </a:r>
            <a:endParaRPr b="1" sz="700">
              <a:solidFill>
                <a:schemeClr val="lt1"/>
              </a:solidFill>
            </a:endParaRPr>
          </a:p>
        </p:txBody>
      </p:sp>
      <p:sp>
        <p:nvSpPr>
          <p:cNvPr id="3097" name="Google Shape;3097;p86"/>
          <p:cNvSpPr/>
          <p:nvPr/>
        </p:nvSpPr>
        <p:spPr>
          <a:xfrm>
            <a:off x="1330303" y="1552348"/>
            <a:ext cx="823500" cy="2121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Implant Pickup</a:t>
            </a:r>
            <a:endParaRPr b="1" sz="700">
              <a:solidFill>
                <a:schemeClr val="lt1"/>
              </a:solidFill>
            </a:endParaRPr>
          </a:p>
          <a:p>
            <a:pPr indent="0" lvl="0" marL="0" rtl="0" algn="ctr">
              <a:spcBef>
                <a:spcPts val="0"/>
              </a:spcBef>
              <a:spcAft>
                <a:spcPts val="0"/>
              </a:spcAft>
              <a:buNone/>
            </a:pPr>
            <a:r>
              <a:rPr b="1" lang="en" sz="700">
                <a:solidFill>
                  <a:schemeClr val="lt1"/>
                </a:solidFill>
              </a:rPr>
              <a:t>(Sea)</a:t>
            </a:r>
            <a:endParaRPr sz="1100"/>
          </a:p>
        </p:txBody>
      </p:sp>
      <p:sp>
        <p:nvSpPr>
          <p:cNvPr id="3098" name="Google Shape;3098;p86"/>
          <p:cNvSpPr/>
          <p:nvPr/>
        </p:nvSpPr>
        <p:spPr>
          <a:xfrm>
            <a:off x="7010513" y="2471306"/>
            <a:ext cx="823500" cy="203400"/>
          </a:xfrm>
          <a:prstGeom prst="rect">
            <a:avLst/>
          </a:prstGeom>
          <a:solidFill>
            <a:srgbClr val="FF6839"/>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700">
                <a:solidFill>
                  <a:schemeClr val="lt1"/>
                </a:solidFill>
              </a:rPr>
              <a:t>Pickup Fail Mgt</a:t>
            </a:r>
            <a:endParaRPr sz="1100"/>
          </a:p>
        </p:txBody>
      </p:sp>
      <p:sp>
        <p:nvSpPr>
          <p:cNvPr id="3099" name="Google Shape;3099;p86"/>
          <p:cNvSpPr/>
          <p:nvPr/>
        </p:nvSpPr>
        <p:spPr>
          <a:xfrm>
            <a:off x="557420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ASF</a:t>
            </a:r>
            <a:endParaRPr sz="600">
              <a:solidFill>
                <a:srgbClr val="FFFFFF"/>
              </a:solidFill>
            </a:endParaRPr>
          </a:p>
        </p:txBody>
      </p:sp>
      <p:cxnSp>
        <p:nvCxnSpPr>
          <p:cNvPr id="3100" name="Google Shape;3100;p86"/>
          <p:cNvCxnSpPr/>
          <p:nvPr/>
        </p:nvCxnSpPr>
        <p:spPr>
          <a:xfrm>
            <a:off x="3507300" y="3210488"/>
            <a:ext cx="766200" cy="3900"/>
          </a:xfrm>
          <a:prstGeom prst="straightConnector1">
            <a:avLst/>
          </a:prstGeom>
          <a:noFill/>
          <a:ln cap="flat" cmpd="sng" w="9525">
            <a:solidFill>
              <a:schemeClr val="lt1"/>
            </a:solidFill>
            <a:prstDash val="dash"/>
            <a:round/>
            <a:headEnd len="med" w="med" type="none"/>
            <a:tailEnd len="med" w="med" type="none"/>
          </a:ln>
        </p:spPr>
      </p:cxnSp>
      <p:cxnSp>
        <p:nvCxnSpPr>
          <p:cNvPr id="3101" name="Google Shape;3101;p86"/>
          <p:cNvCxnSpPr/>
          <p:nvPr/>
        </p:nvCxnSpPr>
        <p:spPr>
          <a:xfrm>
            <a:off x="3500531" y="3687131"/>
            <a:ext cx="766200" cy="3900"/>
          </a:xfrm>
          <a:prstGeom prst="straightConnector1">
            <a:avLst/>
          </a:prstGeom>
          <a:noFill/>
          <a:ln cap="flat" cmpd="sng" w="9525">
            <a:solidFill>
              <a:schemeClr val="lt1"/>
            </a:solidFill>
            <a:prstDash val="dash"/>
            <a:round/>
            <a:headEnd len="med" w="med" type="none"/>
            <a:tailEnd len="med" w="med" type="none"/>
          </a:ln>
        </p:spPr>
      </p:cxnSp>
      <p:sp>
        <p:nvSpPr>
          <p:cNvPr id="3102" name="Google Shape;3102;p86"/>
          <p:cNvSpPr txBox="1"/>
          <p:nvPr/>
        </p:nvSpPr>
        <p:spPr>
          <a:xfrm>
            <a:off x="4069766" y="2846588"/>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p:txBody>
      </p:sp>
      <p:sp>
        <p:nvSpPr>
          <p:cNvPr id="3103" name="Google Shape;3103;p86"/>
          <p:cNvSpPr txBox="1"/>
          <p:nvPr/>
        </p:nvSpPr>
        <p:spPr>
          <a:xfrm>
            <a:off x="4069766" y="3361350"/>
            <a:ext cx="375300" cy="231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3104" name="Google Shape;3104;p86"/>
          <p:cNvSpPr txBox="1"/>
          <p:nvPr/>
        </p:nvSpPr>
        <p:spPr>
          <a:xfrm>
            <a:off x="4032323" y="3814444"/>
            <a:ext cx="3753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600">
                <a:solidFill>
                  <a:schemeClr val="lt1"/>
                </a:solidFill>
              </a:rPr>
              <a:t>Sea</a:t>
            </a:r>
            <a:endParaRPr sz="600">
              <a:solidFill>
                <a:schemeClr val="lt1"/>
              </a:solidFill>
            </a:endParaRPr>
          </a:p>
          <a:p>
            <a:pPr indent="0" lvl="0" marL="0" rtl="0" algn="l">
              <a:spcBef>
                <a:spcPts val="0"/>
              </a:spcBef>
              <a:spcAft>
                <a:spcPts val="0"/>
              </a:spcAft>
              <a:buNone/>
            </a:pPr>
            <a:r>
              <a:rPr lang="en" sz="600">
                <a:solidFill>
                  <a:schemeClr val="lt1"/>
                </a:solidFill>
              </a:rPr>
              <a:t>+BR</a:t>
            </a:r>
            <a:endParaRPr sz="600">
              <a:solidFill>
                <a:schemeClr val="lt1"/>
              </a:solidFill>
            </a:endParaRPr>
          </a:p>
        </p:txBody>
      </p:sp>
      <p:sp>
        <p:nvSpPr>
          <p:cNvPr id="3105" name="Google Shape;3105;p86"/>
          <p:cNvSpPr/>
          <p:nvPr/>
        </p:nvSpPr>
        <p:spPr>
          <a:xfrm>
            <a:off x="6088555" y="4464300"/>
            <a:ext cx="460200" cy="162000"/>
          </a:xfrm>
          <a:prstGeom prst="roundRect">
            <a:avLst>
              <a:gd fmla="val 16667" name="adj"/>
            </a:avLst>
          </a:prstGeom>
          <a:solidFill>
            <a:srgbClr val="767171"/>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Shop Info</a:t>
            </a:r>
            <a:endParaRPr sz="600">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9" name="Shape 3109"/>
        <p:cNvGrpSpPr/>
        <p:nvPr/>
      </p:nvGrpSpPr>
      <p:grpSpPr>
        <a:xfrm>
          <a:off x="0" y="0"/>
          <a:ext cx="0" cy="0"/>
          <a:chOff x="0" y="0"/>
          <a:chExt cx="0" cy="0"/>
        </a:xfrm>
      </p:grpSpPr>
      <p:sp>
        <p:nvSpPr>
          <p:cNvPr id="3110" name="Google Shape;3110;p87"/>
          <p:cNvSpPr/>
          <p:nvPr/>
        </p:nvSpPr>
        <p:spPr>
          <a:xfrm>
            <a:off x="6432638" y="4301700"/>
            <a:ext cx="1767000" cy="353400"/>
          </a:xfrm>
          <a:prstGeom prst="rect">
            <a:avLst/>
          </a:prstGeom>
          <a:solidFill>
            <a:srgbClr val="EE4D2D">
              <a:alpha val="18820"/>
            </a:srgbClr>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11" name="Google Shape;3111;p87"/>
          <p:cNvSpPr/>
          <p:nvPr/>
        </p:nvSpPr>
        <p:spPr>
          <a:xfrm>
            <a:off x="155831" y="3757256"/>
            <a:ext cx="4158600" cy="4923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12" name="Google Shape;3112;p87"/>
          <p:cNvSpPr/>
          <p:nvPr/>
        </p:nvSpPr>
        <p:spPr>
          <a:xfrm>
            <a:off x="2198644" y="4295063"/>
            <a:ext cx="2115600" cy="353400"/>
          </a:xfrm>
          <a:prstGeom prst="rect">
            <a:avLst/>
          </a:prstGeom>
          <a:solidFill>
            <a:srgbClr val="EE4D2D">
              <a:alpha val="18820"/>
            </a:srgbClr>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13" name="Google Shape;3113;p87"/>
          <p:cNvSpPr txBox="1"/>
          <p:nvPr>
            <p:ph idx="4294967295" type="title"/>
          </p:nvPr>
        </p:nvSpPr>
        <p:spPr>
          <a:xfrm>
            <a:off x="654825" y="155381"/>
            <a:ext cx="82125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64285"/>
              <a:buNone/>
            </a:pPr>
            <a:r>
              <a:rPr lang="en"/>
              <a:t>关键产品之间的关系</a:t>
            </a:r>
            <a:r>
              <a:rPr lang="en">
                <a:solidFill>
                  <a:schemeClr val="dk1"/>
                </a:solidFill>
              </a:rPr>
              <a:t> V1.1 (updating)</a:t>
            </a:r>
            <a:endParaRPr/>
          </a:p>
        </p:txBody>
      </p:sp>
      <p:cxnSp>
        <p:nvCxnSpPr>
          <p:cNvPr id="3114" name="Google Shape;3114;p87"/>
          <p:cNvCxnSpPr/>
          <p:nvPr/>
        </p:nvCxnSpPr>
        <p:spPr>
          <a:xfrm>
            <a:off x="-57150" y="3647906"/>
            <a:ext cx="9148800" cy="0"/>
          </a:xfrm>
          <a:prstGeom prst="straightConnector1">
            <a:avLst/>
          </a:prstGeom>
          <a:noFill/>
          <a:ln cap="flat" cmpd="sng" w="9525">
            <a:solidFill>
              <a:srgbClr val="9900FF"/>
            </a:solidFill>
            <a:prstDash val="dash"/>
            <a:round/>
            <a:headEnd len="sm" w="sm" type="none"/>
            <a:tailEnd len="sm" w="sm" type="none"/>
          </a:ln>
        </p:spPr>
      </p:cxnSp>
      <p:cxnSp>
        <p:nvCxnSpPr>
          <p:cNvPr id="3115" name="Google Shape;3115;p87"/>
          <p:cNvCxnSpPr/>
          <p:nvPr/>
        </p:nvCxnSpPr>
        <p:spPr>
          <a:xfrm>
            <a:off x="-57150" y="1647656"/>
            <a:ext cx="9148800" cy="0"/>
          </a:xfrm>
          <a:prstGeom prst="straightConnector1">
            <a:avLst/>
          </a:prstGeom>
          <a:noFill/>
          <a:ln cap="flat" cmpd="sng" w="9525">
            <a:solidFill>
              <a:srgbClr val="9900FF"/>
            </a:solidFill>
            <a:prstDash val="dash"/>
            <a:round/>
            <a:headEnd len="sm" w="sm" type="none"/>
            <a:tailEnd len="sm" w="sm" type="none"/>
          </a:ln>
        </p:spPr>
      </p:cxnSp>
      <p:cxnSp>
        <p:nvCxnSpPr>
          <p:cNvPr id="3116" name="Google Shape;3116;p87"/>
          <p:cNvCxnSpPr>
            <a:stCxn id="3117" idx="2"/>
            <a:endCxn id="3118" idx="0"/>
          </p:cNvCxnSpPr>
          <p:nvPr/>
        </p:nvCxnSpPr>
        <p:spPr>
          <a:xfrm>
            <a:off x="3527099" y="1548733"/>
            <a:ext cx="0" cy="492300"/>
          </a:xfrm>
          <a:prstGeom prst="straightConnector1">
            <a:avLst/>
          </a:prstGeom>
          <a:noFill/>
          <a:ln cap="flat" cmpd="sng" w="9525">
            <a:solidFill>
              <a:schemeClr val="dk2"/>
            </a:solidFill>
            <a:prstDash val="solid"/>
            <a:round/>
            <a:headEnd len="sm" w="sm" type="none"/>
            <a:tailEnd len="sm" w="sm" type="none"/>
          </a:ln>
        </p:spPr>
      </p:cxnSp>
      <p:sp>
        <p:nvSpPr>
          <p:cNvPr id="3117" name="Google Shape;3117;p87"/>
          <p:cNvSpPr/>
          <p:nvPr/>
        </p:nvSpPr>
        <p:spPr>
          <a:xfrm>
            <a:off x="3188549" y="1357333"/>
            <a:ext cx="677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SLS</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SPX product | 三段式</a:t>
            </a:r>
            <a:endParaRPr b="0" i="0" sz="500" u="none" cap="none" strike="noStrike">
              <a:solidFill>
                <a:srgbClr val="000000"/>
              </a:solidFill>
              <a:latin typeface="Arial"/>
              <a:ea typeface="Arial"/>
              <a:cs typeface="Arial"/>
              <a:sym typeface="Arial"/>
            </a:endParaRPr>
          </a:p>
        </p:txBody>
      </p:sp>
      <p:sp>
        <p:nvSpPr>
          <p:cNvPr id="3119" name="Google Shape;3119;p87"/>
          <p:cNvSpPr/>
          <p:nvPr/>
        </p:nvSpPr>
        <p:spPr>
          <a:xfrm>
            <a:off x="2711456" y="1031794"/>
            <a:ext cx="825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SPX Open</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portal/H5 + ERP + SP</a:t>
            </a:r>
            <a:endParaRPr b="0" i="0" sz="500" u="none" cap="none" strike="noStrike">
              <a:solidFill>
                <a:srgbClr val="000000"/>
              </a:solidFill>
              <a:latin typeface="Arial"/>
              <a:ea typeface="Arial"/>
              <a:cs typeface="Arial"/>
              <a:sym typeface="Arial"/>
            </a:endParaRPr>
          </a:p>
        </p:txBody>
      </p:sp>
      <p:cxnSp>
        <p:nvCxnSpPr>
          <p:cNvPr id="3120" name="Google Shape;3120;p87"/>
          <p:cNvCxnSpPr>
            <a:stCxn id="3119" idx="2"/>
            <a:endCxn id="3117" idx="0"/>
          </p:cNvCxnSpPr>
          <p:nvPr/>
        </p:nvCxnSpPr>
        <p:spPr>
          <a:xfrm flipH="1" rot="-5400000">
            <a:off x="3258656" y="1088944"/>
            <a:ext cx="134100" cy="402600"/>
          </a:xfrm>
          <a:prstGeom prst="curvedConnector3">
            <a:avLst>
              <a:gd fmla="val 49987" name="adj1"/>
            </a:avLst>
          </a:prstGeom>
          <a:noFill/>
          <a:ln cap="flat" cmpd="sng" w="9525">
            <a:solidFill>
              <a:schemeClr val="dk2"/>
            </a:solidFill>
            <a:prstDash val="solid"/>
            <a:round/>
            <a:headEnd len="sm" w="sm" type="none"/>
            <a:tailEnd len="sm" w="sm" type="none"/>
          </a:ln>
        </p:spPr>
      </p:cxnSp>
      <p:sp>
        <p:nvSpPr>
          <p:cNvPr id="3121" name="Google Shape;3121;p87"/>
          <p:cNvSpPr/>
          <p:nvPr/>
        </p:nvSpPr>
        <p:spPr>
          <a:xfrm>
            <a:off x="3631050" y="1031794"/>
            <a:ext cx="673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OMS</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Shopee Marketplace</a:t>
            </a:r>
            <a:endParaRPr b="0" i="0" sz="500" u="none" cap="none" strike="noStrike">
              <a:solidFill>
                <a:srgbClr val="000000"/>
              </a:solidFill>
              <a:latin typeface="Arial"/>
              <a:ea typeface="Arial"/>
              <a:cs typeface="Arial"/>
              <a:sym typeface="Arial"/>
            </a:endParaRPr>
          </a:p>
        </p:txBody>
      </p:sp>
      <p:cxnSp>
        <p:nvCxnSpPr>
          <p:cNvPr id="3122" name="Google Shape;3122;p87"/>
          <p:cNvCxnSpPr>
            <a:stCxn id="3121" idx="2"/>
            <a:endCxn id="3117" idx="0"/>
          </p:cNvCxnSpPr>
          <p:nvPr/>
        </p:nvCxnSpPr>
        <p:spPr>
          <a:xfrm rot="5400000">
            <a:off x="3680400" y="1069744"/>
            <a:ext cx="134100" cy="441000"/>
          </a:xfrm>
          <a:prstGeom prst="curvedConnector3">
            <a:avLst>
              <a:gd fmla="val 49987" name="adj1"/>
            </a:avLst>
          </a:prstGeom>
          <a:noFill/>
          <a:ln cap="flat" cmpd="sng" w="9525">
            <a:solidFill>
              <a:schemeClr val="dk2"/>
            </a:solidFill>
            <a:prstDash val="solid"/>
            <a:round/>
            <a:headEnd len="sm" w="sm" type="none"/>
            <a:tailEnd len="sm" w="sm" type="none"/>
          </a:ln>
        </p:spPr>
      </p:cxnSp>
      <p:cxnSp>
        <p:nvCxnSpPr>
          <p:cNvPr id="3123" name="Google Shape;3123;p87"/>
          <p:cNvCxnSpPr/>
          <p:nvPr/>
        </p:nvCxnSpPr>
        <p:spPr>
          <a:xfrm>
            <a:off x="7191206" y="678056"/>
            <a:ext cx="0" cy="4359900"/>
          </a:xfrm>
          <a:prstGeom prst="straightConnector1">
            <a:avLst/>
          </a:prstGeom>
          <a:noFill/>
          <a:ln cap="flat" cmpd="sng" w="9525">
            <a:solidFill>
              <a:srgbClr val="F4CCCC"/>
            </a:solidFill>
            <a:prstDash val="dash"/>
            <a:round/>
            <a:headEnd len="sm" w="sm" type="none"/>
            <a:tailEnd len="sm" w="sm" type="none"/>
          </a:ln>
        </p:spPr>
      </p:cxnSp>
      <p:sp>
        <p:nvSpPr>
          <p:cNvPr id="3124" name="Google Shape;3124;p87"/>
          <p:cNvSpPr txBox="1"/>
          <p:nvPr/>
        </p:nvSpPr>
        <p:spPr>
          <a:xfrm>
            <a:off x="7547569" y="602606"/>
            <a:ext cx="5619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EE4D2D"/>
                </a:solidFill>
                <a:latin typeface="Arial"/>
                <a:ea typeface="Arial"/>
                <a:cs typeface="Arial"/>
                <a:sym typeface="Arial"/>
              </a:rPr>
              <a:t>资金域</a:t>
            </a:r>
            <a:endParaRPr b="1" i="0" sz="1100" u="none" cap="none" strike="noStrike">
              <a:solidFill>
                <a:srgbClr val="EE4D2D"/>
              </a:solidFill>
              <a:latin typeface="Arial"/>
              <a:ea typeface="Arial"/>
              <a:cs typeface="Arial"/>
              <a:sym typeface="Arial"/>
            </a:endParaRPr>
          </a:p>
        </p:txBody>
      </p:sp>
      <p:sp>
        <p:nvSpPr>
          <p:cNvPr id="3125" name="Google Shape;3125;p87"/>
          <p:cNvSpPr/>
          <p:nvPr/>
        </p:nvSpPr>
        <p:spPr>
          <a:xfrm>
            <a:off x="7322963" y="1357331"/>
            <a:ext cx="593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Shipping Fee</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product+3pl</a:t>
            </a:r>
            <a:endParaRPr b="0" i="0" sz="500" u="none" cap="none" strike="noStrike">
              <a:solidFill>
                <a:srgbClr val="000000"/>
              </a:solidFill>
              <a:latin typeface="Arial"/>
              <a:ea typeface="Arial"/>
              <a:cs typeface="Arial"/>
              <a:sym typeface="Arial"/>
            </a:endParaRPr>
          </a:p>
        </p:txBody>
      </p:sp>
      <p:cxnSp>
        <p:nvCxnSpPr>
          <p:cNvPr id="3126" name="Google Shape;3126;p87"/>
          <p:cNvCxnSpPr>
            <a:stCxn id="3117" idx="3"/>
            <a:endCxn id="3125" idx="1"/>
          </p:cNvCxnSpPr>
          <p:nvPr/>
        </p:nvCxnSpPr>
        <p:spPr>
          <a:xfrm>
            <a:off x="3865649" y="1453033"/>
            <a:ext cx="3457200" cy="0"/>
          </a:xfrm>
          <a:prstGeom prst="straightConnector1">
            <a:avLst/>
          </a:prstGeom>
          <a:noFill/>
          <a:ln cap="flat" cmpd="sng" w="9525">
            <a:solidFill>
              <a:schemeClr val="dk2"/>
            </a:solidFill>
            <a:prstDash val="solid"/>
            <a:round/>
            <a:headEnd len="sm" w="sm" type="none"/>
            <a:tailEnd len="sm" w="sm" type="none"/>
          </a:ln>
        </p:spPr>
      </p:cxnSp>
      <p:sp>
        <p:nvSpPr>
          <p:cNvPr id="3118" name="Google Shape;3118;p87"/>
          <p:cNvSpPr/>
          <p:nvPr/>
        </p:nvSpPr>
        <p:spPr>
          <a:xfrm>
            <a:off x="3188550" y="2041106"/>
            <a:ext cx="677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Order Center</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EE4D2D"/>
                </a:solidFill>
                <a:latin typeface="Arial"/>
                <a:ea typeface="Arial"/>
                <a:cs typeface="Arial"/>
                <a:sym typeface="Arial"/>
              </a:rPr>
              <a:t>order account</a:t>
            </a:r>
            <a:endParaRPr b="0" i="0" sz="500" u="none" cap="none" strike="noStrike">
              <a:solidFill>
                <a:srgbClr val="EE4D2D"/>
              </a:solidFill>
              <a:latin typeface="Arial"/>
              <a:ea typeface="Arial"/>
              <a:cs typeface="Arial"/>
              <a:sym typeface="Arial"/>
            </a:endParaRPr>
          </a:p>
        </p:txBody>
      </p:sp>
      <p:sp>
        <p:nvSpPr>
          <p:cNvPr id="3127" name="Google Shape;3127;p87"/>
          <p:cNvSpPr/>
          <p:nvPr/>
        </p:nvSpPr>
        <p:spPr>
          <a:xfrm>
            <a:off x="2187176" y="2041106"/>
            <a:ext cx="648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Order Path</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Generation</a:t>
            </a:r>
            <a:endParaRPr b="0" i="0" sz="600" u="none" cap="none" strike="noStrike">
              <a:solidFill>
                <a:srgbClr val="000000"/>
              </a:solidFill>
              <a:latin typeface="Arial"/>
              <a:ea typeface="Arial"/>
              <a:cs typeface="Arial"/>
              <a:sym typeface="Arial"/>
            </a:endParaRPr>
          </a:p>
        </p:txBody>
      </p:sp>
      <p:cxnSp>
        <p:nvCxnSpPr>
          <p:cNvPr id="3128" name="Google Shape;3128;p87"/>
          <p:cNvCxnSpPr/>
          <p:nvPr/>
        </p:nvCxnSpPr>
        <p:spPr>
          <a:xfrm>
            <a:off x="2039843" y="697425"/>
            <a:ext cx="0" cy="4340400"/>
          </a:xfrm>
          <a:prstGeom prst="straightConnector1">
            <a:avLst/>
          </a:prstGeom>
          <a:noFill/>
          <a:ln cap="flat" cmpd="sng" w="9525">
            <a:solidFill>
              <a:srgbClr val="F4CCCC"/>
            </a:solidFill>
            <a:prstDash val="dash"/>
            <a:round/>
            <a:headEnd len="sm" w="sm" type="none"/>
            <a:tailEnd len="sm" w="sm" type="none"/>
          </a:ln>
        </p:spPr>
      </p:cxnSp>
      <p:sp>
        <p:nvSpPr>
          <p:cNvPr id="3129" name="Google Shape;3129;p87"/>
          <p:cNvSpPr txBox="1"/>
          <p:nvPr/>
        </p:nvSpPr>
        <p:spPr>
          <a:xfrm>
            <a:off x="978225" y="602606"/>
            <a:ext cx="5619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EE4D2D"/>
                </a:solidFill>
                <a:latin typeface="Arial"/>
                <a:ea typeface="Arial"/>
                <a:cs typeface="Arial"/>
                <a:sym typeface="Arial"/>
              </a:rPr>
              <a:t>规划域</a:t>
            </a:r>
            <a:endParaRPr b="1" i="0" sz="1100" u="none" cap="none" strike="noStrike">
              <a:solidFill>
                <a:srgbClr val="EE4D2D"/>
              </a:solidFill>
              <a:latin typeface="Arial"/>
              <a:ea typeface="Arial"/>
              <a:cs typeface="Arial"/>
              <a:sym typeface="Arial"/>
            </a:endParaRPr>
          </a:p>
        </p:txBody>
      </p:sp>
      <p:sp>
        <p:nvSpPr>
          <p:cNvPr id="3130" name="Google Shape;3130;p87"/>
          <p:cNvSpPr txBox="1"/>
          <p:nvPr/>
        </p:nvSpPr>
        <p:spPr>
          <a:xfrm>
            <a:off x="2921325" y="602606"/>
            <a:ext cx="5619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EE4D2D"/>
                </a:solidFill>
                <a:latin typeface="Arial"/>
                <a:ea typeface="Arial"/>
                <a:cs typeface="Arial"/>
                <a:sym typeface="Arial"/>
              </a:rPr>
              <a:t>订单域</a:t>
            </a:r>
            <a:endParaRPr b="1" i="0" sz="1100" u="none" cap="none" strike="noStrike">
              <a:solidFill>
                <a:srgbClr val="EE4D2D"/>
              </a:solidFill>
              <a:latin typeface="Arial"/>
              <a:ea typeface="Arial"/>
              <a:cs typeface="Arial"/>
              <a:sym typeface="Arial"/>
            </a:endParaRPr>
          </a:p>
        </p:txBody>
      </p:sp>
      <p:cxnSp>
        <p:nvCxnSpPr>
          <p:cNvPr id="3131" name="Google Shape;3131;p87"/>
          <p:cNvCxnSpPr/>
          <p:nvPr/>
        </p:nvCxnSpPr>
        <p:spPr>
          <a:xfrm>
            <a:off x="4458675" y="697425"/>
            <a:ext cx="0" cy="4340400"/>
          </a:xfrm>
          <a:prstGeom prst="straightConnector1">
            <a:avLst/>
          </a:prstGeom>
          <a:noFill/>
          <a:ln cap="flat" cmpd="sng" w="9525">
            <a:solidFill>
              <a:srgbClr val="F4CCCC"/>
            </a:solidFill>
            <a:prstDash val="dash"/>
            <a:round/>
            <a:headEnd len="sm" w="sm" type="none"/>
            <a:tailEnd len="sm" w="sm" type="none"/>
          </a:ln>
        </p:spPr>
      </p:cxnSp>
      <p:sp>
        <p:nvSpPr>
          <p:cNvPr id="3132" name="Google Shape;3132;p87"/>
          <p:cNvSpPr txBox="1"/>
          <p:nvPr/>
        </p:nvSpPr>
        <p:spPr>
          <a:xfrm>
            <a:off x="5493075" y="602606"/>
            <a:ext cx="5619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EE4D2D"/>
                </a:solidFill>
                <a:latin typeface="Arial"/>
                <a:ea typeface="Arial"/>
                <a:cs typeface="Arial"/>
                <a:sym typeface="Arial"/>
              </a:rPr>
              <a:t>作业域</a:t>
            </a:r>
            <a:endParaRPr b="1" i="0" sz="1100" u="none" cap="none" strike="noStrike">
              <a:solidFill>
                <a:srgbClr val="EE4D2D"/>
              </a:solidFill>
              <a:latin typeface="Arial"/>
              <a:ea typeface="Arial"/>
              <a:cs typeface="Arial"/>
              <a:sym typeface="Arial"/>
            </a:endParaRPr>
          </a:p>
        </p:txBody>
      </p:sp>
      <p:sp>
        <p:nvSpPr>
          <p:cNvPr id="3133" name="Google Shape;3133;p87"/>
          <p:cNvSpPr txBox="1"/>
          <p:nvPr/>
        </p:nvSpPr>
        <p:spPr>
          <a:xfrm>
            <a:off x="120975" y="1073363"/>
            <a:ext cx="561900" cy="3078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9900FF"/>
                </a:solidFill>
                <a:latin typeface="Arial"/>
                <a:ea typeface="Arial"/>
                <a:cs typeface="Arial"/>
                <a:sym typeface="Arial"/>
              </a:rPr>
              <a:t>应用层</a:t>
            </a:r>
            <a:endParaRPr b="1" i="0" sz="1100" u="none" cap="none" strike="noStrike">
              <a:solidFill>
                <a:srgbClr val="9900FF"/>
              </a:solidFill>
              <a:latin typeface="Arial"/>
              <a:ea typeface="Arial"/>
              <a:cs typeface="Arial"/>
              <a:sym typeface="Arial"/>
            </a:endParaRPr>
          </a:p>
        </p:txBody>
      </p:sp>
      <p:sp>
        <p:nvSpPr>
          <p:cNvPr id="3134" name="Google Shape;3134;p87"/>
          <p:cNvSpPr txBox="1"/>
          <p:nvPr/>
        </p:nvSpPr>
        <p:spPr>
          <a:xfrm>
            <a:off x="6675" y="2330663"/>
            <a:ext cx="673800" cy="6618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9900FF"/>
                </a:solidFill>
                <a:latin typeface="Arial"/>
                <a:ea typeface="Arial"/>
                <a:cs typeface="Arial"/>
                <a:sym typeface="Arial"/>
              </a:rPr>
              <a:t>核心</a:t>
            </a:r>
            <a:endParaRPr b="1" i="0" sz="11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9900FF"/>
                </a:solidFill>
                <a:latin typeface="Arial"/>
                <a:ea typeface="Arial"/>
                <a:cs typeface="Arial"/>
                <a:sym typeface="Arial"/>
              </a:rPr>
              <a:t>服务</a:t>
            </a:r>
            <a:endParaRPr b="1" i="0" sz="11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9900FF"/>
                </a:solidFill>
                <a:latin typeface="Arial"/>
                <a:ea typeface="Arial"/>
                <a:cs typeface="Arial"/>
                <a:sym typeface="Arial"/>
              </a:rPr>
              <a:t>（业务逻辑）</a:t>
            </a:r>
            <a:endParaRPr b="1" i="0" sz="6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9900FF"/>
                </a:solidFill>
                <a:latin typeface="Arial"/>
                <a:ea typeface="Arial"/>
                <a:cs typeface="Arial"/>
                <a:sym typeface="Arial"/>
              </a:rPr>
              <a:t>（业务数据）</a:t>
            </a:r>
            <a:endParaRPr b="1" i="0" sz="600" u="none" cap="none" strike="noStrike">
              <a:solidFill>
                <a:srgbClr val="9900FF"/>
              </a:solidFill>
              <a:latin typeface="Arial"/>
              <a:ea typeface="Arial"/>
              <a:cs typeface="Arial"/>
              <a:sym typeface="Arial"/>
            </a:endParaRPr>
          </a:p>
        </p:txBody>
      </p:sp>
      <p:sp>
        <p:nvSpPr>
          <p:cNvPr id="3135" name="Google Shape;3135;p87"/>
          <p:cNvSpPr txBox="1"/>
          <p:nvPr/>
        </p:nvSpPr>
        <p:spPr>
          <a:xfrm>
            <a:off x="13669" y="4313773"/>
            <a:ext cx="677100" cy="738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9900FF"/>
                </a:solidFill>
                <a:latin typeface="Arial"/>
                <a:ea typeface="Arial"/>
                <a:cs typeface="Arial"/>
                <a:sym typeface="Arial"/>
              </a:rPr>
              <a:t>支撑</a:t>
            </a:r>
            <a:endParaRPr b="1" i="0" sz="11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9900FF"/>
                </a:solidFill>
                <a:latin typeface="Arial"/>
                <a:ea typeface="Arial"/>
                <a:cs typeface="Arial"/>
                <a:sym typeface="Arial"/>
              </a:rPr>
              <a:t>服务</a:t>
            </a:r>
            <a:endParaRPr b="1" i="0" sz="11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800"/>
              <a:buFont typeface="Arial"/>
              <a:buNone/>
            </a:pPr>
            <a:r>
              <a:rPr b="1" i="0" lang="en" sz="600" u="none" cap="none" strike="noStrike">
                <a:solidFill>
                  <a:srgbClr val="9900FF"/>
                </a:solidFill>
                <a:latin typeface="Arial"/>
                <a:ea typeface="Arial"/>
                <a:cs typeface="Arial"/>
                <a:sym typeface="Arial"/>
              </a:rPr>
              <a:t>（基础服务）</a:t>
            </a:r>
            <a:endParaRPr b="1" i="0" sz="600" u="none" cap="none" strike="noStrike">
              <a:solidFill>
                <a:srgbClr val="99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9900FF"/>
              </a:solidFill>
              <a:latin typeface="Arial"/>
              <a:ea typeface="Arial"/>
              <a:cs typeface="Arial"/>
              <a:sym typeface="Arial"/>
            </a:endParaRPr>
          </a:p>
        </p:txBody>
      </p:sp>
      <p:sp>
        <p:nvSpPr>
          <p:cNvPr id="3136" name="Google Shape;3136;p87"/>
          <p:cNvSpPr/>
          <p:nvPr/>
        </p:nvSpPr>
        <p:spPr>
          <a:xfrm>
            <a:off x="5034731" y="2045951"/>
            <a:ext cx="5475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Dispatch</a:t>
            </a:r>
            <a:endParaRPr b="0" i="0" sz="600" u="none" cap="none" strike="noStrike">
              <a:solidFill>
                <a:srgbClr val="000000"/>
              </a:solidFill>
              <a:latin typeface="Arial"/>
              <a:ea typeface="Arial"/>
              <a:cs typeface="Arial"/>
              <a:sym typeface="Arial"/>
            </a:endParaRPr>
          </a:p>
        </p:txBody>
      </p:sp>
      <p:sp>
        <p:nvSpPr>
          <p:cNvPr id="3137" name="Google Shape;3137;p87"/>
          <p:cNvSpPr/>
          <p:nvPr/>
        </p:nvSpPr>
        <p:spPr>
          <a:xfrm>
            <a:off x="4663050" y="2611950"/>
            <a:ext cx="432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Pickup</a:t>
            </a:r>
            <a:endParaRPr b="0" i="0" sz="300" u="none" cap="none" strike="noStrike">
              <a:solidFill>
                <a:srgbClr val="000000"/>
              </a:solidFill>
              <a:latin typeface="Arial"/>
              <a:ea typeface="Arial"/>
              <a:cs typeface="Arial"/>
              <a:sym typeface="Arial"/>
            </a:endParaRPr>
          </a:p>
        </p:txBody>
      </p:sp>
      <p:cxnSp>
        <p:nvCxnSpPr>
          <p:cNvPr id="3138" name="Google Shape;3138;p87"/>
          <p:cNvCxnSpPr>
            <a:stCxn id="3136" idx="2"/>
            <a:endCxn id="3137" idx="0"/>
          </p:cNvCxnSpPr>
          <p:nvPr/>
        </p:nvCxnSpPr>
        <p:spPr>
          <a:xfrm rot="5400000">
            <a:off x="4906481" y="2210051"/>
            <a:ext cx="374700" cy="429300"/>
          </a:xfrm>
          <a:prstGeom prst="bentConnector3">
            <a:avLst>
              <a:gd fmla="val 49986" name="adj1"/>
            </a:avLst>
          </a:prstGeom>
          <a:noFill/>
          <a:ln cap="flat" cmpd="sng" w="9525">
            <a:solidFill>
              <a:schemeClr val="dk2"/>
            </a:solidFill>
            <a:prstDash val="solid"/>
            <a:round/>
            <a:headEnd len="sm" w="sm" type="none"/>
            <a:tailEnd len="med" w="med" type="triangle"/>
          </a:ln>
        </p:spPr>
      </p:cxnSp>
      <p:sp>
        <p:nvSpPr>
          <p:cNvPr id="3139" name="Google Shape;3139;p87"/>
          <p:cNvSpPr/>
          <p:nvPr/>
        </p:nvSpPr>
        <p:spPr>
          <a:xfrm>
            <a:off x="5166427" y="2611950"/>
            <a:ext cx="432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Instation</a:t>
            </a:r>
            <a:endParaRPr b="0" i="0" sz="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
              <a:buFont typeface="Arial"/>
              <a:buNone/>
            </a:pPr>
            <a:r>
              <a:rPr b="0" i="0" lang="en" sz="400" u="none" cap="none" strike="noStrike">
                <a:solidFill>
                  <a:schemeClr val="dk1"/>
                </a:solidFill>
                <a:latin typeface="Arial"/>
                <a:ea typeface="Arial"/>
                <a:cs typeface="Arial"/>
                <a:sym typeface="Arial"/>
              </a:rPr>
              <a:t>FM/LM Hub | DC</a:t>
            </a:r>
            <a:endParaRPr b="0" i="0" sz="700" u="none" cap="none" strike="noStrike">
              <a:solidFill>
                <a:srgbClr val="000000"/>
              </a:solidFill>
              <a:latin typeface="Arial"/>
              <a:ea typeface="Arial"/>
              <a:cs typeface="Arial"/>
              <a:sym typeface="Arial"/>
            </a:endParaRPr>
          </a:p>
        </p:txBody>
      </p:sp>
      <p:cxnSp>
        <p:nvCxnSpPr>
          <p:cNvPr id="3140" name="Google Shape;3140;p87"/>
          <p:cNvCxnSpPr>
            <a:stCxn id="3136" idx="2"/>
            <a:endCxn id="3139" idx="0"/>
          </p:cNvCxnSpPr>
          <p:nvPr/>
        </p:nvCxnSpPr>
        <p:spPr>
          <a:xfrm flipH="1" rot="-5400000">
            <a:off x="5158181" y="2387651"/>
            <a:ext cx="374700" cy="74100"/>
          </a:xfrm>
          <a:prstGeom prst="bentConnector3">
            <a:avLst>
              <a:gd fmla="val 49986" name="adj1"/>
            </a:avLst>
          </a:prstGeom>
          <a:noFill/>
          <a:ln cap="flat" cmpd="sng" w="9525">
            <a:solidFill>
              <a:schemeClr val="dk2"/>
            </a:solidFill>
            <a:prstDash val="solid"/>
            <a:round/>
            <a:headEnd len="sm" w="sm" type="none"/>
            <a:tailEnd len="med" w="med" type="triangle"/>
          </a:ln>
        </p:spPr>
      </p:cxnSp>
      <p:sp>
        <p:nvSpPr>
          <p:cNvPr id="3141" name="Google Shape;3141;p87"/>
          <p:cNvSpPr/>
          <p:nvPr/>
        </p:nvSpPr>
        <p:spPr>
          <a:xfrm>
            <a:off x="5704770" y="2611950"/>
            <a:ext cx="391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LineHaul</a:t>
            </a:r>
            <a:endParaRPr b="0" i="0" sz="600" u="none" cap="none" strike="noStrike">
              <a:solidFill>
                <a:srgbClr val="000000"/>
              </a:solidFill>
              <a:latin typeface="Arial"/>
              <a:ea typeface="Arial"/>
              <a:cs typeface="Arial"/>
              <a:sym typeface="Arial"/>
            </a:endParaRPr>
          </a:p>
        </p:txBody>
      </p:sp>
      <p:sp>
        <p:nvSpPr>
          <p:cNvPr id="3142" name="Google Shape;3142;p87"/>
          <p:cNvSpPr/>
          <p:nvPr/>
        </p:nvSpPr>
        <p:spPr>
          <a:xfrm>
            <a:off x="6182855" y="2611950"/>
            <a:ext cx="3792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SP&amp;</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Locker</a:t>
            </a:r>
            <a:endParaRPr b="0" i="0" sz="600" u="none" cap="none" strike="noStrike">
              <a:solidFill>
                <a:srgbClr val="000000"/>
              </a:solidFill>
              <a:latin typeface="Arial"/>
              <a:ea typeface="Arial"/>
              <a:cs typeface="Arial"/>
              <a:sym typeface="Arial"/>
            </a:endParaRPr>
          </a:p>
        </p:txBody>
      </p:sp>
      <p:cxnSp>
        <p:nvCxnSpPr>
          <p:cNvPr id="3143" name="Google Shape;3143;p87"/>
          <p:cNvCxnSpPr>
            <a:stCxn id="3136" idx="2"/>
            <a:endCxn id="3141" idx="0"/>
          </p:cNvCxnSpPr>
          <p:nvPr/>
        </p:nvCxnSpPr>
        <p:spPr>
          <a:xfrm flipH="1" rot="-5400000">
            <a:off x="5417231" y="2128601"/>
            <a:ext cx="374700" cy="592200"/>
          </a:xfrm>
          <a:prstGeom prst="bentConnector3">
            <a:avLst>
              <a:gd fmla="val 49986" name="adj1"/>
            </a:avLst>
          </a:prstGeom>
          <a:noFill/>
          <a:ln cap="flat" cmpd="sng" w="9525">
            <a:solidFill>
              <a:schemeClr val="dk2"/>
            </a:solidFill>
            <a:prstDash val="solid"/>
            <a:round/>
            <a:headEnd len="sm" w="sm" type="none"/>
            <a:tailEnd len="med" w="med" type="triangle"/>
          </a:ln>
        </p:spPr>
      </p:cxnSp>
      <p:cxnSp>
        <p:nvCxnSpPr>
          <p:cNvPr id="3144" name="Google Shape;3144;p87"/>
          <p:cNvCxnSpPr>
            <a:stCxn id="3136" idx="2"/>
            <a:endCxn id="3142" idx="0"/>
          </p:cNvCxnSpPr>
          <p:nvPr/>
        </p:nvCxnSpPr>
        <p:spPr>
          <a:xfrm flipH="1" rot="-5400000">
            <a:off x="5653181" y="1892651"/>
            <a:ext cx="374700" cy="1064100"/>
          </a:xfrm>
          <a:prstGeom prst="bentConnector3">
            <a:avLst>
              <a:gd fmla="val 49986" name="adj1"/>
            </a:avLst>
          </a:prstGeom>
          <a:noFill/>
          <a:ln cap="flat" cmpd="sng" w="9525">
            <a:solidFill>
              <a:schemeClr val="dk2"/>
            </a:solidFill>
            <a:prstDash val="solid"/>
            <a:round/>
            <a:headEnd len="sm" w="sm" type="none"/>
            <a:tailEnd len="sm" w="sm" type="none"/>
          </a:ln>
        </p:spPr>
      </p:cxnSp>
      <p:sp>
        <p:nvSpPr>
          <p:cNvPr id="3145" name="Google Shape;3145;p87"/>
          <p:cNvSpPr/>
          <p:nvPr/>
        </p:nvSpPr>
        <p:spPr>
          <a:xfrm>
            <a:off x="5830154" y="2045946"/>
            <a:ext cx="498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Event</a:t>
            </a:r>
            <a:endParaRPr b="0" i="0" sz="600" u="none" cap="none" strike="noStrike">
              <a:solidFill>
                <a:srgbClr val="000000"/>
              </a:solidFill>
              <a:latin typeface="Arial"/>
              <a:ea typeface="Arial"/>
              <a:cs typeface="Arial"/>
              <a:sym typeface="Arial"/>
            </a:endParaRPr>
          </a:p>
        </p:txBody>
      </p:sp>
      <p:sp>
        <p:nvSpPr>
          <p:cNvPr id="3146" name="Google Shape;3146;p87"/>
          <p:cNvSpPr/>
          <p:nvPr/>
        </p:nvSpPr>
        <p:spPr>
          <a:xfrm>
            <a:off x="6604229" y="2050211"/>
            <a:ext cx="498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Tracking</a:t>
            </a:r>
            <a:endParaRPr b="0" i="0" sz="600" u="none" cap="none" strike="noStrike">
              <a:solidFill>
                <a:srgbClr val="000000"/>
              </a:solidFill>
              <a:latin typeface="Arial"/>
              <a:ea typeface="Arial"/>
              <a:cs typeface="Arial"/>
              <a:sym typeface="Arial"/>
            </a:endParaRPr>
          </a:p>
        </p:txBody>
      </p:sp>
      <p:cxnSp>
        <p:nvCxnSpPr>
          <p:cNvPr id="3147" name="Google Shape;3147;p87"/>
          <p:cNvCxnSpPr>
            <a:stCxn id="3145" idx="3"/>
            <a:endCxn id="3146" idx="1"/>
          </p:cNvCxnSpPr>
          <p:nvPr/>
        </p:nvCxnSpPr>
        <p:spPr>
          <a:xfrm>
            <a:off x="6329054" y="2141646"/>
            <a:ext cx="275100" cy="4200"/>
          </a:xfrm>
          <a:prstGeom prst="straightConnector1">
            <a:avLst/>
          </a:prstGeom>
          <a:noFill/>
          <a:ln cap="flat" cmpd="sng" w="9525">
            <a:solidFill>
              <a:schemeClr val="dk2"/>
            </a:solidFill>
            <a:prstDash val="solid"/>
            <a:round/>
            <a:headEnd len="sm" w="sm" type="none"/>
            <a:tailEnd len="med" w="med" type="triangle"/>
          </a:ln>
        </p:spPr>
      </p:cxnSp>
      <p:sp>
        <p:nvSpPr>
          <p:cNvPr id="3148" name="Google Shape;3148;p87"/>
          <p:cNvSpPr/>
          <p:nvPr/>
        </p:nvSpPr>
        <p:spPr>
          <a:xfrm>
            <a:off x="6625163" y="2611950"/>
            <a:ext cx="460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Delivery</a:t>
            </a:r>
            <a:endParaRPr b="0" i="0" sz="600" u="none" cap="none" strike="noStrike">
              <a:solidFill>
                <a:srgbClr val="000000"/>
              </a:solidFill>
              <a:latin typeface="Arial"/>
              <a:ea typeface="Arial"/>
              <a:cs typeface="Arial"/>
              <a:sym typeface="Arial"/>
            </a:endParaRPr>
          </a:p>
        </p:txBody>
      </p:sp>
      <p:cxnSp>
        <p:nvCxnSpPr>
          <p:cNvPr id="3149" name="Google Shape;3149;p87"/>
          <p:cNvCxnSpPr>
            <a:stCxn id="3136" idx="2"/>
            <a:endCxn id="3148" idx="0"/>
          </p:cNvCxnSpPr>
          <p:nvPr/>
        </p:nvCxnSpPr>
        <p:spPr>
          <a:xfrm flipH="1" rot="-5400000">
            <a:off x="5894681" y="1651151"/>
            <a:ext cx="374700" cy="1547100"/>
          </a:xfrm>
          <a:prstGeom prst="bentConnector3">
            <a:avLst>
              <a:gd fmla="val 49986" name="adj1"/>
            </a:avLst>
          </a:prstGeom>
          <a:noFill/>
          <a:ln cap="flat" cmpd="sng" w="9525">
            <a:solidFill>
              <a:schemeClr val="dk2"/>
            </a:solidFill>
            <a:prstDash val="solid"/>
            <a:round/>
            <a:headEnd len="sm" w="sm" type="none"/>
            <a:tailEnd len="med" w="med" type="triangle"/>
          </a:ln>
        </p:spPr>
      </p:cxnSp>
      <p:cxnSp>
        <p:nvCxnSpPr>
          <p:cNvPr id="3150" name="Google Shape;3150;p87"/>
          <p:cNvCxnSpPr>
            <a:stCxn id="3145" idx="1"/>
            <a:endCxn id="3136" idx="3"/>
          </p:cNvCxnSpPr>
          <p:nvPr/>
        </p:nvCxnSpPr>
        <p:spPr>
          <a:xfrm rot="10800000">
            <a:off x="5582354" y="2141646"/>
            <a:ext cx="247800" cy="0"/>
          </a:xfrm>
          <a:prstGeom prst="straightConnector1">
            <a:avLst/>
          </a:prstGeom>
          <a:noFill/>
          <a:ln cap="flat" cmpd="sng" w="9525">
            <a:solidFill>
              <a:schemeClr val="dk2"/>
            </a:solidFill>
            <a:prstDash val="solid"/>
            <a:round/>
            <a:headEnd len="sm" w="sm" type="none"/>
            <a:tailEnd len="med" w="med" type="triangle"/>
          </a:ln>
        </p:spPr>
      </p:cxnSp>
      <p:cxnSp>
        <p:nvCxnSpPr>
          <p:cNvPr id="3151" name="Google Shape;3151;p87"/>
          <p:cNvCxnSpPr>
            <a:stCxn id="3145" idx="2"/>
            <a:endCxn id="3142" idx="0"/>
          </p:cNvCxnSpPr>
          <p:nvPr/>
        </p:nvCxnSpPr>
        <p:spPr>
          <a:xfrm flipH="1" rot="-5400000">
            <a:off x="6038654" y="2278296"/>
            <a:ext cx="374700" cy="292800"/>
          </a:xfrm>
          <a:prstGeom prst="bentConnector3">
            <a:avLst>
              <a:gd fmla="val 49987" name="adj1"/>
            </a:avLst>
          </a:prstGeom>
          <a:noFill/>
          <a:ln cap="flat" cmpd="sng" w="9525">
            <a:solidFill>
              <a:schemeClr val="dk2"/>
            </a:solidFill>
            <a:prstDash val="solid"/>
            <a:round/>
            <a:headEnd len="med" w="med" type="triangle"/>
            <a:tailEnd len="med" w="med" type="triangle"/>
          </a:ln>
        </p:spPr>
      </p:cxnSp>
      <p:cxnSp>
        <p:nvCxnSpPr>
          <p:cNvPr id="3152" name="Google Shape;3152;p87"/>
          <p:cNvCxnSpPr>
            <a:stCxn id="3118" idx="3"/>
            <a:endCxn id="3136" idx="1"/>
          </p:cNvCxnSpPr>
          <p:nvPr/>
        </p:nvCxnSpPr>
        <p:spPr>
          <a:xfrm>
            <a:off x="3865650" y="2136806"/>
            <a:ext cx="1169100" cy="4800"/>
          </a:xfrm>
          <a:prstGeom prst="straightConnector1">
            <a:avLst/>
          </a:prstGeom>
          <a:noFill/>
          <a:ln cap="flat" cmpd="sng" w="9525">
            <a:solidFill>
              <a:schemeClr val="dk2"/>
            </a:solidFill>
            <a:prstDash val="solid"/>
            <a:round/>
            <a:headEnd len="sm" w="sm" type="none"/>
            <a:tailEnd len="med" w="med" type="triangle"/>
          </a:ln>
        </p:spPr>
      </p:cxnSp>
      <p:cxnSp>
        <p:nvCxnSpPr>
          <p:cNvPr id="3153" name="Google Shape;3153;p87"/>
          <p:cNvCxnSpPr>
            <a:stCxn id="3118" idx="1"/>
            <a:endCxn id="3127" idx="3"/>
          </p:cNvCxnSpPr>
          <p:nvPr/>
        </p:nvCxnSpPr>
        <p:spPr>
          <a:xfrm rot="10800000">
            <a:off x="2836050" y="2136806"/>
            <a:ext cx="352500" cy="0"/>
          </a:xfrm>
          <a:prstGeom prst="straightConnector1">
            <a:avLst/>
          </a:prstGeom>
          <a:noFill/>
          <a:ln cap="flat" cmpd="sng" w="9525">
            <a:solidFill>
              <a:schemeClr val="dk2"/>
            </a:solidFill>
            <a:prstDash val="solid"/>
            <a:round/>
            <a:headEnd len="sm" w="sm" type="none"/>
            <a:tailEnd len="med" w="med" type="triangle"/>
          </a:ln>
        </p:spPr>
      </p:cxnSp>
      <p:sp>
        <p:nvSpPr>
          <p:cNvPr id="3154" name="Google Shape;3154;p87"/>
          <p:cNvSpPr/>
          <p:nvPr/>
        </p:nvSpPr>
        <p:spPr>
          <a:xfrm>
            <a:off x="3252769" y="2843501"/>
            <a:ext cx="689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Network</a:t>
            </a:r>
            <a:endParaRPr b="0" i="0" sz="600" u="none" cap="none" strike="noStrike">
              <a:solidFill>
                <a:srgbClr val="000000"/>
              </a:solidFill>
              <a:latin typeface="Arial"/>
              <a:ea typeface="Arial"/>
              <a:cs typeface="Arial"/>
              <a:sym typeface="Arial"/>
            </a:endParaRPr>
          </a:p>
        </p:txBody>
      </p:sp>
      <p:sp>
        <p:nvSpPr>
          <p:cNvPr id="3155" name="Google Shape;3155;p87"/>
          <p:cNvSpPr/>
          <p:nvPr/>
        </p:nvSpPr>
        <p:spPr>
          <a:xfrm>
            <a:off x="3252769" y="2516522"/>
            <a:ext cx="689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MM route</a:t>
            </a:r>
            <a:endParaRPr b="0" i="0" sz="600" u="none" cap="none" strike="noStrike">
              <a:solidFill>
                <a:srgbClr val="000000"/>
              </a:solidFill>
              <a:latin typeface="Arial"/>
              <a:ea typeface="Arial"/>
              <a:cs typeface="Arial"/>
              <a:sym typeface="Arial"/>
            </a:endParaRPr>
          </a:p>
        </p:txBody>
      </p:sp>
      <p:cxnSp>
        <p:nvCxnSpPr>
          <p:cNvPr id="3156" name="Google Shape;3156;p87"/>
          <p:cNvCxnSpPr>
            <a:stCxn id="3155" idx="0"/>
            <a:endCxn id="3127" idx="2"/>
          </p:cNvCxnSpPr>
          <p:nvPr/>
        </p:nvCxnSpPr>
        <p:spPr>
          <a:xfrm flipH="1" rot="5400000">
            <a:off x="2912569" y="1831622"/>
            <a:ext cx="284100" cy="1085700"/>
          </a:xfrm>
          <a:prstGeom prst="curvedConnector3">
            <a:avLst>
              <a:gd fmla="val 49998" name="adj1"/>
            </a:avLst>
          </a:prstGeom>
          <a:noFill/>
          <a:ln cap="flat" cmpd="sng" w="9525">
            <a:solidFill>
              <a:schemeClr val="dk2"/>
            </a:solidFill>
            <a:prstDash val="solid"/>
            <a:round/>
            <a:headEnd len="sm" w="sm" type="none"/>
            <a:tailEnd len="sm" w="sm" type="none"/>
          </a:ln>
        </p:spPr>
      </p:cxnSp>
      <p:cxnSp>
        <p:nvCxnSpPr>
          <p:cNvPr id="3157" name="Google Shape;3157;p87"/>
          <p:cNvCxnSpPr>
            <a:stCxn id="3155" idx="2"/>
            <a:endCxn id="3154" idx="0"/>
          </p:cNvCxnSpPr>
          <p:nvPr/>
        </p:nvCxnSpPr>
        <p:spPr>
          <a:xfrm>
            <a:off x="3597469" y="2707922"/>
            <a:ext cx="0" cy="135600"/>
          </a:xfrm>
          <a:prstGeom prst="straightConnector1">
            <a:avLst/>
          </a:prstGeom>
          <a:noFill/>
          <a:ln cap="flat" cmpd="sng" w="9525">
            <a:solidFill>
              <a:schemeClr val="dk2"/>
            </a:solidFill>
            <a:prstDash val="solid"/>
            <a:round/>
            <a:headEnd len="sm" w="sm" type="none"/>
            <a:tailEnd len="sm" w="sm" type="none"/>
          </a:ln>
        </p:spPr>
      </p:cxnSp>
      <p:sp>
        <p:nvSpPr>
          <p:cNvPr id="3158" name="Google Shape;3158;p87"/>
          <p:cNvSpPr/>
          <p:nvPr/>
        </p:nvSpPr>
        <p:spPr>
          <a:xfrm>
            <a:off x="3177881" y="3382696"/>
            <a:ext cx="460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Site</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SOC, Hub, SP</a:t>
            </a:r>
            <a:endParaRPr b="0" i="0" sz="500" u="none" cap="none" strike="noStrike">
              <a:solidFill>
                <a:srgbClr val="000000"/>
              </a:solidFill>
              <a:latin typeface="Arial"/>
              <a:ea typeface="Arial"/>
              <a:cs typeface="Arial"/>
              <a:sym typeface="Arial"/>
            </a:endParaRPr>
          </a:p>
        </p:txBody>
      </p:sp>
      <p:sp>
        <p:nvSpPr>
          <p:cNvPr id="3159" name="Google Shape;3159;p87"/>
          <p:cNvSpPr/>
          <p:nvPr/>
        </p:nvSpPr>
        <p:spPr>
          <a:xfrm>
            <a:off x="3691462" y="3382696"/>
            <a:ext cx="4155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Line</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LH Trips</a:t>
            </a:r>
            <a:endParaRPr b="0" i="0" sz="500" u="none" cap="none" strike="noStrike">
              <a:solidFill>
                <a:srgbClr val="000000"/>
              </a:solidFill>
              <a:latin typeface="Arial"/>
              <a:ea typeface="Arial"/>
              <a:cs typeface="Arial"/>
              <a:sym typeface="Arial"/>
            </a:endParaRPr>
          </a:p>
        </p:txBody>
      </p:sp>
      <p:cxnSp>
        <p:nvCxnSpPr>
          <p:cNvPr id="3160" name="Google Shape;3160;p87"/>
          <p:cNvCxnSpPr>
            <a:stCxn id="3158" idx="0"/>
            <a:endCxn id="3154" idx="2"/>
          </p:cNvCxnSpPr>
          <p:nvPr/>
        </p:nvCxnSpPr>
        <p:spPr>
          <a:xfrm rot="-5400000">
            <a:off x="3329081" y="3114196"/>
            <a:ext cx="347700" cy="189300"/>
          </a:xfrm>
          <a:prstGeom prst="curvedConnector3">
            <a:avLst>
              <a:gd fmla="val 50014" name="adj1"/>
            </a:avLst>
          </a:prstGeom>
          <a:noFill/>
          <a:ln cap="flat" cmpd="sng" w="9525">
            <a:solidFill>
              <a:schemeClr val="dk2"/>
            </a:solidFill>
            <a:prstDash val="solid"/>
            <a:round/>
            <a:headEnd len="sm" w="sm" type="none"/>
            <a:tailEnd len="sm" w="sm" type="none"/>
          </a:ln>
        </p:spPr>
      </p:cxnSp>
      <p:cxnSp>
        <p:nvCxnSpPr>
          <p:cNvPr id="3161" name="Google Shape;3161;p87"/>
          <p:cNvCxnSpPr>
            <a:stCxn id="3159" idx="0"/>
            <a:endCxn id="3154" idx="2"/>
          </p:cNvCxnSpPr>
          <p:nvPr/>
        </p:nvCxnSpPr>
        <p:spPr>
          <a:xfrm flipH="1" rot="5400000">
            <a:off x="3574462" y="3057946"/>
            <a:ext cx="347700" cy="301800"/>
          </a:xfrm>
          <a:prstGeom prst="curvedConnector3">
            <a:avLst>
              <a:gd fmla="val 50014" name="adj1"/>
            </a:avLst>
          </a:prstGeom>
          <a:noFill/>
          <a:ln cap="flat" cmpd="sng" w="9525">
            <a:solidFill>
              <a:schemeClr val="dk2"/>
            </a:solidFill>
            <a:prstDash val="solid"/>
            <a:round/>
            <a:headEnd len="sm" w="sm" type="none"/>
            <a:tailEnd len="sm" w="sm" type="none"/>
          </a:ln>
        </p:spPr>
      </p:cxnSp>
      <p:sp>
        <p:nvSpPr>
          <p:cNvPr id="3162" name="Google Shape;3162;p87"/>
          <p:cNvSpPr txBox="1"/>
          <p:nvPr/>
        </p:nvSpPr>
        <p:spPr>
          <a:xfrm>
            <a:off x="2932594" y="2285776"/>
            <a:ext cx="593400" cy="215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③干线路径</a:t>
            </a:r>
            <a:endParaRPr b="0" i="0" sz="500" u="none" cap="none" strike="noStrike">
              <a:solidFill>
                <a:srgbClr val="000000"/>
              </a:solidFill>
              <a:latin typeface="Arial"/>
              <a:ea typeface="Arial"/>
              <a:cs typeface="Arial"/>
              <a:sym typeface="Arial"/>
            </a:endParaRPr>
          </a:p>
        </p:txBody>
      </p:sp>
      <p:sp>
        <p:nvSpPr>
          <p:cNvPr id="3163" name="Google Shape;3163;p87"/>
          <p:cNvSpPr/>
          <p:nvPr/>
        </p:nvSpPr>
        <p:spPr>
          <a:xfrm>
            <a:off x="2214956" y="2516510"/>
            <a:ext cx="593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Sorting Rules</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FM+LM</a:t>
            </a:r>
            <a:endParaRPr b="0" i="0" sz="600" u="none" cap="none" strike="noStrike">
              <a:solidFill>
                <a:srgbClr val="000000"/>
              </a:solidFill>
              <a:latin typeface="Arial"/>
              <a:ea typeface="Arial"/>
              <a:cs typeface="Arial"/>
              <a:sym typeface="Arial"/>
            </a:endParaRPr>
          </a:p>
        </p:txBody>
      </p:sp>
      <p:cxnSp>
        <p:nvCxnSpPr>
          <p:cNvPr id="3164" name="Google Shape;3164;p87"/>
          <p:cNvCxnSpPr>
            <a:stCxn id="3163" idx="0"/>
            <a:endCxn id="3127" idx="2"/>
          </p:cNvCxnSpPr>
          <p:nvPr/>
        </p:nvCxnSpPr>
        <p:spPr>
          <a:xfrm rot="-5400000">
            <a:off x="2369906" y="2374160"/>
            <a:ext cx="284100" cy="600"/>
          </a:xfrm>
          <a:prstGeom prst="curvedConnector3">
            <a:avLst>
              <a:gd fmla="val 49996" name="adj1"/>
            </a:avLst>
          </a:prstGeom>
          <a:noFill/>
          <a:ln cap="flat" cmpd="sng" w="9525">
            <a:solidFill>
              <a:schemeClr val="dk2"/>
            </a:solidFill>
            <a:prstDash val="solid"/>
            <a:round/>
            <a:headEnd len="sm" w="sm" type="none"/>
            <a:tailEnd len="sm" w="sm" type="none"/>
          </a:ln>
        </p:spPr>
      </p:cxnSp>
      <p:sp>
        <p:nvSpPr>
          <p:cNvPr id="3165" name="Google Shape;3165;p87"/>
          <p:cNvSpPr/>
          <p:nvPr/>
        </p:nvSpPr>
        <p:spPr>
          <a:xfrm>
            <a:off x="2214956" y="2843508"/>
            <a:ext cx="593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Service Aera</a:t>
            </a:r>
            <a:endParaRPr b="0" i="0" sz="600" u="none" cap="none" strike="noStrike">
              <a:solidFill>
                <a:srgbClr val="000000"/>
              </a:solidFill>
              <a:latin typeface="Arial"/>
              <a:ea typeface="Arial"/>
              <a:cs typeface="Arial"/>
              <a:sym typeface="Arial"/>
            </a:endParaRPr>
          </a:p>
        </p:txBody>
      </p:sp>
      <p:cxnSp>
        <p:nvCxnSpPr>
          <p:cNvPr id="3166" name="Google Shape;3166;p87"/>
          <p:cNvCxnSpPr>
            <a:stCxn id="3158" idx="1"/>
            <a:endCxn id="3165" idx="3"/>
          </p:cNvCxnSpPr>
          <p:nvPr/>
        </p:nvCxnSpPr>
        <p:spPr>
          <a:xfrm rot="10800000">
            <a:off x="2808281" y="2939296"/>
            <a:ext cx="369600" cy="539100"/>
          </a:xfrm>
          <a:prstGeom prst="curvedConnector3">
            <a:avLst>
              <a:gd fmla="val 23696" name="adj1"/>
            </a:avLst>
          </a:prstGeom>
          <a:noFill/>
          <a:ln cap="flat" cmpd="sng" w="9525">
            <a:solidFill>
              <a:schemeClr val="dk2"/>
            </a:solidFill>
            <a:prstDash val="solid"/>
            <a:round/>
            <a:headEnd len="sm" w="sm" type="none"/>
            <a:tailEnd len="sm" w="sm" type="none"/>
          </a:ln>
        </p:spPr>
      </p:cxnSp>
      <p:cxnSp>
        <p:nvCxnSpPr>
          <p:cNvPr id="3167" name="Google Shape;3167;p87"/>
          <p:cNvCxnSpPr>
            <a:stCxn id="3165" idx="0"/>
            <a:endCxn id="3163" idx="2"/>
          </p:cNvCxnSpPr>
          <p:nvPr/>
        </p:nvCxnSpPr>
        <p:spPr>
          <a:xfrm rot="10800000">
            <a:off x="2511656" y="2707908"/>
            <a:ext cx="0" cy="135600"/>
          </a:xfrm>
          <a:prstGeom prst="straightConnector1">
            <a:avLst/>
          </a:prstGeom>
          <a:noFill/>
          <a:ln cap="flat" cmpd="sng" w="9525">
            <a:solidFill>
              <a:schemeClr val="dk2"/>
            </a:solidFill>
            <a:prstDash val="solid"/>
            <a:round/>
            <a:headEnd len="sm" w="sm" type="none"/>
            <a:tailEnd len="sm" w="sm" type="none"/>
          </a:ln>
        </p:spPr>
      </p:cxnSp>
      <p:sp>
        <p:nvSpPr>
          <p:cNvPr id="3168" name="Google Shape;3168;p87"/>
          <p:cNvSpPr/>
          <p:nvPr/>
        </p:nvSpPr>
        <p:spPr>
          <a:xfrm>
            <a:off x="2070975" y="3248456"/>
            <a:ext cx="432300" cy="2712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Admin Address</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800"/>
              <a:buFont typeface="Arial"/>
              <a:buNone/>
            </a:pPr>
            <a:r>
              <a:rPr b="0" i="0" lang="en" sz="500" u="none" cap="none" strike="noStrike">
                <a:solidFill>
                  <a:schemeClr val="dk1"/>
                </a:solidFill>
                <a:latin typeface="Arial"/>
                <a:ea typeface="Arial"/>
                <a:cs typeface="Arial"/>
                <a:sym typeface="Arial"/>
              </a:rPr>
              <a:t>与Map数据一致</a:t>
            </a:r>
            <a:endParaRPr b="0" i="0" sz="500" u="none" cap="none" strike="noStrike">
              <a:solidFill>
                <a:srgbClr val="000000"/>
              </a:solidFill>
              <a:latin typeface="Arial"/>
              <a:ea typeface="Arial"/>
              <a:cs typeface="Arial"/>
              <a:sym typeface="Arial"/>
            </a:endParaRPr>
          </a:p>
        </p:txBody>
      </p:sp>
      <p:cxnSp>
        <p:nvCxnSpPr>
          <p:cNvPr id="3169" name="Google Shape;3169;p87"/>
          <p:cNvCxnSpPr>
            <a:stCxn id="3168" idx="0"/>
            <a:endCxn id="3165" idx="2"/>
          </p:cNvCxnSpPr>
          <p:nvPr/>
        </p:nvCxnSpPr>
        <p:spPr>
          <a:xfrm rot="-5400000">
            <a:off x="2292525" y="3029456"/>
            <a:ext cx="213600" cy="224400"/>
          </a:xfrm>
          <a:prstGeom prst="curvedConnector3">
            <a:avLst>
              <a:gd fmla="val 49988" name="adj1"/>
            </a:avLst>
          </a:prstGeom>
          <a:noFill/>
          <a:ln cap="flat" cmpd="sng" w="9525">
            <a:solidFill>
              <a:schemeClr val="dk2"/>
            </a:solidFill>
            <a:prstDash val="solid"/>
            <a:round/>
            <a:headEnd len="sm" w="sm" type="none"/>
            <a:tailEnd len="sm" w="sm" type="none"/>
          </a:ln>
        </p:spPr>
      </p:cxnSp>
      <p:sp>
        <p:nvSpPr>
          <p:cNvPr id="3170" name="Google Shape;3170;p87"/>
          <p:cNvSpPr/>
          <p:nvPr/>
        </p:nvSpPr>
        <p:spPr>
          <a:xfrm>
            <a:off x="2444688" y="4359806"/>
            <a:ext cx="345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Zone</a:t>
            </a:r>
            <a:endParaRPr b="0" i="0" sz="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(Polygon)</a:t>
            </a:r>
            <a:endParaRPr b="0" i="0" sz="400" u="none" cap="none" strike="noStrike">
              <a:solidFill>
                <a:srgbClr val="000000"/>
              </a:solidFill>
              <a:latin typeface="Arial"/>
              <a:ea typeface="Arial"/>
              <a:cs typeface="Arial"/>
              <a:sym typeface="Arial"/>
            </a:endParaRPr>
          </a:p>
        </p:txBody>
      </p:sp>
      <p:sp>
        <p:nvSpPr>
          <p:cNvPr id="3171" name="Google Shape;3171;p87"/>
          <p:cNvSpPr/>
          <p:nvPr/>
        </p:nvSpPr>
        <p:spPr>
          <a:xfrm>
            <a:off x="2605162" y="3261248"/>
            <a:ext cx="408300" cy="2490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Smart </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Sorting</a:t>
            </a:r>
            <a:endParaRPr b="0" i="0" sz="600" u="none" cap="none" strike="noStrike">
              <a:solidFill>
                <a:srgbClr val="000000"/>
              </a:solidFill>
              <a:latin typeface="Arial"/>
              <a:ea typeface="Arial"/>
              <a:cs typeface="Arial"/>
              <a:sym typeface="Arial"/>
            </a:endParaRPr>
          </a:p>
        </p:txBody>
      </p:sp>
      <p:cxnSp>
        <p:nvCxnSpPr>
          <p:cNvPr id="3172" name="Google Shape;3172;p87"/>
          <p:cNvCxnSpPr>
            <a:stCxn id="3171" idx="0"/>
            <a:endCxn id="3165" idx="2"/>
          </p:cNvCxnSpPr>
          <p:nvPr/>
        </p:nvCxnSpPr>
        <p:spPr>
          <a:xfrm flipH="1" rot="5400000">
            <a:off x="2547412" y="2999348"/>
            <a:ext cx="226200" cy="297600"/>
          </a:xfrm>
          <a:prstGeom prst="curvedConnector3">
            <a:avLst>
              <a:gd fmla="val 49981" name="adj1"/>
            </a:avLst>
          </a:prstGeom>
          <a:noFill/>
          <a:ln cap="flat" cmpd="sng" w="9525">
            <a:solidFill>
              <a:schemeClr val="dk2"/>
            </a:solidFill>
            <a:prstDash val="solid"/>
            <a:round/>
            <a:headEnd len="sm" w="sm" type="none"/>
            <a:tailEnd len="sm" w="sm" type="none"/>
          </a:ln>
        </p:spPr>
      </p:cxnSp>
      <p:sp>
        <p:nvSpPr>
          <p:cNvPr id="3173" name="Google Shape;3173;p87"/>
          <p:cNvSpPr/>
          <p:nvPr/>
        </p:nvSpPr>
        <p:spPr>
          <a:xfrm>
            <a:off x="2198644" y="4733081"/>
            <a:ext cx="735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Map Data</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
              <a:buFont typeface="Arial"/>
              <a:buNone/>
            </a:pPr>
            <a:r>
              <a:rPr b="0" i="0" lang="en" sz="400" u="none" cap="none" strike="noStrike">
                <a:solidFill>
                  <a:schemeClr val="dk1"/>
                </a:solidFill>
                <a:latin typeface="Arial"/>
                <a:ea typeface="Arial"/>
                <a:cs typeface="Arial"/>
                <a:sym typeface="Arial"/>
              </a:rPr>
              <a:t>(Supply Chain)</a:t>
            </a:r>
            <a:endParaRPr b="0" i="0" sz="700" u="none" cap="none" strike="noStrike">
              <a:solidFill>
                <a:srgbClr val="000000"/>
              </a:solidFill>
              <a:latin typeface="Arial"/>
              <a:ea typeface="Arial"/>
              <a:cs typeface="Arial"/>
              <a:sym typeface="Arial"/>
            </a:endParaRPr>
          </a:p>
        </p:txBody>
      </p:sp>
      <p:sp>
        <p:nvSpPr>
          <p:cNvPr id="3174" name="Google Shape;3174;p87"/>
          <p:cNvSpPr txBox="1"/>
          <p:nvPr/>
        </p:nvSpPr>
        <p:spPr>
          <a:xfrm>
            <a:off x="2191219" y="2285776"/>
            <a:ext cx="648900" cy="215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chemeClr val="dk1"/>
                </a:solidFill>
                <a:latin typeface="Arial"/>
                <a:ea typeface="Arial"/>
                <a:cs typeface="Arial"/>
                <a:sym typeface="Arial"/>
              </a:rPr>
              <a:t>①</a:t>
            </a:r>
            <a:r>
              <a:rPr b="0" i="0" lang="en" sz="500" u="none" cap="none" strike="noStrike">
                <a:solidFill>
                  <a:srgbClr val="000000"/>
                </a:solidFill>
                <a:latin typeface="Arial"/>
                <a:ea typeface="Arial"/>
                <a:cs typeface="Arial"/>
                <a:sym typeface="Arial"/>
              </a:rPr>
              <a:t>FromTo站点</a:t>
            </a:r>
            <a:endParaRPr b="0" i="0" sz="500" u="none" cap="none" strike="noStrike">
              <a:solidFill>
                <a:srgbClr val="000000"/>
              </a:solidFill>
              <a:latin typeface="Arial"/>
              <a:ea typeface="Arial"/>
              <a:cs typeface="Arial"/>
              <a:sym typeface="Arial"/>
            </a:endParaRPr>
          </a:p>
        </p:txBody>
      </p:sp>
      <p:sp>
        <p:nvSpPr>
          <p:cNvPr id="3175" name="Google Shape;3175;p87"/>
          <p:cNvSpPr/>
          <p:nvPr/>
        </p:nvSpPr>
        <p:spPr>
          <a:xfrm>
            <a:off x="4663050" y="2954850"/>
            <a:ext cx="432300" cy="300300"/>
          </a:xfrm>
          <a:prstGeom prst="roundRect">
            <a:avLst>
              <a:gd fmla="val 16667" name="adj"/>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(Smart)</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pickup</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solution</a:t>
            </a:r>
            <a:endParaRPr b="0" i="0" sz="600" u="none" cap="none" strike="noStrike">
              <a:solidFill>
                <a:srgbClr val="000000"/>
              </a:solidFill>
              <a:latin typeface="Arial"/>
              <a:ea typeface="Arial"/>
              <a:cs typeface="Arial"/>
              <a:sym typeface="Arial"/>
            </a:endParaRPr>
          </a:p>
        </p:txBody>
      </p:sp>
      <p:cxnSp>
        <p:nvCxnSpPr>
          <p:cNvPr id="3176" name="Google Shape;3176;p87"/>
          <p:cNvCxnSpPr>
            <a:stCxn id="3137" idx="2"/>
            <a:endCxn id="3175" idx="0"/>
          </p:cNvCxnSpPr>
          <p:nvPr/>
        </p:nvCxnSpPr>
        <p:spPr>
          <a:xfrm>
            <a:off x="4879200" y="2803350"/>
            <a:ext cx="0" cy="151500"/>
          </a:xfrm>
          <a:prstGeom prst="straightConnector1">
            <a:avLst/>
          </a:prstGeom>
          <a:noFill/>
          <a:ln cap="flat" cmpd="sng" w="9525">
            <a:solidFill>
              <a:schemeClr val="dk2"/>
            </a:solidFill>
            <a:prstDash val="solid"/>
            <a:round/>
            <a:headEnd len="sm" w="sm" type="none"/>
            <a:tailEnd len="sm" w="sm" type="none"/>
          </a:ln>
        </p:spPr>
      </p:cxnSp>
      <p:sp>
        <p:nvSpPr>
          <p:cNvPr id="3177" name="Google Shape;3177;p87"/>
          <p:cNvSpPr/>
          <p:nvPr/>
        </p:nvSpPr>
        <p:spPr>
          <a:xfrm>
            <a:off x="6606150" y="2954850"/>
            <a:ext cx="498900" cy="300300"/>
          </a:xfrm>
          <a:prstGeom prst="roundRect">
            <a:avLst>
              <a:gd fmla="val 16667" name="adj"/>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(Smart)</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lang="en" sz="600"/>
              <a:t>delivery</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solution</a:t>
            </a:r>
            <a:endParaRPr b="0" i="0" sz="600" u="none" cap="none" strike="noStrike">
              <a:solidFill>
                <a:srgbClr val="000000"/>
              </a:solidFill>
              <a:latin typeface="Arial"/>
              <a:ea typeface="Arial"/>
              <a:cs typeface="Arial"/>
              <a:sym typeface="Arial"/>
            </a:endParaRPr>
          </a:p>
        </p:txBody>
      </p:sp>
      <p:sp>
        <p:nvSpPr>
          <p:cNvPr id="3178" name="Google Shape;3178;p87"/>
          <p:cNvSpPr/>
          <p:nvPr/>
        </p:nvSpPr>
        <p:spPr>
          <a:xfrm>
            <a:off x="2914182" y="4359806"/>
            <a:ext cx="345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Point</a:t>
            </a:r>
            <a:endParaRPr b="0" i="0" sz="400" u="none" cap="none" strike="noStrike">
              <a:solidFill>
                <a:srgbClr val="000000"/>
              </a:solidFill>
              <a:latin typeface="Arial"/>
              <a:ea typeface="Arial"/>
              <a:cs typeface="Arial"/>
              <a:sym typeface="Arial"/>
            </a:endParaRPr>
          </a:p>
        </p:txBody>
      </p:sp>
      <p:sp>
        <p:nvSpPr>
          <p:cNvPr id="3179" name="Google Shape;3179;p87"/>
          <p:cNvSpPr txBox="1"/>
          <p:nvPr/>
        </p:nvSpPr>
        <p:spPr>
          <a:xfrm>
            <a:off x="4658775" y="924578"/>
            <a:ext cx="440700" cy="2154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180" name="Google Shape;3180;p87"/>
          <p:cNvSpPr txBox="1"/>
          <p:nvPr/>
        </p:nvSpPr>
        <p:spPr>
          <a:xfrm>
            <a:off x="2192220" y="4294495"/>
            <a:ext cx="292500" cy="369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最小地图单元</a:t>
            </a:r>
            <a:endParaRPr b="0" i="0" sz="500" u="none" cap="none" strike="noStrike">
              <a:solidFill>
                <a:srgbClr val="000000"/>
              </a:solidFill>
              <a:latin typeface="Arial"/>
              <a:ea typeface="Arial"/>
              <a:cs typeface="Arial"/>
              <a:sym typeface="Arial"/>
            </a:endParaRPr>
          </a:p>
        </p:txBody>
      </p:sp>
      <p:sp>
        <p:nvSpPr>
          <p:cNvPr id="3181" name="Google Shape;3181;p87"/>
          <p:cNvSpPr/>
          <p:nvPr/>
        </p:nvSpPr>
        <p:spPr>
          <a:xfrm>
            <a:off x="3801656" y="4733081"/>
            <a:ext cx="1025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Order/Operation Data</a:t>
            </a:r>
            <a:endParaRPr b="0" i="0" sz="600" u="none" cap="none" strike="noStrike">
              <a:solidFill>
                <a:srgbClr val="000000"/>
              </a:solidFill>
              <a:latin typeface="Arial"/>
              <a:ea typeface="Arial"/>
              <a:cs typeface="Arial"/>
              <a:sym typeface="Arial"/>
            </a:endParaRPr>
          </a:p>
        </p:txBody>
      </p:sp>
      <p:sp>
        <p:nvSpPr>
          <p:cNvPr id="3182" name="Google Shape;3182;p87"/>
          <p:cNvSpPr txBox="1"/>
          <p:nvPr/>
        </p:nvSpPr>
        <p:spPr>
          <a:xfrm>
            <a:off x="2191219" y="3028726"/>
            <a:ext cx="648900" cy="215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chemeClr val="dk1"/>
                </a:solidFill>
                <a:latin typeface="Arial"/>
                <a:ea typeface="Arial"/>
                <a:cs typeface="Arial"/>
                <a:sym typeface="Arial"/>
              </a:rPr>
              <a:t>②</a:t>
            </a:r>
            <a:r>
              <a:rPr b="0" i="0" lang="en" sz="500" u="none" cap="none" strike="noStrike">
                <a:solidFill>
                  <a:srgbClr val="000000"/>
                </a:solidFill>
                <a:latin typeface="Arial"/>
                <a:ea typeface="Arial"/>
                <a:cs typeface="Arial"/>
                <a:sym typeface="Arial"/>
              </a:rPr>
              <a:t>二段/三段码</a:t>
            </a:r>
            <a:endParaRPr b="0" i="0" sz="500" u="none" cap="none" strike="noStrike">
              <a:solidFill>
                <a:srgbClr val="000000"/>
              </a:solidFill>
              <a:latin typeface="Arial"/>
              <a:ea typeface="Arial"/>
              <a:cs typeface="Arial"/>
              <a:sym typeface="Arial"/>
            </a:endParaRPr>
          </a:p>
        </p:txBody>
      </p:sp>
      <p:sp>
        <p:nvSpPr>
          <p:cNvPr id="3183" name="Google Shape;3183;p87"/>
          <p:cNvSpPr txBox="1"/>
          <p:nvPr/>
        </p:nvSpPr>
        <p:spPr>
          <a:xfrm>
            <a:off x="120202" y="3786526"/>
            <a:ext cx="189300" cy="446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1" lang="en" sz="500" u="none" cap="none" strike="noStrike">
                <a:solidFill>
                  <a:srgbClr val="000000"/>
                </a:solidFill>
                <a:latin typeface="Arial"/>
                <a:ea typeface="Arial"/>
                <a:cs typeface="Arial"/>
                <a:sym typeface="Arial"/>
              </a:rPr>
              <a:t>数据分析</a:t>
            </a:r>
            <a:endParaRPr b="0" i="1" sz="500" u="none" cap="none" strike="noStrike">
              <a:solidFill>
                <a:srgbClr val="000000"/>
              </a:solidFill>
              <a:latin typeface="Arial"/>
              <a:ea typeface="Arial"/>
              <a:cs typeface="Arial"/>
              <a:sym typeface="Arial"/>
            </a:endParaRPr>
          </a:p>
        </p:txBody>
      </p:sp>
      <p:sp>
        <p:nvSpPr>
          <p:cNvPr id="3184" name="Google Shape;3184;p87"/>
          <p:cNvSpPr/>
          <p:nvPr/>
        </p:nvSpPr>
        <p:spPr>
          <a:xfrm>
            <a:off x="2971331" y="4733081"/>
            <a:ext cx="795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Network Data</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
              <a:buFont typeface="Arial"/>
              <a:buNone/>
            </a:pPr>
            <a:r>
              <a:rPr b="0" i="0" lang="en" sz="400" u="none" cap="none" strike="noStrike">
                <a:solidFill>
                  <a:schemeClr val="dk1"/>
                </a:solidFill>
                <a:latin typeface="Arial"/>
                <a:ea typeface="Arial"/>
                <a:cs typeface="Arial"/>
                <a:sym typeface="Arial"/>
              </a:rPr>
              <a:t>(Supply Chain)</a:t>
            </a:r>
            <a:endParaRPr b="0" i="0" sz="700" u="none" cap="none" strike="noStrike">
              <a:solidFill>
                <a:srgbClr val="000000"/>
              </a:solidFill>
              <a:latin typeface="Arial"/>
              <a:ea typeface="Arial"/>
              <a:cs typeface="Arial"/>
              <a:sym typeface="Arial"/>
            </a:endParaRPr>
          </a:p>
        </p:txBody>
      </p:sp>
      <p:sp>
        <p:nvSpPr>
          <p:cNvPr id="3185" name="Google Shape;3185;p87"/>
          <p:cNvSpPr/>
          <p:nvPr/>
        </p:nvSpPr>
        <p:spPr>
          <a:xfrm>
            <a:off x="2570438" y="4593694"/>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6" name="Google Shape;3186;p87"/>
          <p:cNvSpPr/>
          <p:nvPr/>
        </p:nvSpPr>
        <p:spPr>
          <a:xfrm>
            <a:off x="3053620" y="4587992"/>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7" name="Google Shape;3187;p87"/>
          <p:cNvSpPr/>
          <p:nvPr/>
        </p:nvSpPr>
        <p:spPr>
          <a:xfrm>
            <a:off x="785944" y="3840506"/>
            <a:ext cx="496200" cy="2583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Forecasting</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数据计算</a:t>
            </a:r>
            <a:endParaRPr b="0" i="0" sz="500" u="none" cap="none" strike="noStrike">
              <a:solidFill>
                <a:srgbClr val="000000"/>
              </a:solidFill>
              <a:latin typeface="Arial"/>
              <a:ea typeface="Arial"/>
              <a:cs typeface="Arial"/>
              <a:sym typeface="Arial"/>
            </a:endParaRPr>
          </a:p>
        </p:txBody>
      </p:sp>
      <p:cxnSp>
        <p:nvCxnSpPr>
          <p:cNvPr id="3188" name="Google Shape;3188;p87"/>
          <p:cNvCxnSpPr>
            <a:stCxn id="3181" idx="2"/>
            <a:endCxn id="3187" idx="2"/>
          </p:cNvCxnSpPr>
          <p:nvPr/>
        </p:nvCxnSpPr>
        <p:spPr>
          <a:xfrm flipH="1" rot="5400000">
            <a:off x="2261456" y="2871581"/>
            <a:ext cx="825600" cy="3280200"/>
          </a:xfrm>
          <a:prstGeom prst="bentConnector3">
            <a:avLst>
              <a:gd fmla="val -16156" name="adj1"/>
            </a:avLst>
          </a:prstGeom>
          <a:noFill/>
          <a:ln cap="flat" cmpd="sng" w="9525">
            <a:solidFill>
              <a:schemeClr val="dk2"/>
            </a:solidFill>
            <a:prstDash val="solid"/>
            <a:round/>
            <a:headEnd len="sm" w="sm" type="none"/>
            <a:tailEnd len="med" w="med" type="triangle"/>
          </a:ln>
        </p:spPr>
      </p:cxnSp>
      <p:sp>
        <p:nvSpPr>
          <p:cNvPr id="3189" name="Google Shape;3189;p87"/>
          <p:cNvSpPr/>
          <p:nvPr/>
        </p:nvSpPr>
        <p:spPr>
          <a:xfrm>
            <a:off x="1491150" y="3840506"/>
            <a:ext cx="498900" cy="2583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HeatMap</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chemeClr val="dk1"/>
                </a:solidFill>
                <a:latin typeface="Arial"/>
                <a:ea typeface="Arial"/>
                <a:cs typeface="Arial"/>
                <a:sym typeface="Arial"/>
              </a:rPr>
              <a:t>地图可视化</a:t>
            </a:r>
            <a:endParaRPr b="0" i="0" sz="700" u="none" cap="none" strike="noStrike">
              <a:solidFill>
                <a:srgbClr val="000000"/>
              </a:solidFill>
              <a:latin typeface="Arial"/>
              <a:ea typeface="Arial"/>
              <a:cs typeface="Arial"/>
              <a:sym typeface="Arial"/>
            </a:endParaRPr>
          </a:p>
        </p:txBody>
      </p:sp>
      <p:sp>
        <p:nvSpPr>
          <p:cNvPr id="3190" name="Google Shape;3190;p87"/>
          <p:cNvSpPr/>
          <p:nvPr/>
        </p:nvSpPr>
        <p:spPr>
          <a:xfrm>
            <a:off x="1491150" y="2044856"/>
            <a:ext cx="498900" cy="2583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SP HeatMap</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chemeClr val="dk1"/>
                </a:solidFill>
                <a:latin typeface="Arial"/>
                <a:ea typeface="Arial"/>
                <a:cs typeface="Arial"/>
                <a:sym typeface="Arial"/>
              </a:rPr>
              <a:t>SP选址逻辑</a:t>
            </a:r>
            <a:endParaRPr b="0" i="0" sz="700" u="none" cap="none" strike="noStrike">
              <a:solidFill>
                <a:srgbClr val="000000"/>
              </a:solidFill>
              <a:latin typeface="Arial"/>
              <a:ea typeface="Arial"/>
              <a:cs typeface="Arial"/>
              <a:sym typeface="Arial"/>
            </a:endParaRPr>
          </a:p>
        </p:txBody>
      </p:sp>
      <p:cxnSp>
        <p:nvCxnSpPr>
          <p:cNvPr id="3191" name="Google Shape;3191;p87"/>
          <p:cNvCxnSpPr>
            <a:stCxn id="3187" idx="0"/>
            <a:endCxn id="3192" idx="2"/>
          </p:cNvCxnSpPr>
          <p:nvPr/>
        </p:nvCxnSpPr>
        <p:spPr>
          <a:xfrm rot="10800000">
            <a:off x="1029244" y="2303006"/>
            <a:ext cx="4800" cy="1537500"/>
          </a:xfrm>
          <a:prstGeom prst="straightConnector1">
            <a:avLst/>
          </a:prstGeom>
          <a:noFill/>
          <a:ln cap="flat" cmpd="sng" w="9525">
            <a:solidFill>
              <a:schemeClr val="dk2"/>
            </a:solidFill>
            <a:prstDash val="solid"/>
            <a:round/>
            <a:headEnd len="sm" w="sm" type="none"/>
            <a:tailEnd len="med" w="med" type="triangle"/>
          </a:ln>
        </p:spPr>
      </p:cxnSp>
      <p:cxnSp>
        <p:nvCxnSpPr>
          <p:cNvPr id="3193" name="Google Shape;3193;p87"/>
          <p:cNvCxnSpPr>
            <a:stCxn id="3189" idx="0"/>
            <a:endCxn id="3190" idx="2"/>
          </p:cNvCxnSpPr>
          <p:nvPr/>
        </p:nvCxnSpPr>
        <p:spPr>
          <a:xfrm rot="10800000">
            <a:off x="1740600" y="2303006"/>
            <a:ext cx="0" cy="1537500"/>
          </a:xfrm>
          <a:prstGeom prst="straightConnector1">
            <a:avLst/>
          </a:prstGeom>
          <a:noFill/>
          <a:ln cap="flat" cmpd="sng" w="9525">
            <a:solidFill>
              <a:schemeClr val="dk2"/>
            </a:solidFill>
            <a:prstDash val="solid"/>
            <a:round/>
            <a:headEnd len="sm" w="sm" type="none"/>
            <a:tailEnd len="med" w="med" type="triangle"/>
          </a:ln>
        </p:spPr>
      </p:cxnSp>
      <p:cxnSp>
        <p:nvCxnSpPr>
          <p:cNvPr id="3194" name="Google Shape;3194;p87"/>
          <p:cNvCxnSpPr>
            <a:stCxn id="3112" idx="1"/>
            <a:endCxn id="3189" idx="2"/>
          </p:cNvCxnSpPr>
          <p:nvPr/>
        </p:nvCxnSpPr>
        <p:spPr>
          <a:xfrm rot="10800000">
            <a:off x="1740544" y="4098863"/>
            <a:ext cx="458100" cy="372900"/>
          </a:xfrm>
          <a:prstGeom prst="bentConnector2">
            <a:avLst/>
          </a:prstGeom>
          <a:noFill/>
          <a:ln cap="flat" cmpd="sng" w="9525">
            <a:solidFill>
              <a:schemeClr val="dk2"/>
            </a:solidFill>
            <a:prstDash val="solid"/>
            <a:round/>
            <a:headEnd len="sm" w="sm" type="none"/>
            <a:tailEnd len="med" w="med" type="triangle"/>
          </a:ln>
        </p:spPr>
      </p:cxnSp>
      <p:cxnSp>
        <p:nvCxnSpPr>
          <p:cNvPr id="3195" name="Google Shape;3195;p87"/>
          <p:cNvCxnSpPr/>
          <p:nvPr/>
        </p:nvCxnSpPr>
        <p:spPr>
          <a:xfrm flipH="1">
            <a:off x="3395710" y="4348556"/>
            <a:ext cx="1800" cy="271200"/>
          </a:xfrm>
          <a:prstGeom prst="straightConnector1">
            <a:avLst/>
          </a:prstGeom>
          <a:noFill/>
          <a:ln cap="flat" cmpd="sng" w="9525">
            <a:solidFill>
              <a:schemeClr val="dk2"/>
            </a:solidFill>
            <a:prstDash val="solid"/>
            <a:round/>
            <a:headEnd len="sm" w="sm" type="none"/>
            <a:tailEnd len="sm" w="sm" type="none"/>
          </a:ln>
        </p:spPr>
      </p:cxnSp>
      <p:sp>
        <p:nvSpPr>
          <p:cNvPr id="3196" name="Google Shape;3196;p87"/>
          <p:cNvSpPr/>
          <p:nvPr/>
        </p:nvSpPr>
        <p:spPr>
          <a:xfrm>
            <a:off x="3320327" y="4431285"/>
            <a:ext cx="152100" cy="68400"/>
          </a:xfrm>
          <a:prstGeom prst="leftRight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7" name="Google Shape;3197;p87"/>
          <p:cNvSpPr/>
          <p:nvPr/>
        </p:nvSpPr>
        <p:spPr>
          <a:xfrm>
            <a:off x="3519394" y="4355948"/>
            <a:ext cx="735300" cy="213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基于最小地图单元</a:t>
            </a:r>
            <a:endParaRPr b="0" i="0" sz="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业务规则属性(业务PM)</a:t>
            </a:r>
            <a:endParaRPr b="0" i="0" sz="500" u="none" cap="none" strike="noStrike">
              <a:solidFill>
                <a:srgbClr val="000000"/>
              </a:solidFill>
              <a:latin typeface="Arial"/>
              <a:ea typeface="Arial"/>
              <a:cs typeface="Arial"/>
              <a:sym typeface="Arial"/>
            </a:endParaRPr>
          </a:p>
        </p:txBody>
      </p:sp>
      <p:sp>
        <p:nvSpPr>
          <p:cNvPr id="3198" name="Google Shape;3198;p87"/>
          <p:cNvSpPr/>
          <p:nvPr/>
        </p:nvSpPr>
        <p:spPr>
          <a:xfrm>
            <a:off x="3943494" y="4603873"/>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9" name="Google Shape;3199;p87"/>
          <p:cNvSpPr/>
          <p:nvPr/>
        </p:nvSpPr>
        <p:spPr>
          <a:xfrm>
            <a:off x="2123288" y="3850744"/>
            <a:ext cx="543600" cy="2490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FM pickup</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可视化及规则编辑</a:t>
            </a:r>
            <a:endParaRPr b="0" i="0" sz="500" u="none" cap="none" strike="noStrike">
              <a:solidFill>
                <a:srgbClr val="000000"/>
              </a:solidFill>
              <a:latin typeface="Arial"/>
              <a:ea typeface="Arial"/>
              <a:cs typeface="Arial"/>
              <a:sym typeface="Arial"/>
            </a:endParaRPr>
          </a:p>
        </p:txBody>
      </p:sp>
      <p:sp>
        <p:nvSpPr>
          <p:cNvPr id="3200" name="Google Shape;3200;p87"/>
          <p:cNvSpPr/>
          <p:nvPr/>
        </p:nvSpPr>
        <p:spPr>
          <a:xfrm>
            <a:off x="3691013" y="3850209"/>
            <a:ext cx="460800" cy="2490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Assignment </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Algo</a:t>
            </a:r>
            <a:endParaRPr b="0" i="0" sz="600" u="none" cap="none" strike="noStrike">
              <a:solidFill>
                <a:srgbClr val="000000"/>
              </a:solidFill>
              <a:latin typeface="Arial"/>
              <a:ea typeface="Arial"/>
              <a:cs typeface="Arial"/>
              <a:sym typeface="Arial"/>
            </a:endParaRPr>
          </a:p>
        </p:txBody>
      </p:sp>
      <p:cxnSp>
        <p:nvCxnSpPr>
          <p:cNvPr id="3201" name="Google Shape;3201;p87"/>
          <p:cNvCxnSpPr>
            <a:stCxn id="3148" idx="2"/>
            <a:endCxn id="3177" idx="0"/>
          </p:cNvCxnSpPr>
          <p:nvPr/>
        </p:nvCxnSpPr>
        <p:spPr>
          <a:xfrm>
            <a:off x="6855563" y="2803350"/>
            <a:ext cx="0" cy="151500"/>
          </a:xfrm>
          <a:prstGeom prst="straightConnector1">
            <a:avLst/>
          </a:prstGeom>
          <a:noFill/>
          <a:ln cap="flat" cmpd="sng" w="9525">
            <a:solidFill>
              <a:schemeClr val="dk2"/>
            </a:solidFill>
            <a:prstDash val="solid"/>
            <a:round/>
            <a:headEnd len="sm" w="sm" type="none"/>
            <a:tailEnd len="sm" w="sm" type="none"/>
          </a:ln>
        </p:spPr>
      </p:cxnSp>
      <p:sp>
        <p:nvSpPr>
          <p:cNvPr id="3202" name="Google Shape;3202;p87"/>
          <p:cNvSpPr/>
          <p:nvPr/>
        </p:nvSpPr>
        <p:spPr>
          <a:xfrm>
            <a:off x="3146185" y="3846947"/>
            <a:ext cx="460800" cy="2490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Sorting </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Algo</a:t>
            </a:r>
            <a:endParaRPr b="0" i="0" sz="600" u="none" cap="none" strike="noStrike">
              <a:solidFill>
                <a:srgbClr val="000000"/>
              </a:solidFill>
              <a:latin typeface="Arial"/>
              <a:ea typeface="Arial"/>
              <a:cs typeface="Arial"/>
              <a:sym typeface="Arial"/>
            </a:endParaRPr>
          </a:p>
        </p:txBody>
      </p:sp>
      <p:cxnSp>
        <p:nvCxnSpPr>
          <p:cNvPr id="3203" name="Google Shape;3203;p87"/>
          <p:cNvCxnSpPr/>
          <p:nvPr/>
        </p:nvCxnSpPr>
        <p:spPr>
          <a:xfrm>
            <a:off x="2912789" y="3758593"/>
            <a:ext cx="0" cy="486600"/>
          </a:xfrm>
          <a:prstGeom prst="straightConnector1">
            <a:avLst/>
          </a:prstGeom>
          <a:noFill/>
          <a:ln cap="flat" cmpd="sng" w="9525">
            <a:solidFill>
              <a:schemeClr val="dk2"/>
            </a:solidFill>
            <a:prstDash val="dash"/>
            <a:round/>
            <a:headEnd len="sm" w="sm" type="none"/>
            <a:tailEnd len="sm" w="sm" type="none"/>
          </a:ln>
        </p:spPr>
      </p:cxnSp>
      <p:cxnSp>
        <p:nvCxnSpPr>
          <p:cNvPr id="3204" name="Google Shape;3204;p87"/>
          <p:cNvCxnSpPr/>
          <p:nvPr/>
        </p:nvCxnSpPr>
        <p:spPr>
          <a:xfrm>
            <a:off x="1380699" y="3758593"/>
            <a:ext cx="0" cy="481200"/>
          </a:xfrm>
          <a:prstGeom prst="straightConnector1">
            <a:avLst/>
          </a:prstGeom>
          <a:noFill/>
          <a:ln cap="flat" cmpd="sng" w="9525">
            <a:solidFill>
              <a:schemeClr val="dk2"/>
            </a:solidFill>
            <a:prstDash val="dash"/>
            <a:round/>
            <a:headEnd len="sm" w="sm" type="none"/>
            <a:tailEnd len="sm" w="sm" type="none"/>
          </a:ln>
        </p:spPr>
      </p:cxnSp>
      <p:sp>
        <p:nvSpPr>
          <p:cNvPr id="3205" name="Google Shape;3205;p87"/>
          <p:cNvSpPr txBox="1"/>
          <p:nvPr/>
        </p:nvSpPr>
        <p:spPr>
          <a:xfrm>
            <a:off x="1334312" y="3751876"/>
            <a:ext cx="189300" cy="5232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1" lang="en" sz="500" u="none" cap="none" strike="noStrike">
                <a:solidFill>
                  <a:srgbClr val="000000"/>
                </a:solidFill>
                <a:latin typeface="Arial"/>
                <a:ea typeface="Arial"/>
                <a:cs typeface="Arial"/>
                <a:sym typeface="Arial"/>
              </a:rPr>
              <a:t>数据可视化</a:t>
            </a:r>
            <a:endParaRPr b="0" i="1" sz="500" u="none" cap="none" strike="noStrike">
              <a:solidFill>
                <a:srgbClr val="000000"/>
              </a:solidFill>
              <a:latin typeface="Arial"/>
              <a:ea typeface="Arial"/>
              <a:cs typeface="Arial"/>
              <a:sym typeface="Arial"/>
            </a:endParaRPr>
          </a:p>
        </p:txBody>
      </p:sp>
      <p:sp>
        <p:nvSpPr>
          <p:cNvPr id="3206" name="Google Shape;3206;p87"/>
          <p:cNvSpPr txBox="1"/>
          <p:nvPr/>
        </p:nvSpPr>
        <p:spPr>
          <a:xfrm>
            <a:off x="2865080" y="3786526"/>
            <a:ext cx="189300" cy="4464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00"/>
              <a:buFont typeface="Arial"/>
              <a:buNone/>
            </a:pPr>
            <a:r>
              <a:rPr b="0" i="1" lang="en" sz="500" u="none" cap="none" strike="noStrike">
                <a:solidFill>
                  <a:srgbClr val="000000"/>
                </a:solidFill>
                <a:latin typeface="Arial"/>
                <a:ea typeface="Arial"/>
                <a:cs typeface="Arial"/>
                <a:sym typeface="Arial"/>
              </a:rPr>
              <a:t>算法应用</a:t>
            </a:r>
            <a:endParaRPr b="0" i="1" sz="500" u="none" cap="none" strike="noStrike">
              <a:solidFill>
                <a:srgbClr val="000000"/>
              </a:solidFill>
              <a:latin typeface="Arial"/>
              <a:ea typeface="Arial"/>
              <a:cs typeface="Arial"/>
              <a:sym typeface="Arial"/>
            </a:endParaRPr>
          </a:p>
        </p:txBody>
      </p:sp>
      <p:cxnSp>
        <p:nvCxnSpPr>
          <p:cNvPr id="3207" name="Google Shape;3207;p87"/>
          <p:cNvCxnSpPr>
            <a:stCxn id="3171" idx="2"/>
            <a:endCxn id="3202" idx="0"/>
          </p:cNvCxnSpPr>
          <p:nvPr/>
        </p:nvCxnSpPr>
        <p:spPr>
          <a:xfrm flipH="1" rot="-5400000">
            <a:off x="2924662" y="3394898"/>
            <a:ext cx="336600" cy="567300"/>
          </a:xfrm>
          <a:prstGeom prst="curvedConnector3">
            <a:avLst>
              <a:gd fmla="val 50004" name="adj1"/>
            </a:avLst>
          </a:prstGeom>
          <a:noFill/>
          <a:ln cap="flat" cmpd="sng" w="9525">
            <a:solidFill>
              <a:schemeClr val="dk2"/>
            </a:solidFill>
            <a:prstDash val="solid"/>
            <a:round/>
            <a:headEnd len="sm" w="sm" type="none"/>
            <a:tailEnd len="sm" w="sm" type="none"/>
          </a:ln>
        </p:spPr>
      </p:cxnSp>
      <p:sp>
        <p:nvSpPr>
          <p:cNvPr id="3208" name="Google Shape;3208;p87"/>
          <p:cNvSpPr/>
          <p:nvPr/>
        </p:nvSpPr>
        <p:spPr>
          <a:xfrm>
            <a:off x="2571521" y="4194169"/>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9" name="Google Shape;3209;p87"/>
          <p:cNvSpPr/>
          <p:nvPr/>
        </p:nvSpPr>
        <p:spPr>
          <a:xfrm>
            <a:off x="3744892" y="4206687"/>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10" name="Google Shape;3210;p87"/>
          <p:cNvSpPr/>
          <p:nvPr/>
        </p:nvSpPr>
        <p:spPr>
          <a:xfrm>
            <a:off x="4663050" y="3396394"/>
            <a:ext cx="443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Pickup </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Task</a:t>
            </a:r>
            <a:endParaRPr b="0" i="0" sz="300" u="none" cap="none" strike="noStrike">
              <a:solidFill>
                <a:srgbClr val="000000"/>
              </a:solidFill>
              <a:latin typeface="Arial"/>
              <a:ea typeface="Arial"/>
              <a:cs typeface="Arial"/>
              <a:sym typeface="Arial"/>
            </a:endParaRPr>
          </a:p>
        </p:txBody>
      </p:sp>
      <p:sp>
        <p:nvSpPr>
          <p:cNvPr id="3211" name="Google Shape;3211;p87"/>
          <p:cNvSpPr/>
          <p:nvPr/>
        </p:nvSpPr>
        <p:spPr>
          <a:xfrm>
            <a:off x="6661388" y="3396394"/>
            <a:ext cx="3885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Delivery Task</a:t>
            </a:r>
            <a:endParaRPr b="0" i="0" sz="300" u="none" cap="none" strike="noStrike">
              <a:solidFill>
                <a:srgbClr val="000000"/>
              </a:solidFill>
              <a:latin typeface="Arial"/>
              <a:ea typeface="Arial"/>
              <a:cs typeface="Arial"/>
              <a:sym typeface="Arial"/>
            </a:endParaRPr>
          </a:p>
        </p:txBody>
      </p:sp>
      <p:sp>
        <p:nvSpPr>
          <p:cNvPr id="3212" name="Google Shape;3212;p87"/>
          <p:cNvSpPr/>
          <p:nvPr/>
        </p:nvSpPr>
        <p:spPr>
          <a:xfrm>
            <a:off x="5161027" y="3396394"/>
            <a:ext cx="443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Inbound</a:t>
            </a:r>
            <a:endParaRPr b="0" i="0" sz="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Sort/Pack</a:t>
            </a:r>
            <a:endParaRPr b="0" i="0" sz="500" u="none" cap="none" strike="noStrike">
              <a:solidFill>
                <a:srgbClr val="000000"/>
              </a:solidFill>
              <a:latin typeface="Arial"/>
              <a:ea typeface="Arial"/>
              <a:cs typeface="Arial"/>
              <a:sym typeface="Arial"/>
            </a:endParaRPr>
          </a:p>
        </p:txBody>
      </p:sp>
      <p:sp>
        <p:nvSpPr>
          <p:cNvPr id="3213" name="Google Shape;3213;p87"/>
          <p:cNvSpPr/>
          <p:nvPr/>
        </p:nvSpPr>
        <p:spPr>
          <a:xfrm>
            <a:off x="5700045" y="3396394"/>
            <a:ext cx="401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Line Trips</a:t>
            </a:r>
            <a:endParaRPr b="0" i="0" sz="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Task</a:t>
            </a:r>
            <a:endParaRPr b="0" i="0" sz="500" u="none" cap="none" strike="noStrike">
              <a:solidFill>
                <a:srgbClr val="000000"/>
              </a:solidFill>
              <a:latin typeface="Arial"/>
              <a:ea typeface="Arial"/>
              <a:cs typeface="Arial"/>
              <a:sym typeface="Arial"/>
            </a:endParaRPr>
          </a:p>
        </p:txBody>
      </p:sp>
      <p:sp>
        <p:nvSpPr>
          <p:cNvPr id="3214" name="Google Shape;3214;p87"/>
          <p:cNvSpPr/>
          <p:nvPr/>
        </p:nvSpPr>
        <p:spPr>
          <a:xfrm>
            <a:off x="6171718" y="3396394"/>
            <a:ext cx="401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500"/>
              <a:buFont typeface="Arial"/>
              <a:buNone/>
            </a:pPr>
            <a:r>
              <a:rPr lang="en" sz="500"/>
              <a:t>Inbound/Outbound Task</a:t>
            </a:r>
            <a:endParaRPr b="0" i="0" sz="500" u="none" cap="none" strike="noStrike">
              <a:solidFill>
                <a:srgbClr val="000000"/>
              </a:solidFill>
              <a:latin typeface="Arial"/>
              <a:ea typeface="Arial"/>
              <a:cs typeface="Arial"/>
              <a:sym typeface="Arial"/>
            </a:endParaRPr>
          </a:p>
        </p:txBody>
      </p:sp>
      <p:cxnSp>
        <p:nvCxnSpPr>
          <p:cNvPr id="3215" name="Google Shape;3215;p87"/>
          <p:cNvCxnSpPr>
            <a:stCxn id="3175" idx="2"/>
            <a:endCxn id="3210" idx="0"/>
          </p:cNvCxnSpPr>
          <p:nvPr/>
        </p:nvCxnSpPr>
        <p:spPr>
          <a:xfrm>
            <a:off x="4879200" y="3255150"/>
            <a:ext cx="5400" cy="141300"/>
          </a:xfrm>
          <a:prstGeom prst="straightConnector1">
            <a:avLst/>
          </a:prstGeom>
          <a:noFill/>
          <a:ln cap="flat" cmpd="sng" w="9525">
            <a:solidFill>
              <a:schemeClr val="dk2"/>
            </a:solidFill>
            <a:prstDash val="solid"/>
            <a:round/>
            <a:headEnd len="sm" w="sm" type="none"/>
            <a:tailEnd len="sm" w="sm" type="none"/>
          </a:ln>
        </p:spPr>
      </p:cxnSp>
      <p:cxnSp>
        <p:nvCxnSpPr>
          <p:cNvPr id="3216" name="Google Shape;3216;p87"/>
          <p:cNvCxnSpPr>
            <a:stCxn id="3139" idx="2"/>
            <a:endCxn id="3212" idx="0"/>
          </p:cNvCxnSpPr>
          <p:nvPr/>
        </p:nvCxnSpPr>
        <p:spPr>
          <a:xfrm>
            <a:off x="5382577" y="2803350"/>
            <a:ext cx="0" cy="593100"/>
          </a:xfrm>
          <a:prstGeom prst="straightConnector1">
            <a:avLst/>
          </a:prstGeom>
          <a:noFill/>
          <a:ln cap="flat" cmpd="sng" w="9525">
            <a:solidFill>
              <a:schemeClr val="dk2"/>
            </a:solidFill>
            <a:prstDash val="solid"/>
            <a:round/>
            <a:headEnd len="sm" w="sm" type="none"/>
            <a:tailEnd len="sm" w="sm" type="none"/>
          </a:ln>
        </p:spPr>
      </p:cxnSp>
      <p:cxnSp>
        <p:nvCxnSpPr>
          <p:cNvPr id="3217" name="Google Shape;3217;p87"/>
          <p:cNvCxnSpPr>
            <a:stCxn id="3141" idx="2"/>
            <a:endCxn id="3213" idx="0"/>
          </p:cNvCxnSpPr>
          <p:nvPr/>
        </p:nvCxnSpPr>
        <p:spPr>
          <a:xfrm>
            <a:off x="5900670" y="2803350"/>
            <a:ext cx="0" cy="593100"/>
          </a:xfrm>
          <a:prstGeom prst="straightConnector1">
            <a:avLst/>
          </a:prstGeom>
          <a:noFill/>
          <a:ln cap="flat" cmpd="sng" w="9525">
            <a:solidFill>
              <a:schemeClr val="dk2"/>
            </a:solidFill>
            <a:prstDash val="solid"/>
            <a:round/>
            <a:headEnd len="sm" w="sm" type="none"/>
            <a:tailEnd len="sm" w="sm" type="none"/>
          </a:ln>
        </p:spPr>
      </p:cxnSp>
      <p:cxnSp>
        <p:nvCxnSpPr>
          <p:cNvPr id="3218" name="Google Shape;3218;p87"/>
          <p:cNvCxnSpPr>
            <a:stCxn id="3142" idx="2"/>
            <a:endCxn id="3214" idx="0"/>
          </p:cNvCxnSpPr>
          <p:nvPr/>
        </p:nvCxnSpPr>
        <p:spPr>
          <a:xfrm>
            <a:off x="6372455" y="2803350"/>
            <a:ext cx="0" cy="593100"/>
          </a:xfrm>
          <a:prstGeom prst="straightConnector1">
            <a:avLst/>
          </a:prstGeom>
          <a:noFill/>
          <a:ln cap="flat" cmpd="sng" w="9525">
            <a:solidFill>
              <a:schemeClr val="dk2"/>
            </a:solidFill>
            <a:prstDash val="solid"/>
            <a:round/>
            <a:headEnd len="sm" w="sm" type="none"/>
            <a:tailEnd len="sm" w="sm" type="none"/>
          </a:ln>
        </p:spPr>
      </p:cxnSp>
      <p:cxnSp>
        <p:nvCxnSpPr>
          <p:cNvPr id="3219" name="Google Shape;3219;p87"/>
          <p:cNvCxnSpPr>
            <a:stCxn id="3177" idx="2"/>
            <a:endCxn id="3211" idx="0"/>
          </p:cNvCxnSpPr>
          <p:nvPr/>
        </p:nvCxnSpPr>
        <p:spPr>
          <a:xfrm>
            <a:off x="6855600" y="3255150"/>
            <a:ext cx="0" cy="141300"/>
          </a:xfrm>
          <a:prstGeom prst="straightConnector1">
            <a:avLst/>
          </a:prstGeom>
          <a:noFill/>
          <a:ln cap="flat" cmpd="sng" w="9525">
            <a:solidFill>
              <a:schemeClr val="dk2"/>
            </a:solidFill>
            <a:prstDash val="solid"/>
            <a:round/>
            <a:headEnd len="sm" w="sm" type="none"/>
            <a:tailEnd len="sm" w="sm" type="none"/>
          </a:ln>
        </p:spPr>
      </p:cxnSp>
      <p:cxnSp>
        <p:nvCxnSpPr>
          <p:cNvPr id="3220" name="Google Shape;3220;p87"/>
          <p:cNvCxnSpPr>
            <a:stCxn id="3175" idx="2"/>
            <a:endCxn id="3199" idx="0"/>
          </p:cNvCxnSpPr>
          <p:nvPr/>
        </p:nvCxnSpPr>
        <p:spPr>
          <a:xfrm rot="5400000">
            <a:off x="3339450" y="2310900"/>
            <a:ext cx="595500" cy="2484000"/>
          </a:xfrm>
          <a:prstGeom prst="curvedConnector3">
            <a:avLst>
              <a:gd fmla="val 67734" name="adj1"/>
            </a:avLst>
          </a:prstGeom>
          <a:noFill/>
          <a:ln cap="flat" cmpd="sng" w="9525">
            <a:solidFill>
              <a:schemeClr val="dk2"/>
            </a:solidFill>
            <a:prstDash val="solid"/>
            <a:round/>
            <a:headEnd len="sm" w="sm" type="none"/>
            <a:tailEnd len="sm" w="sm" type="none"/>
          </a:ln>
        </p:spPr>
      </p:cxnSp>
      <p:cxnSp>
        <p:nvCxnSpPr>
          <p:cNvPr id="3221" name="Google Shape;3221;p87"/>
          <p:cNvCxnSpPr>
            <a:stCxn id="3177" idx="2"/>
            <a:endCxn id="3200" idx="0"/>
          </p:cNvCxnSpPr>
          <p:nvPr/>
        </p:nvCxnSpPr>
        <p:spPr>
          <a:xfrm rot="5400000">
            <a:off x="5090850" y="2085600"/>
            <a:ext cx="595200" cy="2934300"/>
          </a:xfrm>
          <a:prstGeom prst="curvedConnector3">
            <a:avLst>
              <a:gd fmla="val 50007" name="adj1"/>
            </a:avLst>
          </a:prstGeom>
          <a:noFill/>
          <a:ln cap="flat" cmpd="sng" w="9525">
            <a:solidFill>
              <a:schemeClr val="dk2"/>
            </a:solidFill>
            <a:prstDash val="solid"/>
            <a:round/>
            <a:headEnd len="sm" w="sm" type="none"/>
            <a:tailEnd len="sm" w="sm" type="none"/>
          </a:ln>
        </p:spPr>
      </p:cxnSp>
      <p:grpSp>
        <p:nvGrpSpPr>
          <p:cNvPr id="3222" name="Google Shape;3222;p87"/>
          <p:cNvGrpSpPr/>
          <p:nvPr/>
        </p:nvGrpSpPr>
        <p:grpSpPr>
          <a:xfrm>
            <a:off x="4711470" y="3771920"/>
            <a:ext cx="362317" cy="323176"/>
            <a:chOff x="5926499" y="4460144"/>
            <a:chExt cx="616500" cy="549900"/>
          </a:xfrm>
        </p:grpSpPr>
        <p:sp>
          <p:nvSpPr>
            <p:cNvPr id="3223" name="Google Shape;3223;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24" name="Google Shape;3224;p87"/>
            <p:cNvSpPr txBox="1"/>
            <p:nvPr/>
          </p:nvSpPr>
          <p:spPr>
            <a:xfrm>
              <a:off x="5926499" y="4460144"/>
              <a:ext cx="616500" cy="549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FM</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Driver</a:t>
              </a:r>
              <a:endParaRPr b="0" i="0" sz="600" u="none" cap="none" strike="noStrike">
                <a:solidFill>
                  <a:srgbClr val="000000"/>
                </a:solidFill>
                <a:latin typeface="Arial"/>
                <a:ea typeface="Arial"/>
                <a:cs typeface="Arial"/>
                <a:sym typeface="Arial"/>
              </a:endParaRPr>
            </a:p>
          </p:txBody>
        </p:sp>
      </p:grpSp>
      <p:grpSp>
        <p:nvGrpSpPr>
          <p:cNvPr id="3225" name="Google Shape;3225;p87"/>
          <p:cNvGrpSpPr/>
          <p:nvPr/>
        </p:nvGrpSpPr>
        <p:grpSpPr>
          <a:xfrm>
            <a:off x="6691201" y="3763193"/>
            <a:ext cx="345391" cy="323176"/>
            <a:chOff x="5963149" y="4445293"/>
            <a:chExt cx="587700" cy="549900"/>
          </a:xfrm>
        </p:grpSpPr>
        <p:sp>
          <p:nvSpPr>
            <p:cNvPr id="3226" name="Google Shape;3226;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27" name="Google Shape;3227;p87"/>
            <p:cNvSpPr txBox="1"/>
            <p:nvPr/>
          </p:nvSpPr>
          <p:spPr>
            <a:xfrm>
              <a:off x="5963149" y="4445293"/>
              <a:ext cx="587700" cy="549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LM</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Driver</a:t>
              </a:r>
              <a:endParaRPr b="0" i="0" sz="600" u="none" cap="none" strike="noStrike">
                <a:solidFill>
                  <a:srgbClr val="000000"/>
                </a:solidFill>
                <a:latin typeface="Arial"/>
                <a:ea typeface="Arial"/>
                <a:cs typeface="Arial"/>
                <a:sym typeface="Arial"/>
              </a:endParaRPr>
            </a:p>
          </p:txBody>
        </p:sp>
      </p:grpSp>
      <p:sp>
        <p:nvSpPr>
          <p:cNvPr id="3228" name="Google Shape;3228;p87"/>
          <p:cNvSpPr/>
          <p:nvPr/>
        </p:nvSpPr>
        <p:spPr>
          <a:xfrm>
            <a:off x="5618496" y="4373621"/>
            <a:ext cx="5619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F04E1C"/>
                </a:solidFill>
                <a:latin typeface="Arial"/>
                <a:ea typeface="Arial"/>
                <a:cs typeface="Arial"/>
                <a:sym typeface="Arial"/>
              </a:rPr>
              <a:t>Workforce</a:t>
            </a:r>
            <a:endParaRPr b="1" i="0" sz="600" u="none" cap="none" strike="noStrike">
              <a:solidFill>
                <a:srgbClr val="F04E1C"/>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F04E1C"/>
                </a:solidFill>
                <a:latin typeface="Arial"/>
                <a:ea typeface="Arial"/>
                <a:cs typeface="Arial"/>
                <a:sym typeface="Arial"/>
              </a:rPr>
              <a:t>identity</a:t>
            </a:r>
            <a:endParaRPr b="1" i="0" sz="600" u="none" cap="none" strike="noStrike">
              <a:solidFill>
                <a:srgbClr val="F04E1C"/>
              </a:solidFill>
              <a:latin typeface="Arial"/>
              <a:ea typeface="Arial"/>
              <a:cs typeface="Arial"/>
              <a:sym typeface="Arial"/>
            </a:endParaRPr>
          </a:p>
        </p:txBody>
      </p:sp>
      <p:grpSp>
        <p:nvGrpSpPr>
          <p:cNvPr id="3229" name="Google Shape;3229;p87"/>
          <p:cNvGrpSpPr/>
          <p:nvPr/>
        </p:nvGrpSpPr>
        <p:grpSpPr>
          <a:xfrm>
            <a:off x="5222222" y="3771920"/>
            <a:ext cx="345391" cy="323176"/>
            <a:chOff x="5957453" y="4460144"/>
            <a:chExt cx="587700" cy="549900"/>
          </a:xfrm>
        </p:grpSpPr>
        <p:sp>
          <p:nvSpPr>
            <p:cNvPr id="3230" name="Google Shape;3230;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31" name="Google Shape;3231;p87"/>
            <p:cNvSpPr txBox="1"/>
            <p:nvPr/>
          </p:nvSpPr>
          <p:spPr>
            <a:xfrm>
              <a:off x="5957453" y="4460144"/>
              <a:ext cx="587700" cy="549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Operator</a:t>
              </a:r>
              <a:endParaRPr b="0" i="0" sz="600" u="none" cap="none" strike="noStrike">
                <a:solidFill>
                  <a:srgbClr val="000000"/>
                </a:solidFill>
                <a:latin typeface="Arial"/>
                <a:ea typeface="Arial"/>
                <a:cs typeface="Arial"/>
                <a:sym typeface="Arial"/>
              </a:endParaRPr>
            </a:p>
          </p:txBody>
        </p:sp>
      </p:grpSp>
      <p:grpSp>
        <p:nvGrpSpPr>
          <p:cNvPr id="3232" name="Google Shape;3232;p87"/>
          <p:cNvGrpSpPr/>
          <p:nvPr/>
        </p:nvGrpSpPr>
        <p:grpSpPr>
          <a:xfrm>
            <a:off x="5718975" y="3766541"/>
            <a:ext cx="362317" cy="323176"/>
            <a:chOff x="5929994" y="4450990"/>
            <a:chExt cx="616500" cy="549900"/>
          </a:xfrm>
        </p:grpSpPr>
        <p:sp>
          <p:nvSpPr>
            <p:cNvPr id="3233" name="Google Shape;3233;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34" name="Google Shape;3234;p87"/>
            <p:cNvSpPr txBox="1"/>
            <p:nvPr/>
          </p:nvSpPr>
          <p:spPr>
            <a:xfrm>
              <a:off x="5929994" y="4450990"/>
              <a:ext cx="616500" cy="549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LH</a:t>
              </a:r>
              <a:endParaRPr b="0" i="0" sz="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Driver</a:t>
              </a:r>
              <a:endParaRPr b="0" i="0" sz="600" u="none" cap="none" strike="noStrike">
                <a:solidFill>
                  <a:schemeClr val="dk1"/>
                </a:solidFill>
                <a:latin typeface="Arial"/>
                <a:ea typeface="Arial"/>
                <a:cs typeface="Arial"/>
                <a:sym typeface="Arial"/>
              </a:endParaRPr>
            </a:p>
          </p:txBody>
        </p:sp>
      </p:grpSp>
      <p:cxnSp>
        <p:nvCxnSpPr>
          <p:cNvPr id="3235" name="Google Shape;3235;p87"/>
          <p:cNvCxnSpPr>
            <a:stCxn id="3224" idx="2"/>
            <a:endCxn id="3228" idx="0"/>
          </p:cNvCxnSpPr>
          <p:nvPr/>
        </p:nvCxnSpPr>
        <p:spPr>
          <a:xfrm flipH="1" rot="-5400000">
            <a:off x="5256828" y="3730897"/>
            <a:ext cx="278400" cy="1006800"/>
          </a:xfrm>
          <a:prstGeom prst="bentConnector3">
            <a:avLst>
              <a:gd fmla="val 49995" name="adj1"/>
            </a:avLst>
          </a:prstGeom>
          <a:noFill/>
          <a:ln cap="flat" cmpd="sng" w="9525">
            <a:solidFill>
              <a:schemeClr val="dk2"/>
            </a:solidFill>
            <a:prstDash val="solid"/>
            <a:round/>
            <a:headEnd len="sm" w="sm" type="none"/>
            <a:tailEnd len="sm" w="sm" type="none"/>
          </a:ln>
        </p:spPr>
      </p:cxnSp>
      <p:cxnSp>
        <p:nvCxnSpPr>
          <p:cNvPr id="3236" name="Google Shape;3236;p87"/>
          <p:cNvCxnSpPr>
            <a:stCxn id="3231" idx="2"/>
            <a:endCxn id="3228" idx="0"/>
          </p:cNvCxnSpPr>
          <p:nvPr/>
        </p:nvCxnSpPr>
        <p:spPr>
          <a:xfrm flipH="1" rot="-5400000">
            <a:off x="5508018" y="3981997"/>
            <a:ext cx="278400" cy="504600"/>
          </a:xfrm>
          <a:prstGeom prst="bentConnector3">
            <a:avLst>
              <a:gd fmla="val 49995" name="adj1"/>
            </a:avLst>
          </a:prstGeom>
          <a:noFill/>
          <a:ln cap="flat" cmpd="sng" w="9525">
            <a:solidFill>
              <a:schemeClr val="dk2"/>
            </a:solidFill>
            <a:prstDash val="solid"/>
            <a:round/>
            <a:headEnd len="sm" w="sm" type="none"/>
            <a:tailEnd len="sm" w="sm" type="none"/>
          </a:ln>
        </p:spPr>
      </p:cxnSp>
      <p:cxnSp>
        <p:nvCxnSpPr>
          <p:cNvPr id="3237" name="Google Shape;3237;p87"/>
          <p:cNvCxnSpPr>
            <a:stCxn id="3234" idx="2"/>
            <a:endCxn id="3228" idx="0"/>
          </p:cNvCxnSpPr>
          <p:nvPr/>
        </p:nvCxnSpPr>
        <p:spPr>
          <a:xfrm rot="5400000">
            <a:off x="5757933" y="4231317"/>
            <a:ext cx="283800" cy="600"/>
          </a:xfrm>
          <a:prstGeom prst="bentConnector3">
            <a:avLst>
              <a:gd fmla="val 49992" name="adj1"/>
            </a:avLst>
          </a:prstGeom>
          <a:noFill/>
          <a:ln cap="flat" cmpd="sng" w="9525">
            <a:solidFill>
              <a:schemeClr val="dk2"/>
            </a:solidFill>
            <a:prstDash val="solid"/>
            <a:round/>
            <a:headEnd len="sm" w="sm" type="none"/>
            <a:tailEnd len="sm" w="sm" type="none"/>
          </a:ln>
        </p:spPr>
      </p:cxnSp>
      <p:cxnSp>
        <p:nvCxnSpPr>
          <p:cNvPr id="3238" name="Google Shape;3238;p87"/>
          <p:cNvCxnSpPr>
            <a:stCxn id="3227" idx="2"/>
            <a:endCxn id="3228" idx="0"/>
          </p:cNvCxnSpPr>
          <p:nvPr/>
        </p:nvCxnSpPr>
        <p:spPr>
          <a:xfrm rot="5400000">
            <a:off x="6237947" y="3747819"/>
            <a:ext cx="287400" cy="964500"/>
          </a:xfrm>
          <a:prstGeom prst="bentConnector3">
            <a:avLst>
              <a:gd fmla="val 49987" name="adj1"/>
            </a:avLst>
          </a:prstGeom>
          <a:noFill/>
          <a:ln cap="flat" cmpd="sng" w="9525">
            <a:solidFill>
              <a:schemeClr val="dk2"/>
            </a:solidFill>
            <a:prstDash val="solid"/>
            <a:round/>
            <a:headEnd len="sm" w="sm" type="none"/>
            <a:tailEnd len="sm" w="sm" type="none"/>
          </a:ln>
        </p:spPr>
      </p:cxnSp>
      <p:sp>
        <p:nvSpPr>
          <p:cNvPr id="3239" name="Google Shape;3239;p87"/>
          <p:cNvSpPr/>
          <p:nvPr/>
        </p:nvSpPr>
        <p:spPr>
          <a:xfrm>
            <a:off x="6587175" y="4372227"/>
            <a:ext cx="412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Driver</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Salary</a:t>
            </a:r>
            <a:endParaRPr b="0" i="0" sz="600" u="none" cap="none" strike="noStrike">
              <a:solidFill>
                <a:srgbClr val="000000"/>
              </a:solidFill>
              <a:latin typeface="Arial"/>
              <a:ea typeface="Arial"/>
              <a:cs typeface="Arial"/>
              <a:sym typeface="Arial"/>
            </a:endParaRPr>
          </a:p>
        </p:txBody>
      </p:sp>
      <p:grpSp>
        <p:nvGrpSpPr>
          <p:cNvPr id="3240" name="Google Shape;3240;p87"/>
          <p:cNvGrpSpPr/>
          <p:nvPr/>
        </p:nvGrpSpPr>
        <p:grpSpPr>
          <a:xfrm>
            <a:off x="6223088" y="3761160"/>
            <a:ext cx="345391" cy="323176"/>
            <a:chOff x="5953983" y="4469299"/>
            <a:chExt cx="587700" cy="549900"/>
          </a:xfrm>
        </p:grpSpPr>
        <p:sp>
          <p:nvSpPr>
            <p:cNvPr id="3241" name="Google Shape;3241;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42" name="Google Shape;3242;p87"/>
            <p:cNvSpPr txBox="1"/>
            <p:nvPr/>
          </p:nvSpPr>
          <p:spPr>
            <a:xfrm>
              <a:off x="5953983" y="4469299"/>
              <a:ext cx="587700" cy="5499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Operator</a:t>
              </a:r>
              <a:endParaRPr b="0" i="0" sz="600" u="none" cap="none" strike="noStrike">
                <a:solidFill>
                  <a:srgbClr val="000000"/>
                </a:solidFill>
                <a:latin typeface="Arial"/>
                <a:ea typeface="Arial"/>
                <a:cs typeface="Arial"/>
                <a:sym typeface="Arial"/>
              </a:endParaRPr>
            </a:p>
          </p:txBody>
        </p:sp>
      </p:grpSp>
      <p:cxnSp>
        <p:nvCxnSpPr>
          <p:cNvPr id="3243" name="Google Shape;3243;p87"/>
          <p:cNvCxnSpPr>
            <a:stCxn id="3242" idx="2"/>
            <a:endCxn id="3228" idx="0"/>
          </p:cNvCxnSpPr>
          <p:nvPr/>
        </p:nvCxnSpPr>
        <p:spPr>
          <a:xfrm rot="5400000">
            <a:off x="6003084" y="3980836"/>
            <a:ext cx="289200" cy="496200"/>
          </a:xfrm>
          <a:prstGeom prst="bentConnector3">
            <a:avLst>
              <a:gd fmla="val 49988" name="adj1"/>
            </a:avLst>
          </a:prstGeom>
          <a:noFill/>
          <a:ln cap="flat" cmpd="sng" w="9525">
            <a:solidFill>
              <a:schemeClr val="dk2"/>
            </a:solidFill>
            <a:prstDash val="solid"/>
            <a:round/>
            <a:headEnd len="sm" w="sm" type="none"/>
            <a:tailEnd len="sm" w="sm" type="none"/>
          </a:ln>
        </p:spPr>
      </p:cxnSp>
      <p:sp>
        <p:nvSpPr>
          <p:cNvPr id="3244" name="Google Shape;3244;p87"/>
          <p:cNvSpPr/>
          <p:nvPr/>
        </p:nvSpPr>
        <p:spPr>
          <a:xfrm>
            <a:off x="8231700" y="4375688"/>
            <a:ext cx="4323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Driver 2C Wallet</a:t>
            </a:r>
            <a:endParaRPr b="0" i="0" sz="600" u="none" cap="none" strike="noStrike">
              <a:solidFill>
                <a:srgbClr val="000000"/>
              </a:solidFill>
              <a:latin typeface="Arial"/>
              <a:ea typeface="Arial"/>
              <a:cs typeface="Arial"/>
              <a:sym typeface="Arial"/>
            </a:endParaRPr>
          </a:p>
        </p:txBody>
      </p:sp>
      <p:sp>
        <p:nvSpPr>
          <p:cNvPr id="3245" name="Google Shape;3245;p87"/>
          <p:cNvSpPr/>
          <p:nvPr/>
        </p:nvSpPr>
        <p:spPr>
          <a:xfrm>
            <a:off x="8016150" y="3993244"/>
            <a:ext cx="851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SPM</a:t>
            </a:r>
            <a:endParaRPr b="0" i="0" sz="400" u="none" cap="none" strike="noStrike">
              <a:solidFill>
                <a:srgbClr val="000000"/>
              </a:solidFill>
              <a:latin typeface="Arial"/>
              <a:ea typeface="Arial"/>
              <a:cs typeface="Arial"/>
              <a:sym typeface="Arial"/>
            </a:endParaRPr>
          </a:p>
        </p:txBody>
      </p:sp>
      <p:sp>
        <p:nvSpPr>
          <p:cNvPr id="3246" name="Google Shape;3246;p87"/>
          <p:cNvSpPr/>
          <p:nvPr/>
        </p:nvSpPr>
        <p:spPr>
          <a:xfrm>
            <a:off x="8199656" y="2964525"/>
            <a:ext cx="4962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SPX Fin Account</a:t>
            </a:r>
            <a:endParaRPr b="0" i="0" sz="600" u="none" cap="none" strike="noStrike">
              <a:solidFill>
                <a:srgbClr val="000000"/>
              </a:solidFill>
              <a:latin typeface="Arial"/>
              <a:ea typeface="Arial"/>
              <a:cs typeface="Arial"/>
              <a:sym typeface="Arial"/>
            </a:endParaRPr>
          </a:p>
        </p:txBody>
      </p:sp>
      <p:cxnSp>
        <p:nvCxnSpPr>
          <p:cNvPr id="3247" name="Google Shape;3247;p87"/>
          <p:cNvCxnSpPr>
            <a:stCxn id="3211" idx="3"/>
            <a:endCxn id="3248" idx="1"/>
          </p:cNvCxnSpPr>
          <p:nvPr/>
        </p:nvCxnSpPr>
        <p:spPr>
          <a:xfrm flipH="1" rot="10800000">
            <a:off x="7049888" y="3478594"/>
            <a:ext cx="695400" cy="13500"/>
          </a:xfrm>
          <a:prstGeom prst="curvedConnector3">
            <a:avLst>
              <a:gd fmla="val 50006" name="adj1"/>
            </a:avLst>
          </a:prstGeom>
          <a:noFill/>
          <a:ln cap="flat" cmpd="sng" w="9525">
            <a:solidFill>
              <a:schemeClr val="dk2"/>
            </a:solidFill>
            <a:prstDash val="solid"/>
            <a:round/>
            <a:headEnd len="sm" w="sm" type="none"/>
            <a:tailEnd len="med" w="med" type="triangle"/>
          </a:ln>
        </p:spPr>
      </p:cxnSp>
      <p:cxnSp>
        <p:nvCxnSpPr>
          <p:cNvPr id="3249" name="Google Shape;3249;p87"/>
          <p:cNvCxnSpPr>
            <a:stCxn id="3244" idx="0"/>
            <a:endCxn id="3246" idx="2"/>
          </p:cNvCxnSpPr>
          <p:nvPr/>
        </p:nvCxnSpPr>
        <p:spPr>
          <a:xfrm rot="-5400000">
            <a:off x="7838250" y="3765488"/>
            <a:ext cx="1219800" cy="600"/>
          </a:xfrm>
          <a:prstGeom prst="bentConnector3">
            <a:avLst>
              <a:gd fmla="val 49998" name="adj1"/>
            </a:avLst>
          </a:prstGeom>
          <a:noFill/>
          <a:ln cap="flat" cmpd="sng" w="9525">
            <a:solidFill>
              <a:schemeClr val="dk2"/>
            </a:solidFill>
            <a:prstDash val="solid"/>
            <a:round/>
            <a:headEnd len="sm" w="sm" type="none"/>
            <a:tailEnd len="med" w="med" type="triangle"/>
          </a:ln>
        </p:spPr>
      </p:cxnSp>
      <p:sp>
        <p:nvSpPr>
          <p:cNvPr id="3250" name="Google Shape;3250;p87"/>
          <p:cNvSpPr txBox="1"/>
          <p:nvPr/>
        </p:nvSpPr>
        <p:spPr>
          <a:xfrm>
            <a:off x="7562944" y="3756113"/>
            <a:ext cx="4431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收款</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（现金）</a:t>
            </a:r>
            <a:endParaRPr b="0" i="0" sz="600" u="none" cap="none" strike="noStrike">
              <a:solidFill>
                <a:srgbClr val="000000"/>
              </a:solidFill>
              <a:latin typeface="Arial"/>
              <a:ea typeface="Arial"/>
              <a:cs typeface="Arial"/>
              <a:sym typeface="Arial"/>
            </a:endParaRPr>
          </a:p>
        </p:txBody>
      </p:sp>
      <p:sp>
        <p:nvSpPr>
          <p:cNvPr id="3251" name="Google Shape;3251;p87"/>
          <p:cNvSpPr txBox="1"/>
          <p:nvPr/>
        </p:nvSpPr>
        <p:spPr>
          <a:xfrm>
            <a:off x="8320256" y="3666675"/>
            <a:ext cx="6603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回款</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（线上支付）</a:t>
            </a:r>
            <a:endParaRPr b="0" i="0" sz="600" u="none" cap="none" strike="noStrike">
              <a:solidFill>
                <a:srgbClr val="000000"/>
              </a:solidFill>
              <a:latin typeface="Arial"/>
              <a:ea typeface="Arial"/>
              <a:cs typeface="Arial"/>
              <a:sym typeface="Arial"/>
            </a:endParaRPr>
          </a:p>
        </p:txBody>
      </p:sp>
      <p:sp>
        <p:nvSpPr>
          <p:cNvPr id="3252" name="Google Shape;3252;p87"/>
          <p:cNvSpPr/>
          <p:nvPr/>
        </p:nvSpPr>
        <p:spPr>
          <a:xfrm>
            <a:off x="7660200" y="4375688"/>
            <a:ext cx="4962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Driver 2B</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Wallet</a:t>
            </a:r>
            <a:endParaRPr b="0" i="0" sz="600" u="none" cap="none" strike="noStrike">
              <a:solidFill>
                <a:srgbClr val="000000"/>
              </a:solidFill>
              <a:latin typeface="Arial"/>
              <a:ea typeface="Arial"/>
              <a:cs typeface="Arial"/>
              <a:sym typeface="Arial"/>
            </a:endParaRPr>
          </a:p>
        </p:txBody>
      </p:sp>
      <p:cxnSp>
        <p:nvCxnSpPr>
          <p:cNvPr id="3253" name="Google Shape;3253;p87"/>
          <p:cNvCxnSpPr>
            <a:stCxn id="3252" idx="2"/>
            <a:endCxn id="3244" idx="2"/>
          </p:cNvCxnSpPr>
          <p:nvPr/>
        </p:nvCxnSpPr>
        <p:spPr>
          <a:xfrm flipH="1" rot="-5400000">
            <a:off x="8177850" y="4297538"/>
            <a:ext cx="600" cy="539700"/>
          </a:xfrm>
          <a:prstGeom prst="bentConnector3">
            <a:avLst>
              <a:gd fmla="val 39687500" name="adj1"/>
            </a:avLst>
          </a:prstGeom>
          <a:noFill/>
          <a:ln cap="flat" cmpd="sng" w="9525">
            <a:solidFill>
              <a:schemeClr val="dk2"/>
            </a:solidFill>
            <a:prstDash val="solid"/>
            <a:round/>
            <a:headEnd len="sm" w="sm" type="none"/>
            <a:tailEnd len="sm" w="sm" type="none"/>
          </a:ln>
        </p:spPr>
      </p:cxnSp>
      <p:sp>
        <p:nvSpPr>
          <p:cNvPr id="3254" name="Google Shape;3254;p87"/>
          <p:cNvSpPr/>
          <p:nvPr/>
        </p:nvSpPr>
        <p:spPr>
          <a:xfrm>
            <a:off x="7380113" y="1821825"/>
            <a:ext cx="460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Finance Order</a:t>
            </a:r>
            <a:endParaRPr b="0" i="0" sz="500" u="none" cap="none" strike="noStrike">
              <a:solidFill>
                <a:srgbClr val="EE4D2D"/>
              </a:solidFill>
              <a:latin typeface="Arial"/>
              <a:ea typeface="Arial"/>
              <a:cs typeface="Arial"/>
              <a:sym typeface="Arial"/>
            </a:endParaRPr>
          </a:p>
        </p:txBody>
      </p:sp>
      <p:cxnSp>
        <p:nvCxnSpPr>
          <p:cNvPr id="3255" name="Google Shape;3255;p87"/>
          <p:cNvCxnSpPr>
            <a:stCxn id="3118" idx="0"/>
            <a:endCxn id="3254" idx="1"/>
          </p:cNvCxnSpPr>
          <p:nvPr/>
        </p:nvCxnSpPr>
        <p:spPr>
          <a:xfrm rot="-5400000">
            <a:off x="5391750" y="52856"/>
            <a:ext cx="123600" cy="3852900"/>
          </a:xfrm>
          <a:prstGeom prst="bentConnector2">
            <a:avLst/>
          </a:prstGeom>
          <a:noFill/>
          <a:ln cap="flat" cmpd="sng" w="9525">
            <a:solidFill>
              <a:schemeClr val="dk2"/>
            </a:solidFill>
            <a:prstDash val="solid"/>
            <a:round/>
            <a:headEnd len="sm" w="sm" type="none"/>
            <a:tailEnd len="sm" w="sm" type="none"/>
          </a:ln>
        </p:spPr>
      </p:cxnSp>
      <p:cxnSp>
        <p:nvCxnSpPr>
          <p:cNvPr id="3256" name="Google Shape;3256;p87"/>
          <p:cNvCxnSpPr>
            <a:stCxn id="3228" idx="3"/>
            <a:endCxn id="3239" idx="1"/>
          </p:cNvCxnSpPr>
          <p:nvPr/>
        </p:nvCxnSpPr>
        <p:spPr>
          <a:xfrm flipH="1" rot="10800000">
            <a:off x="6180396" y="4467821"/>
            <a:ext cx="406800" cy="1500"/>
          </a:xfrm>
          <a:prstGeom prst="straightConnector1">
            <a:avLst/>
          </a:prstGeom>
          <a:noFill/>
          <a:ln cap="flat" cmpd="sng" w="9525">
            <a:solidFill>
              <a:schemeClr val="dk2"/>
            </a:solidFill>
            <a:prstDash val="solid"/>
            <a:round/>
            <a:headEnd len="sm" w="sm" type="none"/>
            <a:tailEnd len="med" w="med" type="triangle"/>
          </a:ln>
        </p:spPr>
      </p:cxnSp>
      <p:cxnSp>
        <p:nvCxnSpPr>
          <p:cNvPr id="3257" name="Google Shape;3257;p87"/>
          <p:cNvCxnSpPr>
            <a:stCxn id="3252" idx="2"/>
            <a:endCxn id="3228" idx="2"/>
          </p:cNvCxnSpPr>
          <p:nvPr/>
        </p:nvCxnSpPr>
        <p:spPr>
          <a:xfrm flipH="1" rot="5400000">
            <a:off x="6902850" y="3561638"/>
            <a:ext cx="2100" cy="2008800"/>
          </a:xfrm>
          <a:prstGeom prst="bentConnector3">
            <a:avLst>
              <a:gd fmla="val -8819444" name="adj1"/>
            </a:avLst>
          </a:prstGeom>
          <a:noFill/>
          <a:ln cap="flat" cmpd="sng" w="9525">
            <a:solidFill>
              <a:schemeClr val="dk2"/>
            </a:solidFill>
            <a:prstDash val="solid"/>
            <a:round/>
            <a:headEnd len="sm" w="sm" type="none"/>
            <a:tailEnd len="sm" w="sm" type="none"/>
          </a:ln>
        </p:spPr>
      </p:cxnSp>
      <p:sp>
        <p:nvSpPr>
          <p:cNvPr id="3258" name="Google Shape;3258;p87"/>
          <p:cNvSpPr/>
          <p:nvPr/>
        </p:nvSpPr>
        <p:spPr>
          <a:xfrm>
            <a:off x="6432637" y="4704431"/>
            <a:ext cx="2434500" cy="1707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One Credential（2B/2C Account）</a:t>
            </a:r>
            <a:endParaRPr b="0" i="0" sz="400" u="none" cap="none" strike="noStrike">
              <a:solidFill>
                <a:srgbClr val="000000"/>
              </a:solidFill>
              <a:latin typeface="Arial"/>
              <a:ea typeface="Arial"/>
              <a:cs typeface="Arial"/>
              <a:sym typeface="Arial"/>
            </a:endParaRPr>
          </a:p>
        </p:txBody>
      </p:sp>
      <p:grpSp>
        <p:nvGrpSpPr>
          <p:cNvPr id="3259" name="Google Shape;3259;p87"/>
          <p:cNvGrpSpPr/>
          <p:nvPr/>
        </p:nvGrpSpPr>
        <p:grpSpPr>
          <a:xfrm>
            <a:off x="7745372" y="3329813"/>
            <a:ext cx="345391" cy="292322"/>
            <a:chOff x="5953994" y="4485825"/>
            <a:chExt cx="587700" cy="497400"/>
          </a:xfrm>
        </p:grpSpPr>
        <p:sp>
          <p:nvSpPr>
            <p:cNvPr id="3260" name="Google Shape;3260;p87"/>
            <p:cNvSpPr/>
            <p:nvPr/>
          </p:nvSpPr>
          <p:spPr>
            <a:xfrm>
              <a:off x="5991250" y="4485825"/>
              <a:ext cx="497400" cy="497400"/>
            </a:xfrm>
            <a:prstGeom prst="ellipse">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48" name="Google Shape;3248;p87"/>
            <p:cNvSpPr txBox="1"/>
            <p:nvPr/>
          </p:nvSpPr>
          <p:spPr>
            <a:xfrm>
              <a:off x="5953994" y="4542537"/>
              <a:ext cx="587700" cy="3927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1"/>
                  </a:solidFill>
                  <a:latin typeface="Arial"/>
                  <a:ea typeface="Arial"/>
                  <a:cs typeface="Arial"/>
                  <a:sym typeface="Arial"/>
                </a:rPr>
                <a:t>Buyer</a:t>
              </a:r>
              <a:endParaRPr b="0" i="0" sz="600" u="none" cap="none" strike="noStrike">
                <a:solidFill>
                  <a:srgbClr val="000000"/>
                </a:solidFill>
                <a:latin typeface="Arial"/>
                <a:ea typeface="Arial"/>
                <a:cs typeface="Arial"/>
                <a:sym typeface="Arial"/>
              </a:endParaRPr>
            </a:p>
          </p:txBody>
        </p:sp>
      </p:grpSp>
      <p:cxnSp>
        <p:nvCxnSpPr>
          <p:cNvPr id="3261" name="Google Shape;3261;p87"/>
          <p:cNvCxnSpPr>
            <a:stCxn id="3248" idx="2"/>
          </p:cNvCxnSpPr>
          <p:nvPr/>
        </p:nvCxnSpPr>
        <p:spPr>
          <a:xfrm flipH="1" rot="-5400000">
            <a:off x="7634867" y="3877132"/>
            <a:ext cx="568800" cy="24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3262" name="Google Shape;3262;p87"/>
          <p:cNvSpPr txBox="1"/>
          <p:nvPr/>
        </p:nvSpPr>
        <p:spPr>
          <a:xfrm>
            <a:off x="7079694" y="4311696"/>
            <a:ext cx="3423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薪资计算</a:t>
            </a:r>
            <a:endParaRPr b="0" i="0" sz="600" u="none" cap="none" strike="noStrike">
              <a:solidFill>
                <a:srgbClr val="000000"/>
              </a:solidFill>
              <a:latin typeface="Arial"/>
              <a:ea typeface="Arial"/>
              <a:cs typeface="Arial"/>
              <a:sym typeface="Arial"/>
            </a:endParaRPr>
          </a:p>
        </p:txBody>
      </p:sp>
      <p:cxnSp>
        <p:nvCxnSpPr>
          <p:cNvPr id="3263" name="Google Shape;3263;p87"/>
          <p:cNvCxnSpPr>
            <a:stCxn id="3239" idx="3"/>
            <a:endCxn id="3252" idx="1"/>
          </p:cNvCxnSpPr>
          <p:nvPr/>
        </p:nvCxnSpPr>
        <p:spPr>
          <a:xfrm>
            <a:off x="6999975" y="4467927"/>
            <a:ext cx="660300" cy="3600"/>
          </a:xfrm>
          <a:prstGeom prst="straightConnector1">
            <a:avLst/>
          </a:prstGeom>
          <a:noFill/>
          <a:ln cap="flat" cmpd="sng" w="9525">
            <a:solidFill>
              <a:schemeClr val="dk2"/>
            </a:solidFill>
            <a:prstDash val="solid"/>
            <a:round/>
            <a:headEnd len="sm" w="sm" type="none"/>
            <a:tailEnd len="med" w="med" type="triangle"/>
          </a:ln>
        </p:spPr>
      </p:cxnSp>
      <p:cxnSp>
        <p:nvCxnSpPr>
          <p:cNvPr id="3264" name="Google Shape;3264;p87"/>
          <p:cNvCxnSpPr>
            <a:stCxn id="3254" idx="2"/>
            <a:endCxn id="3211" idx="3"/>
          </p:cNvCxnSpPr>
          <p:nvPr/>
        </p:nvCxnSpPr>
        <p:spPr>
          <a:xfrm rot="5400000">
            <a:off x="6590663" y="2472375"/>
            <a:ext cx="1479000" cy="560700"/>
          </a:xfrm>
          <a:prstGeom prst="curvedConnector2">
            <a:avLst/>
          </a:prstGeom>
          <a:noFill/>
          <a:ln cap="flat" cmpd="sng" w="9525">
            <a:solidFill>
              <a:schemeClr val="dk2"/>
            </a:solidFill>
            <a:prstDash val="solid"/>
            <a:round/>
            <a:headEnd len="sm" w="sm" type="none"/>
            <a:tailEnd len="sm" w="sm" type="none"/>
          </a:ln>
        </p:spPr>
      </p:cxnSp>
      <p:sp>
        <p:nvSpPr>
          <p:cNvPr id="3265" name="Google Shape;3265;p87"/>
          <p:cNvSpPr txBox="1"/>
          <p:nvPr/>
        </p:nvSpPr>
        <p:spPr>
          <a:xfrm>
            <a:off x="7051668" y="3288900"/>
            <a:ext cx="4155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COD</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单订单</a:t>
            </a:r>
            <a:endParaRPr b="0" i="0" sz="600" u="none" cap="none" strike="noStrike">
              <a:solidFill>
                <a:srgbClr val="000000"/>
              </a:solidFill>
              <a:latin typeface="Arial"/>
              <a:ea typeface="Arial"/>
              <a:cs typeface="Arial"/>
              <a:sym typeface="Arial"/>
            </a:endParaRPr>
          </a:p>
        </p:txBody>
      </p:sp>
      <p:sp>
        <p:nvSpPr>
          <p:cNvPr id="3266" name="Google Shape;3266;p87"/>
          <p:cNvSpPr/>
          <p:nvPr/>
        </p:nvSpPr>
        <p:spPr>
          <a:xfrm>
            <a:off x="8060494" y="1334306"/>
            <a:ext cx="460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SSC Fin</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Account</a:t>
            </a:r>
            <a:endParaRPr b="0" i="0" sz="600" u="none" cap="none" strike="noStrike">
              <a:solidFill>
                <a:srgbClr val="000000"/>
              </a:solidFill>
              <a:latin typeface="Arial"/>
              <a:ea typeface="Arial"/>
              <a:cs typeface="Arial"/>
              <a:sym typeface="Arial"/>
            </a:endParaRPr>
          </a:p>
        </p:txBody>
      </p:sp>
      <p:sp>
        <p:nvSpPr>
          <p:cNvPr id="3267" name="Google Shape;3267;p87"/>
          <p:cNvSpPr/>
          <p:nvPr/>
        </p:nvSpPr>
        <p:spPr>
          <a:xfrm>
            <a:off x="8060494" y="819956"/>
            <a:ext cx="460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Seller Fin</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Account</a:t>
            </a:r>
            <a:endParaRPr b="0" i="0" sz="600" u="none" cap="none" strike="noStrike">
              <a:solidFill>
                <a:srgbClr val="000000"/>
              </a:solidFill>
              <a:latin typeface="Arial"/>
              <a:ea typeface="Arial"/>
              <a:cs typeface="Arial"/>
              <a:sym typeface="Arial"/>
            </a:endParaRPr>
          </a:p>
        </p:txBody>
      </p:sp>
      <p:sp>
        <p:nvSpPr>
          <p:cNvPr id="3268" name="Google Shape;3268;p87"/>
          <p:cNvSpPr/>
          <p:nvPr/>
        </p:nvSpPr>
        <p:spPr>
          <a:xfrm flipH="1" rot="10800000">
            <a:off x="8283338" y="1075925"/>
            <a:ext cx="80400" cy="1938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69" name="Google Shape;3269;p87"/>
          <p:cNvSpPr/>
          <p:nvPr/>
        </p:nvSpPr>
        <p:spPr>
          <a:xfrm flipH="1" rot="10800000">
            <a:off x="8283338" y="1550558"/>
            <a:ext cx="80400" cy="1349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0" name="Google Shape;3270;p87"/>
          <p:cNvSpPr/>
          <p:nvPr/>
        </p:nvSpPr>
        <p:spPr>
          <a:xfrm>
            <a:off x="8631994" y="819956"/>
            <a:ext cx="4431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MP Fin</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Account</a:t>
            </a:r>
            <a:endParaRPr b="0" i="0" sz="600" u="none" cap="none" strike="noStrike">
              <a:solidFill>
                <a:srgbClr val="000000"/>
              </a:solidFill>
              <a:latin typeface="Arial"/>
              <a:ea typeface="Arial"/>
              <a:cs typeface="Arial"/>
              <a:sym typeface="Arial"/>
            </a:endParaRPr>
          </a:p>
        </p:txBody>
      </p:sp>
      <p:sp>
        <p:nvSpPr>
          <p:cNvPr id="3271" name="Google Shape;3271;p87"/>
          <p:cNvSpPr/>
          <p:nvPr/>
        </p:nvSpPr>
        <p:spPr>
          <a:xfrm>
            <a:off x="4797956" y="4382919"/>
            <a:ext cx="6180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Fleet/Vehicle</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Asset</a:t>
            </a:r>
            <a:endParaRPr b="0" i="0" sz="600" u="none" cap="none" strike="noStrike">
              <a:solidFill>
                <a:srgbClr val="000000"/>
              </a:solidFill>
              <a:latin typeface="Arial"/>
              <a:ea typeface="Arial"/>
              <a:cs typeface="Arial"/>
              <a:sym typeface="Arial"/>
            </a:endParaRPr>
          </a:p>
        </p:txBody>
      </p:sp>
      <p:sp>
        <p:nvSpPr>
          <p:cNvPr id="3272" name="Google Shape;3272;p87"/>
          <p:cNvSpPr/>
          <p:nvPr/>
        </p:nvSpPr>
        <p:spPr>
          <a:xfrm>
            <a:off x="333266" y="3840506"/>
            <a:ext cx="415500" cy="2583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LM data metrics</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业务&amp;产品指标</a:t>
            </a:r>
            <a:endParaRPr b="0" i="0" sz="500" u="none" cap="none" strike="noStrike">
              <a:solidFill>
                <a:srgbClr val="000000"/>
              </a:solidFill>
              <a:latin typeface="Arial"/>
              <a:ea typeface="Arial"/>
              <a:cs typeface="Arial"/>
              <a:sym typeface="Arial"/>
            </a:endParaRPr>
          </a:p>
        </p:txBody>
      </p:sp>
      <p:sp>
        <p:nvSpPr>
          <p:cNvPr id="3273" name="Google Shape;3273;p87"/>
          <p:cNvSpPr/>
          <p:nvPr/>
        </p:nvSpPr>
        <p:spPr>
          <a:xfrm>
            <a:off x="8722463" y="1073363"/>
            <a:ext cx="248100" cy="2031000"/>
          </a:xfrm>
          <a:prstGeom prst="bentUpArrow">
            <a:avLst>
              <a:gd fmla="val 12891" name="adj1"/>
              <a:gd fmla="val 15061" name="adj2"/>
              <a:gd fmla="val 25000" name="adj3"/>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4" name="Google Shape;3274;p87"/>
          <p:cNvSpPr txBox="1"/>
          <p:nvPr/>
        </p:nvSpPr>
        <p:spPr>
          <a:xfrm>
            <a:off x="8632456" y="1980175"/>
            <a:ext cx="342300" cy="4155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COD</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货款</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结算</a:t>
            </a:r>
            <a:endParaRPr b="0" i="0" sz="600" u="none" cap="none" strike="noStrike">
              <a:solidFill>
                <a:srgbClr val="000000"/>
              </a:solidFill>
              <a:latin typeface="Arial"/>
              <a:ea typeface="Arial"/>
              <a:cs typeface="Arial"/>
              <a:sym typeface="Arial"/>
            </a:endParaRPr>
          </a:p>
        </p:txBody>
      </p:sp>
      <p:sp>
        <p:nvSpPr>
          <p:cNvPr id="3275" name="Google Shape;3275;p87"/>
          <p:cNvSpPr/>
          <p:nvPr/>
        </p:nvSpPr>
        <p:spPr>
          <a:xfrm rot="-5400000">
            <a:off x="8531096" y="857454"/>
            <a:ext cx="80400" cy="116400"/>
          </a:xfrm>
          <a:prstGeom prst="upArrow">
            <a:avLst>
              <a:gd fmla="val 50000" name="adj1"/>
              <a:gd fmla="val 50000" name="adj2"/>
            </a:avLst>
          </a:prstGeom>
          <a:solidFill>
            <a:schemeClr val="l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6" name="Google Shape;3276;p87"/>
          <p:cNvSpPr txBox="1"/>
          <p:nvPr/>
        </p:nvSpPr>
        <p:spPr>
          <a:xfrm>
            <a:off x="7862025" y="1001550"/>
            <a:ext cx="4962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卖家物流费用实收</a:t>
            </a:r>
            <a:endParaRPr b="0" i="0" sz="600" u="none" cap="none" strike="noStrike">
              <a:solidFill>
                <a:srgbClr val="000000"/>
              </a:solidFill>
              <a:latin typeface="Arial"/>
              <a:ea typeface="Arial"/>
              <a:cs typeface="Arial"/>
              <a:sym typeface="Arial"/>
            </a:endParaRPr>
          </a:p>
        </p:txBody>
      </p:sp>
      <p:sp>
        <p:nvSpPr>
          <p:cNvPr id="3277" name="Google Shape;3277;p87"/>
          <p:cNvSpPr txBox="1"/>
          <p:nvPr/>
        </p:nvSpPr>
        <p:spPr>
          <a:xfrm>
            <a:off x="8016149" y="2003350"/>
            <a:ext cx="342300" cy="4155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物流费用实付</a:t>
            </a:r>
            <a:endParaRPr b="0" i="0" sz="600" u="none" cap="none" strike="noStrike">
              <a:solidFill>
                <a:srgbClr val="000000"/>
              </a:solidFill>
              <a:latin typeface="Arial"/>
              <a:ea typeface="Arial"/>
              <a:cs typeface="Arial"/>
              <a:sym typeface="Arial"/>
            </a:endParaRPr>
          </a:p>
        </p:txBody>
      </p:sp>
      <p:sp>
        <p:nvSpPr>
          <p:cNvPr id="3278" name="Google Shape;3278;p87"/>
          <p:cNvSpPr txBox="1"/>
          <p:nvPr/>
        </p:nvSpPr>
        <p:spPr>
          <a:xfrm>
            <a:off x="8228700" y="556840"/>
            <a:ext cx="6771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COD货款结算</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（单商家）</a:t>
            </a:r>
            <a:endParaRPr b="0" i="0" sz="600" u="none" cap="none" strike="noStrike">
              <a:solidFill>
                <a:srgbClr val="000000"/>
              </a:solidFill>
              <a:latin typeface="Arial"/>
              <a:ea typeface="Arial"/>
              <a:cs typeface="Arial"/>
              <a:sym typeface="Arial"/>
            </a:endParaRPr>
          </a:p>
        </p:txBody>
      </p:sp>
      <p:cxnSp>
        <p:nvCxnSpPr>
          <p:cNvPr id="3279" name="Google Shape;3279;p87"/>
          <p:cNvCxnSpPr>
            <a:stCxn id="3248" idx="2"/>
            <a:endCxn id="3244" idx="0"/>
          </p:cNvCxnSpPr>
          <p:nvPr/>
        </p:nvCxnSpPr>
        <p:spPr>
          <a:xfrm flipH="1" rot="-5400000">
            <a:off x="7792067" y="3719932"/>
            <a:ext cx="781800" cy="529800"/>
          </a:xfrm>
          <a:prstGeom prst="curvedConnector3">
            <a:avLst>
              <a:gd fmla="val 49997" name="adj1"/>
            </a:avLst>
          </a:prstGeom>
          <a:noFill/>
          <a:ln cap="flat" cmpd="sng" w="9525">
            <a:solidFill>
              <a:schemeClr val="dk2"/>
            </a:solidFill>
            <a:prstDash val="dash"/>
            <a:round/>
            <a:headEnd len="sm" w="sm" type="none"/>
            <a:tailEnd len="med" w="med" type="triangle"/>
          </a:ln>
        </p:spPr>
      </p:cxnSp>
      <p:sp>
        <p:nvSpPr>
          <p:cNvPr id="3280" name="Google Shape;3280;p87"/>
          <p:cNvSpPr txBox="1"/>
          <p:nvPr/>
        </p:nvSpPr>
        <p:spPr>
          <a:xfrm>
            <a:off x="7905844" y="3698963"/>
            <a:ext cx="618000" cy="323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收款</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（线上支付）</a:t>
            </a:r>
            <a:endParaRPr b="0" i="0" sz="600" u="none" cap="none" strike="noStrike">
              <a:solidFill>
                <a:srgbClr val="000000"/>
              </a:solidFill>
              <a:latin typeface="Arial"/>
              <a:ea typeface="Arial"/>
              <a:cs typeface="Arial"/>
              <a:sym typeface="Arial"/>
            </a:endParaRPr>
          </a:p>
        </p:txBody>
      </p:sp>
      <p:cxnSp>
        <p:nvCxnSpPr>
          <p:cNvPr id="3281" name="Google Shape;3281;p87"/>
          <p:cNvCxnSpPr>
            <a:stCxn id="3248" idx="2"/>
            <a:endCxn id="3246" idx="2"/>
          </p:cNvCxnSpPr>
          <p:nvPr/>
        </p:nvCxnSpPr>
        <p:spPr>
          <a:xfrm rot="-5400000">
            <a:off x="7963967" y="3110032"/>
            <a:ext cx="438000" cy="529800"/>
          </a:xfrm>
          <a:prstGeom prst="curvedConnector3">
            <a:avLst>
              <a:gd fmla="val -54366" name="adj1"/>
            </a:avLst>
          </a:prstGeom>
          <a:noFill/>
          <a:ln cap="flat" cmpd="sng" w="9525">
            <a:solidFill>
              <a:srgbClr val="F04E1C"/>
            </a:solidFill>
            <a:prstDash val="dash"/>
            <a:round/>
            <a:headEnd len="sm" w="sm" type="none"/>
            <a:tailEnd len="med" w="med" type="triangle"/>
          </a:ln>
        </p:spPr>
      </p:cxnSp>
      <p:sp>
        <p:nvSpPr>
          <p:cNvPr id="3282" name="Google Shape;3282;p87"/>
          <p:cNvSpPr/>
          <p:nvPr/>
        </p:nvSpPr>
        <p:spPr>
          <a:xfrm>
            <a:off x="782541" y="2044856"/>
            <a:ext cx="498900" cy="2583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500"/>
              <a:buFont typeface="Arial"/>
              <a:buNone/>
            </a:pPr>
            <a:r>
              <a:rPr lang="en" sz="600"/>
              <a:t>Driver</a:t>
            </a:r>
            <a:endParaRPr sz="600"/>
          </a:p>
          <a:p>
            <a:pPr indent="0" lvl="0" marL="0" marR="0" rtl="0" algn="ctr">
              <a:lnSpc>
                <a:spcPct val="100000"/>
              </a:lnSpc>
              <a:spcBef>
                <a:spcPts val="0"/>
              </a:spcBef>
              <a:spcAft>
                <a:spcPts val="0"/>
              </a:spcAft>
              <a:buClr>
                <a:srgbClr val="000000"/>
              </a:buClr>
              <a:buSzPts val="500"/>
              <a:buFont typeface="Arial"/>
              <a:buNone/>
            </a:pPr>
            <a:r>
              <a:rPr lang="en" sz="600"/>
              <a:t>人力规划</a:t>
            </a:r>
            <a:endParaRPr b="0" i="0" sz="700" u="none" cap="none" strike="noStrike">
              <a:solidFill>
                <a:srgbClr val="000000"/>
              </a:solidFill>
              <a:latin typeface="Arial"/>
              <a:ea typeface="Arial"/>
              <a:cs typeface="Arial"/>
              <a:sym typeface="Arial"/>
            </a:endParaRPr>
          </a:p>
        </p:txBody>
      </p:sp>
      <p:sp>
        <p:nvSpPr>
          <p:cNvPr id="3283" name="Google Shape;3283;p87"/>
          <p:cNvSpPr/>
          <p:nvPr/>
        </p:nvSpPr>
        <p:spPr>
          <a:xfrm>
            <a:off x="7328850" y="4904486"/>
            <a:ext cx="4128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lang="en" sz="600"/>
              <a:t>损耗</a:t>
            </a:r>
            <a:endParaRPr b="0" i="0" sz="600" u="none" cap="none" strike="noStrike">
              <a:solidFill>
                <a:srgbClr val="000000"/>
              </a:solidFill>
              <a:latin typeface="Arial"/>
              <a:ea typeface="Arial"/>
              <a:cs typeface="Arial"/>
              <a:sym typeface="Arial"/>
            </a:endParaRPr>
          </a:p>
        </p:txBody>
      </p:sp>
      <p:cxnSp>
        <p:nvCxnSpPr>
          <p:cNvPr id="3284" name="Google Shape;3284;p87"/>
          <p:cNvCxnSpPr>
            <a:stCxn id="3271" idx="2"/>
            <a:endCxn id="3283" idx="1"/>
          </p:cNvCxnSpPr>
          <p:nvPr/>
        </p:nvCxnSpPr>
        <p:spPr>
          <a:xfrm flipH="1" rot="-5400000">
            <a:off x="6004856" y="3676419"/>
            <a:ext cx="426000" cy="2221800"/>
          </a:xfrm>
          <a:prstGeom prst="curvedConnector2">
            <a:avLst/>
          </a:prstGeom>
          <a:noFill/>
          <a:ln cap="flat" cmpd="sng" w="9525">
            <a:solidFill>
              <a:schemeClr val="dk2"/>
            </a:solidFill>
            <a:prstDash val="solid"/>
            <a:round/>
            <a:headEnd len="med" w="med" type="none"/>
            <a:tailEnd len="med" w="med" type="triangle"/>
          </a:ln>
        </p:spPr>
      </p:cxnSp>
      <p:sp>
        <p:nvSpPr>
          <p:cNvPr id="3285" name="Google Shape;3285;p87"/>
          <p:cNvSpPr/>
          <p:nvPr/>
        </p:nvSpPr>
        <p:spPr>
          <a:xfrm>
            <a:off x="7262925" y="846094"/>
            <a:ext cx="593400" cy="191400"/>
          </a:xfrm>
          <a:prstGeom prst="rect">
            <a:avLst/>
          </a:prstGeom>
          <a:solidFill>
            <a:srgbClr val="D9D9D9"/>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lang="en" sz="600"/>
              <a:t>Merchant</a:t>
            </a:r>
            <a:r>
              <a:rPr b="0" i="0" lang="en" sz="600" u="none" cap="none" strike="noStrike">
                <a:solidFill>
                  <a:srgbClr val="000000"/>
                </a:solidFill>
                <a:latin typeface="Arial"/>
                <a:ea typeface="Arial"/>
                <a:cs typeface="Arial"/>
                <a:sym typeface="Arial"/>
              </a:rPr>
              <a:t> Fin</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Account</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2"/>
          <p:cNvSpPr/>
          <p:nvPr/>
        </p:nvSpPr>
        <p:spPr>
          <a:xfrm>
            <a:off x="661273" y="2505620"/>
            <a:ext cx="1352700" cy="1197600"/>
          </a:xfrm>
          <a:prstGeom prst="roundRect">
            <a:avLst>
              <a:gd fmla="val 9079"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517" name="Google Shape;517;p32"/>
          <p:cNvSpPr/>
          <p:nvPr/>
        </p:nvSpPr>
        <p:spPr>
          <a:xfrm>
            <a:off x="7125174" y="1137405"/>
            <a:ext cx="1542300" cy="3402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8" name="Google Shape;518;p32"/>
          <p:cNvSpPr/>
          <p:nvPr/>
        </p:nvSpPr>
        <p:spPr>
          <a:xfrm>
            <a:off x="2115008" y="2505503"/>
            <a:ext cx="6526500" cy="1197600"/>
          </a:xfrm>
          <a:prstGeom prst="roundRect">
            <a:avLst>
              <a:gd fmla="val 8647" name="adj"/>
            </a:avLst>
          </a:prstGeom>
          <a:noFill/>
          <a:ln cap="flat" cmpd="sng" w="9525">
            <a:solidFill>
              <a:srgbClr val="4472C4"/>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400" u="none" cap="none" strike="noStrike">
              <a:solidFill>
                <a:srgbClr val="000000"/>
              </a:solidFill>
              <a:latin typeface="Arial"/>
              <a:ea typeface="Arial"/>
              <a:cs typeface="Arial"/>
              <a:sym typeface="Arial"/>
            </a:endParaRPr>
          </a:p>
        </p:txBody>
      </p:sp>
      <p:sp>
        <p:nvSpPr>
          <p:cNvPr id="519" name="Google Shape;519;p32"/>
          <p:cNvSpPr/>
          <p:nvPr/>
        </p:nvSpPr>
        <p:spPr>
          <a:xfrm>
            <a:off x="2134573" y="1659260"/>
            <a:ext cx="4915800" cy="6600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0" name="Google Shape;520;p32"/>
          <p:cNvSpPr/>
          <p:nvPr/>
        </p:nvSpPr>
        <p:spPr>
          <a:xfrm>
            <a:off x="2134623" y="1134176"/>
            <a:ext cx="4915800" cy="3402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4472C4"/>
              </a:solidFill>
              <a:latin typeface="Arial"/>
              <a:ea typeface="Arial"/>
              <a:cs typeface="Arial"/>
              <a:sym typeface="Arial"/>
            </a:endParaRPr>
          </a:p>
        </p:txBody>
      </p:sp>
      <p:sp>
        <p:nvSpPr>
          <p:cNvPr id="521" name="Google Shape;521;p32"/>
          <p:cNvSpPr/>
          <p:nvPr/>
        </p:nvSpPr>
        <p:spPr>
          <a:xfrm>
            <a:off x="3678349" y="1233586"/>
            <a:ext cx="3295800" cy="182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Order Processing</a:t>
            </a:r>
            <a:endParaRPr i="1" sz="6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订单管理 + 主订单逻辑管控 + Exception处理和SLS交互</a:t>
            </a:r>
            <a:endParaRPr sz="600">
              <a:solidFill>
                <a:srgbClr val="FFFFFF"/>
              </a:solidFill>
            </a:endParaRPr>
          </a:p>
        </p:txBody>
      </p:sp>
      <p:sp>
        <p:nvSpPr>
          <p:cNvPr id="522" name="Google Shape;522;p32"/>
          <p:cNvSpPr/>
          <p:nvPr/>
        </p:nvSpPr>
        <p:spPr>
          <a:xfrm>
            <a:off x="2281629" y="1758454"/>
            <a:ext cx="2971800" cy="249000"/>
          </a:xfrm>
          <a:prstGeom prst="roundRect">
            <a:avLst>
              <a:gd fmla="val 16667" name="adj"/>
            </a:avLst>
          </a:prstGeom>
          <a:solidFill>
            <a:srgbClr val="D9D9D9"/>
          </a:solidFill>
          <a:ln cap="flat" cmpd="sng" w="9525">
            <a:solidFill>
              <a:srgbClr val="999999"/>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Dispatch Strategy</a:t>
            </a:r>
            <a:endParaRPr sz="600"/>
          </a:p>
          <a:p>
            <a:pPr indent="0" lvl="0" marL="0" marR="0" rtl="0" algn="ctr">
              <a:lnSpc>
                <a:spcPct val="100000"/>
              </a:lnSpc>
              <a:spcBef>
                <a:spcPts val="0"/>
              </a:spcBef>
              <a:spcAft>
                <a:spcPts val="0"/>
              </a:spcAft>
              <a:buNone/>
            </a:pPr>
            <a:r>
              <a:rPr lang="en" sz="600"/>
              <a:t>正常配送场景 / Exception（截单/Lost） / 干线流量调拨…        </a:t>
            </a:r>
            <a:endParaRPr sz="600"/>
          </a:p>
        </p:txBody>
      </p:sp>
      <p:sp>
        <p:nvSpPr>
          <p:cNvPr id="523" name="Google Shape;523;p32"/>
          <p:cNvSpPr/>
          <p:nvPr/>
        </p:nvSpPr>
        <p:spPr>
          <a:xfrm>
            <a:off x="2281713" y="2059708"/>
            <a:ext cx="29718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Operation</a:t>
            </a:r>
            <a:r>
              <a:rPr b="0" i="0" lang="en" sz="600" u="none" cap="none" strike="noStrike">
                <a:solidFill>
                  <a:srgbClr val="FFFFFF"/>
                </a:solidFill>
                <a:latin typeface="Arial"/>
                <a:ea typeface="Arial"/>
                <a:cs typeface="Arial"/>
                <a:sym typeface="Arial"/>
              </a:rPr>
              <a:t> </a:t>
            </a:r>
            <a:r>
              <a:rPr lang="en" sz="600">
                <a:solidFill>
                  <a:srgbClr val="FFFFFF"/>
                </a:solidFill>
              </a:rPr>
              <a:t>Plan</a:t>
            </a:r>
            <a:r>
              <a:rPr b="0" i="0" lang="en" sz="600" u="none" cap="none" strike="noStrike">
                <a:solidFill>
                  <a:srgbClr val="FFFFFF"/>
                </a:solidFill>
                <a:latin typeface="Arial"/>
                <a:ea typeface="Arial"/>
                <a:cs typeface="Arial"/>
                <a:sym typeface="Arial"/>
              </a:rPr>
              <a:t> Management    </a:t>
            </a:r>
            <a:endParaRPr b="0" i="1" sz="600" u="none" cap="none" strike="noStrike">
              <a:solidFill>
                <a:srgbClr val="FFFFFF"/>
              </a:solidFill>
              <a:latin typeface="Arial"/>
              <a:ea typeface="Arial"/>
              <a:cs typeface="Arial"/>
              <a:sym typeface="Arial"/>
            </a:endParaRPr>
          </a:p>
        </p:txBody>
      </p:sp>
      <p:sp>
        <p:nvSpPr>
          <p:cNvPr id="524" name="Google Shape;524;p32"/>
          <p:cNvSpPr/>
          <p:nvPr/>
        </p:nvSpPr>
        <p:spPr>
          <a:xfrm>
            <a:off x="4153201" y="1535452"/>
            <a:ext cx="1197600" cy="219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Dispatch Center</a:t>
            </a:r>
            <a:endParaRPr b="1" i="0" sz="800" u="none" cap="none" strike="noStrike">
              <a:solidFill>
                <a:srgbClr val="4472C4"/>
              </a:solidFill>
              <a:latin typeface="Arial"/>
              <a:ea typeface="Arial"/>
              <a:cs typeface="Arial"/>
              <a:sym typeface="Arial"/>
            </a:endParaRPr>
          </a:p>
        </p:txBody>
      </p:sp>
      <p:sp>
        <p:nvSpPr>
          <p:cNvPr id="525" name="Google Shape;525;p32"/>
          <p:cNvSpPr/>
          <p:nvPr/>
        </p:nvSpPr>
        <p:spPr>
          <a:xfrm>
            <a:off x="4592999" y="1052931"/>
            <a:ext cx="1197600" cy="138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a:t>
            </a:r>
            <a:r>
              <a:rPr b="1" i="0" lang="en" sz="800" u="none" cap="none" strike="noStrike">
                <a:solidFill>
                  <a:srgbClr val="4472C4"/>
                </a:solidFill>
                <a:latin typeface="Arial"/>
                <a:ea typeface="Arial"/>
                <a:cs typeface="Arial"/>
                <a:sym typeface="Arial"/>
              </a:rPr>
              <a:t>Order</a:t>
            </a:r>
            <a:r>
              <a:rPr b="1" i="0" lang="en" sz="800" u="none" cap="none" strike="noStrike">
                <a:solidFill>
                  <a:srgbClr val="4472C4"/>
                </a:solidFill>
                <a:latin typeface="Arial"/>
                <a:ea typeface="Arial"/>
                <a:cs typeface="Arial"/>
                <a:sym typeface="Arial"/>
              </a:rPr>
              <a:t> </a:t>
            </a:r>
            <a:r>
              <a:rPr b="1" lang="en" sz="800">
                <a:solidFill>
                  <a:srgbClr val="4472C4"/>
                </a:solidFill>
              </a:rPr>
              <a:t>Center</a:t>
            </a:r>
            <a:endParaRPr b="1" i="0" sz="800" u="none" cap="none" strike="noStrike">
              <a:solidFill>
                <a:srgbClr val="4472C4"/>
              </a:solidFill>
              <a:latin typeface="Arial"/>
              <a:ea typeface="Arial"/>
              <a:cs typeface="Arial"/>
              <a:sym typeface="Arial"/>
            </a:endParaRPr>
          </a:p>
        </p:txBody>
      </p:sp>
      <p:sp>
        <p:nvSpPr>
          <p:cNvPr id="526" name="Google Shape;526;p32"/>
          <p:cNvSpPr/>
          <p:nvPr/>
        </p:nvSpPr>
        <p:spPr>
          <a:xfrm>
            <a:off x="2240883" y="2611145"/>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27" name="Google Shape;527;p32"/>
          <p:cNvSpPr/>
          <p:nvPr/>
        </p:nvSpPr>
        <p:spPr>
          <a:xfrm>
            <a:off x="2292309" y="2537581"/>
            <a:ext cx="6867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600" u="none" cap="none" strike="noStrike">
                <a:solidFill>
                  <a:srgbClr val="3C78D8"/>
                </a:solidFill>
                <a:latin typeface="Arial"/>
                <a:ea typeface="Arial"/>
                <a:cs typeface="Arial"/>
                <a:sym typeface="Arial"/>
              </a:rPr>
              <a:t>FM/LM Domain</a:t>
            </a:r>
            <a:endParaRPr b="1" i="0" sz="600" u="none" cap="none" strike="noStrike">
              <a:solidFill>
                <a:srgbClr val="3C78D8"/>
              </a:solidFill>
              <a:latin typeface="Arial"/>
              <a:ea typeface="Arial"/>
              <a:cs typeface="Arial"/>
              <a:sym typeface="Arial"/>
            </a:endParaRPr>
          </a:p>
        </p:txBody>
      </p:sp>
      <p:sp>
        <p:nvSpPr>
          <p:cNvPr id="528" name="Google Shape;528;p32"/>
          <p:cNvSpPr/>
          <p:nvPr/>
        </p:nvSpPr>
        <p:spPr>
          <a:xfrm>
            <a:off x="2285711" y="2700684"/>
            <a:ext cx="726000" cy="5055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29" name="Google Shape;529;p32"/>
          <p:cNvSpPr/>
          <p:nvPr/>
        </p:nvSpPr>
        <p:spPr>
          <a:xfrm>
            <a:off x="2284831" y="3244721"/>
            <a:ext cx="726000" cy="361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30" name="Google Shape;530;p32"/>
          <p:cNvSpPr/>
          <p:nvPr/>
        </p:nvSpPr>
        <p:spPr>
          <a:xfrm>
            <a:off x="2333025" y="2837265"/>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Pick-up</a:t>
            </a:r>
            <a:endParaRPr b="0" i="0" sz="5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Delivery</a:t>
            </a:r>
            <a:endParaRPr b="0" i="0" sz="500" u="none" cap="none" strike="noStrike">
              <a:solidFill>
                <a:srgbClr val="434343"/>
              </a:solidFill>
              <a:latin typeface="Arial"/>
              <a:ea typeface="Arial"/>
              <a:cs typeface="Arial"/>
              <a:sym typeface="Arial"/>
            </a:endParaRPr>
          </a:p>
        </p:txBody>
      </p:sp>
      <p:sp>
        <p:nvSpPr>
          <p:cNvPr id="531" name="Google Shape;531;p32"/>
          <p:cNvSpPr/>
          <p:nvPr/>
        </p:nvSpPr>
        <p:spPr>
          <a:xfrm>
            <a:off x="2333025" y="3352897"/>
            <a:ext cx="632100" cy="21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Pick-up Point Mgt</a:t>
            </a:r>
            <a:endParaRPr sz="500">
              <a:solidFill>
                <a:srgbClr val="434343"/>
              </a:solidFill>
            </a:endParaRPr>
          </a:p>
        </p:txBody>
      </p:sp>
      <p:sp>
        <p:nvSpPr>
          <p:cNvPr id="532" name="Google Shape;532;p32"/>
          <p:cNvSpPr/>
          <p:nvPr/>
        </p:nvSpPr>
        <p:spPr>
          <a:xfrm>
            <a:off x="4977970" y="2615322"/>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33" name="Google Shape;533;p32"/>
          <p:cNvSpPr/>
          <p:nvPr/>
        </p:nvSpPr>
        <p:spPr>
          <a:xfrm>
            <a:off x="5039548" y="2546699"/>
            <a:ext cx="7260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600" u="none" cap="none" strike="noStrike">
                <a:solidFill>
                  <a:srgbClr val="3C78D8"/>
                </a:solidFill>
                <a:latin typeface="Arial"/>
                <a:ea typeface="Arial"/>
                <a:cs typeface="Arial"/>
                <a:sym typeface="Arial"/>
              </a:rPr>
              <a:t>In-station Domain</a:t>
            </a:r>
            <a:endParaRPr b="1" i="0" sz="600" u="none" cap="none" strike="noStrike">
              <a:solidFill>
                <a:srgbClr val="3C78D8"/>
              </a:solidFill>
              <a:latin typeface="Arial"/>
              <a:ea typeface="Arial"/>
              <a:cs typeface="Arial"/>
              <a:sym typeface="Arial"/>
            </a:endParaRPr>
          </a:p>
        </p:txBody>
      </p:sp>
      <p:sp>
        <p:nvSpPr>
          <p:cNvPr id="534" name="Google Shape;534;p32"/>
          <p:cNvSpPr/>
          <p:nvPr/>
        </p:nvSpPr>
        <p:spPr>
          <a:xfrm>
            <a:off x="5022806" y="2704862"/>
            <a:ext cx="726000" cy="5055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35" name="Google Shape;535;p32"/>
          <p:cNvSpPr/>
          <p:nvPr/>
        </p:nvSpPr>
        <p:spPr>
          <a:xfrm>
            <a:off x="5021910" y="3248899"/>
            <a:ext cx="726000" cy="361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36" name="Google Shape;536;p32"/>
          <p:cNvSpPr/>
          <p:nvPr/>
        </p:nvSpPr>
        <p:spPr>
          <a:xfrm>
            <a:off x="5057041" y="2841442"/>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Inbound/Outbound</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Packing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Parcel sweeping</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ASM</a:t>
            </a:r>
            <a:endParaRPr sz="500">
              <a:solidFill>
                <a:srgbClr val="434343"/>
              </a:solidFill>
            </a:endParaRPr>
          </a:p>
        </p:txBody>
      </p:sp>
      <p:sp>
        <p:nvSpPr>
          <p:cNvPr id="537" name="Google Shape;537;p32"/>
          <p:cNvSpPr/>
          <p:nvPr/>
        </p:nvSpPr>
        <p:spPr>
          <a:xfrm>
            <a:off x="5070124" y="3357075"/>
            <a:ext cx="632100" cy="21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p:txBody>
      </p:sp>
      <p:sp>
        <p:nvSpPr>
          <p:cNvPr id="538" name="Google Shape;538;p32"/>
          <p:cNvSpPr/>
          <p:nvPr/>
        </p:nvSpPr>
        <p:spPr>
          <a:xfrm>
            <a:off x="4650419" y="2412315"/>
            <a:ext cx="14274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3C78D8"/>
                </a:solidFill>
                <a:latin typeface="Arial"/>
                <a:ea typeface="Arial"/>
                <a:cs typeface="Arial"/>
                <a:sym typeface="Arial"/>
              </a:rPr>
              <a:t> </a:t>
            </a:r>
            <a:r>
              <a:rPr b="1" lang="en" sz="800">
                <a:solidFill>
                  <a:srgbClr val="3C78D8"/>
                </a:solidFill>
              </a:rPr>
              <a:t>Operation Service</a:t>
            </a:r>
            <a:r>
              <a:rPr b="1" i="0" lang="en" sz="800" u="none" cap="none" strike="noStrike">
                <a:solidFill>
                  <a:srgbClr val="3C78D8"/>
                </a:solidFill>
                <a:latin typeface="Arial"/>
                <a:ea typeface="Arial"/>
                <a:cs typeface="Arial"/>
                <a:sym typeface="Arial"/>
              </a:rPr>
              <a:t> Library</a:t>
            </a:r>
            <a:endParaRPr b="1" i="0" sz="800" u="none" cap="none" strike="noStrike">
              <a:solidFill>
                <a:srgbClr val="3C78D8"/>
              </a:solidFill>
              <a:latin typeface="Arial"/>
              <a:ea typeface="Arial"/>
              <a:cs typeface="Arial"/>
              <a:sym typeface="Arial"/>
            </a:endParaRPr>
          </a:p>
        </p:txBody>
      </p:sp>
      <p:sp>
        <p:nvSpPr>
          <p:cNvPr id="539" name="Google Shape;539;p32"/>
          <p:cNvSpPr/>
          <p:nvPr/>
        </p:nvSpPr>
        <p:spPr>
          <a:xfrm>
            <a:off x="4014798" y="2613257"/>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40" name="Google Shape;540;p32"/>
          <p:cNvSpPr/>
          <p:nvPr/>
        </p:nvSpPr>
        <p:spPr>
          <a:xfrm>
            <a:off x="4108226" y="2539670"/>
            <a:ext cx="5913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600">
                <a:solidFill>
                  <a:srgbClr val="3C78D8"/>
                </a:solidFill>
              </a:rPr>
              <a:t>Locker</a:t>
            </a:r>
            <a:r>
              <a:rPr b="1" i="0" lang="en" sz="600" u="none" cap="none" strike="noStrike">
                <a:solidFill>
                  <a:srgbClr val="3C78D8"/>
                </a:solidFill>
                <a:latin typeface="Arial"/>
                <a:ea typeface="Arial"/>
                <a:cs typeface="Arial"/>
                <a:sym typeface="Arial"/>
              </a:rPr>
              <a:t> Domain</a:t>
            </a:r>
            <a:endParaRPr b="1" i="0" sz="600" u="none" cap="none" strike="noStrike">
              <a:solidFill>
                <a:srgbClr val="3C78D8"/>
              </a:solidFill>
              <a:latin typeface="Arial"/>
              <a:ea typeface="Arial"/>
              <a:cs typeface="Arial"/>
              <a:sym typeface="Arial"/>
            </a:endParaRPr>
          </a:p>
        </p:txBody>
      </p:sp>
      <p:sp>
        <p:nvSpPr>
          <p:cNvPr id="541" name="Google Shape;541;p32"/>
          <p:cNvSpPr/>
          <p:nvPr/>
        </p:nvSpPr>
        <p:spPr>
          <a:xfrm>
            <a:off x="4059623" y="2703722"/>
            <a:ext cx="726000" cy="5055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42" name="Google Shape;542;p32"/>
          <p:cNvSpPr/>
          <p:nvPr/>
        </p:nvSpPr>
        <p:spPr>
          <a:xfrm>
            <a:off x="4058744" y="3247759"/>
            <a:ext cx="726000" cy="361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43" name="Google Shape;543;p32"/>
          <p:cNvSpPr/>
          <p:nvPr/>
        </p:nvSpPr>
        <p:spPr>
          <a:xfrm>
            <a:off x="4106939" y="2840303"/>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Drop-off</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Self-collection</a:t>
            </a:r>
            <a:endParaRPr sz="500">
              <a:solidFill>
                <a:srgbClr val="434343"/>
              </a:solidFill>
            </a:endParaRPr>
          </a:p>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Driver operation</a:t>
            </a:r>
            <a:endParaRPr sz="500">
              <a:solidFill>
                <a:srgbClr val="434343"/>
              </a:solidFill>
            </a:endParaRPr>
          </a:p>
        </p:txBody>
      </p:sp>
      <p:sp>
        <p:nvSpPr>
          <p:cNvPr id="544" name="Google Shape;544;p32"/>
          <p:cNvSpPr/>
          <p:nvPr/>
        </p:nvSpPr>
        <p:spPr>
          <a:xfrm>
            <a:off x="4106939" y="3361033"/>
            <a:ext cx="632100" cy="211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lang="en" sz="500">
                <a:solidFill>
                  <a:srgbClr val="000000"/>
                </a:solidFill>
              </a:rPr>
              <a:t>Locker Partner Mgt</a:t>
            </a:r>
            <a:endParaRPr sz="500">
              <a:solidFill>
                <a:srgbClr val="000000"/>
              </a:solidFill>
            </a:endParaRPr>
          </a:p>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sz="500">
              <a:solidFill>
                <a:srgbClr val="000000"/>
              </a:solidFill>
            </a:endParaRPr>
          </a:p>
        </p:txBody>
      </p:sp>
      <p:sp>
        <p:nvSpPr>
          <p:cNvPr id="545" name="Google Shape;545;p32"/>
          <p:cNvSpPr/>
          <p:nvPr/>
        </p:nvSpPr>
        <p:spPr>
          <a:xfrm>
            <a:off x="7718469" y="2610189"/>
            <a:ext cx="814200" cy="1035300"/>
          </a:xfrm>
          <a:prstGeom prst="roundRect">
            <a:avLst>
              <a:gd fmla="val 8914" name="adj"/>
            </a:avLst>
          </a:prstGeom>
          <a:noFill/>
          <a:ln cap="flat" cmpd="sng" w="9525">
            <a:solidFill>
              <a:srgbClr val="674EA7"/>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46" name="Google Shape;546;p32"/>
          <p:cNvSpPr/>
          <p:nvPr/>
        </p:nvSpPr>
        <p:spPr>
          <a:xfrm>
            <a:off x="7811898" y="2536602"/>
            <a:ext cx="5913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600">
                <a:solidFill>
                  <a:srgbClr val="674EA7"/>
                </a:solidFill>
              </a:rPr>
              <a:t>SLPS</a:t>
            </a:r>
            <a:endParaRPr b="1" i="0" sz="600" u="none" cap="none" strike="noStrike">
              <a:solidFill>
                <a:srgbClr val="674EA7"/>
              </a:solidFill>
              <a:latin typeface="Arial"/>
              <a:ea typeface="Arial"/>
              <a:cs typeface="Arial"/>
              <a:sym typeface="Arial"/>
            </a:endParaRPr>
          </a:p>
        </p:txBody>
      </p:sp>
      <p:sp>
        <p:nvSpPr>
          <p:cNvPr id="547" name="Google Shape;547;p32"/>
          <p:cNvSpPr/>
          <p:nvPr/>
        </p:nvSpPr>
        <p:spPr>
          <a:xfrm>
            <a:off x="7763294" y="2700684"/>
            <a:ext cx="726000" cy="505500"/>
          </a:xfrm>
          <a:prstGeom prst="roundRect">
            <a:avLst>
              <a:gd fmla="val 16667" name="adj"/>
            </a:avLst>
          </a:prstGeom>
          <a:solidFill>
            <a:srgbClr val="674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48" name="Google Shape;548;p32"/>
          <p:cNvSpPr/>
          <p:nvPr/>
        </p:nvSpPr>
        <p:spPr>
          <a:xfrm>
            <a:off x="7762411" y="3244721"/>
            <a:ext cx="726000" cy="361200"/>
          </a:xfrm>
          <a:prstGeom prst="roundRect">
            <a:avLst>
              <a:gd fmla="val 16667" name="adj"/>
            </a:avLst>
          </a:prstGeom>
          <a:solidFill>
            <a:srgbClr val="674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49" name="Google Shape;549;p32"/>
          <p:cNvSpPr/>
          <p:nvPr/>
        </p:nvSpPr>
        <p:spPr>
          <a:xfrm>
            <a:off x="7810621" y="2825738"/>
            <a:ext cx="632100" cy="332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lang="en" sz="500">
                <a:solidFill>
                  <a:srgbClr val="434343"/>
                </a:solidFill>
              </a:rPr>
              <a:t>Pickup</a:t>
            </a:r>
            <a:endParaRPr sz="500">
              <a:solidFill>
                <a:srgbClr val="434343"/>
              </a:solidFill>
            </a:endParaRPr>
          </a:p>
        </p:txBody>
      </p:sp>
      <p:sp>
        <p:nvSpPr>
          <p:cNvPr id="550" name="Google Shape;550;p32"/>
          <p:cNvSpPr/>
          <p:nvPr/>
        </p:nvSpPr>
        <p:spPr>
          <a:xfrm>
            <a:off x="7810629" y="3373287"/>
            <a:ext cx="632100" cy="1962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b="0" i="0" sz="500" u="none" cap="none" strike="noStrike">
              <a:solidFill>
                <a:srgbClr val="434343"/>
              </a:solidFill>
              <a:latin typeface="Arial"/>
              <a:ea typeface="Arial"/>
              <a:cs typeface="Arial"/>
              <a:sym typeface="Arial"/>
            </a:endParaRPr>
          </a:p>
        </p:txBody>
      </p:sp>
      <p:sp>
        <p:nvSpPr>
          <p:cNvPr id="551" name="Google Shape;551;p32"/>
          <p:cNvSpPr/>
          <p:nvPr/>
        </p:nvSpPr>
        <p:spPr>
          <a:xfrm>
            <a:off x="7289469" y="1072171"/>
            <a:ext cx="1197600" cy="12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4472C4"/>
                </a:solidFill>
              </a:rPr>
              <a:t>Tacking Service</a:t>
            </a:r>
            <a:endParaRPr b="1" i="0" sz="800" u="none" cap="none" strike="noStrike">
              <a:solidFill>
                <a:srgbClr val="4472C4"/>
              </a:solidFill>
              <a:latin typeface="Arial"/>
              <a:ea typeface="Arial"/>
              <a:cs typeface="Arial"/>
              <a:sym typeface="Arial"/>
            </a:endParaRPr>
          </a:p>
        </p:txBody>
      </p:sp>
      <p:sp>
        <p:nvSpPr>
          <p:cNvPr id="552" name="Google Shape;552;p32"/>
          <p:cNvSpPr/>
          <p:nvPr/>
        </p:nvSpPr>
        <p:spPr>
          <a:xfrm>
            <a:off x="7238315" y="1233578"/>
            <a:ext cx="1315800" cy="182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Tracking Service</a:t>
            </a:r>
            <a:endParaRPr sz="600">
              <a:solidFill>
                <a:srgbClr val="FFFFFF"/>
              </a:solidFill>
            </a:endParaRPr>
          </a:p>
        </p:txBody>
      </p:sp>
      <p:sp>
        <p:nvSpPr>
          <p:cNvPr id="553" name="Google Shape;553;p32"/>
          <p:cNvSpPr/>
          <p:nvPr/>
        </p:nvSpPr>
        <p:spPr>
          <a:xfrm>
            <a:off x="5085299" y="3835392"/>
            <a:ext cx="3582300" cy="378900"/>
          </a:xfrm>
          <a:prstGeom prst="roundRect">
            <a:avLst>
              <a:gd fmla="val 7394"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1100"/>
          </a:p>
        </p:txBody>
      </p:sp>
      <p:sp>
        <p:nvSpPr>
          <p:cNvPr id="554" name="Google Shape;554;p32"/>
          <p:cNvSpPr/>
          <p:nvPr/>
        </p:nvSpPr>
        <p:spPr>
          <a:xfrm>
            <a:off x="5182364" y="3933433"/>
            <a:ext cx="6237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COD</a:t>
            </a:r>
            <a:endParaRPr sz="600">
              <a:solidFill>
                <a:srgbClr val="FFFFFF"/>
              </a:solidFill>
            </a:endParaRPr>
          </a:p>
        </p:txBody>
      </p:sp>
      <p:sp>
        <p:nvSpPr>
          <p:cNvPr id="555" name="Google Shape;555;p32"/>
          <p:cNvSpPr/>
          <p:nvPr/>
        </p:nvSpPr>
        <p:spPr>
          <a:xfrm>
            <a:off x="7215601" y="3933433"/>
            <a:ext cx="6237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Account</a:t>
            </a:r>
            <a:endParaRPr b="0" i="0" sz="600" u="none" cap="none" strike="noStrike">
              <a:solidFill>
                <a:srgbClr val="FFFFFF"/>
              </a:solidFill>
              <a:latin typeface="Arial"/>
              <a:ea typeface="Arial"/>
              <a:cs typeface="Arial"/>
              <a:sym typeface="Arial"/>
            </a:endParaRPr>
          </a:p>
        </p:txBody>
      </p:sp>
      <p:sp>
        <p:nvSpPr>
          <p:cNvPr id="556" name="Google Shape;556;p32"/>
          <p:cNvSpPr/>
          <p:nvPr/>
        </p:nvSpPr>
        <p:spPr>
          <a:xfrm>
            <a:off x="6538740" y="3771628"/>
            <a:ext cx="1022400" cy="138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3C78D8"/>
                </a:solidFill>
              </a:rPr>
              <a:t>General Service</a:t>
            </a:r>
            <a:endParaRPr b="1" sz="800">
              <a:solidFill>
                <a:srgbClr val="3C78D8"/>
              </a:solidFill>
            </a:endParaRPr>
          </a:p>
        </p:txBody>
      </p:sp>
      <p:sp>
        <p:nvSpPr>
          <p:cNvPr id="557" name="Google Shape;557;p32"/>
          <p:cNvSpPr/>
          <p:nvPr/>
        </p:nvSpPr>
        <p:spPr>
          <a:xfrm>
            <a:off x="7895360" y="3933433"/>
            <a:ext cx="6237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Container`</a:t>
            </a:r>
            <a:endParaRPr sz="600">
              <a:solidFill>
                <a:srgbClr val="FFFFFF"/>
              </a:solidFill>
            </a:endParaRPr>
          </a:p>
        </p:txBody>
      </p:sp>
      <p:sp>
        <p:nvSpPr>
          <p:cNvPr id="558" name="Google Shape;558;p32"/>
          <p:cNvSpPr/>
          <p:nvPr/>
        </p:nvSpPr>
        <p:spPr>
          <a:xfrm>
            <a:off x="6535842" y="3933433"/>
            <a:ext cx="6237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Basic</a:t>
            </a:r>
            <a:endParaRPr b="0" i="0" sz="600" u="none" cap="none" strike="noStrike">
              <a:solidFill>
                <a:srgbClr val="FFFFFF"/>
              </a:solidFill>
              <a:latin typeface="Arial"/>
              <a:ea typeface="Arial"/>
              <a:cs typeface="Arial"/>
              <a:sym typeface="Arial"/>
            </a:endParaRPr>
          </a:p>
        </p:txBody>
      </p:sp>
      <p:sp>
        <p:nvSpPr>
          <p:cNvPr id="559" name="Google Shape;559;p32"/>
          <p:cNvSpPr/>
          <p:nvPr/>
        </p:nvSpPr>
        <p:spPr>
          <a:xfrm>
            <a:off x="833134" y="2722323"/>
            <a:ext cx="921900" cy="1608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Sorting</a:t>
            </a:r>
            <a:endParaRPr b="0" i="0" sz="600" u="none" cap="none" strike="noStrike">
              <a:solidFill>
                <a:srgbClr val="FFFFFF"/>
              </a:solidFill>
              <a:latin typeface="Arial"/>
              <a:ea typeface="Arial"/>
              <a:cs typeface="Arial"/>
              <a:sym typeface="Arial"/>
            </a:endParaRPr>
          </a:p>
        </p:txBody>
      </p:sp>
      <p:sp>
        <p:nvSpPr>
          <p:cNvPr id="560" name="Google Shape;560;p32"/>
          <p:cNvSpPr/>
          <p:nvPr/>
        </p:nvSpPr>
        <p:spPr>
          <a:xfrm>
            <a:off x="5863257" y="2615322"/>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61" name="Google Shape;561;p32"/>
          <p:cNvSpPr/>
          <p:nvPr/>
        </p:nvSpPr>
        <p:spPr>
          <a:xfrm>
            <a:off x="5998902" y="2541765"/>
            <a:ext cx="5427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600" u="none" cap="none" strike="noStrike">
                <a:solidFill>
                  <a:srgbClr val="3C78D8"/>
                </a:solidFill>
                <a:latin typeface="Arial"/>
                <a:ea typeface="Arial"/>
                <a:cs typeface="Arial"/>
                <a:sym typeface="Arial"/>
              </a:rPr>
              <a:t>LH Domain</a:t>
            </a:r>
            <a:endParaRPr b="1" i="0" sz="600" u="none" cap="none" strike="noStrike">
              <a:solidFill>
                <a:srgbClr val="3C78D8"/>
              </a:solidFill>
              <a:latin typeface="Arial"/>
              <a:ea typeface="Arial"/>
              <a:cs typeface="Arial"/>
              <a:sym typeface="Arial"/>
            </a:endParaRPr>
          </a:p>
        </p:txBody>
      </p:sp>
      <p:sp>
        <p:nvSpPr>
          <p:cNvPr id="562" name="Google Shape;562;p32"/>
          <p:cNvSpPr/>
          <p:nvPr/>
        </p:nvSpPr>
        <p:spPr>
          <a:xfrm>
            <a:off x="5908074" y="2704862"/>
            <a:ext cx="726000" cy="5055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63" name="Google Shape;563;p32"/>
          <p:cNvSpPr/>
          <p:nvPr/>
        </p:nvSpPr>
        <p:spPr>
          <a:xfrm>
            <a:off x="5907193" y="3248899"/>
            <a:ext cx="726000" cy="361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64" name="Google Shape;564;p32"/>
          <p:cNvSpPr/>
          <p:nvPr/>
        </p:nvSpPr>
        <p:spPr>
          <a:xfrm>
            <a:off x="5955411" y="2841442"/>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LH Handover</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Transportation</a:t>
            </a:r>
            <a:endParaRPr sz="500">
              <a:solidFill>
                <a:srgbClr val="434343"/>
              </a:solidFill>
            </a:endParaRPr>
          </a:p>
        </p:txBody>
      </p:sp>
      <p:sp>
        <p:nvSpPr>
          <p:cNvPr id="565" name="Google Shape;565;p32"/>
          <p:cNvSpPr/>
          <p:nvPr/>
        </p:nvSpPr>
        <p:spPr>
          <a:xfrm>
            <a:off x="5955411" y="3357075"/>
            <a:ext cx="632100" cy="2166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LH Trip Mgt</a:t>
            </a:r>
            <a:endParaRPr sz="500">
              <a:solidFill>
                <a:srgbClr val="434343"/>
              </a:solidFill>
            </a:endParaRPr>
          </a:p>
          <a:p>
            <a:pPr indent="0" lvl="0" marL="0" rtl="0" algn="ctr">
              <a:spcBef>
                <a:spcPts val="0"/>
              </a:spcBef>
              <a:spcAft>
                <a:spcPts val="0"/>
              </a:spcAft>
              <a:buClr>
                <a:srgbClr val="000000"/>
              </a:buClr>
              <a:buSzPts val="700"/>
              <a:buFont typeface="Arial"/>
              <a:buNone/>
            </a:pPr>
            <a:r>
              <a:rPr lang="en" sz="500">
                <a:solidFill>
                  <a:srgbClr val="434343"/>
                </a:solidFill>
              </a:rPr>
              <a:t>LH Resource Mgt</a:t>
            </a:r>
            <a:endParaRPr sz="500">
              <a:solidFill>
                <a:srgbClr val="434343"/>
              </a:solidFill>
            </a:endParaRPr>
          </a:p>
        </p:txBody>
      </p:sp>
      <p:sp>
        <p:nvSpPr>
          <p:cNvPr id="566" name="Google Shape;566;p32"/>
          <p:cNvSpPr/>
          <p:nvPr/>
        </p:nvSpPr>
        <p:spPr>
          <a:xfrm>
            <a:off x="3129508" y="2614183"/>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67" name="Google Shape;567;p32"/>
          <p:cNvSpPr/>
          <p:nvPr/>
        </p:nvSpPr>
        <p:spPr>
          <a:xfrm>
            <a:off x="3265158" y="2540596"/>
            <a:ext cx="5427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600" u="none" cap="none" strike="noStrike">
                <a:solidFill>
                  <a:srgbClr val="3C78D8"/>
                </a:solidFill>
                <a:latin typeface="Arial"/>
                <a:ea typeface="Arial"/>
                <a:cs typeface="Arial"/>
                <a:sym typeface="Arial"/>
              </a:rPr>
              <a:t>SP Domain</a:t>
            </a:r>
            <a:endParaRPr b="1" i="0" sz="600" u="none" cap="none" strike="noStrike">
              <a:solidFill>
                <a:srgbClr val="3C78D8"/>
              </a:solidFill>
              <a:latin typeface="Arial"/>
              <a:ea typeface="Arial"/>
              <a:cs typeface="Arial"/>
              <a:sym typeface="Arial"/>
            </a:endParaRPr>
          </a:p>
        </p:txBody>
      </p:sp>
      <p:sp>
        <p:nvSpPr>
          <p:cNvPr id="568" name="Google Shape;568;p32"/>
          <p:cNvSpPr/>
          <p:nvPr/>
        </p:nvSpPr>
        <p:spPr>
          <a:xfrm>
            <a:off x="3174334" y="2703722"/>
            <a:ext cx="726000" cy="5055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69" name="Google Shape;569;p32"/>
          <p:cNvSpPr/>
          <p:nvPr/>
        </p:nvSpPr>
        <p:spPr>
          <a:xfrm>
            <a:off x="3173439" y="3247759"/>
            <a:ext cx="726000" cy="361200"/>
          </a:xfrm>
          <a:prstGeom prst="roundRect">
            <a:avLst>
              <a:gd fmla="val 16667" name="adj"/>
            </a:avLst>
          </a:prstGeom>
          <a:solidFill>
            <a:srgbClr val="3C78D8"/>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70" name="Google Shape;570;p32"/>
          <p:cNvSpPr/>
          <p:nvPr/>
        </p:nvSpPr>
        <p:spPr>
          <a:xfrm>
            <a:off x="3221658" y="2840303"/>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700"/>
              <a:buFont typeface="Arial"/>
              <a:buNone/>
            </a:pPr>
            <a:r>
              <a:rPr b="0" i="0" lang="en" sz="500" u="none" cap="none" strike="noStrike">
                <a:solidFill>
                  <a:srgbClr val="434343"/>
                </a:solidFill>
                <a:latin typeface="Arial"/>
                <a:ea typeface="Arial"/>
                <a:cs typeface="Arial"/>
                <a:sym typeface="Arial"/>
              </a:rPr>
              <a:t>Drop</a:t>
            </a:r>
            <a:r>
              <a:rPr lang="en" sz="500">
                <a:solidFill>
                  <a:srgbClr val="434343"/>
                </a:solidFill>
              </a:rPr>
              <a:t>-</a:t>
            </a:r>
            <a:r>
              <a:rPr b="0" i="0" lang="en" sz="500" u="none" cap="none" strike="noStrike">
                <a:solidFill>
                  <a:srgbClr val="434343"/>
                </a:solidFill>
                <a:latin typeface="Arial"/>
                <a:ea typeface="Arial"/>
                <a:cs typeface="Arial"/>
                <a:sym typeface="Arial"/>
              </a:rPr>
              <a:t>off Self-</a:t>
            </a:r>
            <a:r>
              <a:rPr lang="en" sz="500">
                <a:solidFill>
                  <a:srgbClr val="434343"/>
                </a:solidFill>
              </a:rPr>
              <a:t>c</a:t>
            </a:r>
            <a:r>
              <a:rPr b="0" i="0" lang="en" sz="500" u="none" cap="none" strike="noStrike">
                <a:solidFill>
                  <a:srgbClr val="434343"/>
                </a:solidFill>
                <a:latin typeface="Arial"/>
                <a:ea typeface="Arial"/>
                <a:cs typeface="Arial"/>
                <a:sym typeface="Arial"/>
              </a:rPr>
              <a:t>ollecti</a:t>
            </a:r>
            <a:r>
              <a:rPr lang="en" sz="500">
                <a:solidFill>
                  <a:srgbClr val="434343"/>
                </a:solidFill>
              </a:rPr>
              <a:t>on</a:t>
            </a:r>
            <a:endParaRPr b="0" i="0" sz="500" u="none" cap="none" strike="noStrike">
              <a:solidFill>
                <a:srgbClr val="000000"/>
              </a:solidFill>
              <a:latin typeface="Arial"/>
              <a:ea typeface="Arial"/>
              <a:cs typeface="Arial"/>
              <a:sym typeface="Arial"/>
            </a:endParaRPr>
          </a:p>
          <a:p>
            <a:pPr indent="0" lvl="0" marL="0" rtl="0" algn="ctr">
              <a:spcBef>
                <a:spcPts val="0"/>
              </a:spcBef>
              <a:spcAft>
                <a:spcPts val="0"/>
              </a:spcAft>
              <a:buClr>
                <a:srgbClr val="000000"/>
              </a:buClr>
              <a:buSzPts val="700"/>
              <a:buFont typeface="Arial"/>
              <a:buNone/>
            </a:pPr>
            <a:r>
              <a:rPr lang="en" sz="500">
                <a:solidFill>
                  <a:srgbClr val="434343"/>
                </a:solidFill>
              </a:rPr>
              <a:t>Inventory Mgt</a:t>
            </a:r>
            <a:endParaRPr b="0" i="0" sz="500" u="none" cap="none" strike="noStrike">
              <a:solidFill>
                <a:srgbClr val="434343"/>
              </a:solidFill>
              <a:latin typeface="Arial"/>
              <a:ea typeface="Arial"/>
              <a:cs typeface="Arial"/>
              <a:sym typeface="Arial"/>
            </a:endParaRPr>
          </a:p>
        </p:txBody>
      </p:sp>
      <p:sp>
        <p:nvSpPr>
          <p:cNvPr id="571" name="Google Shape;571;p32"/>
          <p:cNvSpPr/>
          <p:nvPr/>
        </p:nvSpPr>
        <p:spPr>
          <a:xfrm>
            <a:off x="3221658" y="3361033"/>
            <a:ext cx="632100" cy="211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600"/>
              <a:buFont typeface="Arial"/>
              <a:buNone/>
            </a:pPr>
            <a:r>
              <a:rPr b="0" i="0" lang="en" sz="500" u="none" cap="none" strike="noStrike">
                <a:solidFill>
                  <a:srgbClr val="000000"/>
                </a:solidFill>
                <a:latin typeface="Arial"/>
                <a:ea typeface="Arial"/>
                <a:cs typeface="Arial"/>
                <a:sym typeface="Arial"/>
              </a:rPr>
              <a:t>Task Mgt</a:t>
            </a:r>
            <a:endParaRPr b="0" i="0" sz="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rPr lang="en" sz="500">
                <a:solidFill>
                  <a:srgbClr val="000000"/>
                </a:solidFill>
              </a:rPr>
              <a:t>SP Partner Mgt</a:t>
            </a:r>
            <a:endParaRPr sz="500">
              <a:solidFill>
                <a:srgbClr val="000000"/>
              </a:solidFill>
            </a:endParaRPr>
          </a:p>
        </p:txBody>
      </p:sp>
      <p:sp>
        <p:nvSpPr>
          <p:cNvPr id="572" name="Google Shape;572;p32"/>
          <p:cNvSpPr/>
          <p:nvPr/>
        </p:nvSpPr>
        <p:spPr>
          <a:xfrm>
            <a:off x="6750234" y="2610506"/>
            <a:ext cx="814200" cy="1035300"/>
          </a:xfrm>
          <a:prstGeom prst="roundRect">
            <a:avLst>
              <a:gd fmla="val 8914" name="adj"/>
            </a:avLst>
          </a:prstGeom>
          <a:noFill/>
          <a:ln cap="flat" cmpd="sng" w="9525">
            <a:solidFill>
              <a:srgbClr val="3C78D8"/>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000000"/>
              </a:solidFill>
              <a:latin typeface="Arial"/>
              <a:ea typeface="Arial"/>
              <a:cs typeface="Arial"/>
              <a:sym typeface="Arial"/>
            </a:endParaRPr>
          </a:p>
        </p:txBody>
      </p:sp>
      <p:sp>
        <p:nvSpPr>
          <p:cNvPr id="573" name="Google Shape;573;p32"/>
          <p:cNvSpPr/>
          <p:nvPr/>
        </p:nvSpPr>
        <p:spPr>
          <a:xfrm>
            <a:off x="6811812" y="2541883"/>
            <a:ext cx="726000" cy="160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600">
                <a:solidFill>
                  <a:srgbClr val="3C78D8"/>
                </a:solidFill>
              </a:rPr>
              <a:t>Exception</a:t>
            </a:r>
            <a:r>
              <a:rPr b="1" i="0" lang="en" sz="600" u="none" cap="none" strike="noStrike">
                <a:solidFill>
                  <a:srgbClr val="3C78D8"/>
                </a:solidFill>
                <a:latin typeface="Arial"/>
                <a:ea typeface="Arial"/>
                <a:cs typeface="Arial"/>
                <a:sym typeface="Arial"/>
              </a:rPr>
              <a:t> Domain</a:t>
            </a:r>
            <a:endParaRPr b="1" i="0" sz="600" u="none" cap="none" strike="noStrike">
              <a:solidFill>
                <a:srgbClr val="3C78D8"/>
              </a:solidFill>
              <a:latin typeface="Arial"/>
              <a:ea typeface="Arial"/>
              <a:cs typeface="Arial"/>
              <a:sym typeface="Arial"/>
            </a:endParaRPr>
          </a:p>
        </p:txBody>
      </p:sp>
      <p:sp>
        <p:nvSpPr>
          <p:cNvPr id="574" name="Google Shape;574;p32"/>
          <p:cNvSpPr/>
          <p:nvPr/>
        </p:nvSpPr>
        <p:spPr>
          <a:xfrm>
            <a:off x="6795070" y="2700684"/>
            <a:ext cx="726000" cy="505500"/>
          </a:xfrm>
          <a:prstGeom prst="roundRect">
            <a:avLst>
              <a:gd fmla="val 16667" name="adj"/>
            </a:avLst>
          </a:prstGeom>
          <a:solidFill>
            <a:srgbClr val="6AA84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Operation</a:t>
            </a:r>
            <a:endParaRPr b="1" i="0" sz="600" u="none" cap="none" strike="noStrike">
              <a:solidFill>
                <a:srgbClr val="FFFFFF"/>
              </a:solidFill>
              <a:latin typeface="Arial"/>
              <a:ea typeface="Arial"/>
              <a:cs typeface="Arial"/>
              <a:sym typeface="Arial"/>
            </a:endParaRPr>
          </a:p>
        </p:txBody>
      </p:sp>
      <p:sp>
        <p:nvSpPr>
          <p:cNvPr id="575" name="Google Shape;575;p32"/>
          <p:cNvSpPr/>
          <p:nvPr/>
        </p:nvSpPr>
        <p:spPr>
          <a:xfrm>
            <a:off x="6794171" y="3244721"/>
            <a:ext cx="726000" cy="361200"/>
          </a:xfrm>
          <a:prstGeom prst="roundRect">
            <a:avLst>
              <a:gd fmla="val 16667" name="adj"/>
            </a:avLst>
          </a:prstGeom>
          <a:solidFill>
            <a:srgbClr val="6AA84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lang="en" sz="600">
                <a:solidFill>
                  <a:srgbClr val="FFFFFF"/>
                </a:solidFill>
              </a:rPr>
              <a:t>Management</a:t>
            </a:r>
            <a:endParaRPr b="1" i="0" sz="600" u="none" cap="none" strike="noStrike">
              <a:solidFill>
                <a:srgbClr val="FFFFFF"/>
              </a:solidFill>
              <a:latin typeface="Arial"/>
              <a:ea typeface="Arial"/>
              <a:cs typeface="Arial"/>
              <a:sym typeface="Arial"/>
            </a:endParaRPr>
          </a:p>
        </p:txBody>
      </p:sp>
      <p:sp>
        <p:nvSpPr>
          <p:cNvPr id="576" name="Google Shape;576;p32"/>
          <p:cNvSpPr/>
          <p:nvPr/>
        </p:nvSpPr>
        <p:spPr>
          <a:xfrm>
            <a:off x="6829304" y="2837265"/>
            <a:ext cx="632100" cy="3204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after the interception</a:t>
            </a:r>
            <a:endParaRPr sz="500">
              <a:solidFill>
                <a:srgbClr val="434343"/>
              </a:solidFill>
            </a:endParaRPr>
          </a:p>
        </p:txBody>
      </p:sp>
      <p:sp>
        <p:nvSpPr>
          <p:cNvPr id="577" name="Google Shape;577;p32"/>
          <p:cNvSpPr/>
          <p:nvPr/>
        </p:nvSpPr>
        <p:spPr>
          <a:xfrm>
            <a:off x="6842389" y="3357995"/>
            <a:ext cx="632100" cy="2115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rtl="0" algn="ctr">
              <a:spcBef>
                <a:spcPts val="0"/>
              </a:spcBef>
              <a:spcAft>
                <a:spcPts val="0"/>
              </a:spcAft>
              <a:buClr>
                <a:srgbClr val="000000"/>
              </a:buClr>
              <a:buSzPts val="700"/>
              <a:buFont typeface="Arial"/>
              <a:buNone/>
            </a:pPr>
            <a:r>
              <a:rPr lang="en" sz="500">
                <a:solidFill>
                  <a:srgbClr val="434343"/>
                </a:solidFill>
              </a:rPr>
              <a:t>Task Mgt</a:t>
            </a:r>
            <a:endParaRPr sz="500">
              <a:solidFill>
                <a:srgbClr val="434343"/>
              </a:solidFill>
            </a:endParaRPr>
          </a:p>
        </p:txBody>
      </p:sp>
      <p:sp>
        <p:nvSpPr>
          <p:cNvPr id="578" name="Google Shape;578;p32"/>
          <p:cNvSpPr/>
          <p:nvPr/>
        </p:nvSpPr>
        <p:spPr>
          <a:xfrm>
            <a:off x="5862123" y="3933433"/>
            <a:ext cx="623700" cy="182400"/>
          </a:xfrm>
          <a:prstGeom prst="roundRect">
            <a:avLst>
              <a:gd fmla="val 16667"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Wallet</a:t>
            </a:r>
            <a:endParaRPr sz="600">
              <a:solidFill>
                <a:srgbClr val="FFFFFF"/>
              </a:solidFill>
            </a:endParaRPr>
          </a:p>
        </p:txBody>
      </p:sp>
      <p:sp>
        <p:nvSpPr>
          <p:cNvPr id="579" name="Google Shape;579;p32"/>
          <p:cNvSpPr/>
          <p:nvPr/>
        </p:nvSpPr>
        <p:spPr>
          <a:xfrm>
            <a:off x="661873" y="1137409"/>
            <a:ext cx="1352700" cy="1182000"/>
          </a:xfrm>
          <a:prstGeom prst="roundRect">
            <a:avLst>
              <a:gd fmla="val 9228" name="adj"/>
            </a:avLst>
          </a:prstGeom>
          <a:noFill/>
          <a:ln cap="flat" cmpd="sng" w="9525">
            <a:solidFill>
              <a:srgbClr val="80808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1100"/>
          </a:p>
        </p:txBody>
      </p:sp>
      <p:sp>
        <p:nvSpPr>
          <p:cNvPr id="580" name="Google Shape;580;p32"/>
          <p:cNvSpPr/>
          <p:nvPr/>
        </p:nvSpPr>
        <p:spPr>
          <a:xfrm>
            <a:off x="840447" y="1067933"/>
            <a:ext cx="1022400" cy="138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Network &amp; Routing</a:t>
            </a:r>
            <a:endParaRPr b="1" sz="800">
              <a:solidFill>
                <a:srgbClr val="808080"/>
              </a:solidFill>
            </a:endParaRPr>
          </a:p>
        </p:txBody>
      </p:sp>
      <p:sp>
        <p:nvSpPr>
          <p:cNvPr id="581" name="Google Shape;581;p32"/>
          <p:cNvSpPr/>
          <p:nvPr/>
        </p:nvSpPr>
        <p:spPr>
          <a:xfrm>
            <a:off x="890558" y="2412766"/>
            <a:ext cx="922200" cy="121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Smart</a:t>
            </a:r>
            <a:r>
              <a:rPr b="1" lang="en" sz="800">
                <a:solidFill>
                  <a:srgbClr val="4472C4"/>
                </a:solidFill>
              </a:rPr>
              <a:t> </a:t>
            </a:r>
            <a:r>
              <a:rPr b="1" lang="en" sz="800">
                <a:solidFill>
                  <a:srgbClr val="EE4D2D"/>
                </a:solidFill>
              </a:rPr>
              <a:t>Solution</a:t>
            </a:r>
            <a:endParaRPr b="1" i="0" sz="800" u="none" cap="none" strike="noStrike">
              <a:solidFill>
                <a:srgbClr val="4472C4"/>
              </a:solidFill>
              <a:latin typeface="Arial"/>
              <a:ea typeface="Arial"/>
              <a:cs typeface="Arial"/>
              <a:sym typeface="Arial"/>
            </a:endParaRPr>
          </a:p>
        </p:txBody>
      </p:sp>
      <p:sp>
        <p:nvSpPr>
          <p:cNvPr id="582" name="Google Shape;582;p32"/>
          <p:cNvSpPr/>
          <p:nvPr/>
        </p:nvSpPr>
        <p:spPr>
          <a:xfrm>
            <a:off x="833319" y="3030219"/>
            <a:ext cx="921900" cy="1608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Pickup</a:t>
            </a:r>
            <a:endParaRPr b="0" i="0" sz="600" u="none" cap="none" strike="noStrike">
              <a:solidFill>
                <a:srgbClr val="FFFFFF"/>
              </a:solidFill>
              <a:latin typeface="Arial"/>
              <a:ea typeface="Arial"/>
              <a:cs typeface="Arial"/>
              <a:sym typeface="Arial"/>
            </a:endParaRPr>
          </a:p>
        </p:txBody>
      </p:sp>
      <p:sp>
        <p:nvSpPr>
          <p:cNvPr id="583" name="Google Shape;583;p32"/>
          <p:cNvSpPr/>
          <p:nvPr/>
        </p:nvSpPr>
        <p:spPr>
          <a:xfrm>
            <a:off x="833320" y="3320717"/>
            <a:ext cx="921900" cy="1608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Smart Delivery</a:t>
            </a:r>
            <a:endParaRPr b="0" i="0" sz="600" u="none" cap="none" strike="noStrike">
              <a:solidFill>
                <a:srgbClr val="FFFFFF"/>
              </a:solidFill>
              <a:latin typeface="Arial"/>
              <a:ea typeface="Arial"/>
              <a:cs typeface="Arial"/>
              <a:sym typeface="Arial"/>
            </a:endParaRPr>
          </a:p>
        </p:txBody>
      </p:sp>
      <p:sp>
        <p:nvSpPr>
          <p:cNvPr id="584" name="Google Shape;584;p32"/>
          <p:cNvSpPr/>
          <p:nvPr/>
        </p:nvSpPr>
        <p:spPr>
          <a:xfrm>
            <a:off x="2134552" y="3840864"/>
            <a:ext cx="1592400" cy="378900"/>
          </a:xfrm>
          <a:prstGeom prst="roundRect">
            <a:avLst>
              <a:gd fmla="val 16667"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585" name="Google Shape;585;p32"/>
          <p:cNvSpPr/>
          <p:nvPr/>
        </p:nvSpPr>
        <p:spPr>
          <a:xfrm>
            <a:off x="2315752" y="3774620"/>
            <a:ext cx="1170000" cy="138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WFM &amp; Driver Mgmt</a:t>
            </a:r>
            <a:endParaRPr b="1" i="0" sz="800" u="none" cap="none" strike="noStrike">
              <a:solidFill>
                <a:srgbClr val="4472C4"/>
              </a:solidFill>
              <a:latin typeface="Arial"/>
              <a:ea typeface="Arial"/>
              <a:cs typeface="Arial"/>
              <a:sym typeface="Arial"/>
            </a:endParaRPr>
          </a:p>
        </p:txBody>
      </p:sp>
      <p:sp>
        <p:nvSpPr>
          <p:cNvPr id="586" name="Google Shape;586;p32"/>
          <p:cNvSpPr/>
          <p:nvPr/>
        </p:nvSpPr>
        <p:spPr>
          <a:xfrm>
            <a:off x="2983381" y="3953267"/>
            <a:ext cx="622800" cy="182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Workforce</a:t>
            </a:r>
            <a:endParaRPr sz="600">
              <a:solidFill>
                <a:srgbClr val="FFFFFF"/>
              </a:solidFill>
            </a:endParaRPr>
          </a:p>
        </p:txBody>
      </p:sp>
      <p:sp>
        <p:nvSpPr>
          <p:cNvPr id="587" name="Google Shape;587;p32"/>
          <p:cNvSpPr/>
          <p:nvPr/>
        </p:nvSpPr>
        <p:spPr>
          <a:xfrm>
            <a:off x="2249058" y="3949397"/>
            <a:ext cx="622800" cy="182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Driver</a:t>
            </a:r>
            <a:endParaRPr sz="600">
              <a:solidFill>
                <a:srgbClr val="FFFFFF"/>
              </a:solidFill>
            </a:endParaRPr>
          </a:p>
        </p:txBody>
      </p:sp>
      <p:sp>
        <p:nvSpPr>
          <p:cNvPr id="588" name="Google Shape;588;p32"/>
          <p:cNvSpPr/>
          <p:nvPr/>
        </p:nvSpPr>
        <p:spPr>
          <a:xfrm>
            <a:off x="651525" y="3845999"/>
            <a:ext cx="1367100" cy="378900"/>
          </a:xfrm>
          <a:prstGeom prst="roundRect">
            <a:avLst>
              <a:gd fmla="val 7566" name="adj"/>
            </a:avLst>
          </a:prstGeom>
          <a:noFill/>
          <a:ln cap="flat" cmpd="sng" w="9525">
            <a:solidFill>
              <a:srgbClr val="808080"/>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9" name="Google Shape;589;p32"/>
          <p:cNvSpPr/>
          <p:nvPr/>
        </p:nvSpPr>
        <p:spPr>
          <a:xfrm>
            <a:off x="790368" y="3768072"/>
            <a:ext cx="1136700" cy="1458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Supply Chain </a:t>
            </a:r>
            <a:endParaRPr b="1" sz="800">
              <a:solidFill>
                <a:srgbClr val="808080"/>
              </a:solidFill>
            </a:endParaRPr>
          </a:p>
          <a:p>
            <a:pPr indent="0" lvl="0" marL="0" marR="0" rtl="0" algn="ctr">
              <a:lnSpc>
                <a:spcPct val="100000"/>
              </a:lnSpc>
              <a:spcBef>
                <a:spcPts val="0"/>
              </a:spcBef>
              <a:spcAft>
                <a:spcPts val="0"/>
              </a:spcAft>
              <a:buClr>
                <a:srgbClr val="000000"/>
              </a:buClr>
              <a:buSzPts val="1100"/>
              <a:buFont typeface="Arial"/>
              <a:buNone/>
            </a:pPr>
            <a:r>
              <a:rPr b="1" lang="en" sz="800">
                <a:solidFill>
                  <a:srgbClr val="808080"/>
                </a:solidFill>
              </a:rPr>
              <a:t>Common Service</a:t>
            </a:r>
            <a:endParaRPr b="1" i="0" sz="800" u="none" cap="none" strike="noStrike">
              <a:solidFill>
                <a:srgbClr val="808080"/>
              </a:solidFill>
              <a:latin typeface="Arial"/>
              <a:ea typeface="Arial"/>
              <a:cs typeface="Arial"/>
              <a:sym typeface="Arial"/>
            </a:endParaRPr>
          </a:p>
        </p:txBody>
      </p:sp>
      <p:sp>
        <p:nvSpPr>
          <p:cNvPr id="590" name="Google Shape;590;p32"/>
          <p:cNvSpPr/>
          <p:nvPr/>
        </p:nvSpPr>
        <p:spPr>
          <a:xfrm>
            <a:off x="1585136" y="3994429"/>
            <a:ext cx="368700" cy="182400"/>
          </a:xfrm>
          <a:prstGeom prst="roundRect">
            <a:avLst>
              <a:gd fmla="val 16667"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Finance</a:t>
            </a:r>
            <a:endParaRPr sz="600">
              <a:solidFill>
                <a:srgbClr val="FFFFFF"/>
              </a:solidFill>
            </a:endParaRPr>
          </a:p>
        </p:txBody>
      </p:sp>
      <p:sp>
        <p:nvSpPr>
          <p:cNvPr id="591" name="Google Shape;591;p32"/>
          <p:cNvSpPr/>
          <p:nvPr/>
        </p:nvSpPr>
        <p:spPr>
          <a:xfrm>
            <a:off x="706152" y="3994429"/>
            <a:ext cx="494100" cy="182400"/>
          </a:xfrm>
          <a:prstGeom prst="roundRect">
            <a:avLst>
              <a:gd fmla="val 16667"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Data/Algo</a:t>
            </a:r>
            <a:endParaRPr sz="600">
              <a:solidFill>
                <a:srgbClr val="FFFFFF"/>
              </a:solidFill>
            </a:endParaRPr>
          </a:p>
        </p:txBody>
      </p:sp>
      <p:sp>
        <p:nvSpPr>
          <p:cNvPr id="592" name="Google Shape;592;p32"/>
          <p:cNvSpPr/>
          <p:nvPr/>
        </p:nvSpPr>
        <p:spPr>
          <a:xfrm>
            <a:off x="5371162" y="1722478"/>
            <a:ext cx="1542300" cy="540000"/>
          </a:xfrm>
          <a:prstGeom prst="roundRect">
            <a:avLst>
              <a:gd fmla="val 5054" name="adj"/>
            </a:avLst>
          </a:prstGeom>
          <a:solidFill>
            <a:srgbClr val="6AA84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Exception Monitor</a:t>
            </a:r>
            <a:endParaRPr sz="6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6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6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6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t/>
            </a:r>
            <a:endParaRPr sz="600">
              <a:solidFill>
                <a:srgbClr val="FFFFFF"/>
              </a:solidFill>
            </a:endParaRPr>
          </a:p>
          <a:p>
            <a:pPr indent="0" lvl="0" marL="0" marR="0" rtl="0" algn="l">
              <a:lnSpc>
                <a:spcPct val="100000"/>
              </a:lnSpc>
              <a:spcBef>
                <a:spcPts val="0"/>
              </a:spcBef>
              <a:spcAft>
                <a:spcPts val="0"/>
              </a:spcAft>
              <a:buClr>
                <a:srgbClr val="000000"/>
              </a:buClr>
              <a:buSzPts val="800"/>
              <a:buFont typeface="Arial"/>
              <a:buNone/>
            </a:pPr>
            <a:r>
              <a:t/>
            </a:r>
            <a:endParaRPr sz="600">
              <a:solidFill>
                <a:srgbClr val="FFFFFF"/>
              </a:solidFill>
            </a:endParaRPr>
          </a:p>
        </p:txBody>
      </p:sp>
      <p:sp>
        <p:nvSpPr>
          <p:cNvPr id="593" name="Google Shape;593;p32"/>
          <p:cNvSpPr/>
          <p:nvPr/>
        </p:nvSpPr>
        <p:spPr>
          <a:xfrm>
            <a:off x="742823" y="1522081"/>
            <a:ext cx="478800" cy="660000"/>
          </a:xfrm>
          <a:prstGeom prst="rect">
            <a:avLst/>
          </a:prstGeom>
          <a:solidFill>
            <a:srgbClr val="D9D9D9"/>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a:p>
            <a:pPr indent="0" lvl="0" marL="0" rtl="0" algn="ctr">
              <a:spcBef>
                <a:spcPts val="0"/>
              </a:spcBef>
              <a:spcAft>
                <a:spcPts val="0"/>
              </a:spcAft>
              <a:buNone/>
            </a:pPr>
            <a:r>
              <a:rPr lang="en" sz="600"/>
              <a:t>Network Mgmt</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空间/时间/容量</a:t>
            </a:r>
            <a:endParaRPr sz="600"/>
          </a:p>
        </p:txBody>
      </p:sp>
      <p:sp>
        <p:nvSpPr>
          <p:cNvPr id="594" name="Google Shape;594;p32"/>
          <p:cNvSpPr/>
          <p:nvPr/>
        </p:nvSpPr>
        <p:spPr>
          <a:xfrm>
            <a:off x="1409437" y="1522081"/>
            <a:ext cx="494100" cy="660000"/>
          </a:xfrm>
          <a:prstGeom prst="rect">
            <a:avLst/>
          </a:prstGeom>
          <a:solidFill>
            <a:srgbClr val="D9D9D9"/>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Order </a:t>
            </a:r>
            <a:endParaRPr sz="600"/>
          </a:p>
          <a:p>
            <a:pPr indent="0" lvl="0" marL="0" rtl="0" algn="ctr">
              <a:spcBef>
                <a:spcPts val="0"/>
              </a:spcBef>
              <a:spcAft>
                <a:spcPts val="0"/>
              </a:spcAft>
              <a:buNone/>
            </a:pPr>
            <a:r>
              <a:rPr lang="en" sz="600"/>
              <a:t>Routing</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路由规则</a:t>
            </a:r>
            <a:endParaRPr sz="600"/>
          </a:p>
          <a:p>
            <a:pPr indent="0" lvl="0" marL="0" rtl="0" algn="ctr">
              <a:spcBef>
                <a:spcPts val="0"/>
              </a:spcBef>
              <a:spcAft>
                <a:spcPts val="0"/>
              </a:spcAft>
              <a:buNone/>
            </a:pPr>
            <a:r>
              <a:rPr lang="en" sz="400"/>
              <a:t>(静态/动态)</a:t>
            </a:r>
            <a:endParaRPr sz="400"/>
          </a:p>
        </p:txBody>
      </p:sp>
      <p:cxnSp>
        <p:nvCxnSpPr>
          <p:cNvPr id="595" name="Google Shape;595;p32"/>
          <p:cNvCxnSpPr/>
          <p:nvPr/>
        </p:nvCxnSpPr>
        <p:spPr>
          <a:xfrm flipH="1" rot="10800000">
            <a:off x="1894628" y="1882849"/>
            <a:ext cx="398400" cy="3300"/>
          </a:xfrm>
          <a:prstGeom prst="curvedConnector3">
            <a:avLst>
              <a:gd fmla="val 50000" name="adj1"/>
            </a:avLst>
          </a:prstGeom>
          <a:noFill/>
          <a:ln cap="flat" cmpd="sng" w="9525">
            <a:solidFill>
              <a:srgbClr val="1A1A1A"/>
            </a:solidFill>
            <a:prstDash val="solid"/>
            <a:round/>
            <a:headEnd len="med" w="med" type="triangle"/>
            <a:tailEnd len="med" w="med" type="triangle"/>
          </a:ln>
        </p:spPr>
      </p:cxnSp>
      <p:sp>
        <p:nvSpPr>
          <p:cNvPr id="596" name="Google Shape;596;p32"/>
          <p:cNvSpPr txBox="1"/>
          <p:nvPr/>
        </p:nvSpPr>
        <p:spPr>
          <a:xfrm>
            <a:off x="2559411" y="1417927"/>
            <a:ext cx="1092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p>
        </p:txBody>
      </p:sp>
      <p:sp>
        <p:nvSpPr>
          <p:cNvPr id="597" name="Google Shape;597;p32"/>
          <p:cNvSpPr/>
          <p:nvPr/>
        </p:nvSpPr>
        <p:spPr>
          <a:xfrm>
            <a:off x="2211048" y="1228787"/>
            <a:ext cx="1092600" cy="182400"/>
          </a:xfrm>
          <a:prstGeom prst="rect">
            <a:avLst/>
          </a:prstGeom>
          <a:solidFill>
            <a:srgbClr val="D9D9D9"/>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Order </a:t>
            </a:r>
            <a:r>
              <a:rPr lang="en" sz="500"/>
              <a:t>Account</a:t>
            </a:r>
            <a:endParaRPr sz="500"/>
          </a:p>
          <a:p>
            <a:pPr indent="0" lvl="0" marL="0" rtl="0" algn="ctr">
              <a:spcBef>
                <a:spcPts val="0"/>
              </a:spcBef>
              <a:spcAft>
                <a:spcPts val="0"/>
              </a:spcAft>
              <a:buNone/>
            </a:pPr>
            <a:r>
              <a:rPr lang="en" sz="500"/>
              <a:t>（从网络中封装分层网络服务）</a:t>
            </a:r>
            <a:endParaRPr sz="500"/>
          </a:p>
        </p:txBody>
      </p:sp>
      <p:cxnSp>
        <p:nvCxnSpPr>
          <p:cNvPr id="598" name="Google Shape;598;p32"/>
          <p:cNvCxnSpPr>
            <a:stCxn id="593" idx="0"/>
            <a:endCxn id="597" idx="1"/>
          </p:cNvCxnSpPr>
          <p:nvPr/>
        </p:nvCxnSpPr>
        <p:spPr>
          <a:xfrm rot="-5400000">
            <a:off x="1495523" y="806581"/>
            <a:ext cx="202200" cy="1228800"/>
          </a:xfrm>
          <a:prstGeom prst="bentConnector2">
            <a:avLst/>
          </a:prstGeom>
          <a:noFill/>
          <a:ln cap="flat" cmpd="sng" w="9525">
            <a:solidFill>
              <a:srgbClr val="1A1A1A"/>
            </a:solidFill>
            <a:prstDash val="dash"/>
            <a:round/>
            <a:headEnd len="med" w="med" type="none"/>
            <a:tailEnd len="med" w="med" type="triangle"/>
          </a:ln>
        </p:spPr>
      </p:cxnSp>
      <p:cxnSp>
        <p:nvCxnSpPr>
          <p:cNvPr id="599" name="Google Shape;599;p32"/>
          <p:cNvCxnSpPr>
            <a:endCxn id="597" idx="0"/>
          </p:cNvCxnSpPr>
          <p:nvPr/>
        </p:nvCxnSpPr>
        <p:spPr>
          <a:xfrm flipH="1">
            <a:off x="2757348" y="848687"/>
            <a:ext cx="7800" cy="380100"/>
          </a:xfrm>
          <a:prstGeom prst="straightConnector1">
            <a:avLst/>
          </a:prstGeom>
          <a:noFill/>
          <a:ln cap="flat" cmpd="sng" w="9525">
            <a:solidFill>
              <a:srgbClr val="1A1A1A"/>
            </a:solidFill>
            <a:prstDash val="solid"/>
            <a:round/>
            <a:headEnd len="med" w="med" type="none"/>
            <a:tailEnd len="med" w="med" type="triangle"/>
          </a:ln>
        </p:spPr>
      </p:cxnSp>
      <p:sp>
        <p:nvSpPr>
          <p:cNvPr id="600" name="Google Shape;600;p32"/>
          <p:cNvSpPr/>
          <p:nvPr/>
        </p:nvSpPr>
        <p:spPr>
          <a:xfrm>
            <a:off x="2418648" y="863575"/>
            <a:ext cx="661200" cy="182400"/>
          </a:xfrm>
          <a:prstGeom prst="rect">
            <a:avLst/>
          </a:prstGeom>
          <a:solidFill>
            <a:srgbClr val="8080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lang="en" sz="500">
                <a:solidFill>
                  <a:srgbClr val="FFFFFF"/>
                </a:solidFill>
              </a:rPr>
              <a:t>SLS Product</a:t>
            </a:r>
            <a:endParaRPr sz="5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500">
                <a:solidFill>
                  <a:srgbClr val="FFFFFF"/>
                </a:solidFill>
              </a:rPr>
              <a:t>(SPX产品服务)</a:t>
            </a:r>
            <a:endParaRPr sz="500">
              <a:solidFill>
                <a:srgbClr val="FFFFFF"/>
              </a:solidFill>
            </a:endParaRPr>
          </a:p>
        </p:txBody>
      </p:sp>
      <p:sp>
        <p:nvSpPr>
          <p:cNvPr id="601" name="Google Shape;601;p32"/>
          <p:cNvSpPr/>
          <p:nvPr/>
        </p:nvSpPr>
        <p:spPr>
          <a:xfrm>
            <a:off x="3898324" y="863575"/>
            <a:ext cx="762600" cy="182400"/>
          </a:xfrm>
          <a:prstGeom prst="rect">
            <a:avLst/>
          </a:prstGeom>
          <a:solidFill>
            <a:srgbClr val="80808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lang="en" sz="500">
                <a:solidFill>
                  <a:srgbClr val="FFFFFF"/>
                </a:solidFill>
              </a:rPr>
              <a:t>SLS Order</a:t>
            </a:r>
            <a:endParaRPr sz="5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lang="en" sz="500">
                <a:solidFill>
                  <a:srgbClr val="FFFFFF"/>
                </a:solidFill>
              </a:rPr>
              <a:t>(Shopee order/NNS)</a:t>
            </a:r>
            <a:endParaRPr sz="500">
              <a:solidFill>
                <a:srgbClr val="FFFFFF"/>
              </a:solidFill>
            </a:endParaRPr>
          </a:p>
        </p:txBody>
      </p:sp>
      <p:cxnSp>
        <p:nvCxnSpPr>
          <p:cNvPr id="602" name="Google Shape;602;p32"/>
          <p:cNvCxnSpPr>
            <a:stCxn id="601" idx="2"/>
          </p:cNvCxnSpPr>
          <p:nvPr/>
        </p:nvCxnSpPr>
        <p:spPr>
          <a:xfrm flipH="1" rot="-5400000">
            <a:off x="4175074" y="1150525"/>
            <a:ext cx="209700" cy="600"/>
          </a:xfrm>
          <a:prstGeom prst="curvedConnector3">
            <a:avLst>
              <a:gd fmla="val 50000" name="adj1"/>
            </a:avLst>
          </a:prstGeom>
          <a:noFill/>
          <a:ln cap="flat" cmpd="sng" w="9525">
            <a:solidFill>
              <a:srgbClr val="1A1A1A"/>
            </a:solidFill>
            <a:prstDash val="solid"/>
            <a:round/>
            <a:headEnd len="med" w="med" type="none"/>
            <a:tailEnd len="med" w="med" type="triangle"/>
          </a:ln>
        </p:spPr>
      </p:cxnSp>
      <p:sp>
        <p:nvSpPr>
          <p:cNvPr id="603" name="Google Shape;603;p32"/>
          <p:cNvSpPr/>
          <p:nvPr/>
        </p:nvSpPr>
        <p:spPr>
          <a:xfrm>
            <a:off x="6083849" y="1528288"/>
            <a:ext cx="114000" cy="831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flipH="1" rot="10800000">
            <a:off x="3868549" y="1528339"/>
            <a:ext cx="114000" cy="831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5431495" y="2018741"/>
            <a:ext cx="1422300" cy="202200"/>
          </a:xfrm>
          <a:prstGeom prst="rect">
            <a:avLst/>
          </a:prstGeom>
          <a:solidFill>
            <a:srgbClr val="D9D9D9"/>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500"/>
              <a:t>跨域Operation Order结合的实时数据监控</a:t>
            </a:r>
            <a:endParaRPr sz="500"/>
          </a:p>
        </p:txBody>
      </p:sp>
      <p:sp>
        <p:nvSpPr>
          <p:cNvPr id="606" name="Google Shape;606;p32"/>
          <p:cNvSpPr/>
          <p:nvPr/>
        </p:nvSpPr>
        <p:spPr>
          <a:xfrm>
            <a:off x="1808424" y="2533335"/>
            <a:ext cx="165900" cy="131100"/>
          </a:xfrm>
          <a:prstGeom prst="star5">
            <a:avLst>
              <a:gd fmla="val 19098" name="adj"/>
              <a:gd fmla="val 105146" name="hf"/>
              <a:gd fmla="val 110557" name="vf"/>
            </a:avLst>
          </a:prstGeom>
          <a:solidFill>
            <a:srgbClr val="EC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5426368" y="1827915"/>
            <a:ext cx="1422300" cy="16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Order的生命周期</a:t>
            </a:r>
            <a:r>
              <a:rPr b="1" lang="en" sz="500"/>
              <a:t>实时监控</a:t>
            </a:r>
            <a:r>
              <a:rPr lang="en" sz="500"/>
              <a:t> </a:t>
            </a:r>
            <a:endParaRPr sz="500"/>
          </a:p>
        </p:txBody>
      </p:sp>
      <p:sp>
        <p:nvSpPr>
          <p:cNvPr id="608" name="Google Shape;608;p32"/>
          <p:cNvSpPr/>
          <p:nvPr/>
        </p:nvSpPr>
        <p:spPr>
          <a:xfrm>
            <a:off x="7116175" y="1657307"/>
            <a:ext cx="1525200" cy="660000"/>
          </a:xfrm>
          <a:prstGeom prst="roundRect">
            <a:avLst>
              <a:gd fmla="val 16667" name="adj"/>
            </a:avLst>
          </a:prstGeom>
          <a:noFill/>
          <a:ln cap="flat" cmpd="sng" w="9525">
            <a:solidFill>
              <a:srgbClr val="4472C4"/>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9" name="Google Shape;609;p32"/>
          <p:cNvSpPr/>
          <p:nvPr/>
        </p:nvSpPr>
        <p:spPr>
          <a:xfrm>
            <a:off x="7448655" y="1602318"/>
            <a:ext cx="855300" cy="1257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i="0" lang="en" sz="800" u="none" cap="none" strike="noStrike">
                <a:solidFill>
                  <a:srgbClr val="4472C4"/>
                </a:solidFill>
                <a:latin typeface="Arial"/>
                <a:ea typeface="Arial"/>
                <a:cs typeface="Arial"/>
                <a:sym typeface="Arial"/>
              </a:rPr>
              <a:t> </a:t>
            </a:r>
            <a:r>
              <a:rPr b="1" lang="en" sz="800">
                <a:solidFill>
                  <a:srgbClr val="4472C4"/>
                </a:solidFill>
              </a:rPr>
              <a:t>Event</a:t>
            </a:r>
            <a:r>
              <a:rPr b="1" i="0" lang="en" sz="800" u="none" cap="none" strike="noStrike">
                <a:solidFill>
                  <a:srgbClr val="4472C4"/>
                </a:solidFill>
                <a:latin typeface="Arial"/>
                <a:ea typeface="Arial"/>
                <a:cs typeface="Arial"/>
                <a:sym typeface="Arial"/>
              </a:rPr>
              <a:t> Center</a:t>
            </a:r>
            <a:endParaRPr b="1" i="0" sz="800" u="none" cap="none" strike="noStrike">
              <a:solidFill>
                <a:srgbClr val="4472C4"/>
              </a:solidFill>
              <a:latin typeface="Arial"/>
              <a:ea typeface="Arial"/>
              <a:cs typeface="Arial"/>
              <a:sym typeface="Arial"/>
            </a:endParaRPr>
          </a:p>
        </p:txBody>
      </p:sp>
      <p:sp>
        <p:nvSpPr>
          <p:cNvPr id="610" name="Google Shape;610;p32"/>
          <p:cNvSpPr/>
          <p:nvPr/>
        </p:nvSpPr>
        <p:spPr>
          <a:xfrm>
            <a:off x="7220924" y="1914090"/>
            <a:ext cx="1315800" cy="182400"/>
          </a:xfrm>
          <a:prstGeom prst="roundRect">
            <a:avLst>
              <a:gd fmla="val 16667" name="adj"/>
            </a:avLst>
          </a:prstGeom>
          <a:solidFill>
            <a:srgbClr val="4472C4"/>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Event Center</a:t>
            </a:r>
            <a:endParaRPr sz="600">
              <a:solidFill>
                <a:srgbClr val="FFFFFF"/>
              </a:solidFill>
            </a:endParaRPr>
          </a:p>
        </p:txBody>
      </p:sp>
      <p:sp>
        <p:nvSpPr>
          <p:cNvPr id="611" name="Google Shape;611;p32"/>
          <p:cNvSpPr txBox="1"/>
          <p:nvPr/>
        </p:nvSpPr>
        <p:spPr>
          <a:xfrm>
            <a:off x="3054936" y="4062522"/>
            <a:ext cx="4578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t>人力规划</a:t>
            </a:r>
            <a:endParaRPr sz="500"/>
          </a:p>
        </p:txBody>
      </p:sp>
      <p:sp>
        <p:nvSpPr>
          <p:cNvPr id="612" name="Google Shape;612;p32"/>
          <p:cNvSpPr/>
          <p:nvPr/>
        </p:nvSpPr>
        <p:spPr>
          <a:xfrm>
            <a:off x="1245399" y="3994429"/>
            <a:ext cx="282300" cy="182400"/>
          </a:xfrm>
          <a:prstGeom prst="roundRect">
            <a:avLst>
              <a:gd fmla="val 16667"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Asset</a:t>
            </a:r>
            <a:endParaRPr sz="600">
              <a:solidFill>
                <a:srgbClr val="FFFFFF"/>
              </a:solidFill>
            </a:endParaRPr>
          </a:p>
        </p:txBody>
      </p:sp>
      <p:sp>
        <p:nvSpPr>
          <p:cNvPr id="613" name="Google Shape;613;p32"/>
          <p:cNvSpPr/>
          <p:nvPr/>
        </p:nvSpPr>
        <p:spPr>
          <a:xfrm>
            <a:off x="3853549" y="3840863"/>
            <a:ext cx="1092600" cy="378900"/>
          </a:xfrm>
          <a:prstGeom prst="roundRect">
            <a:avLst>
              <a:gd fmla="val 16667" name="adj"/>
            </a:avLst>
          </a:prstGeom>
          <a:solidFill>
            <a:srgbClr val="FFFFFF"/>
          </a:solidFill>
          <a:ln cap="flat" cmpd="sng" w="9525">
            <a:solidFill>
              <a:srgbClr val="EE4D2D"/>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t/>
            </a:r>
            <a:endParaRPr sz="900"/>
          </a:p>
        </p:txBody>
      </p:sp>
      <p:sp>
        <p:nvSpPr>
          <p:cNvPr id="614" name="Google Shape;614;p32"/>
          <p:cNvSpPr/>
          <p:nvPr/>
        </p:nvSpPr>
        <p:spPr>
          <a:xfrm>
            <a:off x="3972675" y="3774620"/>
            <a:ext cx="884700" cy="138300"/>
          </a:xfrm>
          <a:prstGeom prst="roundRect">
            <a:avLst>
              <a:gd fmla="val 16667" name="adj"/>
            </a:avLst>
          </a:prstGeom>
          <a:solidFill>
            <a:srgbClr val="FFFFF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1" lang="en" sz="800">
                <a:solidFill>
                  <a:srgbClr val="EE4D2D"/>
                </a:solidFill>
              </a:rPr>
              <a:t>Vehicle Mgmt</a:t>
            </a:r>
            <a:endParaRPr b="1" i="0" sz="800" u="none" cap="none" strike="noStrike">
              <a:solidFill>
                <a:srgbClr val="4472C4"/>
              </a:solidFill>
              <a:latin typeface="Arial"/>
              <a:ea typeface="Arial"/>
              <a:cs typeface="Arial"/>
              <a:sym typeface="Arial"/>
            </a:endParaRPr>
          </a:p>
        </p:txBody>
      </p:sp>
      <p:sp>
        <p:nvSpPr>
          <p:cNvPr id="615" name="Google Shape;615;p32"/>
          <p:cNvSpPr/>
          <p:nvPr/>
        </p:nvSpPr>
        <p:spPr>
          <a:xfrm>
            <a:off x="4050182" y="3953267"/>
            <a:ext cx="622800" cy="182400"/>
          </a:xfrm>
          <a:prstGeom prst="roundRect">
            <a:avLst>
              <a:gd fmla="val 16667"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Vehicle</a:t>
            </a:r>
            <a:endParaRPr sz="600">
              <a:solidFill>
                <a:srgbClr val="FFFFFF"/>
              </a:solidFill>
            </a:endParaRPr>
          </a:p>
        </p:txBody>
      </p:sp>
      <p:sp>
        <p:nvSpPr>
          <p:cNvPr id="616" name="Google Shape;616;p32"/>
          <p:cNvSpPr txBox="1"/>
          <p:nvPr/>
        </p:nvSpPr>
        <p:spPr>
          <a:xfrm>
            <a:off x="4189373" y="4062522"/>
            <a:ext cx="4578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t>车辆规划</a:t>
            </a:r>
            <a:endParaRPr sz="500"/>
          </a:p>
        </p:txBody>
      </p:sp>
      <p:sp>
        <p:nvSpPr>
          <p:cNvPr id="617" name="Google Shape;617;p32"/>
          <p:cNvSpPr/>
          <p:nvPr/>
        </p:nvSpPr>
        <p:spPr>
          <a:xfrm rot="-5400000">
            <a:off x="7017855" y="1877146"/>
            <a:ext cx="102300" cy="2340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7811925" y="1528288"/>
            <a:ext cx="114000" cy="831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7811925" y="2357386"/>
            <a:ext cx="114000" cy="831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flipH="1" rot="10800000">
            <a:off x="3868549" y="2357437"/>
            <a:ext cx="114000" cy="83100"/>
          </a:xfrm>
          <a:prstGeom prst="up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 name="Google Shape;621;p32"/>
          <p:cNvCxnSpPr>
            <a:stCxn id="597" idx="3"/>
            <a:endCxn id="521" idx="1"/>
          </p:cNvCxnSpPr>
          <p:nvPr/>
        </p:nvCxnSpPr>
        <p:spPr>
          <a:xfrm>
            <a:off x="3303648" y="1319987"/>
            <a:ext cx="374700" cy="4800"/>
          </a:xfrm>
          <a:prstGeom prst="straightConnector1">
            <a:avLst/>
          </a:prstGeom>
          <a:noFill/>
          <a:ln cap="flat" cmpd="sng" w="9525">
            <a:solidFill>
              <a:srgbClr val="1A1A1A"/>
            </a:solidFill>
            <a:prstDash val="solid"/>
            <a:round/>
            <a:headEnd len="med" w="med" type="triangle"/>
            <a:tailEnd len="med" w="med" type="triangle"/>
          </a:ln>
        </p:spPr>
      </p:cxnSp>
      <p:cxnSp>
        <p:nvCxnSpPr>
          <p:cNvPr id="622" name="Google Shape;622;p32"/>
          <p:cNvCxnSpPr>
            <a:stCxn id="593" idx="3"/>
            <a:endCxn id="594" idx="1"/>
          </p:cNvCxnSpPr>
          <p:nvPr/>
        </p:nvCxnSpPr>
        <p:spPr>
          <a:xfrm>
            <a:off x="1221623" y="1852081"/>
            <a:ext cx="187800" cy="0"/>
          </a:xfrm>
          <a:prstGeom prst="straightConnector1">
            <a:avLst/>
          </a:prstGeom>
          <a:noFill/>
          <a:ln cap="flat" cmpd="sng" w="9525">
            <a:solidFill>
              <a:srgbClr val="1A1A1A"/>
            </a:solidFill>
            <a:prstDash val="solid"/>
            <a:round/>
            <a:headEnd len="med" w="med" type="none"/>
            <a:tailEnd len="med" w="med" type="triangle"/>
          </a:ln>
        </p:spPr>
      </p:cxnSp>
      <p:sp>
        <p:nvSpPr>
          <p:cNvPr id="623" name="Google Shape;623;p32"/>
          <p:cNvSpPr txBox="1"/>
          <p:nvPr/>
        </p:nvSpPr>
        <p:spPr>
          <a:xfrm>
            <a:off x="3478656" y="2443791"/>
            <a:ext cx="443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末端网络</a:t>
            </a:r>
            <a:endParaRPr sz="500"/>
          </a:p>
        </p:txBody>
      </p:sp>
      <p:sp>
        <p:nvSpPr>
          <p:cNvPr id="624" name="Google Shape;624;p32"/>
          <p:cNvSpPr txBox="1"/>
          <p:nvPr/>
        </p:nvSpPr>
        <p:spPr>
          <a:xfrm>
            <a:off x="5690553" y="2457409"/>
            <a:ext cx="4434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干线网络</a:t>
            </a:r>
            <a:endParaRPr sz="500"/>
          </a:p>
        </p:txBody>
      </p:sp>
      <p:sp>
        <p:nvSpPr>
          <p:cNvPr id="625" name="Google Shape;625;p32"/>
          <p:cNvSpPr txBox="1"/>
          <p:nvPr/>
        </p:nvSpPr>
        <p:spPr>
          <a:xfrm>
            <a:off x="7858365" y="2431842"/>
            <a:ext cx="623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SAAS化系统</a:t>
            </a:r>
            <a:endParaRPr sz="500"/>
          </a:p>
        </p:txBody>
      </p:sp>
      <p:sp>
        <p:nvSpPr>
          <p:cNvPr id="626" name="Google Shape;626;p32"/>
          <p:cNvSpPr txBox="1"/>
          <p:nvPr/>
        </p:nvSpPr>
        <p:spPr>
          <a:xfrm>
            <a:off x="7657048" y="4460673"/>
            <a:ext cx="117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（Nov. 22 version）</a:t>
            </a:r>
            <a:endParaRPr sz="800"/>
          </a:p>
        </p:txBody>
      </p:sp>
      <p:sp>
        <p:nvSpPr>
          <p:cNvPr id="627" name="Google Shape;627;p32"/>
          <p:cNvSpPr/>
          <p:nvPr/>
        </p:nvSpPr>
        <p:spPr>
          <a:xfrm>
            <a:off x="5866808" y="4424176"/>
            <a:ext cx="443400" cy="102300"/>
          </a:xfrm>
          <a:prstGeom prst="roundRect">
            <a:avLst>
              <a:gd fmla="val 5054" name="adj"/>
            </a:avLst>
          </a:prstGeom>
          <a:solidFill>
            <a:srgbClr val="6AA84F"/>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新增模块</a:t>
            </a:r>
            <a:endParaRPr sz="600">
              <a:solidFill>
                <a:srgbClr val="FFFFFF"/>
              </a:solidFill>
            </a:endParaRPr>
          </a:p>
        </p:txBody>
      </p:sp>
      <p:sp>
        <p:nvSpPr>
          <p:cNvPr id="628" name="Google Shape;628;p32"/>
          <p:cNvSpPr/>
          <p:nvPr/>
        </p:nvSpPr>
        <p:spPr>
          <a:xfrm>
            <a:off x="6354443" y="4424176"/>
            <a:ext cx="443400" cy="102300"/>
          </a:xfrm>
          <a:prstGeom prst="roundRect">
            <a:avLst>
              <a:gd fmla="val 5054" name="adj"/>
            </a:avLst>
          </a:prstGeom>
          <a:solidFill>
            <a:srgbClr val="EE4D2D"/>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新独立模块</a:t>
            </a:r>
            <a:endParaRPr sz="600">
              <a:solidFill>
                <a:srgbClr val="FFFFFF"/>
              </a:solidFill>
            </a:endParaRPr>
          </a:p>
        </p:txBody>
      </p:sp>
      <p:sp>
        <p:nvSpPr>
          <p:cNvPr id="629" name="Google Shape;629;p32"/>
          <p:cNvSpPr/>
          <p:nvPr/>
        </p:nvSpPr>
        <p:spPr>
          <a:xfrm>
            <a:off x="6811650" y="4424173"/>
            <a:ext cx="443400" cy="102300"/>
          </a:xfrm>
          <a:prstGeom prst="roundRect">
            <a:avLst>
              <a:gd fmla="val 5054" name="adj"/>
            </a:avLst>
          </a:prstGeom>
          <a:solidFill>
            <a:srgbClr val="808080"/>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外部支持</a:t>
            </a:r>
            <a:endParaRPr sz="600">
              <a:solidFill>
                <a:srgbClr val="FFFFFF"/>
              </a:solidFill>
            </a:endParaRPr>
          </a:p>
        </p:txBody>
      </p:sp>
      <p:sp>
        <p:nvSpPr>
          <p:cNvPr id="630" name="Google Shape;630;p32"/>
          <p:cNvSpPr/>
          <p:nvPr/>
        </p:nvSpPr>
        <p:spPr>
          <a:xfrm>
            <a:off x="7268850" y="4424173"/>
            <a:ext cx="443400" cy="102300"/>
          </a:xfrm>
          <a:prstGeom prst="roundRect">
            <a:avLst>
              <a:gd fmla="val 5054" name="adj"/>
            </a:avLst>
          </a:prstGeom>
          <a:solidFill>
            <a:srgbClr val="3C78D8"/>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原有模块</a:t>
            </a:r>
            <a:endParaRPr sz="600">
              <a:solidFill>
                <a:srgbClr val="FFFFFF"/>
              </a:solidFill>
            </a:endParaRPr>
          </a:p>
        </p:txBody>
      </p:sp>
      <p:sp>
        <p:nvSpPr>
          <p:cNvPr id="631" name="Google Shape;631;p32"/>
          <p:cNvSpPr/>
          <p:nvPr/>
        </p:nvSpPr>
        <p:spPr>
          <a:xfrm>
            <a:off x="7726050" y="4424173"/>
            <a:ext cx="443400" cy="102300"/>
          </a:xfrm>
          <a:prstGeom prst="roundRect">
            <a:avLst>
              <a:gd fmla="val 5054" name="adj"/>
            </a:avLst>
          </a:prstGeom>
          <a:solidFill>
            <a:srgbClr val="674EA7"/>
          </a:solidFill>
          <a:ln>
            <a:noFill/>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000000"/>
              </a:buClr>
              <a:buSzPts val="800"/>
              <a:buFont typeface="Arial"/>
              <a:buNone/>
            </a:pPr>
            <a:r>
              <a:rPr lang="en" sz="600">
                <a:solidFill>
                  <a:srgbClr val="FFFFFF"/>
                </a:solidFill>
              </a:rPr>
              <a:t>SAAS</a:t>
            </a:r>
            <a:endParaRPr sz="600">
              <a:solidFill>
                <a:srgbClr val="FFFFFF"/>
              </a:solidFill>
            </a:endParaRPr>
          </a:p>
        </p:txBody>
      </p:sp>
      <p:sp>
        <p:nvSpPr>
          <p:cNvPr id="632" name="Google Shape;632;p32"/>
          <p:cNvSpPr/>
          <p:nvPr/>
        </p:nvSpPr>
        <p:spPr>
          <a:xfrm>
            <a:off x="8183250" y="4424173"/>
            <a:ext cx="443400" cy="102300"/>
          </a:xfrm>
          <a:prstGeom prst="roundRect">
            <a:avLst>
              <a:gd fmla="val 5054" name="adj"/>
            </a:avLst>
          </a:prstGeom>
          <a:solidFill>
            <a:srgbClr val="D9D9D9"/>
          </a:solidFill>
          <a:ln cap="flat" cmpd="sng" w="9525">
            <a:solidFill>
              <a:srgbClr val="999999"/>
            </a:solidFill>
            <a:prstDash val="dash"/>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None/>
            </a:pPr>
            <a:r>
              <a:rPr lang="en" sz="600"/>
              <a:t>规划模块</a:t>
            </a:r>
            <a:endParaRPr sz="600"/>
          </a:p>
        </p:txBody>
      </p:sp>
      <p:sp>
        <p:nvSpPr>
          <p:cNvPr id="633" name="Google Shape;633;p32"/>
          <p:cNvSpPr txBox="1"/>
          <p:nvPr>
            <p:ph idx="4294967295" type="title"/>
          </p:nvPr>
        </p:nvSpPr>
        <p:spPr>
          <a:xfrm>
            <a:off x="533180" y="89320"/>
            <a:ext cx="8077800" cy="4224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100000"/>
              </a:lnSpc>
              <a:spcBef>
                <a:spcPts val="0"/>
              </a:spcBef>
              <a:spcAft>
                <a:spcPts val="0"/>
              </a:spcAft>
              <a:buClr>
                <a:schemeClr val="dk2"/>
              </a:buClr>
              <a:buSzPct val="39285"/>
              <a:buFont typeface="Arial"/>
              <a:buNone/>
            </a:pPr>
            <a:r>
              <a:rPr lang="en">
                <a:solidFill>
                  <a:srgbClr val="EE4D2D"/>
                </a:solidFill>
              </a:rPr>
              <a:t>SPX Overall Product Architecture (Long-term planning, updating)</a:t>
            </a:r>
            <a:endParaRPr>
              <a:solidFill>
                <a:srgbClr val="EE4D2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3"/>
          <p:cNvSpPr/>
          <p:nvPr/>
        </p:nvSpPr>
        <p:spPr>
          <a:xfrm>
            <a:off x="774925" y="969628"/>
            <a:ext cx="5826300" cy="363300"/>
          </a:xfrm>
          <a:prstGeom prst="rect">
            <a:avLst/>
          </a:prstGeom>
          <a:solidFill>
            <a:srgbClr val="EC4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639" name="Google Shape;639;p33"/>
          <p:cNvSpPr txBox="1"/>
          <p:nvPr>
            <p:ph type="title"/>
          </p:nvPr>
        </p:nvSpPr>
        <p:spPr>
          <a:xfrm>
            <a:off x="552450" y="47625"/>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4285"/>
              <a:buFont typeface="Arial"/>
              <a:buNone/>
            </a:pPr>
            <a:r>
              <a:rPr lang="en">
                <a:solidFill>
                  <a:schemeClr val="dk1"/>
                </a:solidFill>
              </a:rPr>
              <a:t>Agenda</a:t>
            </a:r>
            <a:endParaRPr/>
          </a:p>
        </p:txBody>
      </p:sp>
      <p:sp>
        <p:nvSpPr>
          <p:cNvPr id="640" name="Google Shape;640;p33"/>
          <p:cNvSpPr txBox="1"/>
          <p:nvPr>
            <p:ph idx="12" type="sldNum"/>
          </p:nvPr>
        </p:nvSpPr>
        <p:spPr>
          <a:xfrm>
            <a:off x="8790912" y="4728889"/>
            <a:ext cx="205200" cy="207900"/>
          </a:xfrm>
          <a:prstGeom prst="rect">
            <a:avLst/>
          </a:prstGeom>
        </p:spPr>
        <p:txBody>
          <a:bodyPr anchorCtr="0" anchor="ctr" bIns="34275" lIns="34275" spcFirstLastPara="1" rIns="34275" wrap="square" tIns="34275">
            <a:spAutoFit/>
          </a:bodyPr>
          <a:lstStyle/>
          <a:p>
            <a:pPr indent="0" lvl="0" marL="0" rtl="0" algn="r">
              <a:spcBef>
                <a:spcPts val="0"/>
              </a:spcBef>
              <a:spcAft>
                <a:spcPts val="0"/>
              </a:spcAft>
              <a:buClr>
                <a:srgbClr val="888888"/>
              </a:buClr>
              <a:buSzPts val="900"/>
              <a:buFont typeface="Arial"/>
              <a:buNone/>
            </a:pPr>
            <a:fld id="{00000000-1234-1234-1234-123412341234}" type="slidenum">
              <a:rPr lang="en"/>
              <a:t>‹#›</a:t>
            </a:fld>
            <a:endParaRPr/>
          </a:p>
        </p:txBody>
      </p:sp>
      <p:sp>
        <p:nvSpPr>
          <p:cNvPr id="641" name="Google Shape;641;p33"/>
          <p:cNvSpPr txBox="1"/>
          <p:nvPr/>
        </p:nvSpPr>
        <p:spPr>
          <a:xfrm>
            <a:off x="824625" y="630925"/>
            <a:ext cx="40491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1. SPX Product Architecture Overall</a:t>
            </a:r>
            <a:endParaRPr b="1" sz="1300">
              <a:solidFill>
                <a:schemeClr val="dk1"/>
              </a:solidFill>
            </a:endParaRPr>
          </a:p>
          <a:p>
            <a:pPr indent="0" lvl="0" marL="0" rtl="0" algn="l">
              <a:spcBef>
                <a:spcPts val="0"/>
              </a:spcBef>
              <a:spcAft>
                <a:spcPts val="0"/>
              </a:spcAft>
              <a:buNone/>
            </a:pPr>
            <a:r>
              <a:t/>
            </a:r>
            <a:endParaRPr sz="900"/>
          </a:p>
          <a:p>
            <a:pPr indent="0" lvl="0" marL="0" rtl="0" algn="l">
              <a:lnSpc>
                <a:spcPct val="150000"/>
              </a:lnSpc>
              <a:spcBef>
                <a:spcPts val="0"/>
              </a:spcBef>
              <a:spcAft>
                <a:spcPts val="0"/>
              </a:spcAft>
              <a:buNone/>
            </a:pPr>
            <a:r>
              <a:rPr b="1" lang="en" sz="1300">
                <a:solidFill>
                  <a:schemeClr val="lt1"/>
                </a:solidFill>
              </a:rPr>
              <a:t>2. SPX Sub Product Architecture</a:t>
            </a:r>
            <a:endParaRPr b="1" sz="1300">
              <a:solidFill>
                <a:schemeClr val="lt1"/>
              </a:solidFill>
            </a:endParaRPr>
          </a:p>
          <a:p>
            <a:pPr indent="-285750" lvl="0" marL="457200" rtl="0" algn="l">
              <a:spcBef>
                <a:spcPts val="0"/>
              </a:spcBef>
              <a:spcAft>
                <a:spcPts val="0"/>
              </a:spcAft>
              <a:buClr>
                <a:srgbClr val="EC4D2D"/>
              </a:buClr>
              <a:buSzPts val="900"/>
              <a:buChar char="-"/>
            </a:pPr>
            <a:r>
              <a:rPr b="1" lang="en" sz="900">
                <a:solidFill>
                  <a:srgbClr val="EC4D2D"/>
                </a:solidFill>
              </a:rPr>
              <a:t>Product &amp; Order</a:t>
            </a:r>
            <a:endParaRPr b="1"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Product</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Order (including Tracking)</a:t>
            </a:r>
            <a:endParaRPr sz="900">
              <a:solidFill>
                <a:srgbClr val="EC4D2D"/>
              </a:solidFill>
            </a:endParaRPr>
          </a:p>
          <a:p>
            <a:pPr indent="-285750" lvl="1" marL="914400" rtl="0" algn="l">
              <a:spcBef>
                <a:spcPts val="0"/>
              </a:spcBef>
              <a:spcAft>
                <a:spcPts val="0"/>
              </a:spcAft>
              <a:buClr>
                <a:srgbClr val="EC4D2D"/>
              </a:buClr>
              <a:buSzPts val="900"/>
              <a:buChar char="-"/>
            </a:pPr>
            <a:r>
              <a:rPr lang="en" sz="900">
                <a:solidFill>
                  <a:srgbClr val="EC4D2D"/>
                </a:solidFill>
              </a:rPr>
              <a:t>Network &amp; Dispatch &amp; Exception</a:t>
            </a:r>
            <a:endParaRPr b="1" sz="900">
              <a:solidFill>
                <a:srgbClr val="EC4D2D"/>
              </a:solidFill>
            </a:endParaRPr>
          </a:p>
          <a:p>
            <a:pPr indent="-285750" lvl="0" marL="457200" rtl="0" algn="l">
              <a:spcBef>
                <a:spcPts val="0"/>
              </a:spcBef>
              <a:spcAft>
                <a:spcPts val="0"/>
              </a:spcAft>
              <a:buClr>
                <a:schemeClr val="dk1"/>
              </a:buClr>
              <a:buSzPts val="900"/>
              <a:buChar char="-"/>
            </a:pPr>
            <a:r>
              <a:rPr b="1" lang="en" sz="900">
                <a:solidFill>
                  <a:schemeClr val="dk1"/>
                </a:solidFill>
              </a:rPr>
              <a:t>Operation</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Pickup</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In-Station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Line haul</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Delivery</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Service Point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Locker</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Resource Mgmt</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Workforce</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Asset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Vehicle</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Data &amp; Algo</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Smart Solution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Data Product</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Finance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 COD</a:t>
            </a:r>
            <a:endParaRPr sz="900">
              <a:solidFill>
                <a:schemeClr val="dk1"/>
              </a:solidFill>
            </a:endParaRPr>
          </a:p>
          <a:p>
            <a:pPr indent="-285750" lvl="0" marL="457200" rtl="0" algn="l">
              <a:spcBef>
                <a:spcPts val="0"/>
              </a:spcBef>
              <a:spcAft>
                <a:spcPts val="0"/>
              </a:spcAft>
              <a:buClr>
                <a:schemeClr val="dk1"/>
              </a:buClr>
              <a:buSzPts val="900"/>
              <a:buChar char="-"/>
            </a:pPr>
            <a:r>
              <a:rPr b="1" lang="en" sz="900">
                <a:solidFill>
                  <a:schemeClr val="dk1"/>
                </a:solidFill>
              </a:rPr>
              <a:t>Basic Service</a:t>
            </a:r>
            <a:endParaRPr b="1"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Account</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Notification</a:t>
            </a:r>
            <a:endParaRPr sz="900">
              <a:solidFill>
                <a:schemeClr val="dk1"/>
              </a:solidFill>
            </a:endParaRPr>
          </a:p>
          <a:p>
            <a:pPr indent="-285750" lvl="1" marL="914400" rtl="0" algn="l">
              <a:spcBef>
                <a:spcPts val="0"/>
              </a:spcBef>
              <a:spcAft>
                <a:spcPts val="0"/>
              </a:spcAft>
              <a:buClr>
                <a:schemeClr val="dk1"/>
              </a:buClr>
              <a:buSzPts val="900"/>
              <a:buChar char="-"/>
            </a:pPr>
            <a:r>
              <a:rPr lang="en" sz="900">
                <a:solidFill>
                  <a:schemeClr val="dk1"/>
                </a:solidFill>
              </a:rPr>
              <a:t>Container</a:t>
            </a: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542813" y="68325"/>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lnSpc>
                <a:spcPct val="90000"/>
              </a:lnSpc>
              <a:spcBef>
                <a:spcPts val="0"/>
              </a:spcBef>
              <a:spcAft>
                <a:spcPts val="0"/>
              </a:spcAft>
              <a:buSzPct val="50000"/>
              <a:buNone/>
            </a:pPr>
            <a:r>
              <a:rPr lang="en"/>
              <a:t>SPX Product &amp; Order (1/3) - </a:t>
            </a:r>
            <a:r>
              <a:rPr lang="en">
                <a:solidFill>
                  <a:schemeClr val="dk1"/>
                </a:solidFill>
              </a:rPr>
              <a:t>SPX Product</a:t>
            </a:r>
            <a:endParaRPr/>
          </a:p>
        </p:txBody>
      </p:sp>
      <p:sp>
        <p:nvSpPr>
          <p:cNvPr id="647" name="Google Shape;647;p34"/>
          <p:cNvSpPr txBox="1"/>
          <p:nvPr/>
        </p:nvSpPr>
        <p:spPr>
          <a:xfrm flipH="1">
            <a:off x="2247175" y="1535300"/>
            <a:ext cx="416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NSS和SPX order等下游之间的关系图，可以参考Page 21（WFM的关系图）</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业务视角更新一下 NSS的产品架构</a:t>
            </a:r>
            <a:endParaRPr/>
          </a:p>
          <a:p>
            <a:pPr indent="0" lvl="0" marL="0" rtl="0" algn="l">
              <a:spcBef>
                <a:spcPts val="0"/>
              </a:spcBef>
              <a:spcAft>
                <a:spcPts val="0"/>
              </a:spcAft>
              <a:buNone/>
            </a:pPr>
            <a:r>
              <a:rPr lang="en" u="sng">
                <a:solidFill>
                  <a:schemeClr val="hlink"/>
                </a:solidFill>
                <a:hlinkClick r:id="rId3"/>
              </a:rPr>
              <a:t>https://docs.google.com/presentation/d/13d2DOuFG5tvSjMXeiV2Y5f3HkAiDWkXdCNJu9RlqUds/edit#slide=id.g13b3bb216be_1_346</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