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2T08:44:22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24575,'16'0'0,"14"0"0,12 0 0,12 0 0,14 0 0,-3 0 0,12 0 0,0 0 0,-19 0 0,24 0 0,1 0 0,-6 0 0,16 0 0,-31 0 0,7 0 0,-6 0 0,-2 0 0,-14 0 0,-1 0 0,-6 0 0,-6 0 0,-1 0 0,0 0 0,-4 0 0,9 0 0,3 0 0,7 0 0,-1 0 0,5 0 0,-4 0 0,6 0 0,0 0 0,-1 0 0,-5 0 0,4 0 0,-4 0 0,-1 0 0,6 0 0,-12 0 0,11 0 0,-4 0 0,5 0 0,8 0 0,-5 0 0,28 0 0,-25 0 0,25 0 0,-28 5 0,11-4 0,-18 8 0,11-8 0,-19 8 0,5-8 0,-6 3 0,-1 1 0,8-4 0,-6 3 0,11-4 0,-4 0 0,6 5 0,-1-4 0,1 9 0,0-9 0,24 8 0,-25-7 0,24 7 0,-30-8 0,1 4 0,-2-5 0,-6 0 0,-1 4 0,1-2 0,-6 2 0,-1-4 0,-10 4 0,3-3 0,-4 2 0,6 1 0,-6-3 0,5 3 0,-5-4 0,1 0 0,3 4 0,-3-3 0,4 4 0,0-5 0,1 0 0,-1 0 0,0 0 0,1 0 0,-1 0 0,18 0 0,-8-5 0,15-1 0,-17-3 0,3-1 0,-9 1 0,4 3 0,0-3 0,-9 8 0,7-3 0,-8 0 0,10 3 0,-5-3 0,11-1 0,-5 0 0,0-1 0,5 2 0,-10-1 0,21 0 0,-18 0 0,13 1 0,-18 0 0,6 3 0,-4-7 0,4 3 0,-6 0 0,1-4 0,-6 5 0,4-6 0,-8 2 0,8 3 0,-8-3 0,8 3 0,-8 1 0,4-4 0,-1 7 0,-3-3 0,3 4 0,1-4 0,0 3 0,1-3 0,9-1 0,-13 4 0,12-3 0,0 0 0,-7 3 0,5-3 0,-13 4 0,1-4 0,0 3 0,-1-3 0,6 0 0,-4 3 0,3-7 0,0 7 0,-3-3 0,0 1 0,-3 2 0,-6-2 0,2 3 0,1 0 0,-4 0 0,8 0 0,-8 0 0,8 0 0,-3 0 0,3 0 0,-3-4 0,3 4 0,-4-4 0,8 4 0,-2 0 0,-2 0 0,-5 0 0,1 0 0,-4 0 0,4 0 0,-5 0 0,1 0 0,-1 0 0,5 0 0,-3 0 0,2 0 0,-3 0 0,-1 0 0,1 0 0,-1 0 0,1 0 0,-1 0 0,5 0 0,-4 0 0,8 0 0,-4 0 0,5 0 0,0 0 0,-5 0 0,7 0 0,-5 0 0,6 0 0,-8 0 0,9 0 0,-8 0 0,9 0 0,-5 0 0,-1 0 0,1 0 0,4 0 0,2 0 0,10 0 0,-5 0 0,17 0 0,-9 0 0,10 0 0,-12 0 0,-1 0 0,-10 0 0,-6 0 0,-5 0 0,-8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2T08:47:5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2892 0 24575,'-26'0'0,"8"0"0,-19 0 0,1 0 0,-5 0 0,-19 0 0,11 0 0,-12 0 0,7 0 0,0 0 0,0 0 0,6 0 0,2 0 0,12 0 0,1 0 0,10 0 0,-3 0 0,12 0 0,-7 0 0,9 0 0,-5 0 0,0 0 0,5 0 0,-4 0 0,3 0 0,-4 0 0,1 0 0,3 0 0,-3 0 0,3 0 0,-3 0 0,-1 0 0,0 0 0,0 0 0,-4 0 0,3 0 0,-8 0 0,3 5 0,-10-4 0,-2 7 0,1-7 0,-5 3 0,5 1 0,-6-4 0,0 3 0,0-4 0,0 5 0,6-4 0,-5 3 0,11 0 0,-5-3 0,5 8 0,5-8 0,-3 7 0,1-7 0,1 3 0,0-4 0,7 0 0,1 3 0,-1-2 0,4 3 0,-3-4 0,4 0 0,-5 0 0,0 0 0,1 0 0,-1 0 0,0 0 0,0 0 0,-4 0 0,3 0 0,-4 0 0,5 0 0,-4 0 0,3 0 0,-8 0 0,0 0 0,-2 0 0,3 0 0,-2 0 0,5 0 0,-1 0 0,-3 0 0,3 0 0,-4 0 0,-1 0 0,1 0 0,-1 0 0,5 0 0,-3 0 0,8 0 0,-3 0 0,4 0 0,4 0 0,-3 0 0,8 0 0,-8 0 0,7 0 0,-6 0 0,2 0 0,0 0 0,-7 0 0,6 0 0,-8 0 0,-7 0 0,5 0 0,-11 0 0,7 0 0,1 0 0,-1 0 0,5 0 0,2 0 0,4 0 0,5 0 0,-4 0 0,7 0 0,-2 0 0,4 0 0,0 0 0,0 0 0,0 0 0,6 0 0,-1 0 0,5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2T08:48:0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24575,'0'16'0,"0"2"0,0 15 0,0-4 0,0 9 0,0-3 0,0 4 0,0 1 0,0 6 0,0-4 0,0 10 0,0-4 0,0 5 0,0 1 0,0 7 0,0-5 0,0 4 0,0-6 0,0 0 0,0 0 0,0-7 0,0-6 0,0-9 0,5-4 0,-4-6 0,6-4 0,-6-3 0,2-6 0,-3 3 0,3-5 0,-2 1 0,3-1 0,-4 1 0,0 3 0,3-2 0,-2 2 0,2 1 0,-3-4 0,4 8 0,-3-3 0,3-1 0,-4 7 0,0-5 0,3 6 0,-2-4 0,3 1 0,-4 0 0,0-1 0,0-3 0,0 2 0,4-2 0,-4 4 0,4-5 0,-4 0 0,0-5 0,0 1 0,0-1 0,0 1 0,4 0 0,-4-1 0,4 1 0,-4-1 0,0 0 0,0 0 0,0 0 0,3-3 0,-2 2 0,2-2 0,-3 3 0,3-3 0,-2 2 0,2-2 0,0 3 0,-2 0 0,2 0 0,-3 0 0,0-9 0,0 0 0,0-5 0,0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2T08:48:02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24575,'0'7'0,"0"4"0,0-3 0,0 8 0,0-3 0,0-1 0,0 4 0,0-4 0,0 1 0,0 3 0,0-4 0,0 5 0,0 0 0,4-1 0,-3 1 0,3 0 0,-1-5 0,-2 4 0,2-8 0,1 8 0,-3-7 0,3 6 0,-4-6 0,3 6 0,-2-6 0,3 7 0,-1-8 0,-2 8 0,2-8 0,-3 4 0,0-1 0,4-2 0,-3 3 0,2-5 0,-3 1 0,0-1 0,3 1 0,-2-1 0,2 1 0,-3-1 0,0 1 0,0-1 0,0 1 0,0-1 0,4 1 0,-3-1 0,2 1 0,-3-1 0,0 1 0,3-1 0,-2 4 0,3-3 0,-4 3 0,0-3 0,3-1 0,-2 0 0,2 0 0,0-3 0,-2 3 0,2-3 0,-3 3 0,3-3 0,-2 2 0,2-5 0,-3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8830C-C270-384C-A5FD-D27D8B010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878567-D0A2-D74B-8805-E19F6C04A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F2213-4996-C545-B2E0-23641CF8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5A9EE-6201-534C-B5EE-FAF3B9FA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838C3-19F0-7B4E-945C-D0F184B3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6659A-9F85-7D45-AC42-37D76AE8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E8172-88C8-E44C-BAD0-AAF3A2B75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F8118-F67A-0C46-9B19-43CCC499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2A2FD-D61E-5841-9431-D1D9F711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191F5-BE8B-3846-9723-80C79646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3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6FE2EE-3914-764C-BE6C-C2E05EA89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37F4EA-0770-7B4A-AEA5-A7C63643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F9F71-C0C8-D14C-BFAB-4C10B85B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F3C3B-E93B-A94F-9603-0451A407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90BEA-D862-C34F-B7B1-B5A7F8E8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4C4F6-AB1D-DF4C-978B-E2B214F6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F2F25-3280-1F42-BA3A-5AA52C1E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AE7AA-5AA5-B947-9C24-172612FE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90004-DEC0-974F-9D07-F250F6B0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00F7F-0D0E-6B44-A4E9-482A2A28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98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F8359-B253-3544-ACAF-2D8C5C28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F6F5B-EA71-534C-919B-8D4704CD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C1DFE-DEE0-7445-B29F-9EAF3DF2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6AF03-2EE4-8E49-91CE-DB5E90B7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97755-D0BB-0A49-A32C-182114FB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65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9517-2B37-3643-B7DC-90679434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A1A7B-B8B0-5848-B6E3-969260B50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CB832-B5EA-1A43-9A71-E685E77D2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E3574-24E1-B447-B3EC-3929A996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717FF-F669-9946-9E79-A8D7D1C9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3DB0E-5537-F448-BC94-FC146037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308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F276B-177F-F745-BAB3-7E66E568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590D8-D38C-374E-A29D-1F8F87163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35F4E-B68B-BA4E-97EF-39AC003B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A79A99-39C5-484C-A6C3-954E9C7B1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927EA0-447A-D048-9839-ADEE3BFEA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8D3EBD-54F6-8D48-A16F-8BDBFFA1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0B8F16-65E2-3C43-814C-878773B4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03FCA0-A190-F24E-9947-2B89B01B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44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4DBD-89A4-7D4F-8B52-0B49BDDA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D01031-E032-0341-9911-4C3F660A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5805D3-5255-D04E-B9F4-D5142D96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0CBC8D-9AE9-6B4C-9749-05756EFC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9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A3323B-FA68-0A4F-90FD-0B0A6CA2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E0DB94-5C9A-824A-8228-86D816A8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1D611-33E9-E849-A40D-5D60A360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65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8F96A-8D06-324C-8432-4FB7BA70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E7326-0B6D-7849-80E6-3A8DAC51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FE0347-0797-D044-9A79-84AF70E34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C10C1-053A-854A-90E6-7C251F09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ACEE4-5F81-164B-9152-E1D2A45B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386E5-D3E4-D44A-BFE2-25E84415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4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13CA2-371C-DC49-9ECC-0796C23F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33ED63-0390-B146-B196-1AACEDD28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62B54-DEAC-354F-B00F-9FE1C02F2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EEA3A-B892-BE4D-85DA-3A53DDEB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06F9E-330A-9649-957A-A2883683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EBD8C-BC4D-2141-BF98-07593429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86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1A532F-4DF0-834E-9CEE-3D1335FF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78F80-BF1C-964A-A127-35ECC3CDF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874FB-32F0-734A-A52A-6C61E246D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0B31-B6D9-3447-9A2E-E31B1106B47A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0753-AE68-714B-A8C2-66B9353B7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046DC-6FE2-724A-AE84-12058DE3F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BF54-A21F-014F-94AB-375F52AE5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09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D49C-6D64-084D-AD73-F9A7C16EA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" altLang="zh-CN" sz="4800" dirty="0"/>
              <a:t>Generating Hierarchical Explanations on Text Classification via Feature Interaction Detection</a:t>
            </a:r>
            <a:endParaRPr kumimoji="1"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5C98FC-54D4-F545-9ADA-2AD926B48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CA20E-C77F-EF4D-BAF3-228E0B980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3509963"/>
            <a:ext cx="6502400" cy="1866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2FCEE7-D0CE-BA46-8F21-003E92416177}"/>
              </a:ext>
            </a:extLst>
          </p:cNvPr>
          <p:cNvSpPr txBox="1"/>
          <p:nvPr/>
        </p:nvSpPr>
        <p:spPr>
          <a:xfrm>
            <a:off x="3331779" y="5738648"/>
            <a:ext cx="52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张老师 </a:t>
            </a:r>
            <a:r>
              <a:rPr kumimoji="1" lang="en-US" altLang="zh-CN" dirty="0"/>
              <a:t>20200712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56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15408-88D8-6644-B7B5-E51B8791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Quantitative 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56AB6-A4D7-564B-A461-C9C9CA62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AOPC</a:t>
            </a:r>
          </a:p>
          <a:p>
            <a:pPr lvl="1"/>
            <a:r>
              <a:rPr kumimoji="1" lang="en-US" altLang="zh-CN" dirty="0"/>
              <a:t>By deleting top k% words, AOPC calculates the average change in the prediction probability on the predicted class over all test data</a:t>
            </a:r>
          </a:p>
          <a:p>
            <a:pPr lvl="1"/>
            <a:r>
              <a:rPr lang="en" altLang="zh-CN" b="1" dirty="0"/>
              <a:t>Higher AOPCs are better</a:t>
            </a:r>
            <a:r>
              <a:rPr lang="en" altLang="zh-CN" dirty="0"/>
              <a:t>, which means that the deleted words are important for model prediction. </a:t>
            </a:r>
          </a:p>
          <a:p>
            <a:r>
              <a:rPr lang="en" altLang="zh-CN" dirty="0"/>
              <a:t>Log-odds</a:t>
            </a:r>
          </a:p>
          <a:p>
            <a:pPr lvl="1"/>
            <a:r>
              <a:rPr kumimoji="1" lang="en-US" altLang="zh-CN" dirty="0"/>
              <a:t>By averaging the difference of negative logarithmic probabilities on the predicted class over all of the test data before and after masking the top r% features with zero paddings</a:t>
            </a:r>
          </a:p>
          <a:p>
            <a:pPr lvl="1"/>
            <a:r>
              <a:rPr kumimoji="1" lang="en-US" altLang="zh-CN" b="1" dirty="0"/>
              <a:t>Lower log-odds scores are better</a:t>
            </a:r>
            <a:r>
              <a:rPr kumimoji="1" lang="en-US" altLang="zh-CN" dirty="0"/>
              <a:t>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349CC-7BFA-CC4A-ADEB-528731C5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57" y="1489620"/>
            <a:ext cx="4786759" cy="86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19DD8D-DF6B-4A45-B368-FBB55EDF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93" y="4934580"/>
            <a:ext cx="3569550" cy="8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5208A-64D7-CA4B-9584-1E4F4F6E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Quantitative 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350F0-8379-FC45-A425-D987F198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Cohesion-score</a:t>
            </a:r>
          </a:p>
          <a:p>
            <a:pPr lvl="1"/>
            <a:r>
              <a:rPr kumimoji="1" lang="en" altLang="zh-CN" dirty="0"/>
              <a:t>Given an important text span x(</a:t>
            </a:r>
            <a:r>
              <a:rPr kumimoji="1" lang="en" altLang="zh-CN" dirty="0" err="1"/>
              <a:t>a,b</a:t>
            </a:r>
            <a:r>
              <a:rPr kumimoji="1" lang="en" altLang="zh-CN" dirty="0"/>
              <a:t>], randomly pick a position in the word sequence (x1,...,xa,xb+1,...,</a:t>
            </a:r>
            <a:r>
              <a:rPr kumimoji="1" lang="en" altLang="zh-CN" dirty="0" err="1"/>
              <a:t>xn</a:t>
            </a:r>
            <a:r>
              <a:rPr kumimoji="1" lang="en" altLang="zh-CN" dirty="0"/>
              <a:t>) and insert a word back, until construct a shuffled version of the original sentence</a:t>
            </a:r>
          </a:p>
          <a:p>
            <a:pPr lvl="1"/>
            <a:r>
              <a:rPr kumimoji="1" lang="en" altLang="zh-CN" dirty="0"/>
              <a:t>the words in an important text span have strong interactions</a:t>
            </a:r>
            <a:r>
              <a:rPr kumimoji="1" lang="en-US" altLang="zh-CN" dirty="0"/>
              <a:t>, after </a:t>
            </a:r>
            <a:r>
              <a:rPr kumimoji="1" lang="en" altLang="zh-CN" dirty="0"/>
              <a:t>perturbing, the output probability decreasing</a:t>
            </a:r>
          </a:p>
          <a:p>
            <a:pPr lvl="1"/>
            <a:endParaRPr kumimoji="1" lang="en" altLang="zh-CN" dirty="0"/>
          </a:p>
          <a:p>
            <a:pPr lvl="1"/>
            <a:endParaRPr kumimoji="1" lang="en" altLang="zh-CN" dirty="0"/>
          </a:p>
          <a:p>
            <a:pPr lvl="1"/>
            <a:r>
              <a:rPr kumimoji="1" lang="en" altLang="zh-CN" dirty="0"/>
              <a:t>Higher cohesion-scores are better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FCDE19-D4BD-BC4A-A608-A2DEAB80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75" y="4184431"/>
            <a:ext cx="4770164" cy="6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F5822-352D-0841-B81F-029610D4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F0A54-3410-7640-AACF-0189A24A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B33AB2-0A23-8447-9134-5E92AB00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76" y="1971128"/>
            <a:ext cx="5207000" cy="3378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8A77AD-BA9F-EC4D-9D87-661733AD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10" y="2269578"/>
            <a:ext cx="4648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2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9B80D-CC5C-184D-9DE4-B195ACAB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Qualitative 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E2F79-B5E4-E241-B14D-91E27793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compare HEDGE with ACD in interpreting the LSTM model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B057A5-9846-8740-BA0B-3D285BBB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1" y="2912814"/>
            <a:ext cx="3426372" cy="26125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7E9612-09B6-1F43-A868-020477A8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71" y="2912814"/>
            <a:ext cx="3426372" cy="27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6603F-C003-2348-9138-7F96CC83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Qualitative 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6431A-7A97-664E-A507-3DB2700B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compare HEDGE in interpreting two different models (LSTM and BERT)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78ABB4-8435-6B4F-BFB2-B4A06913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02" y="3048000"/>
            <a:ext cx="3706088" cy="28294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5D4FE1-E97B-C843-8172-1F72C7594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54" y="3048000"/>
            <a:ext cx="4051862" cy="30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1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DA35C-1215-3340-B418-973BC797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Human 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E8179-3304-5948-8F79-BAFFAEA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coherence score: the ratio between the coherent annotations and the total number of examples</a:t>
            </a:r>
          </a:p>
          <a:p>
            <a:pPr lvl="1"/>
            <a:r>
              <a:rPr kumimoji="1" lang="en" altLang="zh-CN" dirty="0"/>
              <a:t>HEDGE can capture important features which are highly consistent with human interpretations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38C4FC-22B2-A54D-A1DB-4C2071EB92A1}"/>
              </a:ext>
            </a:extLst>
          </p:cNvPr>
          <p:cNvSpPr/>
          <p:nvPr/>
        </p:nvSpPr>
        <p:spPr>
          <a:xfrm>
            <a:off x="5255173" y="5181599"/>
            <a:ext cx="6180082" cy="1532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dirty="0"/>
              <a:t>BERT can achieve higher prediction accuracy than the other two models, its coherence score is lower, manifesting a potential tradeoff between accuracy and interpretability of deep models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61BD5C-2D7C-DF42-A3C4-BB675A43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0392"/>
            <a:ext cx="4286825" cy="3363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1F202E-9C28-EC4F-B476-15C55009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4633"/>
            <a:ext cx="4161263" cy="20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0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71621-9784-E74F-A250-4455AA8D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07629-7633-0643-8441-44C2E0B0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HEDGE is capable of explaining model prediction behaviors, which helps humans understand the decision-making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8E1A3-FCD4-4245-B9DD-5486B5F4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62430-2EB5-5442-B643-120D3BC74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0766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/>
              <a:t>Generating explanations for neural networks, help understand the decision-making of black-box models</a:t>
            </a:r>
          </a:p>
          <a:p>
            <a:r>
              <a:rPr kumimoji="1" lang="en-US" altLang="zh-CN"/>
              <a:t>Existing local</a:t>
            </a:r>
            <a:r>
              <a:rPr kumimoji="1" lang="zh-CN" altLang="en-US"/>
              <a:t> </a:t>
            </a:r>
            <a:r>
              <a:rPr kumimoji="1" lang="en-US" altLang="zh-CN"/>
              <a:t>explanation methods: provide important features which are words or phrases</a:t>
            </a:r>
          </a:p>
          <a:p>
            <a:pPr lvl="1"/>
            <a:r>
              <a:rPr kumimoji="1" lang="en-US" altLang="zh-CN"/>
              <a:t>--ignore interactions between words and phrases</a:t>
            </a:r>
          </a:p>
          <a:p>
            <a:r>
              <a:rPr kumimoji="1" lang="en-US" altLang="zh-CN"/>
              <a:t>This work: HEDGE,  build hierarchical explanations by detecting feature interactions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D0BA72-AD03-1E4A-AA4B-02DECAD5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735" y="1547770"/>
            <a:ext cx="4622581" cy="49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4D129-277F-FA4D-BBDD-61895F5C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E5358-F72E-C24A-898B-F450CD45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design a top-down model-agnostic method of </a:t>
            </a:r>
            <a:r>
              <a:rPr lang="en" altLang="zh-CN" b="1" dirty="0"/>
              <a:t>constructing hierarchical explanations via feature interaction detection</a:t>
            </a:r>
            <a:r>
              <a:rPr lang="en" altLang="zh-CN" dirty="0"/>
              <a:t>;</a:t>
            </a:r>
          </a:p>
          <a:p>
            <a:r>
              <a:rPr lang="en" altLang="zh-CN" dirty="0"/>
              <a:t>propose a simple and effective scoring function to </a:t>
            </a:r>
            <a:r>
              <a:rPr lang="en" altLang="zh-CN" b="1" dirty="0"/>
              <a:t>quantify feature contributions</a:t>
            </a:r>
            <a:r>
              <a:rPr lang="en" altLang="zh-CN" dirty="0"/>
              <a:t> with respect to model predictions; </a:t>
            </a:r>
          </a:p>
          <a:p>
            <a:r>
              <a:rPr lang="en" altLang="zh-CN" dirty="0"/>
              <a:t>compare the proposed algorithm with several competitive methods on explanation generation via both automatic and human evaluations.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87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336C9-9416-E74F-B350-EA7EEF4B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2B867-83B2-6A45-B5A0-E5112FDA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Building hierarchical explanations</a:t>
            </a:r>
          </a:p>
          <a:p>
            <a:r>
              <a:rPr kumimoji="1" lang="en-US" altLang="zh-CN" dirty="0"/>
              <a:t>Detecting feature interaction</a:t>
            </a:r>
          </a:p>
          <a:p>
            <a:r>
              <a:rPr kumimoji="1" lang="en-US" altLang="zh-CN" dirty="0"/>
              <a:t>Quantifying feature importance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71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53C9D-0BC2-1944-BC86-2D8472DC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Building hierarchical explanation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067B42-C463-4549-9367-7AF4D1F13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Text classification task: </a:t>
                </a:r>
                <a:r>
                  <a:rPr lang="en" altLang="zh-CN" dirty="0"/>
                  <a:t>x = (x1, . . . , </a:t>
                </a:r>
                <a:r>
                  <a:rPr lang="en" altLang="zh-CN" dirty="0" err="1"/>
                  <a:t>xn</a:t>
                </a:r>
                <a:r>
                  <a:rPr lang="en" altLang="zh-CN" dirty="0"/>
                  <a:t>) </a:t>
                </a:r>
                <a:r>
                  <a:rPr kumimoji="1" lang="en-US" altLang="zh-CN" dirty="0"/>
                  <a:t>  label: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partition of the word sequence with P text spans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HEDGE: divide text span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into two smaller spans: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and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, j is the </a:t>
                </a:r>
                <a:r>
                  <a:rPr lang="en-US" altLang="zh-CN" b="1" dirty="0"/>
                  <a:t>dividing point</a:t>
                </a:r>
              </a:p>
              <a:p>
                <a:endParaRPr lang="zh-CN" altLang="en-US" dirty="0"/>
              </a:p>
              <a:p>
                <a:endParaRPr lang="e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067B42-C463-4549-9367-7AF4D1F13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79EF34F-38E1-0541-AD50-85AC5524D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20"/>
          <a:stretch/>
        </p:blipFill>
        <p:spPr>
          <a:xfrm>
            <a:off x="7131048" y="2979025"/>
            <a:ext cx="3948835" cy="354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C0AF70-4861-664D-A0A9-96512C425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78" y="2916292"/>
            <a:ext cx="4716914" cy="4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6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D513-A9E8-5E4F-8407-357FA7C3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5A9F1-8BB5-EF40-B4EF-E0D3EA4AE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731" y="1825625"/>
            <a:ext cx="5531069" cy="4351338"/>
          </a:xfrm>
        </p:spPr>
        <p:txBody>
          <a:bodyPr/>
          <a:lstStyle/>
          <a:p>
            <a:r>
              <a:rPr lang="en" altLang="zh-CN" dirty="0"/>
              <a:t>which text span the algorithm should pick to split?</a:t>
            </a:r>
          </a:p>
          <a:p>
            <a:r>
              <a:rPr lang="en" altLang="zh-CN" dirty="0"/>
              <a:t>where is the dividing point?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E9EE6D-0C35-484D-9213-3FD0552A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04" y="1690688"/>
            <a:ext cx="4087429" cy="46007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2CC8FB-9BAF-E74A-92D2-6DB75851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417" y="3190327"/>
            <a:ext cx="5211885" cy="698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5DDC082-1A5E-CD4B-9E40-0924274450B5}"/>
                  </a:ext>
                </a:extLst>
              </p14:cNvPr>
              <p14:cNvContentPartPr/>
              <p14:nvPr/>
            </p14:nvContentPartPr>
            <p14:xfrm>
              <a:off x="8238538" y="3736332"/>
              <a:ext cx="2479320" cy="957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5DDC082-1A5E-CD4B-9E40-0924274450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9538" y="3727332"/>
                <a:ext cx="2496960" cy="113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776B5A7-6462-294B-9581-7BF3A581C4FD}"/>
              </a:ext>
            </a:extLst>
          </p:cNvPr>
          <p:cNvSpPr txBox="1"/>
          <p:nvPr/>
        </p:nvSpPr>
        <p:spPr>
          <a:xfrm>
            <a:off x="8588265" y="3991055"/>
            <a:ext cx="196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Interaction score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C8F985-DA0D-9D41-AB7A-86EB74FEC53B}"/>
              </a:ext>
            </a:extLst>
          </p:cNvPr>
          <p:cNvSpPr txBox="1"/>
          <p:nvPr/>
        </p:nvSpPr>
        <p:spPr>
          <a:xfrm>
            <a:off x="5517930" y="5034455"/>
            <a:ext cx="423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Evaluate the contributions of new spans and update the contribution set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D203A3C-E444-D24C-BAEC-228B516D3F9B}"/>
              </a:ext>
            </a:extLst>
          </p:cNvPr>
          <p:cNvCxnSpPr/>
          <p:nvPr/>
        </p:nvCxnSpPr>
        <p:spPr>
          <a:xfrm>
            <a:off x="4435366" y="5311454"/>
            <a:ext cx="966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D3ADFB1-1FFE-E148-83BB-346BACD47488}"/>
              </a:ext>
            </a:extLst>
          </p:cNvPr>
          <p:cNvSpPr txBox="1"/>
          <p:nvPr/>
        </p:nvSpPr>
        <p:spPr>
          <a:xfrm>
            <a:off x="2969718" y="6220746"/>
            <a:ext cx="243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Feature importance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C8C77DD-9BC7-C848-8FCE-32D38AF5179C}"/>
                  </a:ext>
                </a:extLst>
              </p14:cNvPr>
              <p14:cNvContentPartPr/>
              <p14:nvPr/>
            </p14:nvContentPartPr>
            <p14:xfrm>
              <a:off x="3283858" y="5654772"/>
              <a:ext cx="1041120" cy="27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C8C77DD-9BC7-C848-8FCE-32D38AF517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5218" y="5645772"/>
                <a:ext cx="1058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2D29408-4F00-3341-8D9F-FD9C89D626C1}"/>
                  </a:ext>
                </a:extLst>
              </p14:cNvPr>
              <p14:cNvContentPartPr/>
              <p14:nvPr/>
            </p14:nvContentPartPr>
            <p14:xfrm>
              <a:off x="3812698" y="5692212"/>
              <a:ext cx="31320" cy="5666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2D29408-4F00-3341-8D9F-FD9C89D626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3698" y="5683212"/>
                <a:ext cx="4896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F14B99F-15EE-8B4C-B06C-717956C6B874}"/>
                  </a:ext>
                </a:extLst>
              </p14:cNvPr>
              <p14:cNvContentPartPr/>
              <p14:nvPr/>
            </p14:nvContentPartPr>
            <p14:xfrm>
              <a:off x="9456418" y="3825972"/>
              <a:ext cx="33480" cy="2318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F14B99F-15EE-8B4C-B06C-717956C6B8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47418" y="3817332"/>
                <a:ext cx="5112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32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E88E8-88D3-AE48-8D6B-040F29B8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Detecting feature interaction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0E4630-3256-2B4F-A5A3-6D73AF8A3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Consider the effects of other text spans when calculate the interaction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and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lvl="1"/>
                <a:r>
                  <a:rPr kumimoji="1" lang="en-US" altLang="zh-CN" dirty="0"/>
                  <a:t>(interaction between two phrases is closely dependent on the context)</a:t>
                </a: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Reduce computational complexity into polynomial: only consider m neighbor text spans</a:t>
                </a: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0E4630-3256-2B4F-A5A3-6D73AF8A3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2C9930E-B500-2644-AB22-899031AD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484" y="3230180"/>
            <a:ext cx="5029953" cy="7006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42A41A-4D27-2141-BAE0-D483BEF1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614" y="4304396"/>
            <a:ext cx="4904823" cy="7006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5DA122-7EDA-4A4F-8361-B7AD1A27B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297" y="5735673"/>
            <a:ext cx="4483000" cy="6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056CF-9457-4C41-8122-1E27A929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Quantifying feature importance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2AB445-3857-E24E-A409-97586E02C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Measure the contribution of a feature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 the model prediction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--confidence of classifying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 the predicted label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2AB445-3857-E24E-A409-97586E02C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D385D8F-EB60-B644-B060-470C19B5D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71" y="2409495"/>
            <a:ext cx="4287564" cy="11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9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C1149-215A-F848-8109-7D0DF89E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450EC-9764-5E4F-AFA1-28657014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Task: text classification</a:t>
            </a:r>
          </a:p>
          <a:p>
            <a:r>
              <a:rPr kumimoji="1" lang="en-US" altLang="zh-CN" dirty="0"/>
              <a:t>Model: LSTM, CNN, BERT</a:t>
            </a:r>
          </a:p>
          <a:p>
            <a:r>
              <a:rPr kumimoji="1" lang="en-US" altLang="zh-CN" dirty="0"/>
              <a:t>Benchmark: SST, IMDB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CD93EE-463D-154C-82F5-F6023F84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7" y="3420796"/>
            <a:ext cx="4098378" cy="28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8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563</Words>
  <Application>Microsoft Office PowerPoint</Application>
  <PresentationFormat>宽屏</PresentationFormat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Generating Hierarchical Explanations on Text Classification via Feature Interaction Detection</vt:lpstr>
      <vt:lpstr>Introduction</vt:lpstr>
      <vt:lpstr>Contributions</vt:lpstr>
      <vt:lpstr>Method</vt:lpstr>
      <vt:lpstr>Building hierarchical explanation</vt:lpstr>
      <vt:lpstr>PowerPoint 演示文稿</vt:lpstr>
      <vt:lpstr>Detecting feature interaction</vt:lpstr>
      <vt:lpstr>Quantifying feature importance</vt:lpstr>
      <vt:lpstr>Experiments</vt:lpstr>
      <vt:lpstr>Quantitative Evaluation</vt:lpstr>
      <vt:lpstr>Quantitative Evaluation</vt:lpstr>
      <vt:lpstr>Results</vt:lpstr>
      <vt:lpstr>Qualitative Analysis</vt:lpstr>
      <vt:lpstr>Qualitative Analysis</vt:lpstr>
      <vt:lpstr>Human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张欣勃</dc:creator>
  <cp:lastModifiedBy>d d</cp:lastModifiedBy>
  <cp:revision>21</cp:revision>
  <dcterms:created xsi:type="dcterms:W3CDTF">2020-07-11T17:55:48Z</dcterms:created>
  <dcterms:modified xsi:type="dcterms:W3CDTF">2020-07-13T07:27:42Z</dcterms:modified>
</cp:coreProperties>
</file>