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59.jpg" ContentType="image/jpg"/>
  <Override PartName="/ppt/media/image60.jpg" ContentType="image/jpg"/>
  <Override PartName="/ppt/media/image61.jpg" ContentType="image/jpg"/>
  <Override PartName="/ppt/media/image62.jpg" ContentType="image/jpg"/>
  <Override PartName="/ppt/media/image6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279" r:id="rId2"/>
    <p:sldId id="1793" r:id="rId3"/>
    <p:sldId id="1799" r:id="rId4"/>
    <p:sldId id="1800" r:id="rId5"/>
    <p:sldId id="1791" r:id="rId6"/>
    <p:sldId id="1798" r:id="rId7"/>
    <p:sldId id="1802" r:id="rId8"/>
    <p:sldId id="1803" r:id="rId9"/>
    <p:sldId id="1805" r:id="rId10"/>
    <p:sldId id="1804" r:id="rId11"/>
    <p:sldId id="1806" r:id="rId12"/>
    <p:sldId id="1792" r:id="rId13"/>
    <p:sldId id="1795" r:id="rId14"/>
    <p:sldId id="1794" r:id="rId15"/>
    <p:sldId id="1796" r:id="rId16"/>
    <p:sldId id="17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15"/>
    <a:srgbClr val="FC87EB"/>
    <a:srgbClr val="51A623"/>
    <a:srgbClr val="11305E"/>
    <a:srgbClr val="212970"/>
    <a:srgbClr val="091932"/>
    <a:srgbClr val="CFD5EA"/>
    <a:srgbClr val="BF9001"/>
    <a:srgbClr val="E9EBF5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9"/>
    <p:restoredTop sz="94651"/>
  </p:normalViewPr>
  <p:slideViewPr>
    <p:cSldViewPr snapToGrid="0" snapToObjects="1">
      <p:cViewPr varScale="1">
        <p:scale>
          <a:sx n="65" d="100"/>
          <a:sy n="65" d="100"/>
        </p:scale>
        <p:origin x="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4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4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8" y="278582"/>
            <a:ext cx="3933233" cy="2802579"/>
          </a:xfrm>
          <a:prstGeom prst="rect">
            <a:avLst/>
          </a:prstGeom>
        </p:spPr>
      </p:pic>
      <p:pic>
        <p:nvPicPr>
          <p:cNvPr id="209716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39" y="3572586"/>
            <a:ext cx="3933233" cy="2802579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5B2F6685-B77E-5140-8680-3A4540E09DDF}"/>
              </a:ext>
            </a:extLst>
          </p:cNvPr>
          <p:cNvSpPr/>
          <p:nvPr/>
        </p:nvSpPr>
        <p:spPr>
          <a:xfrm>
            <a:off x="5142759" y="2162493"/>
            <a:ext cx="2230098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3745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LSTM</a:t>
            </a:r>
            <a:r>
              <a:rPr lang="zh-CN" altLang="en-US" sz="2400" dirty="0">
                <a:solidFill>
                  <a:srgbClr val="3745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文本生成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197682F0-B847-FB4C-9FF6-EBD41A4AC3F2}"/>
              </a:ext>
            </a:extLst>
          </p:cNvPr>
          <p:cNvSpPr txBox="1"/>
          <p:nvPr/>
        </p:nvSpPr>
        <p:spPr>
          <a:xfrm>
            <a:off x="5756502" y="2716310"/>
            <a:ext cx="418299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————————</a:t>
            </a:r>
            <a:r>
              <a:rPr lang="zh-CN" altLang="en-US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从语言模型说起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AB3A42A-8DFB-1241-B8CC-5028BD37DC7A}"/>
              </a:ext>
            </a:extLst>
          </p:cNvPr>
          <p:cNvGrpSpPr/>
          <p:nvPr/>
        </p:nvGrpSpPr>
        <p:grpSpPr>
          <a:xfrm>
            <a:off x="3183469" y="4813996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2E7F086E-4D12-164C-864C-3FA47D787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4BEAE0E9-6DEC-F34D-8D21-821C9EBA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AEA8B939-46C5-0D4B-AB3E-480DF2918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83E41425-62D3-D54F-A554-B6BD9F40E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9DBFF3FC-EC92-8A4A-BE29-117AEA324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41" name="任意多边形: 形状 2">
            <a:extLst>
              <a:ext uri="{FF2B5EF4-FFF2-40B4-BE49-F238E27FC236}">
                <a16:creationId xmlns:a16="http://schemas.microsoft.com/office/drawing/2014/main" id="{061CF45C-3DAF-2742-9882-74CD8B34A21E}"/>
              </a:ext>
            </a:extLst>
          </p:cNvPr>
          <p:cNvSpPr/>
          <p:nvPr/>
        </p:nvSpPr>
        <p:spPr>
          <a:xfrm>
            <a:off x="1567889" y="4840539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750543E-4293-4A48-A2B8-9123BFEED2EA}"/>
              </a:ext>
            </a:extLst>
          </p:cNvPr>
          <p:cNvSpPr/>
          <p:nvPr/>
        </p:nvSpPr>
        <p:spPr>
          <a:xfrm>
            <a:off x="2603987" y="54527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EF87D1D-7D95-F648-9FD4-B0DFFF818932}"/>
              </a:ext>
            </a:extLst>
          </p:cNvPr>
          <p:cNvSpPr/>
          <p:nvPr/>
        </p:nvSpPr>
        <p:spPr>
          <a:xfrm>
            <a:off x="1649075" y="4938511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D0927EC-832D-7E4B-BEEB-EB81D926B36B}"/>
              </a:ext>
            </a:extLst>
          </p:cNvPr>
          <p:cNvSpPr/>
          <p:nvPr/>
        </p:nvSpPr>
        <p:spPr>
          <a:xfrm>
            <a:off x="3800075" y="494322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6A8E1A2-20A1-5E4E-8393-2A90F56D120D}"/>
              </a:ext>
            </a:extLst>
          </p:cNvPr>
          <p:cNvSpPr/>
          <p:nvPr/>
        </p:nvSpPr>
        <p:spPr>
          <a:xfrm>
            <a:off x="4994339" y="5301429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3EDB65B-5052-E14D-AF5D-70DB3EF22AA5}"/>
              </a:ext>
            </a:extLst>
          </p:cNvPr>
          <p:cNvSpPr/>
          <p:nvPr/>
        </p:nvSpPr>
        <p:spPr>
          <a:xfrm>
            <a:off x="5861950" y="5649564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589B528-C401-AD42-8DBB-5A32128401C9}"/>
              </a:ext>
            </a:extLst>
          </p:cNvPr>
          <p:cNvSpPr/>
          <p:nvPr/>
        </p:nvSpPr>
        <p:spPr>
          <a:xfrm>
            <a:off x="6946553" y="5253096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3B16854-09BE-574B-ADC2-216984AC1153}"/>
              </a:ext>
            </a:extLst>
          </p:cNvPr>
          <p:cNvSpPr/>
          <p:nvPr/>
        </p:nvSpPr>
        <p:spPr>
          <a:xfrm>
            <a:off x="7928113" y="5516215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35D0A8A-480E-8B44-AD88-4FB5C2F383AF}"/>
              </a:ext>
            </a:extLst>
          </p:cNvPr>
          <p:cNvSpPr/>
          <p:nvPr/>
        </p:nvSpPr>
        <p:spPr>
          <a:xfrm>
            <a:off x="8680589" y="4772744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6A66C0B-4D22-EF4D-AB00-95FBCF5625FE}"/>
              </a:ext>
            </a:extLst>
          </p:cNvPr>
          <p:cNvSpPr/>
          <p:nvPr/>
        </p:nvSpPr>
        <p:spPr>
          <a:xfrm>
            <a:off x="9662425" y="5247932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: 形状 4">
            <a:extLst>
              <a:ext uri="{FF2B5EF4-FFF2-40B4-BE49-F238E27FC236}">
                <a16:creationId xmlns:a16="http://schemas.microsoft.com/office/drawing/2014/main" id="{636BE4A7-B41C-CE43-B1CB-2FA87E4F07B7}"/>
              </a:ext>
            </a:extLst>
          </p:cNvPr>
          <p:cNvSpPr/>
          <p:nvPr/>
        </p:nvSpPr>
        <p:spPr>
          <a:xfrm>
            <a:off x="1567888" y="3617588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9B3515A-C741-344D-857A-8073D056A58C}"/>
              </a:ext>
            </a:extLst>
          </p:cNvPr>
          <p:cNvSpPr/>
          <p:nvPr/>
        </p:nvSpPr>
        <p:spPr>
          <a:xfrm>
            <a:off x="2065075" y="4360234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81A7D8C-D540-1549-B951-E9BB8DB1BFCC}"/>
              </a:ext>
            </a:extLst>
          </p:cNvPr>
          <p:cNvSpPr/>
          <p:nvPr/>
        </p:nvSpPr>
        <p:spPr>
          <a:xfrm>
            <a:off x="2964949" y="5300908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BFD333E-6C91-2F41-82E9-57191F1503EB}"/>
              </a:ext>
            </a:extLst>
          </p:cNvPr>
          <p:cNvSpPr/>
          <p:nvPr/>
        </p:nvSpPr>
        <p:spPr>
          <a:xfrm>
            <a:off x="5661161" y="4877694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E6C1393-FB04-2144-9BA6-CB9C1E3E20C0}"/>
              </a:ext>
            </a:extLst>
          </p:cNvPr>
          <p:cNvSpPr/>
          <p:nvPr/>
        </p:nvSpPr>
        <p:spPr>
          <a:xfrm>
            <a:off x="6909012" y="5649564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A4B57D6-50A8-1849-B783-1EF6074F8BAC}"/>
              </a:ext>
            </a:extLst>
          </p:cNvPr>
          <p:cNvSpPr/>
          <p:nvPr/>
        </p:nvSpPr>
        <p:spPr>
          <a:xfrm>
            <a:off x="7425224" y="537559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2DB873A-6FEC-6B4C-9E44-962D0357335C}"/>
              </a:ext>
            </a:extLst>
          </p:cNvPr>
          <p:cNvSpPr/>
          <p:nvPr/>
        </p:nvSpPr>
        <p:spPr>
          <a:xfrm>
            <a:off x="10484211" y="479699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66">
            <a:extLst>
              <a:ext uri="{FF2B5EF4-FFF2-40B4-BE49-F238E27FC236}">
                <a16:creationId xmlns:a16="http://schemas.microsoft.com/office/drawing/2014/main" id="{82D183FF-260B-404B-A390-506BFDEB0B7B}"/>
              </a:ext>
            </a:extLst>
          </p:cNvPr>
          <p:cNvCxnSpPr/>
          <p:nvPr/>
        </p:nvCxnSpPr>
        <p:spPr>
          <a:xfrm>
            <a:off x="2401056" y="1961634"/>
            <a:ext cx="79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67">
            <a:extLst>
              <a:ext uri="{FF2B5EF4-FFF2-40B4-BE49-F238E27FC236}">
                <a16:creationId xmlns:a16="http://schemas.microsoft.com/office/drawing/2014/main" id="{2C2F301D-0DEC-3F41-A231-DAF12727A390}"/>
              </a:ext>
            </a:extLst>
          </p:cNvPr>
          <p:cNvCxnSpPr/>
          <p:nvPr/>
        </p:nvCxnSpPr>
        <p:spPr>
          <a:xfrm>
            <a:off x="2401056" y="3092165"/>
            <a:ext cx="79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2">
            <a:extLst>
              <a:ext uri="{FF2B5EF4-FFF2-40B4-BE49-F238E27FC236}">
                <a16:creationId xmlns:a16="http://schemas.microsoft.com/office/drawing/2014/main" id="{3FF7F197-C474-4D41-8C00-1EE79B0393DA}"/>
              </a:ext>
            </a:extLst>
          </p:cNvPr>
          <p:cNvSpPr txBox="1"/>
          <p:nvPr/>
        </p:nvSpPr>
        <p:spPr>
          <a:xfrm>
            <a:off x="8970229" y="4084117"/>
            <a:ext cx="11508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brucehan</a:t>
            </a:r>
          </a:p>
          <a:p>
            <a:r>
              <a:rPr lang="en-US" altLang="zh-CN" sz="1200" dirty="0">
                <a:solidFill>
                  <a:srgbClr val="7D7876"/>
                </a:solidFill>
                <a:latin typeface="Courier New" panose="02070309020205020404" pitchFamily="49" charset="0"/>
                <a:ea typeface="汉真广标" pitchFamily="49" charset="-122"/>
                <a:cs typeface="Courier New" panose="02070309020205020404" pitchFamily="49" charset="0"/>
              </a:rPr>
              <a:t>2020-07-12</a:t>
            </a:r>
            <a:endParaRPr lang="zh-CN" altLang="en-US" sz="1200" dirty="0">
              <a:solidFill>
                <a:srgbClr val="7D7876"/>
              </a:solidFill>
              <a:latin typeface="Courier New" panose="02070309020205020404" pitchFamily="49" charset="0"/>
              <a:ea typeface="汉真广标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1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46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38B3B7-1935-45F3-9124-C6C4A3C674DE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2220133-EFAE-434F-BEC8-2FC30E39D5BD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08C793-0720-4DB6-9980-F9BED0C5E67F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DEF788-A960-48D0-9D2A-B42E03254D25}"/>
                </a:ext>
              </a:extLst>
            </p:cNvPr>
            <p:cNvSpPr txBox="1"/>
            <p:nvPr/>
          </p:nvSpPr>
          <p:spPr>
            <a:xfrm>
              <a:off x="669499" y="1133647"/>
              <a:ext cx="3161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RNN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语言模型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7A79F34-05F3-41E0-A81D-16BD72F9F09F}"/>
              </a:ext>
            </a:extLst>
          </p:cNvPr>
          <p:cNvSpPr txBox="1"/>
          <p:nvPr/>
        </p:nvSpPr>
        <p:spPr>
          <a:xfrm>
            <a:off x="800100" y="1438275"/>
            <a:ext cx="1922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lgerian" panose="04020705040A02060702" pitchFamily="82" charset="0"/>
              </a:rPr>
              <a:t>inference</a:t>
            </a:r>
            <a:endParaRPr lang="zh-CN" altLang="en-US" sz="2000" dirty="0">
              <a:latin typeface="Algerian" panose="04020705040A02060702" pitchFamily="8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8B9BF9-E2F6-46C1-B9AF-72ABAA9E1B86}"/>
              </a:ext>
            </a:extLst>
          </p:cNvPr>
          <p:cNvSpPr/>
          <p:nvPr/>
        </p:nvSpPr>
        <p:spPr>
          <a:xfrm>
            <a:off x="2529118" y="3407822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1AF135-ACBA-422D-95D7-41FAF19BA61A}"/>
              </a:ext>
            </a:extLst>
          </p:cNvPr>
          <p:cNvSpPr/>
          <p:nvPr/>
        </p:nvSpPr>
        <p:spPr>
          <a:xfrm>
            <a:off x="8307868" y="3407822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3029B67-E8D9-44EA-9945-646B7FC03639}"/>
              </a:ext>
            </a:extLst>
          </p:cNvPr>
          <p:cNvSpPr/>
          <p:nvPr/>
        </p:nvSpPr>
        <p:spPr>
          <a:xfrm>
            <a:off x="4509186" y="3407822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05E5F49-E50E-456E-8B46-997C663522CE}"/>
              </a:ext>
            </a:extLst>
          </p:cNvPr>
          <p:cNvSpPr/>
          <p:nvPr/>
        </p:nvSpPr>
        <p:spPr>
          <a:xfrm>
            <a:off x="6489254" y="3407822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F712566-7589-4AFD-B51C-AEFDBF72D004}"/>
                  </a:ext>
                </a:extLst>
              </p:cNvPr>
              <p:cNvSpPr/>
              <p:nvPr/>
            </p:nvSpPr>
            <p:spPr>
              <a:xfrm>
                <a:off x="2429213" y="2345393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F712566-7589-4AFD-B51C-AEFDBF72D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13" y="2345393"/>
                <a:ext cx="743899" cy="3693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4C81B8C-3DE9-49A8-BE8F-BB606F08E2E0}"/>
                  </a:ext>
                </a:extLst>
              </p:cNvPr>
              <p:cNvSpPr/>
              <p:nvPr/>
            </p:nvSpPr>
            <p:spPr>
              <a:xfrm>
                <a:off x="2438738" y="4560347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4C81B8C-3DE9-49A8-BE8F-BB606F08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38" y="4560347"/>
                <a:ext cx="743899" cy="3693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2843113-A240-4DA4-812B-CB28862352AF}"/>
                  </a:ext>
                </a:extLst>
              </p:cNvPr>
              <p:cNvSpPr/>
              <p:nvPr/>
            </p:nvSpPr>
            <p:spPr>
              <a:xfrm>
                <a:off x="4407235" y="4560347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2843113-A240-4DA4-812B-CB2886235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35" y="4560347"/>
                <a:ext cx="743899" cy="3693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FA61D5D1-2AEC-42CB-99F6-DD8E8ED793E6}"/>
                  </a:ext>
                </a:extLst>
              </p:cNvPr>
              <p:cNvSpPr/>
              <p:nvPr/>
            </p:nvSpPr>
            <p:spPr>
              <a:xfrm>
                <a:off x="4407236" y="2356365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FA61D5D1-2AEC-42CB-99F6-DD8E8ED79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36" y="2356365"/>
                <a:ext cx="743899" cy="3693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8D62C74-7970-4D71-B5CD-9E406BC11A15}"/>
                  </a:ext>
                </a:extLst>
              </p:cNvPr>
              <p:cNvSpPr/>
              <p:nvPr/>
            </p:nvSpPr>
            <p:spPr>
              <a:xfrm>
                <a:off x="6414783" y="2358942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8D62C74-7970-4D71-B5CD-9E406BC11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83" y="2358942"/>
                <a:ext cx="743899" cy="3693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B5611ACE-76C2-4067-9D55-01F7C2F63008}"/>
                  </a:ext>
                </a:extLst>
              </p:cNvPr>
              <p:cNvSpPr/>
              <p:nvPr/>
            </p:nvSpPr>
            <p:spPr>
              <a:xfrm>
                <a:off x="6414783" y="4584550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B5611ACE-76C2-4067-9D55-01F7C2F63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783" y="4584550"/>
                <a:ext cx="743899" cy="3693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83AF3F3-E4D7-4274-82AF-36C085C2264F}"/>
                  </a:ext>
                </a:extLst>
              </p:cNvPr>
              <p:cNvSpPr/>
              <p:nvPr/>
            </p:nvSpPr>
            <p:spPr>
              <a:xfrm>
                <a:off x="8205918" y="4589703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83AF3F3-E4D7-4274-82AF-36C085C22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918" y="4589703"/>
                <a:ext cx="743899" cy="36933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FD48769-544D-4DB2-A3FF-88D981EED560}"/>
                  </a:ext>
                </a:extLst>
              </p:cNvPr>
              <p:cNvSpPr/>
              <p:nvPr/>
            </p:nvSpPr>
            <p:spPr>
              <a:xfrm>
                <a:off x="8234493" y="2313127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FD48769-544D-4DB2-A3FF-88D981EED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93" y="2313127"/>
                <a:ext cx="743899" cy="3693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1F273BA-0C79-43BA-B8E3-CD1C8777D28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69118" y="3677822"/>
            <a:ext cx="14400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8A34436-9686-47BD-888A-DC74EB3C9F58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5049186" y="3677822"/>
            <a:ext cx="14400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C7BBB3-F45B-4F78-BAC8-F44D94EBEDF0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7029254" y="3677822"/>
            <a:ext cx="1278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0DA4C8A-3AAF-412E-89D2-4F0DBC502D76}"/>
              </a:ext>
            </a:extLst>
          </p:cNvPr>
          <p:cNvCxnSpPr>
            <a:cxnSpLocks/>
            <a:stCxn id="83" idx="3"/>
            <a:endCxn id="24" idx="1"/>
          </p:cNvCxnSpPr>
          <p:nvPr/>
        </p:nvCxnSpPr>
        <p:spPr>
          <a:xfrm>
            <a:off x="5303535" y="2012003"/>
            <a:ext cx="1111248" cy="2757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B2F816A-CEAE-4DB1-8D53-BE0DC3E5BF49}"/>
              </a:ext>
            </a:extLst>
          </p:cNvPr>
          <p:cNvCxnSpPr>
            <a:cxnSpLocks/>
            <a:stCxn id="86" idx="3"/>
            <a:endCxn id="26" idx="1"/>
          </p:cNvCxnSpPr>
          <p:nvPr/>
        </p:nvCxnSpPr>
        <p:spPr>
          <a:xfrm>
            <a:off x="7332102" y="1987560"/>
            <a:ext cx="873816" cy="27868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49EBE7E-A9A8-4286-B6A3-249C99E76195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flipV="1">
            <a:off x="2799118" y="2714725"/>
            <a:ext cx="2045" cy="69309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C77A123-71F9-4C8E-8194-82F261F6A748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>
          <a:xfrm flipH="1" flipV="1">
            <a:off x="2799118" y="3947822"/>
            <a:ext cx="11570" cy="61252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2C808EE-0FDB-4B3E-AC0A-630B21C0176E}"/>
              </a:ext>
            </a:extLst>
          </p:cNvPr>
          <p:cNvCxnSpPr>
            <a:cxnSpLocks/>
          </p:cNvCxnSpPr>
          <p:nvPr/>
        </p:nvCxnSpPr>
        <p:spPr>
          <a:xfrm flipV="1">
            <a:off x="4762541" y="2725697"/>
            <a:ext cx="2045" cy="69309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E908B36-ABB4-4E32-8DC3-C3CDE30622FC}"/>
              </a:ext>
            </a:extLst>
          </p:cNvPr>
          <p:cNvCxnSpPr>
            <a:cxnSpLocks/>
          </p:cNvCxnSpPr>
          <p:nvPr/>
        </p:nvCxnSpPr>
        <p:spPr>
          <a:xfrm flipH="1" flipV="1">
            <a:off x="4762541" y="3958794"/>
            <a:ext cx="11570" cy="61252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25E73AA-5300-459F-A9FA-E0F41B261EC6}"/>
              </a:ext>
            </a:extLst>
          </p:cNvPr>
          <p:cNvCxnSpPr>
            <a:cxnSpLocks/>
          </p:cNvCxnSpPr>
          <p:nvPr/>
        </p:nvCxnSpPr>
        <p:spPr>
          <a:xfrm flipV="1">
            <a:off x="6779550" y="2744081"/>
            <a:ext cx="2045" cy="69309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712D360-53D7-4E8C-9F75-7073AD231C07}"/>
              </a:ext>
            </a:extLst>
          </p:cNvPr>
          <p:cNvCxnSpPr>
            <a:cxnSpLocks/>
          </p:cNvCxnSpPr>
          <p:nvPr/>
        </p:nvCxnSpPr>
        <p:spPr>
          <a:xfrm flipH="1" flipV="1">
            <a:off x="6779550" y="3977178"/>
            <a:ext cx="11570" cy="61252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6914CD-2FD3-4E6A-98C6-E949E8E24A0A}"/>
              </a:ext>
            </a:extLst>
          </p:cNvPr>
          <p:cNvCxnSpPr>
            <a:cxnSpLocks/>
          </p:cNvCxnSpPr>
          <p:nvPr/>
        </p:nvCxnSpPr>
        <p:spPr>
          <a:xfrm flipV="1">
            <a:off x="8580939" y="2714725"/>
            <a:ext cx="2045" cy="69309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8C23DB6-1660-472F-A721-261BB2607AD6}"/>
              </a:ext>
            </a:extLst>
          </p:cNvPr>
          <p:cNvCxnSpPr>
            <a:cxnSpLocks/>
          </p:cNvCxnSpPr>
          <p:nvPr/>
        </p:nvCxnSpPr>
        <p:spPr>
          <a:xfrm flipH="1" flipV="1">
            <a:off x="8580939" y="3947822"/>
            <a:ext cx="11570" cy="61252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C969B42-890C-43F3-BC00-685C3EF45AAA}"/>
              </a:ext>
            </a:extLst>
          </p:cNvPr>
          <p:cNvCxnSpPr>
            <a:cxnSpLocks/>
          </p:cNvCxnSpPr>
          <p:nvPr/>
        </p:nvCxnSpPr>
        <p:spPr>
          <a:xfrm>
            <a:off x="1676738" y="3677822"/>
            <a:ext cx="852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E9F7390-7F00-4200-A18A-1DAF0B49D08F}"/>
              </a:ext>
            </a:extLst>
          </p:cNvPr>
          <p:cNvCxnSpPr>
            <a:cxnSpLocks/>
          </p:cNvCxnSpPr>
          <p:nvPr/>
        </p:nvCxnSpPr>
        <p:spPr>
          <a:xfrm>
            <a:off x="8847868" y="3677822"/>
            <a:ext cx="852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8F38D18-9F20-4803-8673-27997C47FE11}"/>
                  </a:ext>
                </a:extLst>
              </p:cNvPr>
              <p:cNvSpPr txBox="1"/>
              <p:nvPr/>
            </p:nvSpPr>
            <p:spPr>
              <a:xfrm>
                <a:off x="1524338" y="3328697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8F38D18-9F20-4803-8673-27997C47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338" y="3328697"/>
                <a:ext cx="5379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94E8AA0-7E62-44CD-BC6B-9F4492C93E0A}"/>
                  </a:ext>
                </a:extLst>
              </p:cNvPr>
              <p:cNvSpPr txBox="1"/>
              <p:nvPr/>
            </p:nvSpPr>
            <p:spPr>
              <a:xfrm>
                <a:off x="3255752" y="3289656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94E8AA0-7E62-44CD-BC6B-9F4492C9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52" y="3289656"/>
                <a:ext cx="5379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2E71314-0F6C-40E0-A64B-22D8E031B693}"/>
                  </a:ext>
                </a:extLst>
              </p:cNvPr>
              <p:cNvSpPr txBox="1"/>
              <p:nvPr/>
            </p:nvSpPr>
            <p:spPr>
              <a:xfrm>
                <a:off x="5094771" y="3308490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2E71314-0F6C-40E0-A64B-22D8E031B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771" y="3308490"/>
                <a:ext cx="5379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2FB4D5-A2BC-4393-B066-7D7191429B77}"/>
                  </a:ext>
                </a:extLst>
              </p:cNvPr>
              <p:cNvSpPr txBox="1"/>
              <p:nvPr/>
            </p:nvSpPr>
            <p:spPr>
              <a:xfrm>
                <a:off x="7075388" y="3273690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2FB4D5-A2BC-4393-B066-7D7191429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388" y="3273690"/>
                <a:ext cx="5379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C819024-A328-48BB-9682-7A1001FA2DA3}"/>
                  </a:ext>
                </a:extLst>
              </p:cNvPr>
              <p:cNvSpPr txBox="1"/>
              <p:nvPr/>
            </p:nvSpPr>
            <p:spPr>
              <a:xfrm>
                <a:off x="8949817" y="3252512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C819024-A328-48BB-9682-7A1001FA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817" y="3252512"/>
                <a:ext cx="5379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6C81CA0-2A49-4DCA-B86F-25C2652748C4}"/>
                  </a:ext>
                </a:extLst>
              </p:cNvPr>
              <p:cNvSpPr txBox="1"/>
              <p:nvPr/>
            </p:nvSpPr>
            <p:spPr>
              <a:xfrm>
                <a:off x="1124288" y="5812203"/>
                <a:ext cx="2980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6C81CA0-2A49-4DCA-B86F-25C265274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88" y="5812203"/>
                <a:ext cx="2980987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2B4B9A78-92A9-42BF-8307-C8F55FB5EE8B}"/>
                  </a:ext>
                </a:extLst>
              </p:cNvPr>
              <p:cNvSpPr/>
              <p:nvPr/>
            </p:nvSpPr>
            <p:spPr>
              <a:xfrm>
                <a:off x="4559636" y="1827337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2B4B9A78-92A9-42BF-8307-C8F55FB5E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636" y="1827337"/>
                <a:ext cx="743899" cy="36933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6E5A506D-8DE8-4C28-B6E9-C563281CD825}"/>
                  </a:ext>
                </a:extLst>
              </p:cNvPr>
              <p:cNvSpPr/>
              <p:nvPr/>
            </p:nvSpPr>
            <p:spPr>
              <a:xfrm>
                <a:off x="6588203" y="1802894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6E5A506D-8DE8-4C28-B6E9-C563281CD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03" y="1802894"/>
                <a:ext cx="743899" cy="369332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85CA403A-BFFE-40AE-960C-9D19FEFE7FAE}"/>
                  </a:ext>
                </a:extLst>
              </p:cNvPr>
              <p:cNvSpPr/>
              <p:nvPr/>
            </p:nvSpPr>
            <p:spPr>
              <a:xfrm>
                <a:off x="8394985" y="1819082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85CA403A-BFFE-40AE-960C-9D19FEFE7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985" y="1819082"/>
                <a:ext cx="743899" cy="3693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0F3EFFB2-A1D6-462E-8B5D-EC73A5B449A1}"/>
                  </a:ext>
                </a:extLst>
              </p:cNvPr>
              <p:cNvSpPr/>
              <p:nvPr/>
            </p:nvSpPr>
            <p:spPr>
              <a:xfrm>
                <a:off x="2305600" y="5082079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0F3EFFB2-A1D6-462E-8B5D-EC73A5B44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600" y="5082079"/>
                <a:ext cx="743899" cy="369332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D261FD-5F0A-46CC-B837-28198E879611}"/>
                  </a:ext>
                </a:extLst>
              </p:cNvPr>
              <p:cNvSpPr/>
              <p:nvPr/>
            </p:nvSpPr>
            <p:spPr>
              <a:xfrm>
                <a:off x="4187686" y="5082079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D261FD-5F0A-46CC-B837-28198E879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86" y="5082079"/>
                <a:ext cx="743899" cy="36933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83" grpId="0" animBg="1"/>
      <p:bldP spid="86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1EEB00-1C18-476B-8659-AC9BCE5C4053}"/>
                  </a:ext>
                </a:extLst>
              </p:cNvPr>
              <p:cNvSpPr txBox="1"/>
              <p:nvPr/>
            </p:nvSpPr>
            <p:spPr>
              <a:xfrm>
                <a:off x="1101213" y="1307690"/>
                <a:ext cx="7905135" cy="70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71EEB00-1C18-476B-8659-AC9BCE5C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213" y="1307690"/>
                <a:ext cx="7905135" cy="706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B2A419-C859-40EC-9A84-A8755A52BEA5}"/>
                  </a:ext>
                </a:extLst>
              </p:cNvPr>
              <p:cNvSpPr txBox="1"/>
              <p:nvPr/>
            </p:nvSpPr>
            <p:spPr>
              <a:xfrm>
                <a:off x="3637935" y="3018503"/>
                <a:ext cx="1573162" cy="508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B2A419-C859-40EC-9A84-A8755A52B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5" y="3018503"/>
                <a:ext cx="1573162" cy="508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8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A4B139-9DCF-4FDC-8E8F-7EF9E7AAD666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306CDA9-68D2-417E-8078-2C644FE5F2C1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982225-5419-432F-B6F4-C1D471470ECC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5B1CC10-EF2D-49FD-90A8-B6EEC3A81154}"/>
                </a:ext>
              </a:extLst>
            </p:cNvPr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附录：</a:t>
              </a:r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LSTM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7" name="object 3">
            <a:extLst>
              <a:ext uri="{FF2B5EF4-FFF2-40B4-BE49-F238E27FC236}">
                <a16:creationId xmlns:a16="http://schemas.microsoft.com/office/drawing/2014/main" id="{5DB0B15A-4E5A-4DD9-BD02-80647032B2DD}"/>
              </a:ext>
            </a:extLst>
          </p:cNvPr>
          <p:cNvSpPr/>
          <p:nvPr/>
        </p:nvSpPr>
        <p:spPr>
          <a:xfrm>
            <a:off x="1405753" y="1847849"/>
            <a:ext cx="9424172" cy="368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93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A4B139-9DCF-4FDC-8E8F-7EF9E7AAD666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306CDA9-68D2-417E-8078-2C644FE5F2C1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982225-5419-432F-B6F4-C1D471470ECC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5B1CC10-EF2D-49FD-90A8-B6EEC3A81154}"/>
                </a:ext>
              </a:extLst>
            </p:cNvPr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附录：</a:t>
              </a:r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LSTM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7" name="object 3">
            <a:extLst>
              <a:ext uri="{FF2B5EF4-FFF2-40B4-BE49-F238E27FC236}">
                <a16:creationId xmlns:a16="http://schemas.microsoft.com/office/drawing/2014/main" id="{9B3CDB68-A540-49B9-8E0A-9D578DDD39FB}"/>
              </a:ext>
            </a:extLst>
          </p:cNvPr>
          <p:cNvSpPr txBox="1"/>
          <p:nvPr/>
        </p:nvSpPr>
        <p:spPr>
          <a:xfrm>
            <a:off x="1349442" y="1859025"/>
            <a:ext cx="71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输入门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4F725A7-ADD9-41C5-9330-15122F087271}"/>
              </a:ext>
            </a:extLst>
          </p:cNvPr>
          <p:cNvSpPr/>
          <p:nvPr/>
        </p:nvSpPr>
        <p:spPr>
          <a:xfrm>
            <a:off x="1268601" y="2571749"/>
            <a:ext cx="9094600" cy="3248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87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A4B139-9DCF-4FDC-8E8F-7EF9E7AAD666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306CDA9-68D2-417E-8078-2C644FE5F2C1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982225-5419-432F-B6F4-C1D471470ECC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5B1CC10-EF2D-49FD-90A8-B6EEC3A81154}"/>
                </a:ext>
              </a:extLst>
            </p:cNvPr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附录：</a:t>
              </a:r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LSTM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7" name="object 3">
            <a:extLst>
              <a:ext uri="{FF2B5EF4-FFF2-40B4-BE49-F238E27FC236}">
                <a16:creationId xmlns:a16="http://schemas.microsoft.com/office/drawing/2014/main" id="{7B86BA84-FD28-4A45-8327-604A90DD08D2}"/>
              </a:ext>
            </a:extLst>
          </p:cNvPr>
          <p:cNvSpPr/>
          <p:nvPr/>
        </p:nvSpPr>
        <p:spPr>
          <a:xfrm>
            <a:off x="1428750" y="2338387"/>
            <a:ext cx="8534400" cy="3309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0D6DC77-16F7-4704-9900-16AB59341179}"/>
              </a:ext>
            </a:extLst>
          </p:cNvPr>
          <p:cNvSpPr txBox="1"/>
          <p:nvPr/>
        </p:nvSpPr>
        <p:spPr>
          <a:xfrm>
            <a:off x="1591563" y="1711387"/>
            <a:ext cx="71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遗忘门</a:t>
            </a:r>
          </a:p>
        </p:txBody>
      </p:sp>
    </p:spTree>
    <p:extLst>
      <p:ext uri="{BB962C8B-B14F-4D97-AF65-F5344CB8AC3E}">
        <p14:creationId xmlns:p14="http://schemas.microsoft.com/office/powerpoint/2010/main" val="51203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A4B139-9DCF-4FDC-8E8F-7EF9E7AAD666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306CDA9-68D2-417E-8078-2C644FE5F2C1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982225-5419-432F-B6F4-C1D471470ECC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5B1CC10-EF2D-49FD-90A8-B6EEC3A81154}"/>
                </a:ext>
              </a:extLst>
            </p:cNvPr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附录：</a:t>
              </a:r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LSTM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7" name="object 3">
            <a:extLst>
              <a:ext uri="{FF2B5EF4-FFF2-40B4-BE49-F238E27FC236}">
                <a16:creationId xmlns:a16="http://schemas.microsoft.com/office/drawing/2014/main" id="{B99BF9CD-F5E8-415A-90CE-B0D199C1A4CA}"/>
              </a:ext>
            </a:extLst>
          </p:cNvPr>
          <p:cNvSpPr txBox="1"/>
          <p:nvPr/>
        </p:nvSpPr>
        <p:spPr>
          <a:xfrm>
            <a:off x="1543050" y="1785364"/>
            <a:ext cx="9410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细胞状态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74DD076-F037-4C39-849C-76C9D1ECE585}"/>
              </a:ext>
            </a:extLst>
          </p:cNvPr>
          <p:cNvSpPr/>
          <p:nvPr/>
        </p:nvSpPr>
        <p:spPr>
          <a:xfrm>
            <a:off x="1543050" y="2410598"/>
            <a:ext cx="8305800" cy="3271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883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A4B139-9DCF-4FDC-8E8F-7EF9E7AAD666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306CDA9-68D2-417E-8078-2C644FE5F2C1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982225-5419-432F-B6F4-C1D471470ECC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5B1CC10-EF2D-49FD-90A8-B6EEC3A81154}"/>
                </a:ext>
              </a:extLst>
            </p:cNvPr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附录：</a:t>
              </a:r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LSTM</a:t>
              </a:r>
              <a:endParaRPr lang="zh-CN" altLang="en-US" sz="2000" b="1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7" name="object 3">
            <a:extLst>
              <a:ext uri="{FF2B5EF4-FFF2-40B4-BE49-F238E27FC236}">
                <a16:creationId xmlns:a16="http://schemas.microsoft.com/office/drawing/2014/main" id="{41A2BBCD-852F-486D-8214-9BB6C6BB8F0F}"/>
              </a:ext>
            </a:extLst>
          </p:cNvPr>
          <p:cNvSpPr txBox="1"/>
          <p:nvPr/>
        </p:nvSpPr>
        <p:spPr>
          <a:xfrm>
            <a:off x="1344801" y="1895475"/>
            <a:ext cx="71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输出门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E0CCC94-3E97-462E-8CF6-9C8D00B21DEB}"/>
              </a:ext>
            </a:extLst>
          </p:cNvPr>
          <p:cNvSpPr/>
          <p:nvPr/>
        </p:nvSpPr>
        <p:spPr>
          <a:xfrm>
            <a:off x="1439162" y="2553272"/>
            <a:ext cx="8447787" cy="2904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16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3FDC07B-AB33-4825-A39C-9FA5509ED1A8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5A01DF9-280B-448C-9610-2A2637850891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8EF57E-AE56-4182-8380-8DE3DBFE5F11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910052A-B5EF-44F9-BD36-4919C1E9F15C}"/>
                </a:ext>
              </a:extLst>
            </p:cNvPr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句子理解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B9290-B168-45EA-9365-58D25AA748E2}"/>
              </a:ext>
            </a:extLst>
          </p:cNvPr>
          <p:cNvSpPr txBox="1"/>
          <p:nvPr/>
        </p:nvSpPr>
        <p:spPr>
          <a:xfrm>
            <a:off x="740228" y="1443531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句法分析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C60FA3C-48F6-473E-9410-6BACB7889AB7}"/>
              </a:ext>
            </a:extLst>
          </p:cNvPr>
          <p:cNvSpPr/>
          <p:nvPr/>
        </p:nvSpPr>
        <p:spPr>
          <a:xfrm>
            <a:off x="3267210" y="1428376"/>
            <a:ext cx="559118" cy="555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0886452-6353-4A43-B1D7-7F12CD8F7A47}"/>
              </a:ext>
            </a:extLst>
          </p:cNvPr>
          <p:cNvSpPr/>
          <p:nvPr/>
        </p:nvSpPr>
        <p:spPr>
          <a:xfrm>
            <a:off x="2683968" y="2332868"/>
            <a:ext cx="559118" cy="5551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75D3694-1D36-4BDC-8F88-3A30B92E9665}"/>
              </a:ext>
            </a:extLst>
          </p:cNvPr>
          <p:cNvSpPr/>
          <p:nvPr/>
        </p:nvSpPr>
        <p:spPr>
          <a:xfrm>
            <a:off x="3958931" y="2332868"/>
            <a:ext cx="559118" cy="5551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6CC0AB8-2F0C-4D58-A517-047795AD29E2}"/>
              </a:ext>
            </a:extLst>
          </p:cNvPr>
          <p:cNvSpPr/>
          <p:nvPr/>
        </p:nvSpPr>
        <p:spPr>
          <a:xfrm>
            <a:off x="3535884" y="3226475"/>
            <a:ext cx="559118" cy="555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E7A7501-0302-4022-966A-84C2080F9DC9}"/>
              </a:ext>
            </a:extLst>
          </p:cNvPr>
          <p:cNvSpPr/>
          <p:nvPr/>
        </p:nvSpPr>
        <p:spPr>
          <a:xfrm>
            <a:off x="4637395" y="3226475"/>
            <a:ext cx="559118" cy="555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195245-DC7A-4C25-A2BF-6261F81E13AA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3161205" y="1902245"/>
            <a:ext cx="187886" cy="51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2BBCD1-6C72-4B5C-867A-6D29B35D114B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3744447" y="1902245"/>
            <a:ext cx="296365" cy="51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438226-B9CE-4108-822B-32053269E086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3815443" y="2806737"/>
            <a:ext cx="225369" cy="41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F216BA-9287-498C-BE3A-FA995F39C0BD}"/>
              </a:ext>
            </a:extLst>
          </p:cNvPr>
          <p:cNvCxnSpPr>
            <a:cxnSpLocks/>
            <a:stCxn id="20" idx="5"/>
            <a:endCxn id="22" idx="1"/>
          </p:cNvCxnSpPr>
          <p:nvPr/>
        </p:nvCxnSpPr>
        <p:spPr>
          <a:xfrm>
            <a:off x="4436168" y="2806737"/>
            <a:ext cx="283108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9B9EA7-EBDF-410F-8A84-C81623B006C0}"/>
              </a:ext>
            </a:extLst>
          </p:cNvPr>
          <p:cNvSpPr txBox="1"/>
          <p:nvPr/>
        </p:nvSpPr>
        <p:spPr>
          <a:xfrm>
            <a:off x="5919523" y="2139940"/>
            <a:ext cx="321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关系抽取、实体识别、依存句法、短语结构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F0AB29-E10A-4664-9C7F-05A6FFEB9419}"/>
              </a:ext>
            </a:extLst>
          </p:cNvPr>
          <p:cNvSpPr txBox="1"/>
          <p:nvPr/>
        </p:nvSpPr>
        <p:spPr>
          <a:xfrm>
            <a:off x="709305" y="4181373"/>
            <a:ext cx="5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语言模型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2A16B9D-2B33-4923-9B0F-7D7A04EE69E5}"/>
              </a:ext>
            </a:extLst>
          </p:cNvPr>
          <p:cNvSpPr/>
          <p:nvPr/>
        </p:nvSpPr>
        <p:spPr>
          <a:xfrm>
            <a:off x="1565330" y="4943373"/>
            <a:ext cx="559118" cy="555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4B7704D-731D-4178-B97A-6EC3492BA7EE}"/>
              </a:ext>
            </a:extLst>
          </p:cNvPr>
          <p:cNvSpPr/>
          <p:nvPr/>
        </p:nvSpPr>
        <p:spPr>
          <a:xfrm>
            <a:off x="2742582" y="4953476"/>
            <a:ext cx="559118" cy="555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490D0F0-BB1E-45B4-976D-95E9ABE1C5E4}"/>
              </a:ext>
            </a:extLst>
          </p:cNvPr>
          <p:cNvSpPr/>
          <p:nvPr/>
        </p:nvSpPr>
        <p:spPr>
          <a:xfrm>
            <a:off x="3954086" y="4943373"/>
            <a:ext cx="559118" cy="555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1717308-D4BB-4EA0-B6B7-7D623E0F4BAA}"/>
              </a:ext>
            </a:extLst>
          </p:cNvPr>
          <p:cNvSpPr/>
          <p:nvPr/>
        </p:nvSpPr>
        <p:spPr>
          <a:xfrm>
            <a:off x="5165590" y="4943373"/>
            <a:ext cx="559118" cy="555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8DC0774-86B1-49BF-BC9B-5B185B5EDE0D}"/>
              </a:ext>
            </a:extLst>
          </p:cNvPr>
          <p:cNvSpPr/>
          <p:nvPr/>
        </p:nvSpPr>
        <p:spPr>
          <a:xfrm>
            <a:off x="6342842" y="4953476"/>
            <a:ext cx="559118" cy="555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7AAB67-51AC-4BE0-9005-E607176C5392}"/>
              </a:ext>
            </a:extLst>
          </p:cNvPr>
          <p:cNvSpPr txBox="1"/>
          <p:nvPr/>
        </p:nvSpPr>
        <p:spPr>
          <a:xfrm>
            <a:off x="4819673" y="5877312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Ngram</a:t>
            </a:r>
            <a:r>
              <a:rPr lang="en-US" altLang="zh-CN" dirty="0"/>
              <a:t> / RNN / transformer-xl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47E5B95-937F-461A-A6B4-B9302DA81C92}"/>
              </a:ext>
            </a:extLst>
          </p:cNvPr>
          <p:cNvCxnSpPr>
            <a:cxnSpLocks/>
          </p:cNvCxnSpPr>
          <p:nvPr/>
        </p:nvCxnSpPr>
        <p:spPr>
          <a:xfrm>
            <a:off x="2263989" y="5231062"/>
            <a:ext cx="35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792361B-33A2-4C86-A416-F9E37910D616}"/>
              </a:ext>
            </a:extLst>
          </p:cNvPr>
          <p:cNvCxnSpPr>
            <a:cxnSpLocks/>
          </p:cNvCxnSpPr>
          <p:nvPr/>
        </p:nvCxnSpPr>
        <p:spPr>
          <a:xfrm>
            <a:off x="3515846" y="5231062"/>
            <a:ext cx="35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9A09415-BC7D-4258-82BC-AD7A32E06672}"/>
              </a:ext>
            </a:extLst>
          </p:cNvPr>
          <p:cNvCxnSpPr>
            <a:cxnSpLocks/>
          </p:cNvCxnSpPr>
          <p:nvPr/>
        </p:nvCxnSpPr>
        <p:spPr>
          <a:xfrm>
            <a:off x="4702389" y="5251268"/>
            <a:ext cx="35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E2A9B7-E853-4E19-992D-4EE30F35474C}"/>
              </a:ext>
            </a:extLst>
          </p:cNvPr>
          <p:cNvCxnSpPr>
            <a:cxnSpLocks/>
          </p:cNvCxnSpPr>
          <p:nvPr/>
        </p:nvCxnSpPr>
        <p:spPr>
          <a:xfrm>
            <a:off x="5813717" y="5251268"/>
            <a:ext cx="35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D7A2591-F9E9-41FB-AF51-B8275782524B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1CC7AB-2170-4F50-B44D-2269DCC2AA58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732C1F-4154-4EDC-8B66-DAD499347372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09E23ED-A077-4E87-A144-5A1DDC853A37}"/>
                </a:ext>
              </a:extLst>
            </p:cNvPr>
            <p:cNvSpPr txBox="1"/>
            <p:nvPr/>
          </p:nvSpPr>
          <p:spPr>
            <a:xfrm>
              <a:off x="669499" y="1133647"/>
              <a:ext cx="3161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语言模型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486D3A2-B3D0-4AFA-BAA4-B4E03ECF3E3F}"/>
                  </a:ext>
                </a:extLst>
              </p:cNvPr>
              <p:cNvSpPr/>
              <p:nvPr/>
            </p:nvSpPr>
            <p:spPr>
              <a:xfrm>
                <a:off x="2849705" y="1409448"/>
                <a:ext cx="559118" cy="55517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486D3A2-B3D0-4AFA-BAA4-B4E03ECF3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05" y="1409448"/>
                <a:ext cx="559118" cy="5551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B171321-6C9D-4556-A794-917751390A38}"/>
                  </a:ext>
                </a:extLst>
              </p:cNvPr>
              <p:cNvSpPr/>
              <p:nvPr/>
            </p:nvSpPr>
            <p:spPr>
              <a:xfrm>
                <a:off x="4026957" y="1419551"/>
                <a:ext cx="559118" cy="5551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B171321-6C9D-4556-A794-917751390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57" y="1419551"/>
                <a:ext cx="559118" cy="5551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1D17044-969B-4926-B183-A76BEF031BD4}"/>
                  </a:ext>
                </a:extLst>
              </p:cNvPr>
              <p:cNvSpPr/>
              <p:nvPr/>
            </p:nvSpPr>
            <p:spPr>
              <a:xfrm>
                <a:off x="5238461" y="1409448"/>
                <a:ext cx="559118" cy="55517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1D17044-969B-4926-B183-A76BEF031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61" y="1409448"/>
                <a:ext cx="559118" cy="5551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479E2FF-907A-400E-9813-4BD9F7750D3B}"/>
                  </a:ext>
                </a:extLst>
              </p:cNvPr>
              <p:cNvSpPr/>
              <p:nvPr/>
            </p:nvSpPr>
            <p:spPr>
              <a:xfrm>
                <a:off x="6449965" y="1409448"/>
                <a:ext cx="559118" cy="55517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479E2FF-907A-400E-9813-4BD9F7750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5" y="1409448"/>
                <a:ext cx="559118" cy="5551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C5024E8-08A3-4D5D-ACEE-2F6F6DB01979}"/>
                  </a:ext>
                </a:extLst>
              </p:cNvPr>
              <p:cNvSpPr/>
              <p:nvPr/>
            </p:nvSpPr>
            <p:spPr>
              <a:xfrm>
                <a:off x="7627217" y="1419551"/>
                <a:ext cx="559118" cy="55517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C5024E8-08A3-4D5D-ACEE-2F6F6DB01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17" y="1419551"/>
                <a:ext cx="559118" cy="5551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E73136-D05F-461F-AFED-1E8114D48455}"/>
              </a:ext>
            </a:extLst>
          </p:cNvPr>
          <p:cNvCxnSpPr>
            <a:cxnSpLocks/>
          </p:cNvCxnSpPr>
          <p:nvPr/>
        </p:nvCxnSpPr>
        <p:spPr>
          <a:xfrm>
            <a:off x="3548364" y="1697137"/>
            <a:ext cx="35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59B36F-5A06-499E-A769-D3DA75C94C17}"/>
              </a:ext>
            </a:extLst>
          </p:cNvPr>
          <p:cNvCxnSpPr>
            <a:cxnSpLocks/>
          </p:cNvCxnSpPr>
          <p:nvPr/>
        </p:nvCxnSpPr>
        <p:spPr>
          <a:xfrm>
            <a:off x="4800221" y="1697137"/>
            <a:ext cx="35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557793-B184-495B-97E4-21EF2250FFAE}"/>
              </a:ext>
            </a:extLst>
          </p:cNvPr>
          <p:cNvCxnSpPr>
            <a:cxnSpLocks/>
          </p:cNvCxnSpPr>
          <p:nvPr/>
        </p:nvCxnSpPr>
        <p:spPr>
          <a:xfrm>
            <a:off x="5986764" y="1717343"/>
            <a:ext cx="35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2E647F-11E0-4E3A-A66E-69E00D223FD9}"/>
              </a:ext>
            </a:extLst>
          </p:cNvPr>
          <p:cNvCxnSpPr>
            <a:cxnSpLocks/>
          </p:cNvCxnSpPr>
          <p:nvPr/>
        </p:nvCxnSpPr>
        <p:spPr>
          <a:xfrm>
            <a:off x="7098092" y="1717343"/>
            <a:ext cx="35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2D5A199-DE92-427E-94F8-7FACB229EA0A}"/>
                  </a:ext>
                </a:extLst>
              </p:cNvPr>
              <p:cNvSpPr txBox="1"/>
              <p:nvPr/>
            </p:nvSpPr>
            <p:spPr>
              <a:xfrm>
                <a:off x="1244578" y="2162696"/>
                <a:ext cx="889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标准定义：对于语言序列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语言模型就是计算该序列出现的概率，即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2D5A199-DE92-427E-94F8-7FACB229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578" y="2162696"/>
                <a:ext cx="8891751" cy="369332"/>
              </a:xfrm>
              <a:prstGeom prst="rect">
                <a:avLst/>
              </a:prstGeom>
              <a:blipFill>
                <a:blip r:embed="rId7"/>
                <a:stretch>
                  <a:fillRect l="-54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1C5112-1C9D-44ED-95E4-C17490A3F4CB}"/>
                  </a:ext>
                </a:extLst>
              </p:cNvPr>
              <p:cNvSpPr txBox="1"/>
              <p:nvPr/>
            </p:nvSpPr>
            <p:spPr>
              <a:xfrm>
                <a:off x="4517897" y="2730104"/>
                <a:ext cx="27011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1C5112-1C9D-44ED-95E4-C17490A3F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897" y="2730104"/>
                <a:ext cx="2701159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EC3F7FC6-8AF7-43A0-B498-88ACAD3E2119}"/>
              </a:ext>
            </a:extLst>
          </p:cNvPr>
          <p:cNvSpPr txBox="1"/>
          <p:nvPr/>
        </p:nvSpPr>
        <p:spPr>
          <a:xfrm>
            <a:off x="1244577" y="3358455"/>
            <a:ext cx="889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也即是语言模型描述了这些单词组成这个语言序列（句子）的分率分布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8CD290-CE5F-4E12-85FF-CB96CEE09125}"/>
              </a:ext>
            </a:extLst>
          </p:cNvPr>
          <p:cNvSpPr txBox="1"/>
          <p:nvPr/>
        </p:nvSpPr>
        <p:spPr>
          <a:xfrm>
            <a:off x="1244578" y="4070008"/>
            <a:ext cx="8891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候选句打分。常应用在文本纠错、语音识别等场景中。比如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38CCD8-288D-485F-A5BA-C47D03C98096}"/>
                  </a:ext>
                </a:extLst>
              </p:cNvPr>
              <p:cNvSpPr txBox="1"/>
              <p:nvPr/>
            </p:nvSpPr>
            <p:spPr>
              <a:xfrm>
                <a:off x="3441241" y="5038339"/>
                <a:ext cx="4298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h𝑎𝑝𝑝𝑦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h𝑎𝑝𝑝𝑒𝑛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38CCD8-288D-485F-A5BA-C47D03C9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41" y="5038339"/>
                <a:ext cx="4298453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7BA22DF3-ED16-41BA-88F7-034032BB155E}"/>
              </a:ext>
            </a:extLst>
          </p:cNvPr>
          <p:cNvSpPr txBox="1"/>
          <p:nvPr/>
        </p:nvSpPr>
        <p:spPr>
          <a:xfrm>
            <a:off x="1244578" y="5713719"/>
            <a:ext cx="889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文本生成。比如广告文案、机器人写作、机器翻译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08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8" grpId="0"/>
      <p:bldP spid="20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243358F-4918-4FFE-AFFD-8615538C0DFD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6580540-5EB2-4AD1-9434-091DE6A38DF8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D630C7-54D3-4A10-B982-7248FEF581A5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806CC85-63CE-4424-8591-50A30F69D553}"/>
                </a:ext>
              </a:extLst>
            </p:cNvPr>
            <p:cNvSpPr txBox="1"/>
            <p:nvPr/>
          </p:nvSpPr>
          <p:spPr>
            <a:xfrm>
              <a:off x="669499" y="1133647"/>
              <a:ext cx="3161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统计语言模型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5CC086A-A548-4D52-AD47-5527F1D009ED}"/>
              </a:ext>
            </a:extLst>
          </p:cNvPr>
          <p:cNvSpPr txBox="1"/>
          <p:nvPr/>
        </p:nvSpPr>
        <p:spPr>
          <a:xfrm>
            <a:off x="971550" y="1258529"/>
            <a:ext cx="284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NGram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77E8E1-87B2-4222-BBF6-C1276EDB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58639"/>
            <a:ext cx="5429529" cy="9398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B09051-A51F-43B4-94F7-AB82F1A8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098714"/>
            <a:ext cx="5429529" cy="33466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59C6D56-21DE-4C2E-AF86-A97BD8EA4A20}"/>
              </a:ext>
            </a:extLst>
          </p:cNvPr>
          <p:cNvSpPr txBox="1"/>
          <p:nvPr/>
        </p:nvSpPr>
        <p:spPr>
          <a:xfrm>
            <a:off x="1057414" y="2690820"/>
            <a:ext cx="501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马尔可夫假设，当前词只依赖前面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DD7004-FF25-4CED-8E2E-DF091BB3FE2C}"/>
                  </a:ext>
                </a:extLst>
              </p:cNvPr>
              <p:cNvSpPr txBox="1"/>
              <p:nvPr/>
            </p:nvSpPr>
            <p:spPr>
              <a:xfrm>
                <a:off x="6735096" y="3115648"/>
                <a:ext cx="4757585" cy="669094"/>
              </a:xfrm>
              <a:prstGeom prst="rect">
                <a:avLst/>
              </a:prstGeom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DD7004-FF25-4CED-8E2E-DF091BB3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96" y="3115648"/>
                <a:ext cx="4757585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2435869-0B57-44C3-A582-7AA83D21E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446" y="4307107"/>
            <a:ext cx="4572235" cy="1409772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746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AB362E8-8C7D-41C5-9E85-55097C441DF4}"/>
              </a:ext>
            </a:extLst>
          </p:cNvPr>
          <p:cNvSpPr/>
          <p:nvPr/>
        </p:nvSpPr>
        <p:spPr>
          <a:xfrm>
            <a:off x="411852" y="1850192"/>
            <a:ext cx="11169712" cy="3966411"/>
          </a:xfrm>
          <a:prstGeom prst="roundRect">
            <a:avLst>
              <a:gd name="adj" fmla="val 5186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BC692A7-7112-49FB-BE8B-F58EF7C52416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71E6346-B890-4AEB-AC97-891D04A15DEB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9F546D1-4E52-4310-819F-E13EB084C598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355EB52-A0FB-464F-AFD2-022602BE4569}"/>
                </a:ext>
              </a:extLst>
            </p:cNvPr>
            <p:cNvSpPr txBox="1"/>
            <p:nvPr/>
          </p:nvSpPr>
          <p:spPr>
            <a:xfrm>
              <a:off x="669499" y="1133647"/>
              <a:ext cx="3161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RNN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的技术选型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64EF9B2-7357-4C25-9C79-CA2777BEA07C}"/>
              </a:ext>
            </a:extLst>
          </p:cNvPr>
          <p:cNvSpPr txBox="1"/>
          <p:nvPr/>
        </p:nvSpPr>
        <p:spPr>
          <a:xfrm>
            <a:off x="669499" y="2038362"/>
            <a:ext cx="184288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98F95-3770-44D5-A2B3-22588B54ECEC}"/>
              </a:ext>
            </a:extLst>
          </p:cNvPr>
          <p:cNvSpPr txBox="1"/>
          <p:nvPr/>
        </p:nvSpPr>
        <p:spPr>
          <a:xfrm>
            <a:off x="669499" y="2428059"/>
            <a:ext cx="184288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F95832-EFA8-4949-BE9B-23933891352C}"/>
              </a:ext>
            </a:extLst>
          </p:cNvPr>
          <p:cNvSpPr/>
          <p:nvPr/>
        </p:nvSpPr>
        <p:spPr>
          <a:xfrm>
            <a:off x="1393795" y="4774966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5608E4-E945-4507-B1E9-921176C7EC8E}"/>
              </a:ext>
            </a:extLst>
          </p:cNvPr>
          <p:cNvSpPr/>
          <p:nvPr/>
        </p:nvSpPr>
        <p:spPr>
          <a:xfrm>
            <a:off x="1393795" y="391299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34D33D-BBE5-47F2-BEF7-EF5ABC3027B3}"/>
              </a:ext>
            </a:extLst>
          </p:cNvPr>
          <p:cNvSpPr/>
          <p:nvPr/>
        </p:nvSpPr>
        <p:spPr>
          <a:xfrm>
            <a:off x="1393795" y="3058458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B9349F2-CAFA-4E8D-A61F-8EEBEF201EED}"/>
              </a:ext>
            </a:extLst>
          </p:cNvPr>
          <p:cNvCxnSpPr/>
          <p:nvPr/>
        </p:nvCxnSpPr>
        <p:spPr>
          <a:xfrm flipV="1">
            <a:off x="1526960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A0865D-F8AD-495D-B2AB-C0BB5BD45715}"/>
              </a:ext>
            </a:extLst>
          </p:cNvPr>
          <p:cNvCxnSpPr/>
          <p:nvPr/>
        </p:nvCxnSpPr>
        <p:spPr>
          <a:xfrm flipV="1">
            <a:off x="1528796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0FC5BEE-C975-445B-82DA-64EE44B250D1}"/>
              </a:ext>
            </a:extLst>
          </p:cNvPr>
          <p:cNvSpPr/>
          <p:nvPr/>
        </p:nvSpPr>
        <p:spPr>
          <a:xfrm>
            <a:off x="2512381" y="4774966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9DA8C0-4CB3-401E-8029-DA139598F853}"/>
              </a:ext>
            </a:extLst>
          </p:cNvPr>
          <p:cNvSpPr/>
          <p:nvPr/>
        </p:nvSpPr>
        <p:spPr>
          <a:xfrm>
            <a:off x="2512381" y="391299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ED5F17-8DF2-45CC-BD60-5FFFD194A3BC}"/>
              </a:ext>
            </a:extLst>
          </p:cNvPr>
          <p:cNvSpPr/>
          <p:nvPr/>
        </p:nvSpPr>
        <p:spPr>
          <a:xfrm>
            <a:off x="2512381" y="3058458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C0FCF4-D61E-4E50-9C91-91A1A01AFC61}"/>
              </a:ext>
            </a:extLst>
          </p:cNvPr>
          <p:cNvCxnSpPr/>
          <p:nvPr/>
        </p:nvCxnSpPr>
        <p:spPr>
          <a:xfrm flipV="1">
            <a:off x="2645546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1B7869-14A6-4393-A5B3-C147E9437AEB}"/>
              </a:ext>
            </a:extLst>
          </p:cNvPr>
          <p:cNvCxnSpPr/>
          <p:nvPr/>
        </p:nvCxnSpPr>
        <p:spPr>
          <a:xfrm flipV="1">
            <a:off x="2647382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C672EB7-06B9-4E8C-8F83-E044C0B2557D}"/>
              </a:ext>
            </a:extLst>
          </p:cNvPr>
          <p:cNvSpPr/>
          <p:nvPr/>
        </p:nvSpPr>
        <p:spPr>
          <a:xfrm>
            <a:off x="3027539" y="391299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DEF293-85B3-4E0A-B426-A70F430A7449}"/>
              </a:ext>
            </a:extLst>
          </p:cNvPr>
          <p:cNvSpPr/>
          <p:nvPr/>
        </p:nvSpPr>
        <p:spPr>
          <a:xfrm>
            <a:off x="3027539" y="3058458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0487EB-FB76-472B-A09F-53C502AB80FF}"/>
              </a:ext>
            </a:extLst>
          </p:cNvPr>
          <p:cNvCxnSpPr/>
          <p:nvPr/>
        </p:nvCxnSpPr>
        <p:spPr>
          <a:xfrm flipV="1">
            <a:off x="3160704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DE2CEEB-AD58-458B-8133-DD52A5243B0B}"/>
              </a:ext>
            </a:extLst>
          </p:cNvPr>
          <p:cNvSpPr/>
          <p:nvPr/>
        </p:nvSpPr>
        <p:spPr>
          <a:xfrm>
            <a:off x="3534014" y="391299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478ACE-DD40-4391-976D-3D485897FD75}"/>
              </a:ext>
            </a:extLst>
          </p:cNvPr>
          <p:cNvSpPr/>
          <p:nvPr/>
        </p:nvSpPr>
        <p:spPr>
          <a:xfrm>
            <a:off x="3534014" y="3058458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70B7C09-8CF7-43F9-A8C9-AD0EFEE2DC6B}"/>
              </a:ext>
            </a:extLst>
          </p:cNvPr>
          <p:cNvCxnSpPr/>
          <p:nvPr/>
        </p:nvCxnSpPr>
        <p:spPr>
          <a:xfrm flipV="1">
            <a:off x="3667179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56E77B9-5B9E-4708-80E6-E34065B43E01}"/>
              </a:ext>
            </a:extLst>
          </p:cNvPr>
          <p:cNvCxnSpPr/>
          <p:nvPr/>
        </p:nvCxnSpPr>
        <p:spPr>
          <a:xfrm>
            <a:off x="2833737" y="4192640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28AF4A-EC52-441D-895F-F872776C1CE5}"/>
              </a:ext>
            </a:extLst>
          </p:cNvPr>
          <p:cNvCxnSpPr/>
          <p:nvPr/>
        </p:nvCxnSpPr>
        <p:spPr>
          <a:xfrm>
            <a:off x="3348267" y="419113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45D4172-8F6C-48FE-B215-B2C68B75AC2F}"/>
              </a:ext>
            </a:extLst>
          </p:cNvPr>
          <p:cNvSpPr/>
          <p:nvPr/>
        </p:nvSpPr>
        <p:spPr>
          <a:xfrm>
            <a:off x="4605083" y="4774966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67EDC9-58AF-4B1F-832F-8840D9FF41E2}"/>
              </a:ext>
            </a:extLst>
          </p:cNvPr>
          <p:cNvSpPr/>
          <p:nvPr/>
        </p:nvSpPr>
        <p:spPr>
          <a:xfrm>
            <a:off x="4605083" y="391299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8FE29B-8B18-45C0-8495-1DAB39BEC47C}"/>
              </a:ext>
            </a:extLst>
          </p:cNvPr>
          <p:cNvSpPr/>
          <p:nvPr/>
        </p:nvSpPr>
        <p:spPr>
          <a:xfrm>
            <a:off x="5111558" y="4774046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D258D3-7B0C-4100-BA0A-F75DFB50CFD6}"/>
              </a:ext>
            </a:extLst>
          </p:cNvPr>
          <p:cNvCxnSpPr/>
          <p:nvPr/>
        </p:nvCxnSpPr>
        <p:spPr>
          <a:xfrm flipV="1">
            <a:off x="5244723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25C1841-3BBD-4B0C-B758-E393BB466C81}"/>
              </a:ext>
            </a:extLst>
          </p:cNvPr>
          <p:cNvCxnSpPr/>
          <p:nvPr/>
        </p:nvCxnSpPr>
        <p:spPr>
          <a:xfrm flipV="1">
            <a:off x="4740084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B2B7E09-F45A-49C1-8C21-F81D101954D0}"/>
              </a:ext>
            </a:extLst>
          </p:cNvPr>
          <p:cNvSpPr/>
          <p:nvPr/>
        </p:nvSpPr>
        <p:spPr>
          <a:xfrm>
            <a:off x="5120241" y="391299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22D157-A772-458A-9012-B5EBDD3EEE4F}"/>
              </a:ext>
            </a:extLst>
          </p:cNvPr>
          <p:cNvSpPr/>
          <p:nvPr/>
        </p:nvSpPr>
        <p:spPr>
          <a:xfrm>
            <a:off x="5626716" y="4774046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5620CCC-907C-4C30-89C4-FB8E2330B5A6}"/>
              </a:ext>
            </a:extLst>
          </p:cNvPr>
          <p:cNvCxnSpPr/>
          <p:nvPr/>
        </p:nvCxnSpPr>
        <p:spPr>
          <a:xfrm flipV="1">
            <a:off x="5759881" y="449004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9D5FA8B-3658-4A1D-BAF4-F218C0503A5B}"/>
              </a:ext>
            </a:extLst>
          </p:cNvPr>
          <p:cNvSpPr/>
          <p:nvPr/>
        </p:nvSpPr>
        <p:spPr>
          <a:xfrm>
            <a:off x="5626716" y="391299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1792F57-EFB4-4C99-A1AB-B63AB7D58F7C}"/>
              </a:ext>
            </a:extLst>
          </p:cNvPr>
          <p:cNvSpPr/>
          <p:nvPr/>
        </p:nvSpPr>
        <p:spPr>
          <a:xfrm>
            <a:off x="5626716" y="3058458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5E4604-25DE-4331-BC5B-E111E02E5F1F}"/>
              </a:ext>
            </a:extLst>
          </p:cNvPr>
          <p:cNvCxnSpPr/>
          <p:nvPr/>
        </p:nvCxnSpPr>
        <p:spPr>
          <a:xfrm flipV="1">
            <a:off x="5759881" y="364438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5743634-803B-460B-8CFF-CAFA7D39909A}"/>
              </a:ext>
            </a:extLst>
          </p:cNvPr>
          <p:cNvCxnSpPr/>
          <p:nvPr/>
        </p:nvCxnSpPr>
        <p:spPr>
          <a:xfrm>
            <a:off x="4926439" y="4192640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EC7ACE-4DAE-4363-91D8-0219446C5FB4}"/>
              </a:ext>
            </a:extLst>
          </p:cNvPr>
          <p:cNvCxnSpPr/>
          <p:nvPr/>
        </p:nvCxnSpPr>
        <p:spPr>
          <a:xfrm>
            <a:off x="5440969" y="419113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083654B-2A3A-4E06-8E1F-F511BF609FA6}"/>
              </a:ext>
            </a:extLst>
          </p:cNvPr>
          <p:cNvSpPr/>
          <p:nvPr/>
        </p:nvSpPr>
        <p:spPr>
          <a:xfrm>
            <a:off x="6679153" y="4774046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510A2BB-FC2C-438E-8CE1-CEF3025295C4}"/>
              </a:ext>
            </a:extLst>
          </p:cNvPr>
          <p:cNvSpPr/>
          <p:nvPr/>
        </p:nvSpPr>
        <p:spPr>
          <a:xfrm>
            <a:off x="6679153" y="391207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26E946-5F89-47D5-BDB8-046B403ED22F}"/>
              </a:ext>
            </a:extLst>
          </p:cNvPr>
          <p:cNvSpPr/>
          <p:nvPr/>
        </p:nvSpPr>
        <p:spPr>
          <a:xfrm>
            <a:off x="7185628" y="4773126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DE418F4-EE1A-48E8-B338-A96888090C2A}"/>
              </a:ext>
            </a:extLst>
          </p:cNvPr>
          <p:cNvCxnSpPr/>
          <p:nvPr/>
        </p:nvCxnSpPr>
        <p:spPr>
          <a:xfrm flipV="1">
            <a:off x="7318793" y="448912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F24B8CB-A50D-4DEC-A31F-B5DC938445B1}"/>
              </a:ext>
            </a:extLst>
          </p:cNvPr>
          <p:cNvCxnSpPr/>
          <p:nvPr/>
        </p:nvCxnSpPr>
        <p:spPr>
          <a:xfrm flipV="1">
            <a:off x="6814154" y="448912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757774F-0484-4748-9317-3B84E12EEC2C}"/>
              </a:ext>
            </a:extLst>
          </p:cNvPr>
          <p:cNvSpPr/>
          <p:nvPr/>
        </p:nvSpPr>
        <p:spPr>
          <a:xfrm>
            <a:off x="7194311" y="391207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6E1EDC-A79D-472E-ABBD-A64EA53F790B}"/>
              </a:ext>
            </a:extLst>
          </p:cNvPr>
          <p:cNvSpPr/>
          <p:nvPr/>
        </p:nvSpPr>
        <p:spPr>
          <a:xfrm>
            <a:off x="7700786" y="4773126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03C3DF-FD2D-483A-AA9B-FC566DD0B93F}"/>
              </a:ext>
            </a:extLst>
          </p:cNvPr>
          <p:cNvCxnSpPr/>
          <p:nvPr/>
        </p:nvCxnSpPr>
        <p:spPr>
          <a:xfrm flipV="1">
            <a:off x="7833951" y="4489129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1EC0AFE-E9A4-4D52-918D-82BAACEF7139}"/>
              </a:ext>
            </a:extLst>
          </p:cNvPr>
          <p:cNvSpPr/>
          <p:nvPr/>
        </p:nvSpPr>
        <p:spPr>
          <a:xfrm>
            <a:off x="7700786" y="391207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9105EF-4480-41B0-ACF5-B128ED8B80FC}"/>
              </a:ext>
            </a:extLst>
          </p:cNvPr>
          <p:cNvSpPr/>
          <p:nvPr/>
        </p:nvSpPr>
        <p:spPr>
          <a:xfrm>
            <a:off x="7700786" y="3057538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4E6104-875E-4CB5-A709-AB513DB2DE61}"/>
              </a:ext>
            </a:extLst>
          </p:cNvPr>
          <p:cNvCxnSpPr/>
          <p:nvPr/>
        </p:nvCxnSpPr>
        <p:spPr>
          <a:xfrm flipV="1">
            <a:off x="7833951" y="364346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DCC680-747F-4289-92BD-A81D78A4E8B0}"/>
              </a:ext>
            </a:extLst>
          </p:cNvPr>
          <p:cNvCxnSpPr/>
          <p:nvPr/>
        </p:nvCxnSpPr>
        <p:spPr>
          <a:xfrm>
            <a:off x="7000509" y="4191720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1DA3E13-3117-4BFE-AB12-8C8AC5D2FDA0}"/>
              </a:ext>
            </a:extLst>
          </p:cNvPr>
          <p:cNvCxnSpPr/>
          <p:nvPr/>
        </p:nvCxnSpPr>
        <p:spPr>
          <a:xfrm>
            <a:off x="7515039" y="419021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9C9D7B3-7F0A-4B4F-87F3-BCFC7457B554}"/>
              </a:ext>
            </a:extLst>
          </p:cNvPr>
          <p:cNvSpPr/>
          <p:nvPr/>
        </p:nvSpPr>
        <p:spPr>
          <a:xfrm>
            <a:off x="8224822" y="3915005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16EC989-0210-4C0B-B8FD-EAF32A55A422}"/>
              </a:ext>
            </a:extLst>
          </p:cNvPr>
          <p:cNvSpPr/>
          <p:nvPr/>
        </p:nvSpPr>
        <p:spPr>
          <a:xfrm>
            <a:off x="8224822" y="3060464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1A0FFD-34A1-43D9-8BED-87EE7243E852}"/>
              </a:ext>
            </a:extLst>
          </p:cNvPr>
          <p:cNvSpPr/>
          <p:nvPr/>
        </p:nvSpPr>
        <p:spPr>
          <a:xfrm>
            <a:off x="8751008" y="3912079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602AA96-8B62-48D1-BAE8-9CEF6FF336E1}"/>
              </a:ext>
            </a:extLst>
          </p:cNvPr>
          <p:cNvSpPr/>
          <p:nvPr/>
        </p:nvSpPr>
        <p:spPr>
          <a:xfrm>
            <a:off x="8751008" y="3057538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697815-82D2-4109-9762-F9E5254EBF34}"/>
              </a:ext>
            </a:extLst>
          </p:cNvPr>
          <p:cNvCxnSpPr/>
          <p:nvPr/>
        </p:nvCxnSpPr>
        <p:spPr>
          <a:xfrm>
            <a:off x="8011506" y="419021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E85F829-ED85-40CF-86A0-29325C2C92D1}"/>
              </a:ext>
            </a:extLst>
          </p:cNvPr>
          <p:cNvCxnSpPr/>
          <p:nvPr/>
        </p:nvCxnSpPr>
        <p:spPr>
          <a:xfrm>
            <a:off x="8553298" y="4190213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C3E5B6F-3C9A-4DDE-A094-CE39DCE53F8A}"/>
              </a:ext>
            </a:extLst>
          </p:cNvPr>
          <p:cNvCxnSpPr/>
          <p:nvPr/>
        </p:nvCxnSpPr>
        <p:spPr>
          <a:xfrm flipV="1">
            <a:off x="8359213" y="3652044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EE1E96-3A3C-4206-BBF2-D19C505A3B0B}"/>
              </a:ext>
            </a:extLst>
          </p:cNvPr>
          <p:cNvCxnSpPr/>
          <p:nvPr/>
        </p:nvCxnSpPr>
        <p:spPr>
          <a:xfrm flipV="1">
            <a:off x="8884474" y="3644646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1C12969-6D74-4771-8557-27B39CB0FD99}"/>
              </a:ext>
            </a:extLst>
          </p:cNvPr>
          <p:cNvSpPr/>
          <p:nvPr/>
        </p:nvSpPr>
        <p:spPr>
          <a:xfrm>
            <a:off x="9716569" y="4771120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647F129-4272-49EB-B960-103A7E9EA68F}"/>
              </a:ext>
            </a:extLst>
          </p:cNvPr>
          <p:cNvSpPr/>
          <p:nvPr/>
        </p:nvSpPr>
        <p:spPr>
          <a:xfrm>
            <a:off x="9716569" y="3909153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41BB8BB-63B5-4AED-991C-658E8F2FA12D}"/>
              </a:ext>
            </a:extLst>
          </p:cNvPr>
          <p:cNvSpPr/>
          <p:nvPr/>
        </p:nvSpPr>
        <p:spPr>
          <a:xfrm>
            <a:off x="10223044" y="4770200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6EF52C8-155D-44C0-8388-5925EDB9D800}"/>
              </a:ext>
            </a:extLst>
          </p:cNvPr>
          <p:cNvCxnSpPr/>
          <p:nvPr/>
        </p:nvCxnSpPr>
        <p:spPr>
          <a:xfrm flipV="1">
            <a:off x="10356209" y="448620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D9FFA4E-4754-46A7-9F0C-A822B260AF24}"/>
              </a:ext>
            </a:extLst>
          </p:cNvPr>
          <p:cNvCxnSpPr/>
          <p:nvPr/>
        </p:nvCxnSpPr>
        <p:spPr>
          <a:xfrm flipV="1">
            <a:off x="9851570" y="448620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22339AEA-3E1C-417B-85F9-2ED4E7961742}"/>
              </a:ext>
            </a:extLst>
          </p:cNvPr>
          <p:cNvSpPr/>
          <p:nvPr/>
        </p:nvSpPr>
        <p:spPr>
          <a:xfrm>
            <a:off x="10231727" y="3909153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201508D-BF0A-4EF0-91B1-57086DFB2BA6}"/>
              </a:ext>
            </a:extLst>
          </p:cNvPr>
          <p:cNvSpPr/>
          <p:nvPr/>
        </p:nvSpPr>
        <p:spPr>
          <a:xfrm>
            <a:off x="10738202" y="4770200"/>
            <a:ext cx="266330" cy="55041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EB1F04-A2F0-4D32-A305-A3A617810B7D}"/>
              </a:ext>
            </a:extLst>
          </p:cNvPr>
          <p:cNvCxnSpPr/>
          <p:nvPr/>
        </p:nvCxnSpPr>
        <p:spPr>
          <a:xfrm flipV="1">
            <a:off x="10871367" y="4486203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B491276-0D98-453D-ABDB-ED2D2C72DE4D}"/>
              </a:ext>
            </a:extLst>
          </p:cNvPr>
          <p:cNvSpPr/>
          <p:nvPr/>
        </p:nvSpPr>
        <p:spPr>
          <a:xfrm>
            <a:off x="10738202" y="3909153"/>
            <a:ext cx="266330" cy="55041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7557AB1-47FA-4081-893D-EB2DE3F748FD}"/>
              </a:ext>
            </a:extLst>
          </p:cNvPr>
          <p:cNvSpPr/>
          <p:nvPr/>
        </p:nvSpPr>
        <p:spPr>
          <a:xfrm>
            <a:off x="10738202" y="3054612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29FD8EC-8BAC-4683-9F89-19CD51041F79}"/>
              </a:ext>
            </a:extLst>
          </p:cNvPr>
          <p:cNvCxnSpPr/>
          <p:nvPr/>
        </p:nvCxnSpPr>
        <p:spPr>
          <a:xfrm flipV="1">
            <a:off x="10871367" y="3640540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4161C25-9FBE-4278-81EC-01D8C3B502F5}"/>
              </a:ext>
            </a:extLst>
          </p:cNvPr>
          <p:cNvCxnSpPr/>
          <p:nvPr/>
        </p:nvCxnSpPr>
        <p:spPr>
          <a:xfrm>
            <a:off x="10037925" y="4188794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4072204-8494-4591-87C1-B09D2F2A13FA}"/>
              </a:ext>
            </a:extLst>
          </p:cNvPr>
          <p:cNvCxnSpPr/>
          <p:nvPr/>
        </p:nvCxnSpPr>
        <p:spPr>
          <a:xfrm>
            <a:off x="10552455" y="4187287"/>
            <a:ext cx="14853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04574164-5D8F-4BEE-9FA1-B3E1BB2815F5}"/>
              </a:ext>
            </a:extLst>
          </p:cNvPr>
          <p:cNvSpPr/>
          <p:nvPr/>
        </p:nvSpPr>
        <p:spPr>
          <a:xfrm>
            <a:off x="9717527" y="3057538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21557F-149D-4721-803E-800F6160781A}"/>
              </a:ext>
            </a:extLst>
          </p:cNvPr>
          <p:cNvSpPr/>
          <p:nvPr/>
        </p:nvSpPr>
        <p:spPr>
          <a:xfrm>
            <a:off x="10243713" y="3054612"/>
            <a:ext cx="266330" cy="55041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72CEB3F-C3A2-400B-87F4-DCD2943B2D4A}"/>
              </a:ext>
            </a:extLst>
          </p:cNvPr>
          <p:cNvCxnSpPr/>
          <p:nvPr/>
        </p:nvCxnSpPr>
        <p:spPr>
          <a:xfrm flipV="1">
            <a:off x="9851918" y="3649118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B475E2D-FCA1-4E2E-A961-98D6888BD980}"/>
              </a:ext>
            </a:extLst>
          </p:cNvPr>
          <p:cNvCxnSpPr/>
          <p:nvPr/>
        </p:nvCxnSpPr>
        <p:spPr>
          <a:xfrm flipV="1">
            <a:off x="10377179" y="3641720"/>
            <a:ext cx="0" cy="2067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CFA8294D-FB1D-4BD9-9FFE-2E391B36B098}"/>
              </a:ext>
            </a:extLst>
          </p:cNvPr>
          <p:cNvSpPr/>
          <p:nvPr/>
        </p:nvSpPr>
        <p:spPr>
          <a:xfrm>
            <a:off x="967666" y="2890618"/>
            <a:ext cx="1136342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46E2C531-60AD-4413-8C7A-AB2C11420153}"/>
              </a:ext>
            </a:extLst>
          </p:cNvPr>
          <p:cNvSpPr/>
          <p:nvPr/>
        </p:nvSpPr>
        <p:spPr>
          <a:xfrm>
            <a:off x="2315051" y="2890617"/>
            <a:ext cx="1712999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FCD026C1-818F-44B0-AF88-A161E0393CA9}"/>
              </a:ext>
            </a:extLst>
          </p:cNvPr>
          <p:cNvSpPr/>
          <p:nvPr/>
        </p:nvSpPr>
        <p:spPr>
          <a:xfrm>
            <a:off x="4294531" y="2901172"/>
            <a:ext cx="1879984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B319408-4C20-43D3-BE1E-7067347E3C10}"/>
              </a:ext>
            </a:extLst>
          </p:cNvPr>
          <p:cNvSpPr/>
          <p:nvPr/>
        </p:nvSpPr>
        <p:spPr>
          <a:xfrm>
            <a:off x="6459939" y="2901172"/>
            <a:ext cx="2806621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43DF317B-61AE-4A47-9A3D-5E4B2115EDEF}"/>
              </a:ext>
            </a:extLst>
          </p:cNvPr>
          <p:cNvSpPr/>
          <p:nvPr/>
        </p:nvSpPr>
        <p:spPr>
          <a:xfrm>
            <a:off x="9485727" y="2901172"/>
            <a:ext cx="1680107" cy="26633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82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4" grpId="0" animBg="1"/>
      <p:bldP spid="35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8" grpId="0" animBg="1"/>
      <p:bldP spid="69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A3555EB-B043-4E37-8F6A-09D7FF21C3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《安娜卡列尼娜》文本生成——利用TensorFlow构建LSTM模型">
            <a:extLst>
              <a:ext uri="{FF2B5EF4-FFF2-40B4-BE49-F238E27FC236}">
                <a16:creationId xmlns:a16="http://schemas.microsoft.com/office/drawing/2014/main" id="{21A61A56-1177-4D08-88CF-E40B660A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292299"/>
            <a:ext cx="5953125" cy="47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2084F83-26EB-4232-B688-4CC47CE7059B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B7A7D0-AEC1-4C00-BBCE-634811B74C8C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B56011-121B-4774-8509-44D8C3F7473D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4A9F8CB-5A31-4728-9B60-44AD9692CF2B}"/>
                </a:ext>
              </a:extLst>
            </p:cNvPr>
            <p:cNvSpPr txBox="1"/>
            <p:nvPr/>
          </p:nvSpPr>
          <p:spPr>
            <a:xfrm>
              <a:off x="669499" y="1133647"/>
              <a:ext cx="3161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RNN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语言模型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43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38B3B7-1935-45F3-9124-C6C4A3C674DE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2220133-EFAE-434F-BEC8-2FC30E39D5BD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08C793-0720-4DB6-9980-F9BED0C5E67F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DEF788-A960-48D0-9D2A-B42E03254D25}"/>
                </a:ext>
              </a:extLst>
            </p:cNvPr>
            <p:cNvSpPr txBox="1"/>
            <p:nvPr/>
          </p:nvSpPr>
          <p:spPr>
            <a:xfrm>
              <a:off x="669499" y="1133647"/>
              <a:ext cx="3161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RNN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语言模型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7A79F34-05F3-41E0-A81D-16BD72F9F09F}"/>
              </a:ext>
            </a:extLst>
          </p:cNvPr>
          <p:cNvSpPr txBox="1"/>
          <p:nvPr/>
        </p:nvSpPr>
        <p:spPr>
          <a:xfrm>
            <a:off x="709612" y="1319662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8E220-4869-4A32-9AEE-AA9503B5D5FA}"/>
              </a:ext>
            </a:extLst>
          </p:cNvPr>
          <p:cNvSpPr txBox="1"/>
          <p:nvPr/>
        </p:nvSpPr>
        <p:spPr>
          <a:xfrm>
            <a:off x="2890837" y="1925247"/>
            <a:ext cx="641032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A B C D E F G H I J K L M N O P Q R S T U V W X Y Z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C46E05-0E87-4A83-A9BF-F451A56F8F00}"/>
              </a:ext>
            </a:extLst>
          </p:cNvPr>
          <p:cNvSpPr txBox="1"/>
          <p:nvPr/>
        </p:nvSpPr>
        <p:spPr>
          <a:xfrm>
            <a:off x="3381375" y="1439392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 size = 2       sequence length = 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C84632-AEB2-4280-91D5-9BB56030A46A}"/>
              </a:ext>
            </a:extLst>
          </p:cNvPr>
          <p:cNvSpPr txBox="1"/>
          <p:nvPr/>
        </p:nvSpPr>
        <p:spPr>
          <a:xfrm>
            <a:off x="819243" y="4071017"/>
            <a:ext cx="408603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A  B  C  D  E  F   G  H  I   J    K  L </a:t>
            </a:r>
          </a:p>
          <a:p>
            <a:r>
              <a:rPr lang="en-US" altLang="zh-CN" sz="2400" dirty="0"/>
              <a:t>M N  O  P  Q  R  S   T  U  V  W X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04175F-B041-4BAA-B18B-E16C30118B63}"/>
              </a:ext>
            </a:extLst>
          </p:cNvPr>
          <p:cNvSpPr txBox="1"/>
          <p:nvPr/>
        </p:nvSpPr>
        <p:spPr>
          <a:xfrm>
            <a:off x="1059655" y="2017580"/>
            <a:ext cx="108346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train data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F2222D-0312-477D-84A5-E342CD058A6C}"/>
              </a:ext>
            </a:extLst>
          </p:cNvPr>
          <p:cNvSpPr txBox="1"/>
          <p:nvPr/>
        </p:nvSpPr>
        <p:spPr>
          <a:xfrm>
            <a:off x="960138" y="3244334"/>
            <a:ext cx="108346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77868D-0B6F-4031-B2D5-3B5B920E503A}"/>
              </a:ext>
            </a:extLst>
          </p:cNvPr>
          <p:cNvSpPr txBox="1"/>
          <p:nvPr/>
        </p:nvSpPr>
        <p:spPr>
          <a:xfrm>
            <a:off x="2862262" y="2574920"/>
            <a:ext cx="641032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B C D E F G H I J K L M N O P Q R S T U V W X Y Z A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5571DE-5383-4A05-95E9-A8B9BAE97D58}"/>
              </a:ext>
            </a:extLst>
          </p:cNvPr>
          <p:cNvSpPr txBox="1"/>
          <p:nvPr/>
        </p:nvSpPr>
        <p:spPr>
          <a:xfrm>
            <a:off x="2362200" y="2017580"/>
            <a:ext cx="37147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DF1088-629C-4D91-ACFC-245A475DCEBA}"/>
              </a:ext>
            </a:extLst>
          </p:cNvPr>
          <p:cNvSpPr txBox="1"/>
          <p:nvPr/>
        </p:nvSpPr>
        <p:spPr>
          <a:xfrm>
            <a:off x="2371725" y="2631645"/>
            <a:ext cx="3714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9B1197-6348-4B90-B7CF-BB0DDC00F855}"/>
              </a:ext>
            </a:extLst>
          </p:cNvPr>
          <p:cNvSpPr txBox="1"/>
          <p:nvPr/>
        </p:nvSpPr>
        <p:spPr>
          <a:xfrm>
            <a:off x="9076212" y="4130089"/>
            <a:ext cx="261753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  B     C  D     E  F </a:t>
            </a:r>
          </a:p>
          <a:p>
            <a:pPr algn="ctr"/>
            <a:r>
              <a:rPr lang="en-US" altLang="zh-CN" sz="2400" dirty="0"/>
              <a:t>G  H     I   J      K  L </a:t>
            </a:r>
          </a:p>
          <a:p>
            <a:pPr algn="ctr"/>
            <a:r>
              <a:rPr lang="en-US" altLang="zh-CN" sz="2400" dirty="0"/>
              <a:t>M N    O  P     Q R </a:t>
            </a:r>
          </a:p>
          <a:p>
            <a:pPr algn="ctr"/>
            <a:r>
              <a:rPr lang="en-US" altLang="zh-CN" sz="2400" dirty="0"/>
              <a:t>S  T     U  V     W X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6547CA-550F-41F7-AFB4-DAC4580EB147}"/>
              </a:ext>
            </a:extLst>
          </p:cNvPr>
          <p:cNvSpPr/>
          <p:nvPr/>
        </p:nvSpPr>
        <p:spPr>
          <a:xfrm>
            <a:off x="10076338" y="4176888"/>
            <a:ext cx="694211" cy="1463427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AD67A7-B61E-4B92-9106-C293D0A702A5}"/>
              </a:ext>
            </a:extLst>
          </p:cNvPr>
          <p:cNvSpPr/>
          <p:nvPr/>
        </p:nvSpPr>
        <p:spPr>
          <a:xfrm>
            <a:off x="10903285" y="4176888"/>
            <a:ext cx="694211" cy="1463427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071DAB2-8B27-4E76-8CCD-0C67B1C204BE}"/>
              </a:ext>
            </a:extLst>
          </p:cNvPr>
          <p:cNvSpPr txBox="1"/>
          <p:nvPr/>
        </p:nvSpPr>
        <p:spPr>
          <a:xfrm>
            <a:off x="7911781" y="4616857"/>
            <a:ext cx="83228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F811A3-9536-4BC9-AE17-3829C610EE38}"/>
              </a:ext>
            </a:extLst>
          </p:cNvPr>
          <p:cNvSpPr txBox="1"/>
          <p:nvPr/>
        </p:nvSpPr>
        <p:spPr>
          <a:xfrm>
            <a:off x="4014787" y="3429000"/>
            <a:ext cx="156878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transpose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4B1163-942D-4E4C-9173-2B6497EED13D}"/>
              </a:ext>
            </a:extLst>
          </p:cNvPr>
          <p:cNvSpPr txBox="1"/>
          <p:nvPr/>
        </p:nvSpPr>
        <p:spPr>
          <a:xfrm>
            <a:off x="2143124" y="5418608"/>
            <a:ext cx="408603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A  B  C  D  E  F   G  H  I   J    K  L </a:t>
            </a:r>
          </a:p>
          <a:p>
            <a:r>
              <a:rPr lang="en-US" altLang="zh-CN" sz="2400" dirty="0"/>
              <a:t>M N  O  P  Q  R  S   T  U  V  W X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E47966-1C57-4AC2-B96A-773534D57E6F}"/>
              </a:ext>
            </a:extLst>
          </p:cNvPr>
          <p:cNvSpPr/>
          <p:nvPr/>
        </p:nvSpPr>
        <p:spPr>
          <a:xfrm>
            <a:off x="2210356" y="5102392"/>
            <a:ext cx="1171019" cy="1463427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8E163D-7E84-4C71-A875-AD045FD793E7}"/>
              </a:ext>
            </a:extLst>
          </p:cNvPr>
          <p:cNvSpPr/>
          <p:nvPr/>
        </p:nvSpPr>
        <p:spPr>
          <a:xfrm>
            <a:off x="4752696" y="5174699"/>
            <a:ext cx="1171019" cy="1463427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41C65D-6F6F-44E6-8BE7-ACF2C72A80F8}"/>
              </a:ext>
            </a:extLst>
          </p:cNvPr>
          <p:cNvSpPr/>
          <p:nvPr/>
        </p:nvSpPr>
        <p:spPr>
          <a:xfrm>
            <a:off x="3481526" y="5122692"/>
            <a:ext cx="1171019" cy="1463427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8" grpId="0" animBg="1"/>
      <p:bldP spid="20" grpId="0" animBg="1"/>
      <p:bldP spid="27" grpId="0" animBg="1"/>
      <p:bldP spid="2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538B3B7-1935-45F3-9124-C6C4A3C674DE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2220133-EFAE-434F-BEC8-2FC30E39D5BD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08C793-0720-4DB6-9980-F9BED0C5E67F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DEF788-A960-48D0-9D2A-B42E03254D25}"/>
                </a:ext>
              </a:extLst>
            </p:cNvPr>
            <p:cNvSpPr txBox="1"/>
            <p:nvPr/>
          </p:nvSpPr>
          <p:spPr>
            <a:xfrm>
              <a:off x="669499" y="1133647"/>
              <a:ext cx="3161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RNN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语言模型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7A79F34-05F3-41E0-A81D-16BD72F9F09F}"/>
              </a:ext>
            </a:extLst>
          </p:cNvPr>
          <p:cNvSpPr txBox="1"/>
          <p:nvPr/>
        </p:nvSpPr>
        <p:spPr>
          <a:xfrm>
            <a:off x="800100" y="1438275"/>
            <a:ext cx="115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lgerian" panose="04020705040A02060702" pitchFamily="82" charset="0"/>
              </a:rPr>
              <a:t>train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23685A-06EF-4921-94CE-963FE4CFBFF0}"/>
              </a:ext>
            </a:extLst>
          </p:cNvPr>
          <p:cNvSpPr/>
          <p:nvPr/>
        </p:nvSpPr>
        <p:spPr>
          <a:xfrm>
            <a:off x="2512113" y="3407822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BA58FA-3560-4745-A228-91D3F5ABC339}"/>
              </a:ext>
            </a:extLst>
          </p:cNvPr>
          <p:cNvSpPr/>
          <p:nvPr/>
        </p:nvSpPr>
        <p:spPr>
          <a:xfrm>
            <a:off x="8290863" y="3407822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095131E-5DEC-4EF4-AF00-EEED4BC7DAB9}"/>
              </a:ext>
            </a:extLst>
          </p:cNvPr>
          <p:cNvSpPr/>
          <p:nvPr/>
        </p:nvSpPr>
        <p:spPr>
          <a:xfrm>
            <a:off x="4492181" y="3407822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E4E4FB-163E-45C5-97E8-9E50D0E1BC33}"/>
              </a:ext>
            </a:extLst>
          </p:cNvPr>
          <p:cNvSpPr/>
          <p:nvPr/>
        </p:nvSpPr>
        <p:spPr>
          <a:xfrm>
            <a:off x="6472249" y="3407822"/>
            <a:ext cx="540000" cy="5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1F21E65-A851-44B9-A01A-7B9B445DF197}"/>
                  </a:ext>
                </a:extLst>
              </p:cNvPr>
              <p:cNvSpPr/>
              <p:nvPr/>
            </p:nvSpPr>
            <p:spPr>
              <a:xfrm>
                <a:off x="2412208" y="2345393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1F21E65-A851-44B9-A01A-7B9B445DF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08" y="2345393"/>
                <a:ext cx="743899" cy="3693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6C6B141-EB81-4433-AAAE-FEFC82F53C20}"/>
                  </a:ext>
                </a:extLst>
              </p:cNvPr>
              <p:cNvSpPr/>
              <p:nvPr/>
            </p:nvSpPr>
            <p:spPr>
              <a:xfrm>
                <a:off x="2421733" y="4560347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6C6B141-EB81-4433-AAAE-FEFC82F53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3" y="4560347"/>
                <a:ext cx="743899" cy="3693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CBA2F61D-5D42-4BB5-8845-81AFF16D139A}"/>
                  </a:ext>
                </a:extLst>
              </p:cNvPr>
              <p:cNvSpPr/>
              <p:nvPr/>
            </p:nvSpPr>
            <p:spPr>
              <a:xfrm>
                <a:off x="4390230" y="4560347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CBA2F61D-5D42-4BB5-8845-81AFF16D1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230" y="4560347"/>
                <a:ext cx="743899" cy="3693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01FD1E28-CDF2-4568-9AAE-5B327624B6B1}"/>
                  </a:ext>
                </a:extLst>
              </p:cNvPr>
              <p:cNvSpPr/>
              <p:nvPr/>
            </p:nvSpPr>
            <p:spPr>
              <a:xfrm>
                <a:off x="4390231" y="2356365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01FD1E28-CDF2-4568-9AAE-5B327624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231" y="2356365"/>
                <a:ext cx="743899" cy="3693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45940C26-2917-4167-95FA-549BA0C67BDF}"/>
                  </a:ext>
                </a:extLst>
              </p:cNvPr>
              <p:cNvSpPr/>
              <p:nvPr/>
            </p:nvSpPr>
            <p:spPr>
              <a:xfrm>
                <a:off x="6397778" y="2358942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45940C26-2917-4167-95FA-549BA0C67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78" y="2358942"/>
                <a:ext cx="743899" cy="3693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0AE360E7-59EC-4FFF-B737-EB5AEB4263FD}"/>
                  </a:ext>
                </a:extLst>
              </p:cNvPr>
              <p:cNvSpPr/>
              <p:nvPr/>
            </p:nvSpPr>
            <p:spPr>
              <a:xfrm>
                <a:off x="6397778" y="4584550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0AE360E7-59EC-4FFF-B737-EB5AEB426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78" y="4584550"/>
                <a:ext cx="743899" cy="3693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73FA98A-F9EC-4C00-9697-6FE88725E029}"/>
                  </a:ext>
                </a:extLst>
              </p:cNvPr>
              <p:cNvSpPr/>
              <p:nvPr/>
            </p:nvSpPr>
            <p:spPr>
              <a:xfrm>
                <a:off x="8188913" y="4589703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73FA98A-F9EC-4C00-9697-6FE88725E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913" y="4589703"/>
                <a:ext cx="743899" cy="36933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674825F-5605-4043-AA5A-3E42176EBBE3}"/>
                  </a:ext>
                </a:extLst>
              </p:cNvPr>
              <p:cNvSpPr/>
              <p:nvPr/>
            </p:nvSpPr>
            <p:spPr>
              <a:xfrm>
                <a:off x="8217488" y="2313127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9674825F-5605-4043-AA5A-3E42176EB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88" y="2313127"/>
                <a:ext cx="743899" cy="3693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DE18077-8CFC-4398-B8C4-1AFF18F2EB10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052113" y="3677822"/>
            <a:ext cx="1440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73F2937-5A9E-41CD-88B3-ACE1D5E0EC5A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032181" y="3677822"/>
            <a:ext cx="1440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420ABC2-4F56-42AC-82D8-D4465DFC9EA8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7012249" y="3677822"/>
            <a:ext cx="127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06A3F16-E6FB-4023-8F79-666C7D435B68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2782113" y="2714725"/>
            <a:ext cx="2045" cy="6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628ABDD-A001-4051-A4FE-A535234A14C0}"/>
              </a:ext>
            </a:extLst>
          </p:cNvPr>
          <p:cNvCxnSpPr>
            <a:cxnSpLocks/>
            <a:stCxn id="18" idx="0"/>
            <a:endCxn id="8" idx="4"/>
          </p:cNvCxnSpPr>
          <p:nvPr/>
        </p:nvCxnSpPr>
        <p:spPr>
          <a:xfrm flipH="1" flipV="1">
            <a:off x="2782113" y="3947822"/>
            <a:ext cx="11570" cy="61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17093A0-6B05-476E-B05D-492C605CB891}"/>
              </a:ext>
            </a:extLst>
          </p:cNvPr>
          <p:cNvCxnSpPr>
            <a:cxnSpLocks/>
          </p:cNvCxnSpPr>
          <p:nvPr/>
        </p:nvCxnSpPr>
        <p:spPr>
          <a:xfrm flipV="1">
            <a:off x="4745536" y="2725697"/>
            <a:ext cx="2045" cy="6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C0C8D24-05D4-4C91-A327-870A3A8CC4ED}"/>
              </a:ext>
            </a:extLst>
          </p:cNvPr>
          <p:cNvCxnSpPr>
            <a:cxnSpLocks/>
          </p:cNvCxnSpPr>
          <p:nvPr/>
        </p:nvCxnSpPr>
        <p:spPr>
          <a:xfrm flipH="1" flipV="1">
            <a:off x="4745536" y="3958794"/>
            <a:ext cx="11570" cy="61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38B26DB-226D-4FC2-83D9-E75D7A1174A7}"/>
              </a:ext>
            </a:extLst>
          </p:cNvPr>
          <p:cNvCxnSpPr>
            <a:cxnSpLocks/>
          </p:cNvCxnSpPr>
          <p:nvPr/>
        </p:nvCxnSpPr>
        <p:spPr>
          <a:xfrm flipV="1">
            <a:off x="6762545" y="2744081"/>
            <a:ext cx="2045" cy="6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E759471-4630-445E-A186-6CBE78030EBB}"/>
              </a:ext>
            </a:extLst>
          </p:cNvPr>
          <p:cNvCxnSpPr>
            <a:cxnSpLocks/>
          </p:cNvCxnSpPr>
          <p:nvPr/>
        </p:nvCxnSpPr>
        <p:spPr>
          <a:xfrm flipH="1" flipV="1">
            <a:off x="6762545" y="3977178"/>
            <a:ext cx="11570" cy="61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E8DE4DC-2469-44F5-ADD1-18E7BE884C74}"/>
              </a:ext>
            </a:extLst>
          </p:cNvPr>
          <p:cNvCxnSpPr>
            <a:cxnSpLocks/>
          </p:cNvCxnSpPr>
          <p:nvPr/>
        </p:nvCxnSpPr>
        <p:spPr>
          <a:xfrm flipV="1">
            <a:off x="8563934" y="2714725"/>
            <a:ext cx="2045" cy="69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729A78E-761A-43EC-8FDC-FF9336EC3972}"/>
              </a:ext>
            </a:extLst>
          </p:cNvPr>
          <p:cNvCxnSpPr>
            <a:cxnSpLocks/>
          </p:cNvCxnSpPr>
          <p:nvPr/>
        </p:nvCxnSpPr>
        <p:spPr>
          <a:xfrm flipH="1" flipV="1">
            <a:off x="8563934" y="3947822"/>
            <a:ext cx="11570" cy="61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75CFDDF-BA2A-4E29-B99B-E98F72DC700E}"/>
              </a:ext>
            </a:extLst>
          </p:cNvPr>
          <p:cNvCxnSpPr>
            <a:cxnSpLocks/>
          </p:cNvCxnSpPr>
          <p:nvPr/>
        </p:nvCxnSpPr>
        <p:spPr>
          <a:xfrm>
            <a:off x="1659733" y="3677822"/>
            <a:ext cx="852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CB6F857-C84A-4C7B-80D0-CA39A57B38B9}"/>
              </a:ext>
            </a:extLst>
          </p:cNvPr>
          <p:cNvCxnSpPr>
            <a:cxnSpLocks/>
          </p:cNvCxnSpPr>
          <p:nvPr/>
        </p:nvCxnSpPr>
        <p:spPr>
          <a:xfrm>
            <a:off x="8830863" y="3677822"/>
            <a:ext cx="852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AB7E176-6F9F-483B-A4C5-33C4C9FE3C06}"/>
                  </a:ext>
                </a:extLst>
              </p:cNvPr>
              <p:cNvSpPr txBox="1"/>
              <p:nvPr/>
            </p:nvSpPr>
            <p:spPr>
              <a:xfrm>
                <a:off x="1507333" y="3328697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AB7E176-6F9F-483B-A4C5-33C4C9FE3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333" y="3328697"/>
                <a:ext cx="5379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95F47BC-3F86-41A4-93D4-BBA189E1CD21}"/>
                  </a:ext>
                </a:extLst>
              </p:cNvPr>
              <p:cNvSpPr txBox="1"/>
              <p:nvPr/>
            </p:nvSpPr>
            <p:spPr>
              <a:xfrm>
                <a:off x="3238747" y="3289656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95F47BC-3F86-41A4-93D4-BBA189E1C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747" y="3289656"/>
                <a:ext cx="5379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613ECF-4CB3-4778-8F10-89315F25F231}"/>
                  </a:ext>
                </a:extLst>
              </p:cNvPr>
              <p:cNvSpPr txBox="1"/>
              <p:nvPr/>
            </p:nvSpPr>
            <p:spPr>
              <a:xfrm>
                <a:off x="5077766" y="3308490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613ECF-4CB3-4778-8F10-89315F25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766" y="3308490"/>
                <a:ext cx="5379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B60F6FB-7EA5-4455-9839-52109A59EDEF}"/>
                  </a:ext>
                </a:extLst>
              </p:cNvPr>
              <p:cNvSpPr txBox="1"/>
              <p:nvPr/>
            </p:nvSpPr>
            <p:spPr>
              <a:xfrm>
                <a:off x="7058383" y="3273690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B60F6FB-7EA5-4455-9839-52109A59E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83" y="3273690"/>
                <a:ext cx="5379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6DCABCB-9C4D-4322-8C9F-D4C6EAE871AA}"/>
                  </a:ext>
                </a:extLst>
              </p:cNvPr>
              <p:cNvSpPr txBox="1"/>
              <p:nvPr/>
            </p:nvSpPr>
            <p:spPr>
              <a:xfrm>
                <a:off x="8932812" y="3252512"/>
                <a:ext cx="53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6DCABCB-9C4D-4322-8C9F-D4C6EAE8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812" y="3252512"/>
                <a:ext cx="5379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7D008950-8770-400C-B51A-04D28EC88931}"/>
                  </a:ext>
                </a:extLst>
              </p:cNvPr>
              <p:cNvSpPr/>
              <p:nvPr/>
            </p:nvSpPr>
            <p:spPr>
              <a:xfrm>
                <a:off x="2432248" y="1812534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7D008950-8770-400C-B51A-04D28EC88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48" y="1812534"/>
                <a:ext cx="743899" cy="3693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F973E52A-6EEB-496D-B9D2-2ADB26B9ED34}"/>
                  </a:ext>
                </a:extLst>
              </p:cNvPr>
              <p:cNvSpPr/>
              <p:nvPr/>
            </p:nvSpPr>
            <p:spPr>
              <a:xfrm>
                <a:off x="4410271" y="1823506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F973E52A-6EEB-496D-B9D2-2ADB26B9E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71" y="1823506"/>
                <a:ext cx="743899" cy="36933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2F7C36AC-8A6F-4503-AA1C-68E774A3E810}"/>
                  </a:ext>
                </a:extLst>
              </p:cNvPr>
              <p:cNvSpPr/>
              <p:nvPr/>
            </p:nvSpPr>
            <p:spPr>
              <a:xfrm>
                <a:off x="6417818" y="1826083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2F7C36AC-8A6F-4503-AA1C-68E774A3E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18" y="1826083"/>
                <a:ext cx="743899" cy="369332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53AFAC88-27D6-4E80-81E3-9F2A8A3DABF9}"/>
                  </a:ext>
                </a:extLst>
              </p:cNvPr>
              <p:cNvSpPr/>
              <p:nvPr/>
            </p:nvSpPr>
            <p:spPr>
              <a:xfrm>
                <a:off x="8237528" y="1780268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53AFAC88-27D6-4E80-81E3-9F2A8A3DA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28" y="1780268"/>
                <a:ext cx="743899" cy="3693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3C34E68A-8CF8-4221-91B4-85CA7B06B136}"/>
                  </a:ext>
                </a:extLst>
              </p:cNvPr>
              <p:cNvSpPr/>
              <p:nvPr/>
            </p:nvSpPr>
            <p:spPr>
              <a:xfrm>
                <a:off x="2421733" y="5132544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3C34E68A-8CF8-4221-91B4-85CA7B06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3" y="5132544"/>
                <a:ext cx="743899" cy="369332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23A1479B-56B4-4321-B346-859F6A475624}"/>
                  </a:ext>
                </a:extLst>
              </p:cNvPr>
              <p:cNvSpPr/>
              <p:nvPr/>
            </p:nvSpPr>
            <p:spPr>
              <a:xfrm>
                <a:off x="4390230" y="5132544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23A1479B-56B4-4321-B346-859F6A475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230" y="5132544"/>
                <a:ext cx="743899" cy="36933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39F3E313-3523-4F03-A9DD-35CCA793BCE6}"/>
                  </a:ext>
                </a:extLst>
              </p:cNvPr>
              <p:cNvSpPr/>
              <p:nvPr/>
            </p:nvSpPr>
            <p:spPr>
              <a:xfrm>
                <a:off x="6397778" y="5156747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39F3E313-3523-4F03-A9DD-35CCA793B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78" y="5156747"/>
                <a:ext cx="743899" cy="369332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5A5C399E-452E-4099-AEC2-686789AB2D46}"/>
                  </a:ext>
                </a:extLst>
              </p:cNvPr>
              <p:cNvSpPr/>
              <p:nvPr/>
            </p:nvSpPr>
            <p:spPr>
              <a:xfrm>
                <a:off x="8188913" y="5161900"/>
                <a:ext cx="743899" cy="36933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5A5C399E-452E-4099-AEC2-686789AB2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913" y="5161900"/>
                <a:ext cx="743899" cy="369332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14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6ACB38D-CA31-48C9-9011-B38B2F3FA439}"/>
              </a:ext>
            </a:extLst>
          </p:cNvPr>
          <p:cNvGrpSpPr/>
          <p:nvPr/>
        </p:nvGrpSpPr>
        <p:grpSpPr>
          <a:xfrm>
            <a:off x="279085" y="658761"/>
            <a:ext cx="2703189" cy="599768"/>
            <a:chOff x="279085" y="1032387"/>
            <a:chExt cx="3734936" cy="5997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592A864-9B3B-49BB-9243-3D87F978A1CB}"/>
                </a:ext>
              </a:extLst>
            </p:cNvPr>
            <p:cNvSpPr/>
            <p:nvPr/>
          </p:nvSpPr>
          <p:spPr>
            <a:xfrm>
              <a:off x="394521" y="1108763"/>
              <a:ext cx="3619500" cy="419100"/>
            </a:xfrm>
            <a:prstGeom prst="rect">
              <a:avLst/>
            </a:prstGeom>
            <a:solidFill>
              <a:srgbClr val="1D3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6EFFDE-4811-4924-927C-115D19464C93}"/>
                </a:ext>
              </a:extLst>
            </p:cNvPr>
            <p:cNvSpPr/>
            <p:nvPr/>
          </p:nvSpPr>
          <p:spPr>
            <a:xfrm>
              <a:off x="279085" y="1032387"/>
              <a:ext cx="115436" cy="599768"/>
            </a:xfrm>
            <a:prstGeom prst="rect">
              <a:avLst/>
            </a:prstGeom>
            <a:solidFill>
              <a:srgbClr val="F23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D5CA34F-7B60-4ECE-80C7-5407A3EE0394}"/>
                </a:ext>
              </a:extLst>
            </p:cNvPr>
            <p:cNvSpPr txBox="1"/>
            <p:nvPr/>
          </p:nvSpPr>
          <p:spPr>
            <a:xfrm>
              <a:off x="669499" y="1133647"/>
              <a:ext cx="3161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RNN</a:t>
              </a:r>
              <a:r>
                <a:rPr lang="zh-CN" altLang="en-US" sz="2000" b="1" dirty="0">
                  <a:solidFill>
                    <a:schemeClr val="bg1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语言模型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19AED40-16F1-46F8-8C83-69BE573C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0" y="1790700"/>
            <a:ext cx="9732645" cy="37147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15A925-AF7C-406C-863A-7294B7D569D2}"/>
              </a:ext>
            </a:extLst>
          </p:cNvPr>
          <p:cNvSpPr txBox="1"/>
          <p:nvPr/>
        </p:nvSpPr>
        <p:spPr>
          <a:xfrm>
            <a:off x="10553700" y="2967335"/>
            <a:ext cx="142875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采样策略：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贪婪采样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随机采样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F60112-C979-4C1C-B501-03F061AE6129}"/>
              </a:ext>
            </a:extLst>
          </p:cNvPr>
          <p:cNvSpPr txBox="1"/>
          <p:nvPr/>
        </p:nvSpPr>
        <p:spPr>
          <a:xfrm>
            <a:off x="800100" y="1438275"/>
            <a:ext cx="1922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lgerian" panose="04020705040A02060702" pitchFamily="82" charset="0"/>
              </a:rPr>
              <a:t>inference</a:t>
            </a:r>
            <a:endParaRPr lang="zh-CN" alt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383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UKIJ CJK</vt:lpstr>
      <vt:lpstr>冬青黑体简体中文 W3</vt:lpstr>
      <vt:lpstr>苹方 中等</vt:lpstr>
      <vt:lpstr>微软雅黑</vt:lpstr>
      <vt:lpstr>微软雅黑</vt:lpstr>
      <vt:lpstr>Algerian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he jane</cp:lastModifiedBy>
  <cp:revision>121</cp:revision>
  <dcterms:created xsi:type="dcterms:W3CDTF">2018-04-17T22:05:20Z</dcterms:created>
  <dcterms:modified xsi:type="dcterms:W3CDTF">2020-07-12T06:26:23Z</dcterms:modified>
</cp:coreProperties>
</file>