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686" r:id="rId2"/>
    <p:sldId id="696" r:id="rId3"/>
    <p:sldId id="697" r:id="rId4"/>
    <p:sldId id="698" r:id="rId5"/>
    <p:sldId id="699" r:id="rId6"/>
    <p:sldId id="700" r:id="rId7"/>
    <p:sldId id="701" r:id="rId8"/>
    <p:sldId id="702" r:id="rId9"/>
    <p:sldId id="704" r:id="rId10"/>
    <p:sldId id="703" r:id="rId11"/>
    <p:sldId id="705" r:id="rId12"/>
    <p:sldId id="706" r:id="rId13"/>
    <p:sldId id="707" r:id="rId14"/>
    <p:sldId id="708" r:id="rId15"/>
    <p:sldId id="710" r:id="rId16"/>
    <p:sldId id="709" r:id="rId17"/>
    <p:sldId id="712" r:id="rId18"/>
    <p:sldId id="711" r:id="rId19"/>
    <p:sldId id="715" r:id="rId20"/>
    <p:sldId id="713" r:id="rId21"/>
    <p:sldId id="714" r:id="rId22"/>
    <p:sldId id="7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623"/>
    <a:srgbClr val="11305E"/>
    <a:srgbClr val="212970"/>
    <a:srgbClr val="FF7115"/>
    <a:srgbClr val="091932"/>
    <a:srgbClr val="CFD5EA"/>
    <a:srgbClr val="BF9001"/>
    <a:srgbClr val="E9EBF5"/>
    <a:srgbClr val="00FA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/>
    <p:restoredTop sz="80000"/>
  </p:normalViewPr>
  <p:slideViewPr>
    <p:cSldViewPr snapToGrid="0" snapToObjects="1">
      <p:cViewPr varScale="1">
        <p:scale>
          <a:sx n="75" d="100"/>
          <a:sy n="75" d="100"/>
        </p:scale>
        <p:origin x="1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1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5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1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5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7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4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4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28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4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94D992C6-C0EC-4A46-9076-1D6BCEC37C2F}"/>
              </a:ext>
            </a:extLst>
          </p:cNvPr>
          <p:cNvSpPr/>
          <p:nvPr userDrawn="1"/>
        </p:nvSpPr>
        <p:spPr>
          <a:xfrm>
            <a:off x="0" y="6484647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04FB0144-BC40-8C4E-9E8A-52A435220CB2}"/>
              </a:ext>
            </a:extLst>
          </p:cNvPr>
          <p:cNvSpPr txBox="1"/>
          <p:nvPr userDrawn="1"/>
        </p:nvSpPr>
        <p:spPr>
          <a:xfrm>
            <a:off x="8895905" y="6498436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563B2CA-9CB3-F34B-9B86-D5DA9A2298E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91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98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7B172825-5EE3-A744-B239-1B6647A4447F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E5AA6D0F-E3E8-534F-8C2C-4CA77ED98C96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1988DEC-854F-CF4F-8D6E-7FE6894D927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96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1154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9CC6E257-7AF8-D74A-B4B4-BC35932A8BAD}"/>
              </a:ext>
            </a:extLst>
          </p:cNvPr>
          <p:cNvSpPr/>
          <p:nvPr userDrawn="1"/>
        </p:nvSpPr>
        <p:spPr>
          <a:xfrm>
            <a:off x="0" y="6517593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4B5B691E-DF34-9844-AC49-6F22D1E00358}"/>
              </a:ext>
            </a:extLst>
          </p:cNvPr>
          <p:cNvSpPr txBox="1"/>
          <p:nvPr userDrawn="1"/>
        </p:nvSpPr>
        <p:spPr>
          <a:xfrm>
            <a:off x="8895905" y="6531382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0E0664E-804C-9043-88C3-6B59EC9F968A}"/>
              </a:ext>
            </a:extLst>
          </p:cNvPr>
          <p:cNvSpPr txBox="1">
            <a:spLocks/>
          </p:cNvSpPr>
          <p:nvPr userDrawn="1"/>
        </p:nvSpPr>
        <p:spPr>
          <a:xfrm>
            <a:off x="8610600" y="64244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3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7A85143F-17FD-4948-887D-61C61D4F0BEC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D797B36A-C9A1-274E-A939-78CD1336418C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3F4AFD-4331-9348-A829-AD0BDC761E7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8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2AFDF5-09F4-394E-BC47-93C358680737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22A5C3-1E24-A94F-9C8B-F54E1B45F2A5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2466550-7BF7-D141-9A34-266735C7A86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99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608A4E9B-4FC4-3940-9A36-95655F734FFD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E32BC1C7-A914-BB49-9413-88989FB8411E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7B28993-30AC-C141-9FF9-E04E54A06B3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97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5B9F6A28-B64C-C344-A6A9-D14EF44D3AB7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13D7A703-2C16-B94A-9EF0-31504DC6D7FE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575852-6EFF-E747-990B-3633BC258A3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7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3E5F25E1-D652-6349-96F5-AFCCA9E22E2C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0127D26D-14A3-2345-AC5F-B20AE06D4D53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CAB0FA-B514-D341-A912-D0D6D17C127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1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6C4173-2B6A-A14A-A7CC-6A61BF0E69EA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841259-09C0-604E-B220-7EAD206FF72E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CB5B21B-2FD5-5D4F-9340-55DE8ECF8AFB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91ED16-24EE-FF42-BE71-18219E66DE6F}"/>
              </a:ext>
            </a:extLst>
          </p:cNvPr>
          <p:cNvSpPr/>
          <p:nvPr userDrawn="1"/>
        </p:nvSpPr>
        <p:spPr>
          <a:xfrm>
            <a:off x="0" y="6508997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0A0107-1683-4443-B33B-806EB016E9CE}"/>
              </a:ext>
            </a:extLst>
          </p:cNvPr>
          <p:cNvSpPr txBox="1"/>
          <p:nvPr userDrawn="1"/>
        </p:nvSpPr>
        <p:spPr>
          <a:xfrm>
            <a:off x="8895905" y="6522786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A751B1-CAF2-BF44-A2E4-7F0880B39423}"/>
              </a:ext>
            </a:extLst>
          </p:cNvPr>
          <p:cNvSpPr txBox="1">
            <a:spLocks/>
          </p:cNvSpPr>
          <p:nvPr userDrawn="1"/>
        </p:nvSpPr>
        <p:spPr>
          <a:xfrm>
            <a:off x="8610600" y="6415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7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09175238-E94F-5B4B-8C52-E29BCC588D69}"/>
              </a:ext>
            </a:extLst>
          </p:cNvPr>
          <p:cNvSpPr/>
          <p:nvPr userDrawn="1"/>
        </p:nvSpPr>
        <p:spPr>
          <a:xfrm>
            <a:off x="0" y="6458417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2048E213-B706-4744-A68B-47C619DAA840}"/>
              </a:ext>
            </a:extLst>
          </p:cNvPr>
          <p:cNvSpPr txBox="1"/>
          <p:nvPr userDrawn="1"/>
        </p:nvSpPr>
        <p:spPr>
          <a:xfrm>
            <a:off x="8895905" y="6472206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AE5438B-59A3-6648-B4C2-F94351C852F6}"/>
              </a:ext>
            </a:extLst>
          </p:cNvPr>
          <p:cNvSpPr txBox="1">
            <a:spLocks/>
          </p:cNvSpPr>
          <p:nvPr userDrawn="1"/>
        </p:nvSpPr>
        <p:spPr>
          <a:xfrm>
            <a:off x="8610600" y="63652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8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tW411Z7HM?from=search&amp;seid=271607726382392772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9984DB-025C-41B5-8134-3DEAED30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0" y="474749"/>
            <a:ext cx="3933233" cy="28025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B85729-596B-4F23-ACE6-8DACA559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14464" y="2196790"/>
            <a:ext cx="8947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KaiTi" charset="-122"/>
                <a:ea typeface="KaiTi" charset="-122"/>
                <a:cs typeface="KaiTi" charset="-122"/>
              </a:rPr>
              <a:t>自然语言处理应用场景</a:t>
            </a:r>
            <a:endParaRPr lang="en-US" altLang="zh-CN" sz="48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CN" altLang="en-US" sz="4800" dirty="0">
                <a:latin typeface="KaiTi" charset="-122"/>
                <a:ea typeface="KaiTi" charset="-122"/>
                <a:cs typeface="KaiTi" charset="-122"/>
              </a:rPr>
              <a:t>以及常用的技术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22139" y="3896657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KaiTi" charset="-122"/>
                <a:ea typeface="KaiTi" charset="-122"/>
                <a:cs typeface="KaiTi" charset="-122"/>
              </a:rPr>
              <a:t>王老师</a:t>
            </a:r>
            <a:endParaRPr kumimoji="1" lang="en-US" altLang="zh-CN" sz="32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3200" dirty="0">
                <a:latin typeface="KaiTi" charset="-122"/>
                <a:ea typeface="KaiTi" charset="-122"/>
                <a:cs typeface="KaiTi" charset="-122"/>
              </a:rPr>
              <a:t>2020/06/06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460529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https://www.bilibili.com/video/BV1tW411Z7HM?from=search&amp;seid=2716077263823927727</a:t>
            </a:r>
            <a:endParaRPr lang="en-US" altLang="zh-CN" dirty="0"/>
          </a:p>
          <a:p>
            <a:r>
              <a:rPr kumimoji="1" lang="en-US" altLang="zh-CN" dirty="0"/>
              <a:t>Duplex</a:t>
            </a:r>
            <a:r>
              <a:rPr kumimoji="1" lang="zh-CN" altLang="en-US" dirty="0"/>
              <a:t> 视频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智能客服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327" y="1511304"/>
            <a:ext cx="2820086" cy="48851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058" y="1511304"/>
            <a:ext cx="2831411" cy="48851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1511304"/>
            <a:ext cx="2827042" cy="48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6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智能客服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基于知识库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3074" name="Picture 2" descr="http://image.woshipm.com/wp-files/2019/09/LxmXPzqaUQjckciq6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539" y="365125"/>
            <a:ext cx="7298261" cy="58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0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智能客服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基于槽位填充的多轮对话系统</a:t>
            </a:r>
            <a:endParaRPr kumimoji="1" lang="zh-CN" altLang="en-US" dirty="0"/>
          </a:p>
        </p:txBody>
      </p:sp>
      <p:pic>
        <p:nvPicPr>
          <p:cNvPr id="4098" name="Picture 2" descr="http://image.woshipm.com/wp-files/2019/09/dPJloxnAKJz6I7DEWz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406912"/>
            <a:ext cx="9734550" cy="36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的几个典型应用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NLU</a:t>
            </a:r>
          </a:p>
          <a:p>
            <a:pPr lvl="1"/>
            <a:r>
              <a:rPr kumimoji="1" lang="zh-CN" altLang="en-US" dirty="0"/>
              <a:t>机器翻译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机器客服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智能音箱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NLG</a:t>
            </a:r>
          </a:p>
          <a:p>
            <a:pPr lvl="1"/>
            <a:r>
              <a:rPr kumimoji="1" lang="zh-CN" altLang="en-US" dirty="0"/>
              <a:t>自动写新闻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聊天机器人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Bi</a:t>
            </a:r>
            <a:r>
              <a:rPr kumimoji="1" lang="zh-CN" altLang="en-US" dirty="0"/>
              <a:t>报告生成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7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智能音箱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“小度小度，明天早晨</a:t>
            </a:r>
            <a:r>
              <a:rPr kumimoji="1" lang="en-US" altLang="zh-CN" dirty="0"/>
              <a:t>8</a:t>
            </a:r>
            <a:r>
              <a:rPr kumimoji="1" lang="zh-CN" altLang="en-US" dirty="0"/>
              <a:t>点叫我起床”</a:t>
            </a:r>
            <a:endParaRPr kumimoji="1" lang="en-US" altLang="zh-CN" dirty="0"/>
          </a:p>
          <a:p>
            <a:r>
              <a:rPr kumimoji="1" lang="zh-CN" altLang="en-US" dirty="0"/>
              <a:t>“小度小度，明天天气怎么样”</a:t>
            </a:r>
            <a:endParaRPr kumimoji="1" lang="en-US" altLang="zh-CN" dirty="0"/>
          </a:p>
          <a:p>
            <a:r>
              <a:rPr kumimoji="1" lang="zh-CN" altLang="en-US" dirty="0"/>
              <a:t>“小度小度，播放早间新闻”</a:t>
            </a:r>
            <a:endParaRPr kumimoji="1" lang="en-US" altLang="zh-CN" dirty="0"/>
          </a:p>
          <a:p>
            <a:r>
              <a:rPr kumimoji="1" lang="mr-IN" altLang="zh-CN" dirty="0"/>
              <a:t>……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“小度小度，我有点冷”</a:t>
            </a:r>
            <a:endParaRPr kumimoji="1" lang="en-US" altLang="zh-CN" dirty="0"/>
          </a:p>
          <a:p>
            <a:r>
              <a:rPr kumimoji="1" lang="zh-CN" altLang="en-US" dirty="0"/>
              <a:t>小度： “</a:t>
            </a:r>
            <a:r>
              <a:rPr lang="zh-CN" altLang="en-US" dirty="0"/>
              <a:t>帮您把空调调⾼</a:t>
            </a:r>
            <a:r>
              <a:rPr lang="en-US" altLang="zh-CN" dirty="0"/>
              <a:t>1</a:t>
            </a:r>
            <a:r>
              <a:rPr lang="zh-CN" altLang="en-US" dirty="0"/>
              <a:t>度</a:t>
            </a:r>
            <a:r>
              <a:rPr kumimoji="1"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91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的几个典型应用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NLU</a:t>
            </a:r>
          </a:p>
          <a:p>
            <a:pPr lvl="1"/>
            <a:r>
              <a:rPr kumimoji="1" lang="zh-CN" altLang="en-US" dirty="0"/>
              <a:t>机器翻译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机器客服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智能音箱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NLG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自动写新闻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聊天机器人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Bi</a:t>
            </a:r>
            <a:r>
              <a:rPr kumimoji="1" lang="zh-CN" altLang="en-US" dirty="0"/>
              <a:t>报告生成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3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自动写新闻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Dreamwriter</a:t>
            </a:r>
            <a:r>
              <a:rPr lang="zh-CN" altLang="en-US" dirty="0"/>
              <a:t>，腾讯</a:t>
            </a:r>
            <a:r>
              <a:rPr lang="en-US" altLang="zh-CN" dirty="0"/>
              <a:t>AI</a:t>
            </a:r>
            <a:r>
              <a:rPr lang="zh-CN" altLang="en-US" dirty="0"/>
              <a:t>撰稿机器人，腾讯“平台与内容事业群”的一个内部代号</a:t>
            </a:r>
            <a:endParaRPr lang="en-US" altLang="zh-CN" dirty="0"/>
          </a:p>
          <a:p>
            <a:r>
              <a:rPr lang="en-US" altLang="zh-CN" dirty="0" err="1"/>
              <a:t>Dreamwriter</a:t>
            </a:r>
            <a:r>
              <a:rPr lang="zh-CN" altLang="en-US" dirty="0"/>
              <a:t>年均新闻写作实际发稿量已超过</a:t>
            </a:r>
            <a:r>
              <a:rPr lang="en-US" altLang="zh-CN" dirty="0"/>
              <a:t>50</a:t>
            </a:r>
            <a:r>
              <a:rPr lang="zh-CN" altLang="en-US" dirty="0"/>
              <a:t>万篇、</a:t>
            </a:r>
            <a:r>
              <a:rPr lang="en-US" altLang="zh-CN" dirty="0"/>
              <a:t>8000</a:t>
            </a:r>
            <a:r>
              <a:rPr lang="zh-CN" altLang="en-US" dirty="0"/>
              <a:t>万字。以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日为例，机器人共写作天气新闻</a:t>
            </a:r>
            <a:r>
              <a:rPr lang="en-US" altLang="zh-CN" dirty="0"/>
              <a:t>1298</a:t>
            </a:r>
            <a:r>
              <a:rPr lang="zh-CN" altLang="en-US" dirty="0"/>
              <a:t>篇、财经</a:t>
            </a:r>
            <a:r>
              <a:rPr lang="en-US" altLang="zh-CN" dirty="0"/>
              <a:t>773</a:t>
            </a:r>
            <a:r>
              <a:rPr lang="zh-CN" altLang="en-US" dirty="0"/>
              <a:t>篇、汽车</a:t>
            </a:r>
            <a:r>
              <a:rPr lang="en-US" altLang="zh-CN" dirty="0"/>
              <a:t>546</a:t>
            </a:r>
            <a:r>
              <a:rPr lang="zh-CN" altLang="en-US" dirty="0"/>
              <a:t>篇、房产</a:t>
            </a:r>
            <a:r>
              <a:rPr lang="en-US" altLang="zh-CN" dirty="0"/>
              <a:t>126</a:t>
            </a:r>
            <a:r>
              <a:rPr lang="zh-CN" altLang="en-US" dirty="0"/>
              <a:t>篇、体育</a:t>
            </a:r>
            <a:r>
              <a:rPr lang="en-US" altLang="zh-CN" dirty="0"/>
              <a:t>76</a:t>
            </a:r>
            <a:r>
              <a:rPr lang="zh-CN" altLang="en-US" dirty="0"/>
              <a:t>篇。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32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的几个典型应用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NLU</a:t>
            </a:r>
          </a:p>
          <a:p>
            <a:pPr lvl="1"/>
            <a:r>
              <a:rPr kumimoji="1" lang="zh-CN" altLang="en-US" dirty="0"/>
              <a:t>机器翻译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机器客服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智能音箱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NLG</a:t>
            </a:r>
          </a:p>
          <a:p>
            <a:pPr lvl="1"/>
            <a:r>
              <a:rPr kumimoji="1" lang="zh-CN" altLang="en-US" dirty="0"/>
              <a:t>自动写新闻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聊天机器人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Bi</a:t>
            </a:r>
            <a:r>
              <a:rPr kumimoji="1" lang="zh-CN" altLang="en-US" dirty="0"/>
              <a:t>报告生成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96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聊天机器人</a:t>
            </a:r>
          </a:p>
        </p:txBody>
      </p:sp>
      <p:pic>
        <p:nvPicPr>
          <p:cNvPr id="5122" name="Picture 2" descr="https://img.36krcdn.com/20200409/v2_10aa5f4d264c4f2b9566510cf5408e3e_img_000?x-oss-process=image/format,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453356"/>
            <a:ext cx="604837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mg.36krcdn.com/20200409/v2_e865bc0289ee4d699688201a1bf5412b_img_000?x-oss-process=image/format,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72" y="1825624"/>
            <a:ext cx="55248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4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社交聊天机器人的架构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整体架构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核心聊天模块的组件</a:t>
            </a:r>
          </a:p>
        </p:txBody>
      </p:sp>
      <p:pic>
        <p:nvPicPr>
          <p:cNvPr id="6146" name="Picture 2" descr="https://img.36krcdn.com/20200409/v2_233f2429dfa1439d979a477722c06842_img_000?x-oss-process=image/format,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645061"/>
            <a:ext cx="6391275" cy="179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img.36krcdn.com/20200409/v2_d75c1d444b6c421da082ac290c1c0438_img_000?x-oss-process=image/format,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3618733"/>
            <a:ext cx="7143750" cy="27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4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E853-026D-A34E-91DD-AE6CA241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自然语言处理为什么重要？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3753C-0CAA-374D-A350-769C142D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结构化数据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表格</a:t>
            </a:r>
            <a:endParaRPr kumimoji="1" lang="en-US" altLang="zh-CN" dirty="0"/>
          </a:p>
          <a:p>
            <a:r>
              <a:rPr kumimoji="1" lang="zh-CN" altLang="en-US" dirty="0"/>
              <a:t>非结构化数据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文本、图片、视频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02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的几个典型应用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NLU</a:t>
            </a:r>
          </a:p>
          <a:p>
            <a:pPr lvl="1"/>
            <a:r>
              <a:rPr kumimoji="1" lang="zh-CN" altLang="en-US" dirty="0"/>
              <a:t>机器翻译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机器客服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智能音箱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NLG</a:t>
            </a:r>
          </a:p>
          <a:p>
            <a:pPr lvl="1"/>
            <a:r>
              <a:rPr kumimoji="1" lang="zh-CN" altLang="en-US" dirty="0"/>
              <a:t>自动写新闻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聊天机器人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Bi</a:t>
            </a:r>
            <a:r>
              <a:rPr kumimoji="1" lang="zh-CN" altLang="en-US" dirty="0">
                <a:solidFill>
                  <a:srgbClr val="FF0000"/>
                </a:solidFill>
              </a:rPr>
              <a:t>报告生成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23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</a:t>
            </a:r>
            <a:r>
              <a:rPr kumimoji="1" lang="zh-CN" altLang="en-US" dirty="0"/>
              <a:t>报告生成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75088"/>
            <a:ext cx="8910637" cy="50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1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⾃然语⾔处理（</a:t>
            </a:r>
            <a:r>
              <a:rPr lang="en-US" altLang="zh-CN" dirty="0"/>
              <a:t>NLP</a:t>
            </a:r>
            <a:r>
              <a:rPr lang="zh-CN" altLang="en-US" dirty="0"/>
              <a:t>）就是在机器语⾔和⼈类语⾔之间沟通的桥梁，以实现⼈机交流的⽬ 的。</a:t>
            </a:r>
            <a:endParaRPr kumimoji="1" lang="en-US" altLang="zh-CN" dirty="0"/>
          </a:p>
          <a:p>
            <a:r>
              <a:rPr kumimoji="1" lang="en-US" altLang="zh-CN" dirty="0"/>
              <a:t>NLP</a:t>
            </a:r>
            <a:r>
              <a:rPr kumimoji="1" lang="zh-CN" altLang="en-US" dirty="0"/>
              <a:t>主要分为</a:t>
            </a:r>
            <a:r>
              <a:rPr kumimoji="1" lang="en-US" altLang="zh-CN" dirty="0"/>
              <a:t>NLU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NLG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4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的两个核心任务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23" y="2171700"/>
            <a:ext cx="8203935" cy="30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自然语言理解就是希望机器可以像人一样，具备正常人的语言理解能力</a:t>
            </a:r>
            <a:endParaRPr kumimoji="1" lang="en-US" altLang="zh-CN" dirty="0"/>
          </a:p>
          <a:p>
            <a:r>
              <a:rPr kumimoji="1" lang="zh-CN" altLang="en-US" dirty="0"/>
              <a:t>难点</a:t>
            </a:r>
            <a:endParaRPr kumimoji="1" lang="en-US" altLang="zh-CN" dirty="0"/>
          </a:p>
          <a:p>
            <a:pPr lvl="1"/>
            <a:r>
              <a:rPr lang="zh-CN" altLang="en-US" dirty="0"/>
              <a:t>语⾔的多样性 </a:t>
            </a:r>
            <a:endParaRPr lang="en-US" altLang="zh-CN" dirty="0"/>
          </a:p>
          <a:p>
            <a:pPr lvl="1"/>
            <a:r>
              <a:rPr lang="zh-CN" altLang="en-US" dirty="0"/>
              <a:t>语⾔的歧义性 </a:t>
            </a:r>
            <a:endParaRPr lang="en-US" altLang="zh-CN" dirty="0"/>
          </a:p>
          <a:p>
            <a:pPr lvl="1"/>
            <a:r>
              <a:rPr lang="zh-CN" altLang="en-US" dirty="0"/>
              <a:t>语⾔的鲁棒性 </a:t>
            </a:r>
            <a:endParaRPr lang="en-US" altLang="zh-CN" dirty="0"/>
          </a:p>
          <a:p>
            <a:pPr lvl="1"/>
            <a:r>
              <a:rPr lang="zh-CN" altLang="en-US" dirty="0"/>
              <a:t>语⾔的知识依赖 </a:t>
            </a:r>
            <a:endParaRPr lang="en-US" altLang="zh-CN" dirty="0"/>
          </a:p>
          <a:p>
            <a:pPr lvl="1"/>
            <a:r>
              <a:rPr lang="zh-CN" altLang="en-US" dirty="0"/>
              <a:t>语⾔的上下⽂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5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NLG </a:t>
            </a:r>
            <a:r>
              <a:rPr lang="zh-CN" altLang="en-US" dirty="0"/>
              <a:t>是为了跨越⼈类和机器之间的沟通鸿沟，将⾮语⾔格式的数据转换成⼈类可以理解的 语⾔格式，如⽂章、报告等。</a:t>
            </a:r>
            <a:endParaRPr lang="en-US" altLang="zh-CN" dirty="0"/>
          </a:p>
          <a:p>
            <a:r>
              <a:rPr lang="en-US" altLang="zh-CN" dirty="0"/>
              <a:t>NLG 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个步骤： 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内容确定 </a:t>
            </a:r>
            <a:r>
              <a:rPr lang="en-US" altLang="zh-CN" dirty="0"/>
              <a:t>- Content Determination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⽂</a:t>
            </a:r>
            <a:r>
              <a:rPr lang="zh-CN" altLang="en-US" dirty="0"/>
              <a:t>本结构 </a:t>
            </a:r>
            <a:r>
              <a:rPr lang="en-US" altLang="zh-CN" dirty="0"/>
              <a:t>- Text Structuring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句⼦聚合 </a:t>
            </a:r>
            <a:r>
              <a:rPr lang="en-US" altLang="zh-CN" dirty="0"/>
              <a:t>- Sentence Aggregation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语法化 </a:t>
            </a:r>
            <a:r>
              <a:rPr lang="en-US" altLang="zh-CN" dirty="0"/>
              <a:t>- </a:t>
            </a:r>
            <a:r>
              <a:rPr lang="en-US" altLang="zh-CN" dirty="0" err="1"/>
              <a:t>Lexicalisation</a:t>
            </a:r>
            <a:r>
              <a:rPr lang="en-US" altLang="zh-CN" dirty="0"/>
              <a:t>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参考表达式⽣成 </a:t>
            </a:r>
            <a:r>
              <a:rPr lang="en-US" altLang="zh-CN" dirty="0"/>
              <a:t>- Referring Expression </a:t>
            </a:r>
            <a:r>
              <a:rPr lang="en-US" altLang="zh-CN" dirty="0" err="1"/>
              <a:t>Generation|REG</a:t>
            </a:r>
            <a:r>
              <a:rPr lang="en-US" altLang="zh-CN" dirty="0"/>
              <a:t>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语⾔实现 </a:t>
            </a:r>
            <a:r>
              <a:rPr lang="en-US" altLang="zh-CN" dirty="0"/>
              <a:t>- Linguistic </a:t>
            </a:r>
            <a:r>
              <a:rPr lang="en-US" altLang="zh-CN" dirty="0" err="1"/>
              <a:t>Realisation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444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的几个典型应用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NLU</a:t>
            </a:r>
          </a:p>
          <a:p>
            <a:pPr lvl="1"/>
            <a:r>
              <a:rPr kumimoji="1" lang="zh-CN" altLang="en-US" dirty="0"/>
              <a:t>机器翻译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机器客服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智能音箱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NLG</a:t>
            </a:r>
          </a:p>
          <a:p>
            <a:pPr lvl="1"/>
            <a:r>
              <a:rPr kumimoji="1" lang="zh-CN" altLang="en-US" dirty="0"/>
              <a:t>自动写新闻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聊天机器人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Bi</a:t>
            </a:r>
            <a:r>
              <a:rPr kumimoji="1" lang="zh-CN" altLang="en-US" dirty="0"/>
              <a:t>报告生成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8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机器翻译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1178"/>
            <a:ext cx="12192000" cy="45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机器翻译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 descr="https://pic4.zhimg.com/80/v2-eaf3cdac3ed00d888d0bfa9880e6c503_1440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0075"/>
            <a:ext cx="10287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73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的几个典型应用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NLU</a:t>
            </a:r>
          </a:p>
          <a:p>
            <a:pPr lvl="1"/>
            <a:r>
              <a:rPr kumimoji="1" lang="zh-CN" altLang="en-US" dirty="0"/>
              <a:t>机器翻译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机器客服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智能音箱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NLG</a:t>
            </a:r>
          </a:p>
          <a:p>
            <a:pPr lvl="1"/>
            <a:r>
              <a:rPr kumimoji="1" lang="zh-CN" altLang="en-US" dirty="0"/>
              <a:t>自动写新闻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聊天机器人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Bi</a:t>
            </a:r>
            <a:r>
              <a:rPr kumimoji="1" lang="zh-CN" altLang="en-US" dirty="0"/>
              <a:t>报告生成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15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dyAI" id="{C16D2760-E4D3-C94D-A59E-B89B668E97A7}" vid="{BAA6C379-A8D2-0848-9CDC-E8A9030CE7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553</Words>
  <Application>Microsoft Macintosh PowerPoint</Application>
  <PresentationFormat>宽屏</PresentationFormat>
  <Paragraphs>131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DengXian</vt:lpstr>
      <vt:lpstr>华文楷体</vt:lpstr>
      <vt:lpstr>苹方 中等</vt:lpstr>
      <vt:lpstr>KaiTi</vt:lpstr>
      <vt:lpstr>Arial</vt:lpstr>
      <vt:lpstr>Calibri</vt:lpstr>
      <vt:lpstr>Corbel</vt:lpstr>
      <vt:lpstr>Mangal</vt:lpstr>
      <vt:lpstr>Office 主题​​</vt:lpstr>
      <vt:lpstr>PowerPoint 演示文稿</vt:lpstr>
      <vt:lpstr>自然语言处理为什么重要？</vt:lpstr>
      <vt:lpstr>NLP的两个核心任务</vt:lpstr>
      <vt:lpstr>NLU</vt:lpstr>
      <vt:lpstr>NLG</vt:lpstr>
      <vt:lpstr>NLP的几个典型应用</vt:lpstr>
      <vt:lpstr>机器翻译</vt:lpstr>
      <vt:lpstr>机器翻译</vt:lpstr>
      <vt:lpstr>NLP的几个典型应用</vt:lpstr>
      <vt:lpstr>智能客服</vt:lpstr>
      <vt:lpstr>智能客服</vt:lpstr>
      <vt:lpstr>智能客服</vt:lpstr>
      <vt:lpstr>NLP的几个典型应用</vt:lpstr>
      <vt:lpstr>智能音箱</vt:lpstr>
      <vt:lpstr>NLP的几个典型应用</vt:lpstr>
      <vt:lpstr>自动写新闻</vt:lpstr>
      <vt:lpstr>NLP的几个典型应用</vt:lpstr>
      <vt:lpstr>聊天机器人</vt:lpstr>
      <vt:lpstr>社交聊天机器人的架构</vt:lpstr>
      <vt:lpstr>NLP的几个典型应用</vt:lpstr>
      <vt:lpstr>Bi报告生成</vt:lpstr>
      <vt:lpstr>总结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Zhang</dc:creator>
  <cp:lastModifiedBy>Jing Zhang</cp:lastModifiedBy>
  <cp:revision>50</cp:revision>
  <cp:lastPrinted>2019-01-15T10:12:00Z</cp:lastPrinted>
  <dcterms:created xsi:type="dcterms:W3CDTF">2020-04-04T08:05:47Z</dcterms:created>
  <dcterms:modified xsi:type="dcterms:W3CDTF">2020-06-06T12:38:02Z</dcterms:modified>
</cp:coreProperties>
</file>