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1"/>
  </p:handoutMasterIdLst>
  <p:sldIdLst>
    <p:sldId id="258" r:id="rId3"/>
    <p:sldId id="25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61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8100" y="-76200"/>
            <a:ext cx="12364085" cy="7039610"/>
          </a:xfrm>
          <a:prstGeom prst="rect">
            <a:avLst/>
          </a:prstGeom>
          <a:noFill/>
        </p:spPr>
      </p:pic>
      <p:pic>
        <p:nvPicPr>
          <p:cNvPr id="9" name="图片 8" descr="C:/Users/coding1/AppData/Roaming/JisuOffice/ETemp/98744_7516680/fImage156048754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" y="-74295"/>
            <a:ext cx="12393295" cy="70599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-19050"/>
            <a:ext cx="12287885" cy="6893560"/>
          </a:xfrm>
          <a:prstGeom prst="rect">
            <a:avLst/>
          </a:prstGeom>
          <a:noFill/>
        </p:spPr>
      </p:pic>
      <p:pic>
        <p:nvPicPr>
          <p:cNvPr id="5" name="图片 4" descr="C:/Users/coding1/AppData/Roaming/JisuOffice/ETemp/98744_7516680/fImage3588077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45" y="-31750"/>
            <a:ext cx="12308840" cy="6953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6675" y="-47625"/>
            <a:ext cx="12318365" cy="6934200"/>
          </a:xfrm>
          <a:prstGeom prst="rect">
            <a:avLst/>
          </a:prstGeom>
          <a:noFill/>
        </p:spPr>
      </p:pic>
      <p:pic>
        <p:nvPicPr>
          <p:cNvPr id="7" name="图片 6" descr="C:/Users/coding1/AppData/Roaming/JisuOffice/ETemp/98744_7516680/fImage6607776633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95" y="-53340"/>
            <a:ext cx="12372340" cy="6975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9.jpeg"/><Relationship Id="rId11" Type="http://schemas.openxmlformats.org/officeDocument/2006/relationships/image" Target="../media/image8.jpeg"/><Relationship Id="rId10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-2540" y="-5715"/>
            <a:ext cx="12236450" cy="6884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540" y="-5715"/>
            <a:ext cx="12236450" cy="68846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2540" y="-5715"/>
            <a:ext cx="12237720" cy="6885305"/>
          </a:xfrm>
          <a:prstGeom prst="rect">
            <a:avLst/>
          </a:prstGeom>
        </p:spPr>
      </p:pic>
      <p:pic>
        <p:nvPicPr>
          <p:cNvPr id="12" name="图片 11" descr="C:/Users/coding1/AppData/Roaming/JisuOffice/ETemp/98744_7516680/fImage35880746500.jpe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80"/>
            <a:ext cx="12235815" cy="69195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/>
        </p:nvSpPr>
        <p:spPr>
          <a:xfrm>
            <a:off x="1251550" y="2525876"/>
            <a:ext cx="9793764" cy="972023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119761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04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章：函数（上）</a:t>
            </a:r>
            <a:endParaRPr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函数的编写和执行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编写一个函数，求该函数所有参数的和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思路：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1</a:t>
            </a:r>
            <a:r>
              <a:rPr lang="zh-CN" altLang="en-US" sz="1800" dirty="0"/>
              <a:t>，用 </a:t>
            </a:r>
            <a:r>
              <a:rPr lang="en-US" altLang="zh-CN" sz="1800" dirty="0"/>
              <a:t>function </a:t>
            </a:r>
            <a:r>
              <a:rPr lang="zh-CN" altLang="en-US" sz="1800" dirty="0"/>
              <a:t>定义一个 </a:t>
            </a:r>
            <a:r>
              <a:rPr lang="en-US" altLang="zh-CN" sz="1800" dirty="0"/>
              <a:t>sum </a:t>
            </a:r>
            <a:r>
              <a:rPr lang="zh-CN" altLang="en-US" sz="1800" dirty="0" smtClean="0"/>
              <a:t>函数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2</a:t>
            </a:r>
            <a:r>
              <a:rPr lang="zh-CN" altLang="en-US" sz="1800" dirty="0"/>
              <a:t>，函数体中，定义一个变量 </a:t>
            </a:r>
            <a:r>
              <a:rPr lang="en-US" altLang="zh-CN" sz="1800" dirty="0" err="1"/>
              <a:t>num</a:t>
            </a:r>
            <a:r>
              <a:rPr lang="zh-CN" altLang="en-US" sz="1800" dirty="0"/>
              <a:t>，初始值为 </a:t>
            </a:r>
            <a:r>
              <a:rPr lang="en-US" altLang="zh-CN" sz="1800" dirty="0" smtClean="0"/>
              <a:t>0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3</a:t>
            </a:r>
            <a:r>
              <a:rPr lang="zh-CN" altLang="en-US" sz="1800" dirty="0"/>
              <a:t>，对 </a:t>
            </a:r>
            <a:r>
              <a:rPr lang="en-US" altLang="zh-CN" sz="1800" dirty="0"/>
              <a:t>arguments </a:t>
            </a:r>
            <a:r>
              <a:rPr lang="zh-CN" altLang="en-US" sz="1800" dirty="0"/>
              <a:t>循环，循环的过程中，通过下标，求每一个参数，加给 </a:t>
            </a:r>
            <a:r>
              <a:rPr lang="en-US" altLang="zh-CN" sz="1800" dirty="0" err="1" smtClean="0"/>
              <a:t>num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4</a:t>
            </a:r>
            <a:r>
              <a:rPr lang="zh-CN" altLang="en-US" sz="1800" dirty="0"/>
              <a:t>，循环结束后，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</a:t>
            </a:r>
            <a:r>
              <a:rPr lang="zh-CN" altLang="en-US" sz="1800" dirty="0"/>
              <a:t>就是所有参数的和，通过 </a:t>
            </a:r>
            <a:r>
              <a:rPr lang="en-US" altLang="zh-CN" sz="1800" dirty="0"/>
              <a:t>return </a:t>
            </a:r>
            <a:r>
              <a:rPr lang="zh-CN" altLang="en-US" sz="1800" dirty="0"/>
              <a:t>返回即可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事件驱动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所谓事件驱动，简单地说就是你点什么按钮（即产生什么事件），电脑执行什么操作（即调用什么函数），当然事件不仅限于用户的操作（鼠标、键盘），也可以是系统的操作（定时器</a:t>
            </a:r>
            <a:r>
              <a:rPr lang="zh-CN" altLang="en-US" sz="1800" dirty="0" smtClean="0"/>
              <a:t>）。</a:t>
            </a:r>
            <a:endParaRPr lang="en-US" altLang="zh-CN" sz="1800" dirty="0" smtClean="0"/>
          </a:p>
          <a:p>
            <a:pPr algn="l"/>
            <a:endParaRPr lang="en-US" altLang="zh-CN" sz="1400" dirty="0" smtClean="0"/>
          </a:p>
          <a:p>
            <a:pPr algn="l"/>
            <a:r>
              <a:rPr lang="en-US" altLang="zh-CN" sz="1400" dirty="0" err="1" smtClean="0"/>
              <a:t>onclick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onmouseover</a:t>
            </a:r>
            <a:r>
              <a:rPr lang="en-US" altLang="zh-CN" sz="1400" dirty="0"/>
              <a:t>…</a:t>
            </a:r>
            <a:r>
              <a:rPr lang="zh-CN" altLang="en-US" sz="1400" dirty="0"/>
              <a:t>这种叫做事件名；后面的函数叫做事件处理函数。</a:t>
            </a:r>
            <a:endParaRPr lang="zh-CN" altLang="en-US" sz="1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09070" y="2684699"/>
          <a:ext cx="4691743" cy="3187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719"/>
                <a:gridCol w="313302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onblur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 cap="all" dirty="0">
                          <a:effectLst/>
                        </a:rPr>
                        <a:t>元素失去焦点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onchange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用户改变域的内容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onclick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鼠标点击某个对象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ondblclick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鼠标双击某个对象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onerror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当加载图片时发生错误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onfocus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元素获得焦点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onkeydown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某个键盘的键被按下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onkeypress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某个键盘的键被按下或按住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onkeyup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某个键盘的键被松开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onload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 dirty="0">
                          <a:effectLst/>
                        </a:rPr>
                        <a:t>文档或图片被加载完成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45137" y="2684699"/>
          <a:ext cx="5050971" cy="3187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314"/>
                <a:gridCol w="3461657"/>
              </a:tblGrid>
              <a:tr h="292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onmousedown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 cap="all" dirty="0">
                          <a:effectLst/>
                        </a:rPr>
                        <a:t>鼠标被按下时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292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onmousemove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 dirty="0">
                          <a:effectLst/>
                        </a:rPr>
                        <a:t>鼠标被移动时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292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onmouseout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 dirty="0">
                          <a:effectLst/>
                        </a:rPr>
                        <a:t>鼠标从某元素离开时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292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onmouseover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鼠标被移到某元素上时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292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onmouseup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鼠标被松开时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292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onreset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重置按钮被点击时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292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onresize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窗口或框架被调整尺寸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292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onselect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文本被选定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292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onsubmit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>
                          <a:effectLst/>
                        </a:rPr>
                        <a:t>提交按钮被点击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  <a:tr h="292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onunload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50" kern="0" dirty="0">
                          <a:effectLst/>
                        </a:rPr>
                        <a:t>用户退出页面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练习题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编写一个能够随机生成四位数字的函数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说明：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 err="1"/>
              <a:t>Math.random</a:t>
            </a:r>
            <a:r>
              <a:rPr lang="en-US" altLang="zh-CN" sz="1800" dirty="0"/>
              <a:t>()	</a:t>
            </a:r>
            <a:r>
              <a:rPr lang="zh-CN" altLang="en-US" sz="1800" dirty="0"/>
              <a:t>该方法可以创建一个随机数，范围大于等于</a:t>
            </a:r>
            <a:r>
              <a:rPr lang="en-US" altLang="zh-CN" sz="1800" dirty="0"/>
              <a:t>0</a:t>
            </a:r>
            <a:r>
              <a:rPr lang="zh-CN" altLang="en-US" sz="1800" dirty="0"/>
              <a:t>，并且小于</a:t>
            </a:r>
            <a:r>
              <a:rPr lang="en-US" altLang="zh-CN" sz="1800" dirty="0"/>
              <a:t>1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思路：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1</a:t>
            </a:r>
            <a:r>
              <a:rPr lang="zh-CN" altLang="en-US" sz="1800" dirty="0"/>
              <a:t>，声明变量 </a:t>
            </a:r>
            <a:r>
              <a:rPr lang="en-US" altLang="zh-CN" sz="1800" dirty="0" err="1"/>
              <a:t>num</a:t>
            </a:r>
            <a:r>
              <a:rPr lang="zh-CN" altLang="en-US" sz="1800" dirty="0"/>
              <a:t>，赋值随机数，乘以</a:t>
            </a:r>
            <a:r>
              <a:rPr lang="en-US" altLang="zh-CN" sz="1800" dirty="0"/>
              <a:t>9000</a:t>
            </a:r>
            <a:r>
              <a:rPr lang="zh-CN" altLang="en-US" sz="1800" dirty="0"/>
              <a:t>（因为随机数是小于</a:t>
            </a:r>
            <a:r>
              <a:rPr lang="en-US" altLang="zh-CN" sz="1800" dirty="0"/>
              <a:t>1</a:t>
            </a:r>
            <a:r>
              <a:rPr lang="zh-CN" altLang="en-US" sz="1800" dirty="0"/>
              <a:t>的，所以乘</a:t>
            </a:r>
            <a:r>
              <a:rPr lang="en-US" altLang="zh-CN" sz="1800" dirty="0"/>
              <a:t>9</a:t>
            </a:r>
            <a:r>
              <a:rPr lang="zh-CN" altLang="en-US" sz="1800" dirty="0"/>
              <a:t>千后，也是小于</a:t>
            </a:r>
            <a:r>
              <a:rPr lang="en-US" altLang="zh-CN" sz="1800" dirty="0"/>
              <a:t>9</a:t>
            </a:r>
            <a:r>
              <a:rPr lang="zh-CN" altLang="en-US" sz="1800" dirty="0"/>
              <a:t>千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2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num</a:t>
            </a:r>
            <a:r>
              <a:rPr lang="zh-CN" altLang="en-US" sz="1800" dirty="0"/>
              <a:t>加上</a:t>
            </a:r>
            <a:r>
              <a:rPr lang="en-US" altLang="zh-CN" sz="1800" dirty="0"/>
              <a:t>1000</a:t>
            </a:r>
            <a:r>
              <a:rPr lang="zh-CN" altLang="en-US" sz="1800" dirty="0"/>
              <a:t>（小于</a:t>
            </a:r>
            <a:r>
              <a:rPr lang="en-US" altLang="zh-CN" sz="1800" dirty="0"/>
              <a:t>9</a:t>
            </a:r>
            <a:r>
              <a:rPr lang="zh-CN" altLang="en-US" sz="1800" dirty="0"/>
              <a:t>千的随机数，加上</a:t>
            </a:r>
            <a:r>
              <a:rPr lang="en-US" altLang="zh-CN" sz="1800" dirty="0"/>
              <a:t>1</a:t>
            </a:r>
            <a:r>
              <a:rPr lang="zh-CN" altLang="en-US" sz="1800" dirty="0"/>
              <a:t>千，也是小于</a:t>
            </a:r>
            <a:r>
              <a:rPr lang="en-US" altLang="zh-CN" sz="1800" dirty="0"/>
              <a:t>1</a:t>
            </a:r>
            <a:r>
              <a:rPr lang="zh-CN" altLang="en-US" sz="1800" dirty="0"/>
              <a:t>万的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3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parseInt</a:t>
            </a:r>
            <a:r>
              <a:rPr lang="zh-CN" altLang="en-US" sz="1800" dirty="0"/>
              <a:t>取整数部分（大于</a:t>
            </a:r>
            <a:r>
              <a:rPr lang="en-US" altLang="zh-CN" sz="1800" dirty="0"/>
              <a:t>1</a:t>
            </a:r>
            <a:r>
              <a:rPr lang="zh-CN" altLang="en-US" sz="1800" dirty="0"/>
              <a:t>千并小于</a:t>
            </a:r>
            <a:r>
              <a:rPr lang="en-US" altLang="zh-CN" sz="1800" dirty="0"/>
              <a:t>1</a:t>
            </a:r>
            <a:r>
              <a:rPr lang="zh-CN" altLang="en-US" sz="1800" dirty="0"/>
              <a:t>万的整数），就是我们想要的四位数的随机数了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练习题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编写一个函数，计算三个数字的大小，按从小到大顺序输出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思路：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1</a:t>
            </a:r>
            <a:r>
              <a:rPr lang="zh-CN" altLang="en-US" sz="1800" dirty="0"/>
              <a:t>，定义一个函数，该函数具有</a:t>
            </a:r>
            <a:r>
              <a:rPr lang="en-US" altLang="zh-CN" sz="1800" dirty="0"/>
              <a:t>3</a:t>
            </a:r>
            <a:r>
              <a:rPr lang="zh-CN" altLang="en-US" sz="1800" dirty="0"/>
              <a:t>个参数，分别用</a:t>
            </a:r>
            <a:r>
              <a:rPr lang="en-US" altLang="zh-CN" sz="1800" dirty="0"/>
              <a:t>num1</a:t>
            </a:r>
            <a:r>
              <a:rPr lang="zh-CN" altLang="en-US" sz="1800" dirty="0"/>
              <a:t>、</a:t>
            </a:r>
            <a:r>
              <a:rPr lang="en-US" altLang="zh-CN" sz="1800" dirty="0"/>
              <a:t>num2</a:t>
            </a:r>
            <a:r>
              <a:rPr lang="zh-CN" altLang="en-US" sz="1800" dirty="0"/>
              <a:t>、</a:t>
            </a:r>
            <a:r>
              <a:rPr lang="en-US" altLang="zh-CN" sz="1800" dirty="0"/>
              <a:t>num3</a:t>
            </a:r>
            <a:r>
              <a:rPr lang="zh-CN" altLang="en-US" sz="1800" dirty="0"/>
              <a:t>来表示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2</a:t>
            </a:r>
            <a:r>
              <a:rPr lang="zh-CN" altLang="en-US" sz="1800" dirty="0"/>
              <a:t>，在函数体中，定义</a:t>
            </a:r>
            <a:r>
              <a:rPr lang="en-US" altLang="zh-CN" sz="1800" dirty="0"/>
              <a:t>3</a:t>
            </a:r>
            <a:r>
              <a:rPr lang="zh-CN" altLang="en-US" sz="1800" dirty="0"/>
              <a:t>个变量，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分别接收</a:t>
            </a:r>
            <a:r>
              <a:rPr lang="en-US" altLang="zh-CN" sz="1800" dirty="0"/>
              <a:t>num1</a:t>
            </a:r>
            <a:r>
              <a:rPr lang="zh-CN" altLang="en-US" sz="1800" dirty="0"/>
              <a:t>、</a:t>
            </a:r>
            <a:r>
              <a:rPr lang="en-US" altLang="zh-CN" sz="1800" dirty="0"/>
              <a:t>num2</a:t>
            </a:r>
            <a:r>
              <a:rPr lang="zh-CN" altLang="en-US" sz="1800" dirty="0"/>
              <a:t>、</a:t>
            </a:r>
            <a:r>
              <a:rPr lang="en-US" altLang="zh-CN" sz="1800" dirty="0" smtClean="0"/>
              <a:t>num3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3</a:t>
            </a:r>
            <a:r>
              <a:rPr lang="zh-CN" altLang="en-US" sz="1800" dirty="0"/>
              <a:t>，判断，如果</a:t>
            </a:r>
            <a:r>
              <a:rPr lang="en-US" altLang="zh-CN" sz="1800" dirty="0"/>
              <a:t>a</a:t>
            </a:r>
            <a:r>
              <a:rPr lang="zh-CN" altLang="en-US" sz="1800" dirty="0"/>
              <a:t>大于</a:t>
            </a:r>
            <a:r>
              <a:rPr lang="en-US" altLang="zh-CN" sz="1800" dirty="0"/>
              <a:t>b</a:t>
            </a:r>
            <a:r>
              <a:rPr lang="zh-CN" altLang="en-US" sz="1800" dirty="0"/>
              <a:t>，则</a:t>
            </a:r>
            <a:r>
              <a:rPr lang="en-US" altLang="zh-CN" sz="1800" dirty="0"/>
              <a:t>a</a:t>
            </a:r>
            <a:r>
              <a:rPr lang="zh-CN" altLang="en-US" sz="1800" dirty="0"/>
              <a:t>与</a:t>
            </a:r>
            <a:r>
              <a:rPr lang="en-US" altLang="zh-CN" sz="1800" dirty="0"/>
              <a:t>b</a:t>
            </a:r>
            <a:r>
              <a:rPr lang="zh-CN" altLang="en-US" sz="1800" dirty="0"/>
              <a:t>的值交换。方法可以用</a:t>
            </a:r>
            <a:r>
              <a:rPr lang="en-US" altLang="zh-CN" sz="1800" dirty="0"/>
              <a:t>1</a:t>
            </a:r>
            <a:r>
              <a:rPr lang="zh-CN" altLang="en-US" sz="1800" dirty="0"/>
              <a:t>个临时变量，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=a; a=b; b=</a:t>
            </a:r>
            <a:r>
              <a:rPr lang="en-US" altLang="zh-CN" sz="1800" dirty="0" err="1"/>
              <a:t>tmp</a:t>
            </a:r>
            <a:r>
              <a:rPr lang="en-US" altLang="zh-CN" sz="1800" dirty="0" smtClean="0"/>
              <a:t>;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4</a:t>
            </a:r>
            <a:r>
              <a:rPr lang="zh-CN" altLang="en-US" sz="1800" dirty="0"/>
              <a:t>，判断，如果</a:t>
            </a:r>
            <a:r>
              <a:rPr lang="en-US" altLang="zh-CN" sz="1800" dirty="0"/>
              <a:t>a</a:t>
            </a:r>
            <a:r>
              <a:rPr lang="zh-CN" altLang="en-US" sz="1800" dirty="0"/>
              <a:t>大于</a:t>
            </a:r>
            <a:r>
              <a:rPr lang="en-US" altLang="zh-CN" sz="1800" dirty="0"/>
              <a:t>c</a:t>
            </a:r>
            <a:r>
              <a:rPr lang="zh-CN" altLang="en-US" sz="1800" dirty="0"/>
              <a:t>，则</a:t>
            </a:r>
            <a:r>
              <a:rPr lang="en-US" altLang="zh-CN" sz="1800" dirty="0"/>
              <a:t>a</a:t>
            </a:r>
            <a:r>
              <a:rPr lang="zh-CN" altLang="en-US" sz="1800" dirty="0"/>
              <a:t>与</a:t>
            </a:r>
            <a:r>
              <a:rPr lang="en-US" altLang="zh-CN" sz="1800" dirty="0"/>
              <a:t>c</a:t>
            </a:r>
            <a:r>
              <a:rPr lang="zh-CN" altLang="en-US" sz="1800" dirty="0"/>
              <a:t>的值交换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5</a:t>
            </a:r>
            <a:r>
              <a:rPr lang="zh-CN" altLang="en-US" sz="1800" dirty="0"/>
              <a:t>，判断，如果</a:t>
            </a:r>
            <a:r>
              <a:rPr lang="en-US" altLang="zh-CN" sz="1800" dirty="0"/>
              <a:t>b</a:t>
            </a:r>
            <a:r>
              <a:rPr lang="zh-CN" altLang="en-US" sz="1800" dirty="0"/>
              <a:t>大于</a:t>
            </a:r>
            <a:r>
              <a:rPr lang="en-US" altLang="zh-CN" sz="1800" dirty="0"/>
              <a:t>c</a:t>
            </a:r>
            <a:r>
              <a:rPr lang="zh-CN" altLang="en-US" sz="1800" dirty="0"/>
              <a:t>，则</a:t>
            </a:r>
            <a:r>
              <a:rPr lang="en-US" altLang="zh-CN" sz="1800" dirty="0"/>
              <a:t>b</a:t>
            </a:r>
            <a:r>
              <a:rPr lang="zh-CN" altLang="en-US" sz="1800" dirty="0"/>
              <a:t>与</a:t>
            </a:r>
            <a:r>
              <a:rPr lang="en-US" altLang="zh-CN" sz="1800" dirty="0"/>
              <a:t>c</a:t>
            </a:r>
            <a:r>
              <a:rPr lang="zh-CN" altLang="en-US" sz="1800" dirty="0"/>
              <a:t>的值交换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6</a:t>
            </a:r>
            <a:r>
              <a:rPr lang="zh-CN" altLang="en-US" sz="1800" dirty="0"/>
              <a:t>，上面的三次判断执行完，</a:t>
            </a:r>
            <a:r>
              <a:rPr lang="en-US" altLang="zh-CN" sz="1800" dirty="0"/>
              <a:t>a</a:t>
            </a:r>
            <a:r>
              <a:rPr lang="zh-CN" altLang="en-US" sz="1800" dirty="0"/>
              <a:t>就是最小值，</a:t>
            </a:r>
            <a:r>
              <a:rPr lang="en-US" altLang="zh-CN" sz="1800" dirty="0"/>
              <a:t>b</a:t>
            </a:r>
            <a:r>
              <a:rPr lang="zh-CN" altLang="en-US" sz="1800" dirty="0"/>
              <a:t>就是中间值，</a:t>
            </a:r>
            <a:r>
              <a:rPr lang="en-US" altLang="zh-CN" sz="1800" dirty="0"/>
              <a:t>c</a:t>
            </a:r>
            <a:r>
              <a:rPr lang="zh-CN" altLang="en-US" sz="1800" dirty="0"/>
              <a:t>就是最大值了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	通过</a:t>
            </a:r>
            <a:r>
              <a:rPr lang="en-US" altLang="zh-CN" sz="1800" dirty="0"/>
              <a:t>return</a:t>
            </a:r>
            <a:r>
              <a:rPr lang="zh-CN" altLang="en-US" sz="1800" dirty="0"/>
              <a:t>，依次把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返回就可以了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练习题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某个公司采用公用电话传递数据，数据是四位的整数，在传递过程中是加密的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加密</a:t>
            </a:r>
            <a:r>
              <a:rPr lang="zh-CN" altLang="en-US" sz="1800" dirty="0"/>
              <a:t>规则如下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 	每位数字都加上</a:t>
            </a:r>
            <a:r>
              <a:rPr lang="en-US" altLang="zh-CN" sz="1800" dirty="0"/>
              <a:t>5</a:t>
            </a:r>
            <a:r>
              <a:rPr lang="zh-CN" altLang="en-US" sz="1800" dirty="0"/>
              <a:t>，然后用除以</a:t>
            </a:r>
            <a:r>
              <a:rPr lang="en-US" altLang="zh-CN" sz="1800" dirty="0"/>
              <a:t>10</a:t>
            </a:r>
            <a:r>
              <a:rPr lang="zh-CN" altLang="en-US" sz="1800" dirty="0"/>
              <a:t>的余数代替该数字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再将第一位和第四位交换，第二位和第三位交换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请</a:t>
            </a:r>
            <a:r>
              <a:rPr lang="zh-CN" altLang="en-US" sz="1800" dirty="0"/>
              <a:t>编写一个函数，传入原文，输出密文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提示：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1</a:t>
            </a:r>
            <a:r>
              <a:rPr lang="zh-CN" altLang="en-US" sz="1800" dirty="0"/>
              <a:t>，取一个字符串的第几位字符，可以用下标的方法，比如 </a:t>
            </a:r>
            <a:r>
              <a:rPr lang="en-US" altLang="zh-CN" sz="1800" dirty="0"/>
              <a:t>"</a:t>
            </a:r>
            <a:r>
              <a:rPr lang="en-US" altLang="zh-CN" sz="1800" dirty="0" err="1" smtClean="0"/>
              <a:t>abcd</a:t>
            </a:r>
            <a:r>
              <a:rPr lang="en-US" altLang="zh-CN" sz="1800" dirty="0" smtClean="0"/>
              <a:t>"[</a:t>
            </a:r>
            <a:r>
              <a:rPr lang="en-US" altLang="zh-CN" sz="1800" dirty="0"/>
              <a:t>1</a:t>
            </a:r>
            <a:r>
              <a:rPr lang="en-US" altLang="zh-CN" sz="1800" dirty="0" smtClean="0"/>
              <a:t>]==</a:t>
            </a:r>
            <a:r>
              <a:rPr lang="en-US" altLang="zh-CN" sz="1800" dirty="0"/>
              <a:t>"</a:t>
            </a:r>
            <a:r>
              <a:rPr lang="en-US" altLang="zh-CN" sz="1800" dirty="0" smtClean="0"/>
              <a:t>b</a:t>
            </a:r>
            <a:r>
              <a:rPr lang="en-US" altLang="zh-CN" sz="1800" dirty="0"/>
              <a:t>"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下标由</a:t>
            </a:r>
            <a:r>
              <a:rPr lang="en-US" altLang="zh-CN" sz="1800" dirty="0"/>
              <a:t>0</a:t>
            </a:r>
            <a:r>
              <a:rPr lang="zh-CN" altLang="en-US" sz="1800" dirty="0"/>
              <a:t>开始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2</a:t>
            </a:r>
            <a:r>
              <a:rPr lang="zh-CN" altLang="en-US" sz="1800" dirty="0"/>
              <a:t>，注意数据类型问题。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练习题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编写一个函数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当输入 </a:t>
            </a:r>
            <a:r>
              <a:rPr lang="en-US" altLang="zh-CN" sz="1800" dirty="0"/>
              <a:t>n </a:t>
            </a:r>
            <a:r>
              <a:rPr lang="zh-CN" altLang="en-US" sz="1800" dirty="0"/>
              <a:t>为偶数时，调用函数求 </a:t>
            </a:r>
            <a:r>
              <a:rPr lang="en-US" altLang="zh-CN" sz="1800" dirty="0"/>
              <a:t>1/2 + 1/4 + ... + 1/n 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结果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当输入 </a:t>
            </a:r>
            <a:r>
              <a:rPr lang="en-US" altLang="zh-CN" sz="1800" dirty="0"/>
              <a:t>n </a:t>
            </a:r>
            <a:r>
              <a:rPr lang="zh-CN" altLang="en-US" sz="1800" dirty="0"/>
              <a:t>为奇数时，调用函数求 </a:t>
            </a:r>
            <a:r>
              <a:rPr lang="en-US" altLang="zh-CN" sz="1800" dirty="0"/>
              <a:t>1/1 + 1/3 + ... + 1/n 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结果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思路：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1</a:t>
            </a:r>
            <a:r>
              <a:rPr lang="zh-CN" altLang="en-US" sz="1800" dirty="0"/>
              <a:t>，声明变量 </a:t>
            </a:r>
            <a:r>
              <a:rPr lang="en-US" altLang="zh-CN" sz="1800" dirty="0"/>
              <a:t>sum</a:t>
            </a:r>
            <a:r>
              <a:rPr lang="zh-CN" altLang="en-US" sz="1800" dirty="0"/>
              <a:t>，初始值为</a:t>
            </a:r>
            <a:r>
              <a:rPr lang="en-US" altLang="zh-CN" sz="1800" dirty="0" smtClean="0"/>
              <a:t>0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2</a:t>
            </a:r>
            <a:r>
              <a:rPr lang="zh-CN" altLang="en-US" sz="1800" dirty="0"/>
              <a:t>，先判断 </a:t>
            </a:r>
            <a:r>
              <a:rPr lang="en-US" altLang="zh-CN" sz="1800" dirty="0"/>
              <a:t>n </a:t>
            </a:r>
            <a:r>
              <a:rPr lang="zh-CN" altLang="en-US" sz="1800" dirty="0"/>
              <a:t>是偶数还是</a:t>
            </a:r>
            <a:r>
              <a:rPr lang="zh-CN" altLang="en-US" sz="1800" dirty="0" smtClean="0"/>
              <a:t>奇数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3</a:t>
            </a:r>
            <a:r>
              <a:rPr lang="zh-CN" altLang="en-US" sz="1800" dirty="0"/>
              <a:t>，如果是偶数，循环，声明变量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，初始值为</a:t>
            </a:r>
            <a:r>
              <a:rPr lang="en-US" altLang="zh-CN" sz="1800" dirty="0"/>
              <a:t>2</a:t>
            </a:r>
            <a:r>
              <a:rPr lang="zh-CN" altLang="en-US" sz="1800" dirty="0"/>
              <a:t>，循环条件为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小于等于</a:t>
            </a:r>
            <a:r>
              <a:rPr lang="en-US" altLang="zh-CN" sz="1800" dirty="0"/>
              <a:t>n</a:t>
            </a:r>
            <a:r>
              <a:rPr lang="zh-CN" altLang="en-US" sz="1800" dirty="0"/>
              <a:t>，步长为</a:t>
            </a:r>
            <a:r>
              <a:rPr lang="en-US" altLang="zh-CN" sz="1800" dirty="0" smtClean="0"/>
              <a:t>2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	</a:t>
            </a:r>
            <a:r>
              <a:rPr lang="zh-CN" altLang="en-US" sz="1800" dirty="0"/>
              <a:t>循环体中，</a:t>
            </a:r>
            <a:r>
              <a:rPr lang="en-US" altLang="zh-CN" sz="1800" dirty="0"/>
              <a:t>sum</a:t>
            </a:r>
            <a:r>
              <a:rPr lang="zh-CN" altLang="en-US" sz="1800" dirty="0"/>
              <a:t>加等于</a:t>
            </a:r>
            <a:r>
              <a:rPr lang="en-US" altLang="zh-CN" sz="1800" dirty="0"/>
              <a:t>1</a:t>
            </a:r>
            <a:r>
              <a:rPr lang="zh-CN" altLang="en-US" sz="1800" dirty="0"/>
              <a:t>除以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即可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4</a:t>
            </a:r>
            <a:r>
              <a:rPr lang="zh-CN" altLang="en-US" sz="1800" dirty="0"/>
              <a:t>，如果是奇数，循环，声明变量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，初始值为</a:t>
            </a:r>
            <a:r>
              <a:rPr lang="en-US" altLang="zh-CN" sz="1800" dirty="0"/>
              <a:t>1</a:t>
            </a:r>
            <a:r>
              <a:rPr lang="zh-CN" altLang="en-US" sz="1800" dirty="0"/>
              <a:t>，循环条件为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小于等于</a:t>
            </a:r>
            <a:r>
              <a:rPr lang="en-US" altLang="zh-CN" sz="1800" dirty="0"/>
              <a:t>n</a:t>
            </a:r>
            <a:r>
              <a:rPr lang="zh-CN" altLang="en-US" sz="1800" dirty="0"/>
              <a:t>，步长为</a:t>
            </a:r>
            <a:r>
              <a:rPr lang="en-US" altLang="zh-CN" sz="1800" dirty="0" smtClean="0"/>
              <a:t>2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	</a:t>
            </a:r>
            <a:r>
              <a:rPr lang="zh-CN" altLang="en-US" sz="1800" dirty="0"/>
              <a:t>循环体中，</a:t>
            </a:r>
            <a:r>
              <a:rPr lang="en-US" altLang="zh-CN" sz="1800" dirty="0"/>
              <a:t>sum</a:t>
            </a:r>
            <a:r>
              <a:rPr lang="zh-CN" altLang="en-US" sz="1800" dirty="0"/>
              <a:t>加等于</a:t>
            </a:r>
            <a:r>
              <a:rPr lang="en-US" altLang="zh-CN" sz="1800" dirty="0"/>
              <a:t>1</a:t>
            </a:r>
            <a:r>
              <a:rPr lang="zh-CN" altLang="en-US" sz="1800" dirty="0"/>
              <a:t>除以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即可。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作业题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，调节好心态，初学者遇题没有思路是正常的，目前能够跟得上课上的节奏即可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en-US" altLang="zh-CN" sz="1800" dirty="0" smtClean="0"/>
              <a:t>2</a:t>
            </a:r>
            <a:r>
              <a:rPr lang="zh-CN" altLang="en-US" sz="1800" dirty="0"/>
              <a:t>，逐步锻炼自己的解题思路，先看我们做过的题，不看思路，先尝试着用文字将解题思路写出来，对照着看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en-US" altLang="zh-CN" sz="1800" dirty="0" smtClean="0"/>
              <a:t>3</a:t>
            </a:r>
            <a:r>
              <a:rPr lang="zh-CN" altLang="en-US" sz="1800" dirty="0"/>
              <a:t>，函数这块特别难，经常搞不清楚什么是定义函数，什么是执行函数，什么时候用参数，什么时候用返回值	初学者有这种困惑是非常正常的，只能够通过不断的理解、消化、练习、敲代码才能够解决。	慢慢来，千万别着急，心态要摆正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en-US" altLang="zh-CN" sz="1800" dirty="0" smtClean="0"/>
              <a:t>4</a:t>
            </a:r>
            <a:r>
              <a:rPr lang="zh-CN" altLang="en-US" sz="1800" dirty="0"/>
              <a:t>，事件驱动那块的每一个事件，都独立的写一遍，</a:t>
            </a:r>
            <a:r>
              <a:rPr lang="en-US" altLang="zh-CN" sz="1800" dirty="0" err="1"/>
              <a:t>onclick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onmouseover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onkeyup</a:t>
            </a:r>
            <a:r>
              <a:rPr lang="zh-CN" altLang="en-US" sz="1800" dirty="0"/>
              <a:t>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 smtClean="0"/>
              <a:t>5</a:t>
            </a:r>
            <a:r>
              <a:rPr lang="zh-CN" altLang="en-US" sz="1800" dirty="0"/>
              <a:t>，编写一个函数，计算任意两个（个位）数字之间所能组成的奇数。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作业题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编写一个函数，计算任意两个（个位）数字之间所能组成的</a:t>
            </a:r>
            <a:r>
              <a:rPr lang="zh-CN" altLang="en-US" sz="1800" dirty="0" smtClean="0"/>
              <a:t>奇数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比如</a:t>
            </a:r>
            <a:r>
              <a:rPr lang="zh-CN" altLang="en-US" sz="1800" dirty="0"/>
              <a:t>： 计算</a:t>
            </a:r>
            <a:r>
              <a:rPr lang="en-US" altLang="zh-CN" sz="1800" dirty="0"/>
              <a:t>0-3</a:t>
            </a:r>
            <a:r>
              <a:rPr lang="zh-CN" altLang="en-US" sz="1800" dirty="0"/>
              <a:t>之间能组成的奇数的是</a:t>
            </a:r>
            <a:r>
              <a:rPr lang="en-US" altLang="zh-CN" sz="1800" dirty="0"/>
              <a:t>01</a:t>
            </a:r>
            <a:r>
              <a:rPr lang="zh-CN" altLang="en-US" sz="1800" dirty="0"/>
              <a:t>、</a:t>
            </a:r>
            <a:r>
              <a:rPr lang="en-US" altLang="zh-CN" sz="1800" dirty="0"/>
              <a:t>03</a:t>
            </a:r>
            <a:r>
              <a:rPr lang="zh-CN" altLang="en-US" sz="1800" dirty="0"/>
              <a:t>、</a:t>
            </a:r>
            <a:r>
              <a:rPr lang="en-US" altLang="zh-CN" sz="1800" dirty="0"/>
              <a:t>13</a:t>
            </a:r>
            <a:r>
              <a:rPr lang="zh-CN" altLang="en-US" sz="1800" dirty="0"/>
              <a:t>、</a:t>
            </a:r>
            <a:r>
              <a:rPr lang="en-US" altLang="zh-CN" sz="1800" dirty="0"/>
              <a:t>21</a:t>
            </a:r>
            <a:r>
              <a:rPr lang="zh-CN" altLang="en-US" sz="1800" dirty="0"/>
              <a:t>、</a:t>
            </a:r>
            <a:r>
              <a:rPr lang="en-US" altLang="zh-CN" sz="1800" dirty="0"/>
              <a:t>23</a:t>
            </a:r>
            <a:r>
              <a:rPr lang="zh-CN" altLang="en-US" sz="1800" dirty="0"/>
              <a:t>、</a:t>
            </a:r>
            <a:r>
              <a:rPr lang="en-US" altLang="zh-CN" sz="1800" dirty="0" smtClean="0"/>
              <a:t>31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思路：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1</a:t>
            </a:r>
            <a:r>
              <a:rPr lang="zh-CN" altLang="en-US" sz="1800" dirty="0"/>
              <a:t>，定义函数 </a:t>
            </a:r>
            <a:r>
              <a:rPr lang="en-US" altLang="zh-CN" sz="1800" dirty="0" err="1"/>
              <a:t>fn</a:t>
            </a:r>
            <a:r>
              <a:rPr lang="zh-CN" altLang="en-US" sz="1800" dirty="0"/>
              <a:t>，参数有 </a:t>
            </a:r>
            <a:r>
              <a:rPr lang="en-US" altLang="zh-CN" sz="1800" dirty="0"/>
              <a:t>a</a:t>
            </a:r>
            <a:r>
              <a:rPr lang="zh-CN" altLang="en-US" sz="1800" dirty="0"/>
              <a:t>和</a:t>
            </a:r>
            <a:r>
              <a:rPr lang="en-US" altLang="zh-CN" sz="1800" dirty="0"/>
              <a:t>b</a:t>
            </a:r>
            <a:r>
              <a:rPr lang="zh-CN" altLang="en-US" sz="1800" dirty="0"/>
              <a:t>，</a:t>
            </a:r>
            <a:r>
              <a:rPr lang="en-US" altLang="zh-CN" sz="1800" dirty="0"/>
              <a:t>a</a:t>
            </a:r>
            <a:r>
              <a:rPr lang="zh-CN" altLang="en-US" sz="1800" dirty="0"/>
              <a:t>指最小值，</a:t>
            </a:r>
            <a:r>
              <a:rPr lang="en-US" altLang="zh-CN" sz="1800" dirty="0"/>
              <a:t>b</a:t>
            </a:r>
            <a:r>
              <a:rPr lang="zh-CN" altLang="en-US" sz="1800" dirty="0"/>
              <a:t>指最大值，</a:t>
            </a:r>
            <a:r>
              <a:rPr lang="en-US" altLang="zh-CN" sz="1800" dirty="0"/>
              <a:t>a</a:t>
            </a:r>
            <a:r>
              <a:rPr lang="zh-CN" altLang="en-US" sz="1800" dirty="0"/>
              <a:t>和</a:t>
            </a:r>
            <a:r>
              <a:rPr lang="en-US" altLang="zh-CN" sz="1800" dirty="0"/>
              <a:t>b</a:t>
            </a:r>
            <a:r>
              <a:rPr lang="zh-CN" altLang="en-US" sz="1800" dirty="0"/>
              <a:t>都是个位数字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2</a:t>
            </a:r>
            <a:r>
              <a:rPr lang="zh-CN" altLang="en-US" sz="1800" dirty="0"/>
              <a:t>，函数体，外层循环，定义变量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初始值等于</a:t>
            </a:r>
            <a:r>
              <a:rPr lang="en-US" altLang="zh-CN" sz="1800" dirty="0"/>
              <a:t>a</a:t>
            </a:r>
            <a:r>
              <a:rPr lang="zh-CN" altLang="en-US" sz="1800" dirty="0"/>
              <a:t>，循环条件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小于等于</a:t>
            </a:r>
            <a:r>
              <a:rPr lang="en-US" altLang="zh-CN" sz="1800" dirty="0"/>
              <a:t>b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3</a:t>
            </a:r>
            <a:r>
              <a:rPr lang="zh-CN" altLang="en-US" sz="1800" dirty="0"/>
              <a:t>，在外层循环里，写内层循环，定义变量</a:t>
            </a:r>
            <a:r>
              <a:rPr lang="en-US" altLang="zh-CN" sz="1800" dirty="0"/>
              <a:t>j</a:t>
            </a:r>
            <a:r>
              <a:rPr lang="zh-CN" altLang="en-US" sz="1800" dirty="0"/>
              <a:t>，</a:t>
            </a:r>
            <a:r>
              <a:rPr lang="en-US" altLang="zh-CN" sz="1800" dirty="0"/>
              <a:t>j</a:t>
            </a:r>
            <a:r>
              <a:rPr lang="zh-CN" altLang="en-US" sz="1800" dirty="0"/>
              <a:t>初始值等于</a:t>
            </a:r>
            <a:r>
              <a:rPr lang="en-US" altLang="zh-CN" sz="1800" dirty="0"/>
              <a:t>a</a:t>
            </a:r>
            <a:r>
              <a:rPr lang="zh-CN" altLang="en-US" sz="1800" dirty="0"/>
              <a:t>，循环条件</a:t>
            </a:r>
            <a:r>
              <a:rPr lang="en-US" altLang="zh-CN" sz="1800" dirty="0"/>
              <a:t>j</a:t>
            </a:r>
            <a:r>
              <a:rPr lang="zh-CN" altLang="en-US" sz="1800" dirty="0"/>
              <a:t>小于等于</a:t>
            </a:r>
            <a:r>
              <a:rPr lang="en-US" altLang="zh-CN" sz="1800" dirty="0"/>
              <a:t>b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4</a:t>
            </a:r>
            <a:r>
              <a:rPr lang="zh-CN" altLang="en-US" sz="1800" dirty="0"/>
              <a:t>，在内层循环中，判断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和</a:t>
            </a:r>
            <a:r>
              <a:rPr lang="en-US" altLang="zh-CN" sz="1800" dirty="0"/>
              <a:t>j</a:t>
            </a:r>
            <a:r>
              <a:rPr lang="zh-CN" altLang="en-US" sz="1800" dirty="0"/>
              <a:t>字符串拼接的结果是不是奇数，并且判断</a:t>
            </a:r>
            <a:r>
              <a:rPr lang="en-US" altLang="zh-CN" sz="1800" dirty="0" err="1"/>
              <a:t>i</a:t>
            </a:r>
            <a:r>
              <a:rPr lang="zh-CN" altLang="en-US" sz="1800" dirty="0"/>
              <a:t>是不是不等于</a:t>
            </a:r>
            <a:r>
              <a:rPr lang="en-US" altLang="zh-CN" sz="1800" dirty="0"/>
              <a:t>j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5</a:t>
            </a:r>
            <a:r>
              <a:rPr lang="zh-CN" altLang="en-US" sz="1800" dirty="0"/>
              <a:t>，条件成立时，就是我们想要的奇数了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课程大纲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en-US" dirty="0" smtClean="0"/>
              <a:t>什么是函数</a:t>
            </a:r>
            <a:endParaRPr lang="en-US" altLang="zh-CN" sz="2400" dirty="0" smtClean="0"/>
          </a:p>
          <a:p>
            <a:pPr algn="l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、函数的编写和执行（重点）</a:t>
            </a:r>
            <a:endParaRPr lang="en-US" altLang="zh-CN" sz="2400" dirty="0" smtClean="0"/>
          </a:p>
          <a:p>
            <a:pPr algn="l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dirty="0" smtClean="0"/>
              <a:t>事件驱动（重点）</a:t>
            </a:r>
            <a:endParaRPr lang="en-US" altLang="zh-CN" sz="2400" dirty="0" smtClean="0"/>
          </a:p>
          <a:p>
            <a:pPr algn="l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什么是函数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函数是由事件驱动的或者当它被调用时执行的可重复使用的代码块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函数</a:t>
            </a:r>
            <a:r>
              <a:rPr lang="zh-CN" altLang="en-US" sz="1800" dirty="0"/>
              <a:t>实际上就是功能、工具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特点：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1</a:t>
            </a:r>
            <a:r>
              <a:rPr lang="zh-CN" altLang="en-US" sz="1800" dirty="0"/>
              <a:t>，代码可以重复</a:t>
            </a:r>
            <a:r>
              <a:rPr lang="zh-CN" altLang="en-US" sz="1800" dirty="0" smtClean="0"/>
              <a:t>使用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2</a:t>
            </a:r>
            <a:r>
              <a:rPr lang="zh-CN" altLang="en-US" sz="1800" dirty="0"/>
              <a:t>，代码便于管理，语义化的</a:t>
            </a:r>
            <a:r>
              <a:rPr lang="zh-CN" altLang="en-US" sz="1800" dirty="0" smtClean="0"/>
              <a:t>代码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3</a:t>
            </a:r>
            <a:r>
              <a:rPr lang="zh-CN" altLang="en-US" sz="1800" dirty="0"/>
              <a:t>，便于控制代码的执行时间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函数的编写和执行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函数的两种创建方法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声明式 （函数关键字声明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	</a:t>
            </a:r>
            <a:r>
              <a:rPr lang="en-US" altLang="zh-CN" sz="1800" dirty="0" smtClean="0"/>
              <a:t>function </a:t>
            </a:r>
            <a:r>
              <a:rPr lang="zh-CN" altLang="en-US" sz="1800" dirty="0"/>
              <a:t>函数名 </a:t>
            </a:r>
            <a:r>
              <a:rPr lang="en-US" altLang="zh-CN" sz="1800" dirty="0"/>
              <a:t>( </a:t>
            </a:r>
            <a:r>
              <a:rPr lang="zh-CN" altLang="en-US" sz="1800" dirty="0"/>
              <a:t>一组参数 </a:t>
            </a:r>
            <a:r>
              <a:rPr lang="en-US" altLang="zh-CN" sz="1800" dirty="0"/>
              <a:t>) </a:t>
            </a:r>
            <a:r>
              <a:rPr lang="en-US" altLang="zh-CN" sz="1800" dirty="0" smtClean="0"/>
              <a:t>{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		// </a:t>
            </a:r>
            <a:r>
              <a:rPr lang="zh-CN" altLang="en-US" sz="1800" dirty="0"/>
              <a:t>代码</a:t>
            </a:r>
            <a:r>
              <a:rPr lang="zh-CN" altLang="en-US" sz="1800" dirty="0" smtClean="0"/>
              <a:t>块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	</a:t>
            </a: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/>
              <a:t>赋值式（将匿名函数赋给变量）	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变量名 </a:t>
            </a:r>
            <a:r>
              <a:rPr lang="en-US" altLang="zh-CN" sz="1800" dirty="0"/>
              <a:t>= function ( </a:t>
            </a:r>
            <a:r>
              <a:rPr lang="zh-CN" altLang="en-US" sz="1800" dirty="0"/>
              <a:t>一组参数 </a:t>
            </a:r>
            <a:r>
              <a:rPr lang="en-US" altLang="zh-CN" sz="1800" dirty="0"/>
              <a:t>) </a:t>
            </a:r>
            <a:r>
              <a:rPr lang="en-US" altLang="zh-CN" sz="1800" dirty="0" smtClean="0"/>
              <a:t>{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		// </a:t>
            </a:r>
            <a:r>
              <a:rPr lang="zh-CN" altLang="en-US" sz="1800" dirty="0"/>
              <a:t>代码</a:t>
            </a:r>
            <a:r>
              <a:rPr lang="zh-CN" altLang="en-US" sz="1800" dirty="0" smtClean="0"/>
              <a:t>块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	</a:t>
            </a: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备注</a:t>
            </a:r>
            <a:r>
              <a:rPr lang="zh-CN" altLang="en-US" sz="1800" dirty="0"/>
              <a:t>：如果用赋值式创建函数，比如 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a = function b(){}</a:t>
            </a:r>
            <a:r>
              <a:rPr lang="zh-CN" altLang="en-US" sz="1800" dirty="0"/>
              <a:t>，</a:t>
            </a:r>
            <a:r>
              <a:rPr lang="en-US" altLang="zh-CN" sz="1800" dirty="0"/>
              <a:t>a</a:t>
            </a:r>
            <a:r>
              <a:rPr lang="zh-CN" altLang="en-US" sz="1800" dirty="0"/>
              <a:t>能够找到函数，</a:t>
            </a:r>
            <a:r>
              <a:rPr lang="en-US" altLang="zh-CN" sz="1800" dirty="0"/>
              <a:t>b</a:t>
            </a:r>
            <a:r>
              <a:rPr lang="zh-CN" altLang="en-US" sz="1800" dirty="0"/>
              <a:t>找不到函数。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函数的编写和执行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函数的执行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当调用该函数时，会执行函数内的代码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如果想调用某个函数，写该函数的名称，然后写小括号就可以了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如果该函数在定义时，有一些参数，我们也应该在小括号中把参数给定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 smtClean="0"/>
              <a:t>除了直接写函数名调用函数以外，还可以通过</a:t>
            </a:r>
            <a:r>
              <a:rPr lang="en-US" altLang="zh-CN" sz="1800" dirty="0" smtClean="0"/>
              <a:t>new</a:t>
            </a:r>
            <a:r>
              <a:rPr lang="zh-CN" altLang="en-US" sz="1800" dirty="0" smtClean="0"/>
              <a:t>来调用函数。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函数</a:t>
            </a:r>
            <a:r>
              <a:rPr lang="zh-CN" altLang="en-US" sz="1800" dirty="0"/>
              <a:t>的参数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可以向函数中传递一些数据，这些数据被称为参数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形参：声明函数时的</a:t>
            </a:r>
            <a:r>
              <a:rPr lang="zh-CN" altLang="en-US" sz="1800" dirty="0" smtClean="0"/>
              <a:t>参数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实参：执行函数时的参数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函数的编写和执行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关键字 </a:t>
            </a:r>
            <a:r>
              <a:rPr lang="en-US" altLang="zh-CN" sz="1800" dirty="0"/>
              <a:t>return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zh-CN" altLang="en-US" sz="1800" dirty="0" smtClean="0"/>
              <a:t>函数</a:t>
            </a:r>
            <a:r>
              <a:rPr lang="zh-CN" altLang="en-US" sz="1800" dirty="0"/>
              <a:t>执行后，是可以有返回值的，这个返回值在函数定义时，要通过 </a:t>
            </a:r>
            <a:r>
              <a:rPr lang="en-US" altLang="zh-CN" sz="1800" dirty="0"/>
              <a:t>return </a:t>
            </a:r>
            <a:r>
              <a:rPr lang="zh-CN" altLang="en-US" sz="1800" dirty="0"/>
              <a:t>关键字指定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return </a:t>
            </a:r>
            <a:r>
              <a:rPr lang="zh-CN" altLang="en-US" sz="1800" dirty="0"/>
              <a:t>同时具有跳出当前函数的作用，即执行到 </a:t>
            </a:r>
            <a:r>
              <a:rPr lang="en-US" altLang="zh-CN" sz="1800" dirty="0"/>
              <a:t>return </a:t>
            </a:r>
            <a:r>
              <a:rPr lang="zh-CN" altLang="en-US" sz="1800" dirty="0"/>
              <a:t>后，函数中 </a:t>
            </a:r>
            <a:r>
              <a:rPr lang="en-US" altLang="zh-CN" sz="1800" dirty="0"/>
              <a:t>return </a:t>
            </a:r>
            <a:r>
              <a:rPr lang="zh-CN" altLang="en-US" sz="1800" dirty="0"/>
              <a:t>后面的代码就不再执行了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如果定义函数时，函数体中没有 </a:t>
            </a:r>
            <a:r>
              <a:rPr lang="en-US" altLang="zh-CN" sz="1800" dirty="0"/>
              <a:t>return</a:t>
            </a:r>
            <a:r>
              <a:rPr lang="zh-CN" altLang="en-US" sz="1800" dirty="0"/>
              <a:t>，则该函数的返回值为 </a:t>
            </a:r>
            <a:r>
              <a:rPr lang="en-US" altLang="zh-CN" sz="1800" dirty="0"/>
              <a:t>undefined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return </a:t>
            </a:r>
            <a:r>
              <a:rPr lang="zh-CN" altLang="en-US" sz="1800" dirty="0"/>
              <a:t>后面可以接任意类型的数据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zh-CN" altLang="en-US" sz="1800" dirty="0" smtClean="0"/>
              <a:t>代码</a:t>
            </a:r>
            <a:r>
              <a:rPr lang="zh-CN" altLang="en-US" sz="1800" dirty="0"/>
              <a:t>示例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function </a:t>
            </a:r>
            <a:r>
              <a:rPr lang="en-US" altLang="zh-CN" sz="1800" dirty="0" err="1"/>
              <a:t>fn</a:t>
            </a:r>
            <a:r>
              <a:rPr lang="en-US" altLang="zh-CN" sz="1800" dirty="0" smtClean="0"/>
              <a:t>(){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	return "</a:t>
            </a:r>
            <a:r>
              <a:rPr lang="en-US" altLang="zh-CN" sz="1800" dirty="0" err="1" smtClean="0"/>
              <a:t>abc</a:t>
            </a:r>
            <a:r>
              <a:rPr lang="en-US" altLang="zh-CN" sz="1800" dirty="0" smtClean="0"/>
              <a:t>"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</a:t>
            </a: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result = </a:t>
            </a:r>
            <a:r>
              <a:rPr lang="en-US" altLang="zh-CN" sz="1800" dirty="0" err="1"/>
              <a:t>fn</a:t>
            </a:r>
            <a:r>
              <a:rPr lang="en-US" altLang="zh-CN" sz="1800" dirty="0" smtClean="0"/>
              <a:t>();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alert( result );	// "</a:t>
            </a:r>
            <a:r>
              <a:rPr lang="en-US" altLang="zh-CN" sz="1800" dirty="0" err="1"/>
              <a:t>abc</a:t>
            </a:r>
            <a:r>
              <a:rPr lang="en-US" altLang="zh-CN" sz="1800" dirty="0"/>
              <a:t>"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函数的编写和执行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关键字 </a:t>
            </a:r>
            <a:r>
              <a:rPr lang="en-US" altLang="zh-CN" sz="1800" dirty="0"/>
              <a:t>this</a:t>
            </a:r>
            <a:r>
              <a:rPr lang="zh-CN" altLang="en-US" sz="1800" dirty="0"/>
              <a:t>：</a:t>
            </a:r>
            <a:r>
              <a:rPr lang="en-US" altLang="zh-CN" sz="1800" dirty="0"/>
              <a:t>this </a:t>
            </a:r>
            <a:r>
              <a:rPr lang="zh-CN" altLang="en-US" sz="1800" dirty="0"/>
              <a:t>总是指向调用该函数的对象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代码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 err="1"/>
              <a:t>btn.onclick</a:t>
            </a:r>
            <a:r>
              <a:rPr lang="en-US" altLang="zh-CN" sz="1800" dirty="0"/>
              <a:t> = function</a:t>
            </a:r>
            <a:r>
              <a:rPr lang="en-US" altLang="zh-CN" sz="1800" dirty="0" smtClean="0"/>
              <a:t>(){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	</a:t>
            </a:r>
            <a:r>
              <a:rPr lang="en-US" altLang="zh-CN" sz="1800" dirty="0" err="1"/>
              <a:t>console.log</a:t>
            </a:r>
            <a:r>
              <a:rPr lang="en-US" altLang="zh-CN" sz="1800" dirty="0"/>
              <a:t>( this );	// </a:t>
            </a:r>
            <a:r>
              <a:rPr lang="zh-CN" altLang="en-US" sz="1800" dirty="0"/>
              <a:t>这里的 </a:t>
            </a:r>
            <a:r>
              <a:rPr lang="en-US" altLang="zh-CN" sz="1800" dirty="0"/>
              <a:t>this </a:t>
            </a:r>
            <a:r>
              <a:rPr lang="zh-CN" altLang="en-US" sz="1800" dirty="0"/>
              <a:t>指 </a:t>
            </a:r>
            <a:r>
              <a:rPr lang="en-US" altLang="zh-CN" sz="1800" dirty="0" err="1"/>
              <a:t>btn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元素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代码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function </a:t>
            </a:r>
            <a:r>
              <a:rPr lang="en-US" altLang="zh-CN" sz="1800" dirty="0" err="1"/>
              <a:t>fn</a:t>
            </a:r>
            <a:r>
              <a:rPr lang="en-US" altLang="zh-CN" sz="1800" dirty="0" smtClean="0"/>
              <a:t>(){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	</a:t>
            </a:r>
            <a:r>
              <a:rPr lang="en-US" altLang="zh-CN" sz="1800" dirty="0" err="1"/>
              <a:t>console.log</a:t>
            </a:r>
            <a:r>
              <a:rPr lang="en-US" altLang="zh-CN" sz="1800" dirty="0"/>
              <a:t>( this </a:t>
            </a:r>
            <a:r>
              <a:rPr lang="en-US" altLang="zh-CN" sz="1800" dirty="0" smtClean="0"/>
              <a:t>);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</a:t>
            </a: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</a:t>
            </a:r>
            <a:r>
              <a:rPr lang="en-US" altLang="zh-CN" sz="1800" dirty="0" err="1" smtClean="0"/>
              <a:t>fn</a:t>
            </a:r>
            <a:r>
              <a:rPr lang="en-US" altLang="zh-CN" sz="1800" dirty="0"/>
              <a:t>();	// </a:t>
            </a:r>
            <a:r>
              <a:rPr lang="zh-CN" altLang="en-US" sz="1800" dirty="0"/>
              <a:t>这里的 </a:t>
            </a:r>
            <a:r>
              <a:rPr lang="en-US" altLang="zh-CN" sz="1800" dirty="0"/>
              <a:t>this </a:t>
            </a:r>
            <a:r>
              <a:rPr lang="zh-CN" altLang="en-US" sz="1800" dirty="0"/>
              <a:t>指 </a:t>
            </a:r>
            <a:r>
              <a:rPr lang="en-US" altLang="zh-CN" sz="1800" dirty="0"/>
              <a:t>window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fn</a:t>
            </a:r>
            <a:r>
              <a:rPr lang="en-US" altLang="zh-CN" sz="1800" dirty="0"/>
              <a:t>() </a:t>
            </a:r>
            <a:r>
              <a:rPr lang="zh-CN" altLang="en-US" sz="1800" dirty="0"/>
              <a:t>相当于 </a:t>
            </a:r>
            <a:r>
              <a:rPr lang="en-US" altLang="zh-CN" sz="1800" dirty="0" err="1"/>
              <a:t>window.fn</a:t>
            </a:r>
            <a:r>
              <a:rPr lang="en-US" altLang="zh-CN" sz="1800" dirty="0"/>
              <a:t>();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函数的编写和执行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注意绑定事件时，加括号和不加括号的区别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代码：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function  </a:t>
            </a:r>
            <a:r>
              <a:rPr lang="en-US" altLang="zh-CN" sz="1800" dirty="0" err="1"/>
              <a:t>fn</a:t>
            </a:r>
            <a:r>
              <a:rPr lang="en-US" altLang="zh-CN" sz="1800" dirty="0"/>
              <a:t>(){   alert()   }		// </a:t>
            </a:r>
            <a:r>
              <a:rPr lang="zh-CN" altLang="en-US" sz="1800" dirty="0"/>
              <a:t>定义了一个</a:t>
            </a:r>
            <a:r>
              <a:rPr lang="zh-CN" altLang="en-US" sz="1800" dirty="0" smtClean="0"/>
              <a:t>函数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btn1.onclick = function(){   </a:t>
            </a:r>
            <a:r>
              <a:rPr lang="en-US" altLang="zh-CN" sz="1800" dirty="0" err="1"/>
              <a:t>fn</a:t>
            </a:r>
            <a:r>
              <a:rPr lang="en-US" altLang="zh-CN" sz="1800" dirty="0"/>
              <a:t>();   }	// </a:t>
            </a:r>
            <a:r>
              <a:rPr lang="zh-CN" altLang="en-US" sz="1800" dirty="0"/>
              <a:t>当点击 </a:t>
            </a:r>
            <a:r>
              <a:rPr lang="en-US" altLang="zh-CN" sz="1800" dirty="0"/>
              <a:t>btn1 </a:t>
            </a:r>
            <a:r>
              <a:rPr lang="zh-CN" altLang="en-US" sz="1800" dirty="0"/>
              <a:t>时，执行 </a:t>
            </a:r>
            <a:r>
              <a:rPr lang="en-US" altLang="zh-CN" sz="1800" dirty="0" err="1"/>
              <a:t>fn</a:t>
            </a:r>
            <a:r>
              <a:rPr lang="en-US" altLang="zh-CN" sz="1800" dirty="0"/>
              <a:t> </a:t>
            </a:r>
            <a:r>
              <a:rPr lang="zh-CN" altLang="en-US" sz="1800" dirty="0"/>
              <a:t>这个函数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btn2.onclick = </a:t>
            </a:r>
            <a:r>
              <a:rPr lang="en-US" altLang="zh-CN" sz="1800" dirty="0" err="1"/>
              <a:t>fn</a:t>
            </a:r>
            <a:r>
              <a:rPr lang="en-US" altLang="zh-CN" sz="1800" dirty="0"/>
              <a:t>;			// </a:t>
            </a:r>
            <a:r>
              <a:rPr lang="zh-CN" altLang="en-US" sz="1800" dirty="0"/>
              <a:t>当点击 </a:t>
            </a:r>
            <a:r>
              <a:rPr lang="en-US" altLang="zh-CN" sz="1800" dirty="0"/>
              <a:t>btn2 </a:t>
            </a:r>
            <a:r>
              <a:rPr lang="zh-CN" altLang="en-US" sz="1800" dirty="0"/>
              <a:t>时，执行 </a:t>
            </a:r>
            <a:r>
              <a:rPr lang="en-US" altLang="zh-CN" sz="1800" dirty="0" err="1"/>
              <a:t>fn</a:t>
            </a:r>
            <a:r>
              <a:rPr lang="en-US" altLang="zh-CN" sz="1800" dirty="0"/>
              <a:t> </a:t>
            </a:r>
            <a:r>
              <a:rPr lang="zh-CN" altLang="en-US" sz="1800" dirty="0"/>
              <a:t>这个函数。	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btn3.onclick = </a:t>
            </a:r>
            <a:r>
              <a:rPr lang="en-US" altLang="zh-CN" sz="1800" dirty="0" err="1"/>
              <a:t>fn</a:t>
            </a:r>
            <a:r>
              <a:rPr lang="en-US" altLang="zh-CN" sz="1800" dirty="0"/>
              <a:t>();			// </a:t>
            </a:r>
            <a:r>
              <a:rPr lang="zh-CN" altLang="en-US" sz="1800" dirty="0"/>
              <a:t>先执行 </a:t>
            </a:r>
            <a:r>
              <a:rPr lang="en-US" altLang="zh-CN" sz="1800" dirty="0" err="1"/>
              <a:t>fn</a:t>
            </a:r>
            <a:r>
              <a:rPr lang="en-US" altLang="zh-CN" sz="1800" dirty="0"/>
              <a:t> </a:t>
            </a:r>
            <a:r>
              <a:rPr lang="zh-CN" altLang="en-US" sz="1800" dirty="0"/>
              <a:t>这个函数，再将这个函数运行后的返回值赋给</a:t>
            </a:r>
            <a:r>
              <a:rPr lang="en-US" altLang="zh-CN" sz="1800" dirty="0" err="1"/>
              <a:t>onclick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函数的编写和执行</a:t>
            </a:r>
            <a:endParaRPr lang="zh-CN" alt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524000" y="1114743"/>
            <a:ext cx="10566400" cy="5173168"/>
          </a:xfrm>
        </p:spPr>
        <p:txBody>
          <a:bodyPr/>
          <a:lstStyle/>
          <a:p>
            <a:pPr algn="l"/>
            <a:r>
              <a:rPr lang="zh-CN" altLang="en-US" sz="1800" dirty="0"/>
              <a:t>函数的不定参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r>
              <a:rPr lang="zh-CN" altLang="en-US" sz="1800" dirty="0"/>
              <a:t>	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 smtClean="0"/>
              <a:t>在</a:t>
            </a:r>
            <a:r>
              <a:rPr lang="zh-CN" altLang="en-US" sz="1800" dirty="0"/>
              <a:t>函数体中，关键字 </a:t>
            </a:r>
            <a:r>
              <a:rPr lang="en-US" altLang="zh-CN" sz="1800" dirty="0"/>
              <a:t>arguments </a:t>
            </a:r>
            <a:r>
              <a:rPr lang="zh-CN" altLang="en-US" sz="1800" dirty="0"/>
              <a:t>指使用该函数时的所有</a:t>
            </a:r>
            <a:r>
              <a:rPr lang="zh-CN" altLang="en-US" sz="1800" dirty="0" smtClean="0"/>
              <a:t>参数。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</a:t>
            </a:r>
            <a:r>
              <a:rPr lang="en-US" altLang="zh-CN" sz="1800" dirty="0" smtClean="0"/>
              <a:t>arguments</a:t>
            </a:r>
            <a:r>
              <a:rPr lang="zh-CN" altLang="en-US" sz="1800" dirty="0"/>
              <a:t>是一个集合，在集合中，可以通过下标的方法，找到具体所对应的参数；可以通过 </a:t>
            </a:r>
            <a:r>
              <a:rPr lang="en-US" altLang="zh-CN" sz="1800" dirty="0"/>
              <a:t>length </a:t>
            </a:r>
            <a:r>
              <a:rPr lang="zh-CN" altLang="en-US" sz="1800" dirty="0"/>
              <a:t>属性，求出该 </a:t>
            </a:r>
            <a:r>
              <a:rPr lang="en-US" altLang="zh-CN" sz="1800" dirty="0"/>
              <a:t>arguments </a:t>
            </a:r>
            <a:r>
              <a:rPr lang="zh-CN" altLang="en-US" sz="1800" dirty="0"/>
              <a:t>对象的数量。	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 smtClean="0"/>
              <a:t>集合</a:t>
            </a:r>
            <a:r>
              <a:rPr lang="zh-CN" altLang="en-US" sz="1800" dirty="0"/>
              <a:t>：指多个数据组合在一起，形成一个包。	</a:t>
            </a:r>
            <a:endParaRPr lang="en-US" altLang="zh-CN" sz="1800" dirty="0" smtClean="0"/>
          </a:p>
          <a:p>
            <a:pPr algn="l"/>
            <a:r>
              <a:rPr lang="en-US" altLang="zh-CN" sz="1800" dirty="0"/>
              <a:t>	</a:t>
            </a:r>
            <a:r>
              <a:rPr lang="zh-CN" altLang="en-US" sz="1800" dirty="0" smtClean="0"/>
              <a:t>下标</a:t>
            </a:r>
            <a:r>
              <a:rPr lang="zh-CN" altLang="en-US" sz="1800" dirty="0"/>
              <a:t>：指在一个集合中，根据一个数学编号，求出对应的具体数据。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3443</Words>
  <Application>WPS 演示</Application>
  <PresentationFormat>宽屏</PresentationFormat>
  <Paragraphs>272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黑体</vt:lpstr>
      <vt:lpstr>Calibri</vt:lpstr>
      <vt:lpstr>Times New Roman</vt:lpstr>
      <vt:lpstr>Arial Unicode MS</vt:lpstr>
      <vt:lpstr>Calibri Light</vt:lpstr>
      <vt:lpstr>1_空白设计模板</vt:lpstr>
      <vt:lpstr>PowerPoint 演示文稿</vt:lpstr>
      <vt:lpstr>课程大纲</vt:lpstr>
      <vt:lpstr>什么是函数</vt:lpstr>
      <vt:lpstr>函数的编写和执行</vt:lpstr>
      <vt:lpstr>函数的编写和执行</vt:lpstr>
      <vt:lpstr>函数的编写和执行</vt:lpstr>
      <vt:lpstr>函数的编写和执行</vt:lpstr>
      <vt:lpstr>函数的编写和执行</vt:lpstr>
      <vt:lpstr>函数的编写和执行</vt:lpstr>
      <vt:lpstr>函数的编写和执行</vt:lpstr>
      <vt:lpstr>事件驱动</vt:lpstr>
      <vt:lpstr>练习题</vt:lpstr>
      <vt:lpstr>练习题</vt:lpstr>
      <vt:lpstr>练习题</vt:lpstr>
      <vt:lpstr>练习题</vt:lpstr>
      <vt:lpstr>作业题</vt:lpstr>
      <vt:lpstr>作业题</vt:lpstr>
      <vt:lpstr>PowerPoint 演示文稿</vt:lpstr>
    </vt:vector>
  </TitlesOfParts>
  <LinksUpToDate>false</LinksUpToDate>
  <SharedDoc>false</SharedDoc>
  <HyperlinksChanged>false</HyperlinksChanged>
  <AppVersion>14.0000</AppVersion>
  <Pages>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coding1</dc:creator>
  <cp:lastModifiedBy>Administrator</cp:lastModifiedBy>
  <cp:revision>20</cp:revision>
  <dcterms:created xsi:type="dcterms:W3CDTF">2018-08-23T12:46:09Z</dcterms:created>
  <dcterms:modified xsi:type="dcterms:W3CDTF">2018-08-23T16:00:28Z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