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5"/>
  </p:handoutMasterIdLst>
  <p:sldIdLst>
    <p:sldId id="258" r:id="rId3"/>
    <p:sldId id="256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61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100" y="-76200"/>
            <a:ext cx="12364085" cy="7039610"/>
          </a:xfrm>
          <a:prstGeom prst="rect">
            <a:avLst/>
          </a:prstGeom>
          <a:noFill/>
        </p:spPr>
      </p:pic>
      <p:pic>
        <p:nvPicPr>
          <p:cNvPr id="9" name="图片 8" descr="C:/Users/coding1/AppData/Roaming/JisuOffice/ETemp/98744_7516680/fImage15604875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-74295"/>
            <a:ext cx="12393295" cy="7059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-19050"/>
            <a:ext cx="12287885" cy="6893560"/>
          </a:xfrm>
          <a:prstGeom prst="rect">
            <a:avLst/>
          </a:prstGeom>
          <a:noFill/>
        </p:spPr>
      </p:pic>
      <p:pic>
        <p:nvPicPr>
          <p:cNvPr id="5" name="图片 4" descr="C:/Users/coding1/AppData/Roaming/JisuOffice/ETemp/98744_7516680/fImage3588077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45" y="-31750"/>
            <a:ext cx="12308840" cy="6953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6675" y="-47625"/>
            <a:ext cx="12318365" cy="6934200"/>
          </a:xfrm>
          <a:prstGeom prst="rect">
            <a:avLst/>
          </a:prstGeom>
          <a:noFill/>
        </p:spPr>
      </p:pic>
      <p:pic>
        <p:nvPicPr>
          <p:cNvPr id="7" name="图片 6" descr="C:/Users/coding1/AppData/Roaming/JisuOffice/ETemp/98744_7516680/fImage6607776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5" y="-53340"/>
            <a:ext cx="12372340" cy="6975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9.jpeg"/><Relationship Id="rId11" Type="http://schemas.openxmlformats.org/officeDocument/2006/relationships/image" Target="../media/image8.jpeg"/><Relationship Id="rId10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540" y="-5715"/>
            <a:ext cx="12236450" cy="68846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2540" y="-5715"/>
            <a:ext cx="12237720" cy="6885305"/>
          </a:xfrm>
          <a:prstGeom prst="rect">
            <a:avLst/>
          </a:prstGeom>
        </p:spPr>
      </p:pic>
      <p:pic>
        <p:nvPicPr>
          <p:cNvPr id="12" name="图片 11" descr="C:/Users/coding1/AppData/Roaming/JisuOffice/ETemp/98744_7516680/fImage35880746500.jpe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80"/>
            <a:ext cx="12235815" cy="69195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1251550" y="2525876"/>
            <a:ext cx="9793764" cy="972023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119761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mtClean="0">
                <a:latin typeface="黑体" panose="02010609060101010101" pitchFamily="2" charset="-122"/>
                <a:ea typeface="黑体" panose="02010609060101010101" pitchFamily="2" charset="-122"/>
              </a:rPr>
              <a:t>09</a:t>
            </a:r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章：</a:t>
            </a:r>
            <a:r>
              <a:rPr lang="en-US" altLang="zh-CN" smtClean="0">
                <a:latin typeface="黑体" panose="02010609060101010101" pitchFamily="2" charset="-122"/>
                <a:ea typeface="黑体" panose="02010609060101010101" pitchFamily="2" charset="-122"/>
              </a:rPr>
              <a:t>BOM</a:t>
            </a:r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上</a:t>
            </a:r>
            <a:endParaRPr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延时器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setTimeout </a:t>
            </a:r>
            <a:r>
              <a:rPr lang="zh-CN" altLang="en-US" sz="1800"/>
              <a:t>延时多久执行函数</a:t>
            </a:r>
            <a:r>
              <a:rPr lang="en-US" altLang="zh-CN" sz="1800"/>
              <a:t>	</a:t>
            </a:r>
            <a:r>
              <a:rPr lang="zh-CN" altLang="en-US" sz="1400"/>
              <a:t>注：延时器也被称为定时器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	var timer = setTimeout( </a:t>
            </a:r>
            <a:r>
              <a:rPr lang="zh-CN" altLang="en-US" sz="1800"/>
              <a:t>函数</a:t>
            </a:r>
            <a:r>
              <a:rPr lang="en-US" altLang="zh-CN" sz="1800"/>
              <a:t>, </a:t>
            </a:r>
            <a:r>
              <a:rPr lang="zh-CN" altLang="en-US" sz="1800"/>
              <a:t>毫秒</a:t>
            </a:r>
            <a:r>
              <a:rPr lang="en-US" altLang="zh-CN" sz="1800"/>
              <a:t> );	</a:t>
            </a:r>
            <a:r>
              <a:rPr lang="en-US" altLang="zh-CN" sz="1400"/>
              <a:t>// </a:t>
            </a:r>
            <a:r>
              <a:rPr lang="zh-CN" altLang="en-US" sz="1400"/>
              <a:t>表示定时器的名字叫做</a:t>
            </a:r>
            <a:r>
              <a:rPr lang="en-US" altLang="zh-CN" sz="1400"/>
              <a:t>timer</a:t>
            </a:r>
            <a:r>
              <a:rPr lang="zh-CN" altLang="en-US" sz="1400"/>
              <a:t>，延时多少毫秒，仅执行</a:t>
            </a:r>
            <a:r>
              <a:rPr lang="en-US" altLang="zh-CN" sz="1400"/>
              <a:t>1</a:t>
            </a:r>
            <a:r>
              <a:rPr lang="zh-CN" altLang="en-US" sz="1400"/>
              <a:t>次函数。</a:t>
            </a:r>
            <a:endParaRPr lang="zh-CN" altLang="en-US" sz="14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clearTimeout </a:t>
            </a:r>
            <a:r>
              <a:rPr lang="zh-CN" altLang="en-US" sz="1800"/>
              <a:t>可以停止定时器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	clearTimeout( </a:t>
            </a:r>
            <a:r>
              <a:rPr lang="zh-CN" altLang="en-US" sz="1800"/>
              <a:t>定时器的名称</a:t>
            </a:r>
            <a:r>
              <a:rPr lang="en-US" altLang="zh-CN" sz="1800"/>
              <a:t> );	</a:t>
            </a:r>
            <a:r>
              <a:rPr lang="en-US" altLang="zh-CN" sz="1400"/>
              <a:t>// </a:t>
            </a:r>
            <a:r>
              <a:rPr lang="zh-CN" altLang="en-US" sz="1400"/>
              <a:t>表示停止这个定时器，定时器中的函数不再执行了。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setInterval</a:t>
            </a:r>
            <a:r>
              <a:rPr lang="zh-CN" altLang="en-US" sz="1800"/>
              <a:t>（定时器）</a:t>
            </a:r>
            <a:r>
              <a:rPr lang="en-US" altLang="zh-CN" sz="1800"/>
              <a:t> </a:t>
            </a:r>
            <a:r>
              <a:rPr lang="zh-CN" altLang="en-US" sz="1800"/>
              <a:t>和 </a:t>
            </a:r>
            <a:r>
              <a:rPr lang="en-US" altLang="zh-CN" sz="1800"/>
              <a:t>setTimeout</a:t>
            </a:r>
            <a:r>
              <a:rPr lang="zh-CN" altLang="en-US" sz="1800"/>
              <a:t>（延时器）</a:t>
            </a:r>
            <a:r>
              <a:rPr lang="en-US" altLang="zh-CN" sz="1800"/>
              <a:t> </a:t>
            </a:r>
            <a:r>
              <a:rPr lang="zh-CN" altLang="en-US" sz="1800"/>
              <a:t>的区别：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endParaRPr lang="en-US" altLang="zh-CN" sz="1800"/>
          </a:p>
          <a:p>
            <a:pPr algn="l"/>
            <a:r>
              <a:rPr lang="en-US" altLang="zh-CN" sz="1800"/>
              <a:t>	setInterval </a:t>
            </a:r>
            <a:r>
              <a:rPr lang="zh-CN" altLang="en-US" sz="1800"/>
              <a:t>会反复执行；而 </a:t>
            </a:r>
            <a:r>
              <a:rPr lang="en-US" altLang="zh-CN" sz="1800"/>
              <a:t>setTimeout </a:t>
            </a:r>
            <a:r>
              <a:rPr lang="zh-CN" altLang="en-US" sz="1800"/>
              <a:t>只执行</a:t>
            </a:r>
            <a:r>
              <a:rPr lang="en-US" altLang="zh-CN" sz="1800"/>
              <a:t>1</a:t>
            </a:r>
            <a:r>
              <a:rPr lang="zh-CN" altLang="en-US" sz="1800"/>
              <a:t>次；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滚动条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window.onscroll = function(){}   </a:t>
            </a:r>
            <a:r>
              <a:rPr lang="zh-CN" altLang="en-US" sz="1400"/>
              <a:t>当滚动条发生变化时，触发的函数。</a:t>
            </a:r>
            <a:endParaRPr lang="zh-CN" altLang="en-US" sz="14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document.documentElement.scrollTop = 100;    </a:t>
            </a:r>
            <a:r>
              <a:rPr lang="zh-CN" altLang="en-US" sz="1400"/>
              <a:t>将纵向滚动条的位置设置到</a:t>
            </a:r>
            <a:r>
              <a:rPr lang="en-US" altLang="zh-CN" sz="1400"/>
              <a:t>100px</a:t>
            </a:r>
            <a:r>
              <a:rPr lang="zh-CN" altLang="en-US" sz="1400"/>
              <a:t>。滚动条最上为</a:t>
            </a:r>
            <a:r>
              <a:rPr lang="en-US" altLang="zh-CN" sz="1400"/>
              <a:t>0</a:t>
            </a:r>
            <a:r>
              <a:rPr lang="zh-CN" altLang="en-US" sz="1400"/>
              <a:t>。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document.documentElement.scrollLeft = 100;    </a:t>
            </a:r>
            <a:r>
              <a:rPr lang="zh-CN" altLang="en-US" sz="1400"/>
              <a:t>将横向滚动条的位置设置到</a:t>
            </a:r>
            <a:r>
              <a:rPr lang="en-US" altLang="zh-CN" sz="1400"/>
              <a:t>100px</a:t>
            </a:r>
            <a:r>
              <a:rPr lang="zh-CN" altLang="en-US" sz="1400"/>
              <a:t>。滚动条最左为</a:t>
            </a:r>
            <a:r>
              <a:rPr lang="en-US" altLang="zh-CN" sz="1400"/>
              <a:t>0</a:t>
            </a:r>
            <a:r>
              <a:rPr lang="zh-CN" altLang="en-US" sz="1400"/>
              <a:t>。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window.scrollTo( 200, 300 );    </a:t>
            </a:r>
            <a:r>
              <a:rPr lang="zh-CN" altLang="en-US" sz="1400"/>
              <a:t>将横向滚动条设置为</a:t>
            </a:r>
            <a:r>
              <a:rPr lang="en-US" altLang="zh-CN" sz="1400"/>
              <a:t>200</a:t>
            </a:r>
            <a:r>
              <a:rPr lang="zh-CN" altLang="en-US" sz="1400"/>
              <a:t>，纵向滚动条设置为</a:t>
            </a:r>
            <a:r>
              <a:rPr lang="en-US" altLang="zh-CN" sz="1400"/>
              <a:t>300</a:t>
            </a:r>
            <a:r>
              <a:rPr lang="zh-CN" altLang="en-US" sz="1400"/>
              <a:t>。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document.documentElement.scrollWidth    </a:t>
            </a:r>
            <a:r>
              <a:rPr lang="zh-CN" altLang="en-US" sz="1400"/>
              <a:t>滚动条总宽度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document.documentElement.scrollHeight    </a:t>
            </a:r>
            <a:r>
              <a:rPr lang="zh-CN" altLang="en-US" sz="1400"/>
              <a:t>滚动条总高度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r>
              <a:rPr lang="zh-CN" altLang="en-US" sz="1400"/>
              <a:t>求浏览器可视区域宽高：</a:t>
            </a:r>
            <a:r>
              <a:rPr lang="en-US" altLang="zh-CN" sz="1400"/>
              <a:t>          document.documentElement.clientWidth           document.documentElement.clientHeight  </a:t>
            </a:r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滚动条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document.documentElement.scrollTop  </a:t>
            </a:r>
            <a:r>
              <a:rPr lang="en-US" altLang="zh-CN" sz="1800" smtClean="0"/>
              <a:t>	</a:t>
            </a:r>
            <a:r>
              <a:rPr lang="en-US" altLang="zh-CN" sz="1400" smtClean="0"/>
              <a:t>// </a:t>
            </a:r>
            <a:r>
              <a:rPr lang="en-US" altLang="zh-CN" sz="1400"/>
              <a:t>W3C  </a:t>
            </a:r>
            <a:r>
              <a:rPr lang="zh-CN" altLang="en-US" sz="1400"/>
              <a:t>代表垂直的滚动条，向下滚动的距离</a:t>
            </a:r>
            <a:endParaRPr lang="zh-CN" altLang="en-US" sz="1400"/>
          </a:p>
          <a:p>
            <a:pPr algn="l"/>
            <a:r>
              <a:rPr lang="en-US" altLang="zh-CN" sz="1800"/>
              <a:t>document.body.scrollTop  		 </a:t>
            </a:r>
            <a:r>
              <a:rPr lang="en-US" altLang="zh-CN" sz="1800" smtClean="0"/>
              <a:t>	</a:t>
            </a:r>
            <a:r>
              <a:rPr lang="en-US" altLang="zh-CN" sz="1400" smtClean="0"/>
              <a:t>// </a:t>
            </a:r>
            <a:r>
              <a:rPr lang="en-US" altLang="zh-CN" sz="1400"/>
              <a:t>IE       </a:t>
            </a:r>
            <a:r>
              <a:rPr lang="zh-CN" altLang="en-US" sz="1400"/>
              <a:t>代表垂直的滚动条，向下滚动的距离</a:t>
            </a:r>
            <a:endParaRPr lang="zh-CN" altLang="en-US" sz="14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window.onscroll = function(){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en-US" altLang="zh-CN" sz="1400"/>
              <a:t>//</a:t>
            </a:r>
            <a:r>
              <a:rPr lang="zh-CN" altLang="en-US" sz="1400"/>
              <a:t>三目运算</a:t>
            </a:r>
            <a:endParaRPr lang="en-US" altLang="zh-CN" sz="1400"/>
          </a:p>
          <a:p>
            <a:pPr algn="l"/>
            <a:r>
              <a:rPr lang="en-US" altLang="zh-CN" sz="1800"/>
              <a:t>	</a:t>
            </a:r>
            <a:r>
              <a:rPr lang="en-US" altLang="zh-CN" sz="1400"/>
              <a:t>//var top =  document.documentElement.scrollTop==0 ? document.body.scrollTop : document.documentElement.scrollTop</a:t>
            </a:r>
            <a:r>
              <a:rPr lang="en-US" altLang="zh-CN" sz="1400" smtClean="0"/>
              <a:t>;</a:t>
            </a:r>
            <a:endParaRPr lang="en-US" altLang="zh-CN" sz="1400"/>
          </a:p>
          <a:p>
            <a:pPr algn="l"/>
            <a:r>
              <a:rPr lang="en-US" altLang="zh-CN" sz="1400"/>
              <a:t>	//</a:t>
            </a:r>
            <a:r>
              <a:rPr lang="zh-CN" altLang="en-US" sz="1400"/>
              <a:t>短路运算</a:t>
            </a:r>
            <a:endParaRPr lang="en-US" altLang="zh-CN" sz="1400"/>
          </a:p>
          <a:p>
            <a:pPr algn="l"/>
            <a:r>
              <a:rPr lang="en-US" altLang="zh-CN" sz="1800"/>
              <a:t>	var top = document.documentElement.scrollTop || document.body.scrollTop;</a:t>
            </a:r>
            <a:endParaRPr lang="en-US" altLang="zh-CN" sz="1800"/>
          </a:p>
          <a:p>
            <a:pPr algn="l"/>
            <a:r>
              <a:rPr lang="en-US" altLang="zh-CN" sz="1800"/>
              <a:t>	console.log(top);</a:t>
            </a:r>
            <a:endParaRPr lang="en-US" altLang="zh-CN" sz="1800"/>
          </a:p>
          <a:p>
            <a:pPr algn="l"/>
            <a:r>
              <a:rPr lang="en-US" altLang="zh-CN" sz="1800"/>
              <a:t>}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400"/>
              <a:t>上文语义：如果</a:t>
            </a:r>
            <a:r>
              <a:rPr lang="en-US" altLang="zh-CN" sz="1400"/>
              <a:t>documentElement.scrollTop</a:t>
            </a:r>
            <a:r>
              <a:rPr lang="zh-CN" altLang="en-US" sz="1400"/>
              <a:t>的值为</a:t>
            </a:r>
            <a:r>
              <a:rPr lang="en-US" altLang="zh-CN" sz="1400"/>
              <a:t>0</a:t>
            </a:r>
            <a:r>
              <a:rPr lang="zh-CN" altLang="en-US" sz="1400"/>
              <a:t>，那么取</a:t>
            </a:r>
            <a:r>
              <a:rPr lang="en-US" altLang="zh-CN" sz="1400"/>
              <a:t>body.scrollTop</a:t>
            </a:r>
            <a:r>
              <a:rPr lang="zh-CN" altLang="en-US" sz="1400"/>
              <a:t>的值。</a:t>
            </a:r>
            <a:endParaRPr lang="en-US" altLang="zh-CN" sz="1400"/>
          </a:p>
          <a:p>
            <a:pPr algn="l"/>
            <a:r>
              <a:rPr lang="zh-CN" altLang="en-US" sz="1400"/>
              <a:t>当滚动条处于非</a:t>
            </a:r>
            <a:r>
              <a:rPr lang="en-US" altLang="zh-CN" sz="1400"/>
              <a:t>0</a:t>
            </a:r>
            <a:r>
              <a:rPr lang="zh-CN" altLang="en-US" sz="1400"/>
              <a:t>的位置时，有些浏览器能够通过前者把真实值取出，有浏览器用前者只能取到</a:t>
            </a:r>
            <a:r>
              <a:rPr lang="en-US" altLang="zh-CN" sz="1400"/>
              <a:t>0</a:t>
            </a:r>
            <a:r>
              <a:rPr lang="zh-CN" altLang="en-US" sz="1400"/>
              <a:t>，所以试试</a:t>
            </a:r>
            <a:r>
              <a:rPr lang="en-US" altLang="zh-CN" sz="1400"/>
              <a:t>body</a:t>
            </a:r>
            <a:r>
              <a:rPr lang="zh-CN" altLang="en-US" sz="1400"/>
              <a:t>这个方法获取。</a:t>
            </a:r>
            <a:endParaRPr lang="en-US" altLang="zh-CN" sz="1400"/>
          </a:p>
          <a:p>
            <a:pPr algn="l"/>
            <a:r>
              <a:rPr lang="zh-CN" altLang="en-US" sz="1400"/>
              <a:t>有时两者都能取出非</a:t>
            </a:r>
            <a:r>
              <a:rPr lang="en-US" altLang="zh-CN" sz="1400"/>
              <a:t>0</a:t>
            </a:r>
            <a:r>
              <a:rPr lang="zh-CN" altLang="en-US" sz="1400"/>
              <a:t>，但不一样的值，所以需要在</a:t>
            </a:r>
            <a:r>
              <a:rPr lang="en-US" altLang="zh-CN" sz="1400"/>
              <a:t>css</a:t>
            </a:r>
            <a:r>
              <a:rPr lang="zh-CN" altLang="en-US" sz="1400"/>
              <a:t>中，设置</a:t>
            </a:r>
            <a:r>
              <a:rPr lang="en-US" altLang="zh-CN" sz="1400"/>
              <a:t>html,body{margin:0; padding:0; height:100%; width:100%;}</a:t>
            </a:r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什么是</a:t>
            </a:r>
            <a:r>
              <a:rPr lang="en-US" altLang="zh-CN" sz="4000" smtClean="0"/>
              <a:t>DOM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1</a:t>
            </a:r>
            <a:r>
              <a:rPr lang="zh-CN" altLang="en-US" sz="1800"/>
              <a:t>，文档对象模型（</a:t>
            </a:r>
            <a:r>
              <a:rPr lang="en-US" altLang="zh-CN" sz="1800"/>
              <a:t>Document Object Model</a:t>
            </a:r>
            <a:r>
              <a:rPr lang="zh-CN" altLang="en-US" sz="1800"/>
              <a:t>，</a:t>
            </a:r>
            <a:r>
              <a:rPr lang="en-US" altLang="zh-CN" sz="1800"/>
              <a:t>DOM</a:t>
            </a:r>
            <a:r>
              <a:rPr lang="zh-CN" altLang="en-US" sz="1800"/>
              <a:t>）</a:t>
            </a:r>
            <a:endParaRPr lang="zh-CN" altLang="en-US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2</a:t>
            </a:r>
            <a:r>
              <a:rPr lang="zh-CN" altLang="en-US" sz="1800"/>
              <a:t>，</a:t>
            </a:r>
            <a:r>
              <a:rPr lang="en-US" altLang="zh-CN" sz="1800"/>
              <a:t>DOM </a:t>
            </a:r>
            <a:r>
              <a:rPr lang="zh-CN" altLang="en-US" sz="1800"/>
              <a:t>定义了访问和操作 </a:t>
            </a:r>
            <a:r>
              <a:rPr lang="en-US" altLang="zh-CN" sz="1800"/>
              <a:t>HTML </a:t>
            </a:r>
            <a:r>
              <a:rPr lang="zh-CN" altLang="en-US" sz="1800"/>
              <a:t>文档的标准方法。</a:t>
            </a:r>
            <a:endParaRPr lang="zh-CN" altLang="en-US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3</a:t>
            </a:r>
            <a:r>
              <a:rPr lang="zh-CN" altLang="en-US" sz="1800"/>
              <a:t>，</a:t>
            </a:r>
            <a:r>
              <a:rPr lang="en-US" altLang="zh-CN" sz="1800"/>
              <a:t>DOM </a:t>
            </a:r>
            <a:r>
              <a:rPr lang="zh-CN" altLang="en-US" sz="1800"/>
              <a:t>将 </a:t>
            </a:r>
            <a:r>
              <a:rPr lang="en-US" altLang="zh-CN" sz="1800"/>
              <a:t>HTML </a:t>
            </a:r>
            <a:r>
              <a:rPr lang="zh-CN" altLang="en-US" sz="1800"/>
              <a:t>文档表达为树结构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algn="l"/>
            <a:endParaRPr lang="en-US" altLang="zh-CN" sz="1800"/>
          </a:p>
          <a:p>
            <a:pPr algn="l"/>
            <a:endParaRPr lang="en-US" altLang="zh-CN" sz="1800" smtClean="0"/>
          </a:p>
          <a:p>
            <a:pPr algn="l"/>
            <a:endParaRPr lang="en-US" altLang="zh-CN" sz="1400" smtClean="0"/>
          </a:p>
          <a:p>
            <a:pPr algn="l"/>
            <a:r>
              <a:rPr lang="zh-CN" altLang="en-US" sz="1400" smtClean="0"/>
              <a:t>注：</a:t>
            </a:r>
            <a:r>
              <a:rPr lang="en-US" altLang="zh-CN" sz="1400" smtClean="0"/>
              <a:t>BOM</a:t>
            </a:r>
            <a:r>
              <a:rPr lang="zh-CN" altLang="en-US" sz="1400" smtClean="0"/>
              <a:t>控制的是浏览器，</a:t>
            </a:r>
            <a:r>
              <a:rPr lang="en-US" altLang="zh-CN" sz="1400" smtClean="0"/>
              <a:t>DOM</a:t>
            </a:r>
            <a:r>
              <a:rPr lang="zh-CN" altLang="en-US" sz="1400" smtClean="0"/>
              <a:t>控制的是网页</a:t>
            </a:r>
            <a:endParaRPr lang="en-US" altLang="zh-CN" sz="1400" smtClean="0"/>
          </a:p>
          <a:p>
            <a:pPr algn="l"/>
            <a:r>
              <a:rPr lang="zh-CN" altLang="en-US" sz="1400" smtClean="0"/>
              <a:t>因为是通过浏览器打开的网页</a:t>
            </a:r>
            <a:endParaRPr lang="en-US" altLang="zh-CN" sz="1400" smtClean="0"/>
          </a:p>
          <a:p>
            <a:pPr algn="l"/>
            <a:r>
              <a:rPr lang="zh-CN" altLang="en-US" sz="1400" smtClean="0"/>
              <a:t>所以</a:t>
            </a:r>
            <a:r>
              <a:rPr lang="en-US" altLang="zh-CN" sz="1400" smtClean="0"/>
              <a:t>BOM</a:t>
            </a:r>
            <a:r>
              <a:rPr lang="zh-CN" altLang="en-US" sz="1400" smtClean="0"/>
              <a:t>包含</a:t>
            </a:r>
            <a:r>
              <a:rPr lang="en-US" altLang="zh-CN" sz="1400" smtClean="0"/>
              <a:t>DOM</a:t>
            </a:r>
            <a:endParaRPr lang="en-US" altLang="zh-CN" sz="1400" smtClean="0"/>
          </a:p>
          <a:p>
            <a:pPr algn="l"/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74" y="2288640"/>
            <a:ext cx="5767939" cy="3156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DOM</a:t>
            </a:r>
            <a:r>
              <a:rPr lang="zh-CN" altLang="en-US" sz="4000" smtClean="0"/>
              <a:t>基本操作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/>
              <a:t>查询元素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	</a:t>
            </a:r>
            <a:r>
              <a:rPr lang="en-US" altLang="zh-CN" sz="1800" smtClean="0"/>
              <a:t>document.getElementById </a:t>
            </a:r>
            <a:r>
              <a:rPr lang="zh-CN" altLang="en-US" sz="1800"/>
              <a:t>在文档下，根据</a:t>
            </a:r>
            <a:r>
              <a:rPr lang="en-US" altLang="zh-CN" sz="1800"/>
              <a:t>ID</a:t>
            </a:r>
            <a:r>
              <a:rPr lang="zh-CN" altLang="en-US" sz="1800"/>
              <a:t>获得元素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en-US" altLang="zh-CN" sz="1800" smtClean="0"/>
              <a:t>document.getElementsByTagName </a:t>
            </a:r>
            <a:r>
              <a:rPr lang="zh-CN" altLang="en-US" sz="1800"/>
              <a:t>在文档下，根据标签名获得元素集合</a:t>
            </a:r>
            <a:endParaRPr lang="zh-CN" altLang="en-US" sz="1800"/>
          </a:p>
          <a:p>
            <a:pPr algn="l"/>
            <a:r>
              <a:rPr lang="en-US" altLang="zh-CN" sz="1800"/>
              <a:t>	</a:t>
            </a:r>
            <a:r>
              <a:rPr lang="en-US" altLang="zh-CN" sz="1800" smtClean="0"/>
              <a:t>document.getElementsByName </a:t>
            </a:r>
            <a:r>
              <a:rPr lang="zh-CN" altLang="en-US" sz="1800"/>
              <a:t>在文档下，根据名称获得元素集合</a:t>
            </a:r>
            <a:endParaRPr lang="zh-CN" altLang="en-US" sz="1800"/>
          </a:p>
          <a:p>
            <a:pPr algn="l"/>
            <a:r>
              <a:rPr lang="en-US" altLang="zh-CN" sz="1800"/>
              <a:t>	</a:t>
            </a:r>
            <a:r>
              <a:rPr lang="en-US" altLang="zh-CN" sz="1800" smtClean="0"/>
              <a:t>document.getElementsByClassName </a:t>
            </a:r>
            <a:r>
              <a:rPr lang="zh-CN" altLang="en-US" sz="1800"/>
              <a:t>在文档下，根据样式名获得元素集合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注意：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zh-CN" altLang="en-US" sz="1800"/>
              <a:t>在某元素下继续查找时，不能</a:t>
            </a:r>
            <a:r>
              <a:rPr lang="en-US" altLang="zh-CN" sz="1800"/>
              <a:t>byid</a:t>
            </a:r>
            <a:r>
              <a:rPr lang="zh-CN" altLang="en-US" sz="1800"/>
              <a:t>和</a:t>
            </a:r>
            <a:r>
              <a:rPr lang="en-US" altLang="zh-CN" sz="1800"/>
              <a:t>byname</a:t>
            </a:r>
            <a:r>
              <a:rPr lang="zh-CN" altLang="en-US" sz="1800"/>
              <a:t>查找了。</a:t>
            </a:r>
            <a:endParaRPr lang="zh-CN" altLang="en-US" sz="1800"/>
          </a:p>
          <a:p>
            <a:pPr algn="l"/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DOM</a:t>
            </a:r>
            <a:r>
              <a:rPr lang="zh-CN" altLang="en-US" sz="4000" smtClean="0"/>
              <a:t>基本操作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/>
              <a:t>其他查询元素的方法：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400"/>
              <a:t>	document.querySelector</a:t>
            </a:r>
            <a:r>
              <a:rPr lang="en-US" altLang="zh-CN" sz="1400" smtClean="0"/>
              <a:t>("")</a:t>
            </a:r>
            <a:r>
              <a:rPr lang="en-US" altLang="zh-CN" sz="1400"/>
              <a:t>		// </a:t>
            </a:r>
            <a:r>
              <a:rPr lang="zh-CN" altLang="en-US" sz="1400"/>
              <a:t>获取元素</a:t>
            </a:r>
            <a:endParaRPr lang="en-US" altLang="zh-CN" sz="1400"/>
          </a:p>
          <a:p>
            <a:pPr algn="l"/>
            <a:r>
              <a:rPr lang="en-US" altLang="zh-CN" sz="1400"/>
              <a:t>					.</a:t>
            </a:r>
            <a:r>
              <a:rPr lang="zh-CN" altLang="en-US" sz="1400"/>
              <a:t>表示根据类查找</a:t>
            </a:r>
            <a:endParaRPr lang="en-US" altLang="zh-CN" sz="1400"/>
          </a:p>
          <a:p>
            <a:pPr algn="l"/>
            <a:r>
              <a:rPr lang="en-US" altLang="zh-CN" sz="1400"/>
              <a:t>					#</a:t>
            </a:r>
            <a:r>
              <a:rPr lang="zh-CN" altLang="en-US" sz="1400"/>
              <a:t>表示根据</a:t>
            </a:r>
            <a:r>
              <a:rPr lang="en-US" altLang="zh-CN" sz="1400"/>
              <a:t>id</a:t>
            </a:r>
            <a:r>
              <a:rPr lang="zh-CN" altLang="en-US" sz="1400"/>
              <a:t>查找</a:t>
            </a:r>
            <a:endParaRPr lang="en-US" altLang="zh-CN" sz="1400"/>
          </a:p>
          <a:p>
            <a:pPr algn="l"/>
            <a:r>
              <a:rPr lang="en-US" altLang="zh-CN" sz="1400"/>
              <a:t>					</a:t>
            </a:r>
            <a:r>
              <a:rPr lang="zh-CN" altLang="en-US" sz="1400"/>
              <a:t>直接写表示根据标签名查找</a:t>
            </a:r>
            <a:endParaRPr lang="en-US" altLang="zh-CN" sz="1400"/>
          </a:p>
          <a:p>
            <a:pPr algn="l"/>
            <a:r>
              <a:rPr lang="en-US" altLang="zh-CN" sz="1400"/>
              <a:t>					[name=</a:t>
            </a:r>
            <a:r>
              <a:rPr lang="zh-CN" altLang="en-US" sz="1400"/>
              <a:t>值</a:t>
            </a:r>
            <a:r>
              <a:rPr lang="en-US" altLang="zh-CN" sz="1400"/>
              <a:t>]</a:t>
            </a:r>
            <a:r>
              <a:rPr lang="zh-CN" altLang="en-US" sz="1400"/>
              <a:t>表示根据某一个属性查找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	document.querySelectorAll</a:t>
            </a:r>
            <a:r>
              <a:rPr lang="en-US" altLang="zh-CN" sz="1400" smtClean="0"/>
              <a:t>(</a:t>
            </a:r>
            <a:r>
              <a:rPr lang="en-US" altLang="zh-CN" sz="1400"/>
              <a:t>""</a:t>
            </a:r>
            <a:r>
              <a:rPr lang="en-US" altLang="zh-CN" sz="1400" smtClean="0"/>
              <a:t>)</a:t>
            </a:r>
            <a:r>
              <a:rPr lang="en-US" altLang="zh-CN" sz="1400"/>
              <a:t>	</a:t>
            </a:r>
            <a:r>
              <a:rPr lang="en-US" altLang="zh-CN" sz="1400" smtClean="0"/>
              <a:t>	// </a:t>
            </a:r>
            <a:r>
              <a:rPr lang="zh-CN" altLang="en-US" sz="1400"/>
              <a:t>获取元素集合（就算页面上只有</a:t>
            </a:r>
            <a:r>
              <a:rPr lang="en-US" altLang="zh-CN" sz="1400"/>
              <a:t>1</a:t>
            </a:r>
            <a:r>
              <a:rPr lang="zh-CN" altLang="en-US" sz="1400"/>
              <a:t>个元素，取出的也是集合）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	eval</a:t>
            </a:r>
            <a:r>
              <a:rPr lang="en-US" altLang="zh-CN" sz="1400" smtClean="0"/>
              <a:t>(</a:t>
            </a:r>
            <a:r>
              <a:rPr lang="en-US" altLang="zh-CN" sz="1400"/>
              <a:t>""</a:t>
            </a:r>
            <a:r>
              <a:rPr lang="en-US" altLang="zh-CN" sz="1400" smtClean="0"/>
              <a:t>)</a:t>
            </a:r>
            <a:r>
              <a:rPr lang="en-US" altLang="zh-CN" sz="1400"/>
              <a:t>	</a:t>
            </a:r>
            <a:r>
              <a:rPr lang="en-US" altLang="zh-CN" sz="1400" smtClean="0"/>
              <a:t>			// </a:t>
            </a:r>
            <a:r>
              <a:rPr lang="zh-CN" altLang="en-US" sz="1400"/>
              <a:t>通过</a:t>
            </a:r>
            <a:r>
              <a:rPr lang="en-US" altLang="zh-CN" sz="1400"/>
              <a:t>id</a:t>
            </a:r>
            <a:r>
              <a:rPr lang="zh-CN" altLang="en-US" sz="1400"/>
              <a:t>名称获取元素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直接通过</a:t>
            </a:r>
            <a:r>
              <a:rPr lang="en-US" altLang="zh-CN" sz="1400"/>
              <a:t>id</a:t>
            </a:r>
            <a:r>
              <a:rPr lang="zh-CN" altLang="en-US" sz="1400"/>
              <a:t>名获取元素（部分</a:t>
            </a:r>
            <a:r>
              <a:rPr lang="en-US" altLang="zh-CN" sz="1400"/>
              <a:t>IE</a:t>
            </a:r>
            <a:r>
              <a:rPr lang="zh-CN" altLang="en-US" sz="1400"/>
              <a:t>不支持）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DOM</a:t>
            </a:r>
            <a:r>
              <a:rPr lang="zh-CN" altLang="en-US" sz="4000" smtClean="0"/>
              <a:t>基本操作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/>
              <a:t>修改元素：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zh-CN" altLang="en-US" sz="1800"/>
              <a:t>元素（节点）是不能直接修改的，可以先删除，再创建。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对某元素的各种属性修改，比如：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400"/>
              <a:t>	div1.innerHTML = </a:t>
            </a:r>
            <a:r>
              <a:rPr lang="en-US" altLang="zh-CN" sz="1400" smtClean="0"/>
              <a:t>"</a:t>
            </a:r>
            <a:r>
              <a:rPr lang="zh-CN" altLang="en-US" sz="1400" smtClean="0"/>
              <a:t>新的内容</a:t>
            </a:r>
            <a:r>
              <a:rPr lang="en-US" altLang="zh-CN" sz="1400"/>
              <a:t>"</a:t>
            </a:r>
            <a:r>
              <a:rPr lang="en-US" altLang="zh-CN" sz="1400" smtClean="0"/>
              <a:t>;</a:t>
            </a:r>
            <a:r>
              <a:rPr lang="en-US" altLang="zh-CN" sz="1400"/>
              <a:t>	// </a:t>
            </a:r>
            <a:r>
              <a:rPr lang="zh-CN" altLang="en-US" sz="1400"/>
              <a:t>演示</a:t>
            </a:r>
            <a:r>
              <a:rPr lang="en-US" altLang="zh-CN" sz="1400"/>
              <a:t> innerText </a:t>
            </a:r>
            <a:r>
              <a:rPr lang="zh-CN" altLang="en-US" sz="1400"/>
              <a:t>和 </a:t>
            </a:r>
            <a:r>
              <a:rPr lang="en-US" altLang="zh-CN" sz="1400"/>
              <a:t>outerHTML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endParaRPr lang="en-US" altLang="zh-CN" sz="1400"/>
          </a:p>
          <a:p>
            <a:pPr algn="l"/>
            <a:r>
              <a:rPr lang="en-US" altLang="zh-CN" sz="1400"/>
              <a:t>	input1.value = "</a:t>
            </a:r>
            <a:r>
              <a:rPr lang="zh-CN" altLang="en-US" sz="1400" smtClean="0"/>
              <a:t>新的内容</a:t>
            </a:r>
            <a:r>
              <a:rPr lang="en-US" altLang="zh-CN" sz="1400"/>
              <a:t>"</a:t>
            </a:r>
            <a:r>
              <a:rPr lang="en-US" altLang="zh-CN" sz="1400" smtClean="0"/>
              <a:t>;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	input1.type = </a:t>
            </a:r>
            <a:r>
              <a:rPr lang="en-US" altLang="zh-CN" sz="1400" smtClean="0"/>
              <a:t>"button";</a:t>
            </a:r>
            <a:r>
              <a:rPr lang="en-US" altLang="zh-CN" sz="1400"/>
              <a:t>	</a:t>
            </a:r>
            <a:r>
              <a:rPr lang="en-US" altLang="zh-CN" sz="1400" smtClean="0"/>
              <a:t>	// </a:t>
            </a:r>
            <a:r>
              <a:rPr lang="zh-CN" altLang="en-US" sz="1400"/>
              <a:t>将</a:t>
            </a:r>
            <a:r>
              <a:rPr lang="en-US" altLang="zh-CN" sz="1400"/>
              <a:t>input1</a:t>
            </a:r>
            <a:r>
              <a:rPr lang="zh-CN" altLang="en-US" sz="1400"/>
              <a:t>元素的类型改为按钮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	span1.style.color = </a:t>
            </a:r>
            <a:r>
              <a:rPr lang="en-US" altLang="zh-CN" sz="1400" smtClean="0"/>
              <a:t>"red";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DOM</a:t>
            </a:r>
            <a:r>
              <a:rPr lang="zh-CN" altLang="en-US" sz="4000" smtClean="0"/>
              <a:t>基本操作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/>
              <a:t>创建元素：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en-US" altLang="zh-CN" sz="1800" smtClean="0"/>
              <a:t>document.createElement(elemName</a:t>
            </a:r>
            <a:r>
              <a:rPr lang="en-US" altLang="zh-CN" sz="1800"/>
              <a:t>);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zh-CN" altLang="en-US" sz="1400" smtClean="0"/>
              <a:t>指</a:t>
            </a:r>
            <a:r>
              <a:rPr lang="zh-CN" altLang="en-US" sz="1400"/>
              <a:t>在文档下创建某个标签，</a:t>
            </a:r>
            <a:r>
              <a:rPr lang="en-US" altLang="zh-CN" sz="1400"/>
              <a:t>elemName </a:t>
            </a:r>
            <a:r>
              <a:rPr lang="zh-CN" altLang="en-US" sz="1400"/>
              <a:t>指标签名，如 </a:t>
            </a:r>
            <a:r>
              <a:rPr lang="en-US" altLang="zh-CN" sz="1400"/>
              <a:t>div, ul, li, img, a </a:t>
            </a:r>
            <a:r>
              <a:rPr lang="zh-CN" altLang="en-US" sz="1400"/>
              <a:t>等等</a:t>
            </a:r>
            <a:r>
              <a:rPr lang="zh-CN" altLang="en-US" sz="1800"/>
              <a:t> 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	</a:t>
            </a:r>
            <a:r>
              <a:rPr lang="en-US" altLang="zh-CN" sz="1800" smtClean="0"/>
              <a:t>elem1.appendChild(elem2</a:t>
            </a:r>
            <a:r>
              <a:rPr lang="en-US" altLang="zh-CN" sz="1800"/>
              <a:t>);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zh-CN" altLang="en-US" sz="1400" smtClean="0"/>
              <a:t>指</a:t>
            </a:r>
            <a:r>
              <a:rPr lang="zh-CN" altLang="en-US" sz="1400"/>
              <a:t>将 </a:t>
            </a:r>
            <a:r>
              <a:rPr lang="en-US" altLang="zh-CN" sz="1400"/>
              <a:t>elem2 </a:t>
            </a:r>
            <a:r>
              <a:rPr lang="zh-CN" altLang="en-US" sz="1400"/>
              <a:t>元素，放入 </a:t>
            </a:r>
            <a:r>
              <a:rPr lang="en-US" altLang="zh-CN" sz="1400"/>
              <a:t>elem1 </a:t>
            </a:r>
            <a:r>
              <a:rPr lang="zh-CN" altLang="en-US" sz="1400"/>
              <a:t>元素的内部，以追加的形式存放。</a:t>
            </a:r>
            <a:endParaRPr lang="zh-CN" altLang="en-US" sz="14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事例：</a:t>
            </a:r>
            <a:endParaRPr lang="zh-CN" altLang="en-US" sz="1800"/>
          </a:p>
          <a:p>
            <a:pPr algn="l"/>
            <a:r>
              <a:rPr lang="en-US" altLang="zh-CN" sz="1800"/>
              <a:t>	var li = document.createElement</a:t>
            </a:r>
            <a:r>
              <a:rPr lang="en-US" altLang="zh-CN" sz="1800" smtClean="0"/>
              <a:t>("li</a:t>
            </a:r>
            <a:r>
              <a:rPr lang="en-US" altLang="zh-CN" sz="1800"/>
              <a:t>"</a:t>
            </a:r>
            <a:r>
              <a:rPr lang="en-US" altLang="zh-CN" sz="1800" smtClean="0"/>
              <a:t>);</a:t>
            </a:r>
            <a:r>
              <a:rPr lang="en-US" altLang="zh-CN" sz="1800"/>
              <a:t>	</a:t>
            </a:r>
            <a:r>
              <a:rPr lang="en-US" altLang="zh-CN" sz="1400"/>
              <a:t>// </a:t>
            </a:r>
            <a:r>
              <a:rPr lang="zh-CN" altLang="en-US" sz="1400"/>
              <a:t>创建</a:t>
            </a:r>
            <a:r>
              <a:rPr lang="en-US" altLang="zh-CN" sz="1400"/>
              <a:t>li</a:t>
            </a:r>
            <a:r>
              <a:rPr lang="zh-CN" altLang="en-US" sz="1400"/>
              <a:t>元素（仅仅创建出一个</a:t>
            </a:r>
            <a:r>
              <a:rPr lang="en-US" altLang="zh-CN" sz="1400"/>
              <a:t>li</a:t>
            </a:r>
            <a:r>
              <a:rPr lang="zh-CN" altLang="en-US" sz="1400"/>
              <a:t>标签）</a:t>
            </a:r>
            <a:endParaRPr lang="zh-CN" altLang="en-US" sz="1400"/>
          </a:p>
          <a:p>
            <a:pPr algn="l"/>
            <a:r>
              <a:rPr lang="en-US" altLang="zh-CN" sz="1800"/>
              <a:t>	li.innerHTML = "</a:t>
            </a:r>
            <a:r>
              <a:rPr lang="en-US" altLang="zh-CN" sz="1800" smtClean="0"/>
              <a:t>f</a:t>
            </a:r>
            <a:r>
              <a:rPr lang="en-US" altLang="zh-CN" sz="1800"/>
              <a:t>"</a:t>
            </a:r>
            <a:r>
              <a:rPr lang="en-US" altLang="zh-CN" sz="1800" smtClean="0"/>
              <a:t>; </a:t>
            </a:r>
            <a:r>
              <a:rPr lang="en-US" altLang="zh-CN" sz="1800"/>
              <a:t>		</a:t>
            </a:r>
            <a:r>
              <a:rPr lang="en-US" altLang="zh-CN" sz="1400"/>
              <a:t>// </a:t>
            </a:r>
            <a:r>
              <a:rPr lang="zh-CN" altLang="en-US" sz="1400"/>
              <a:t>设置内容</a:t>
            </a:r>
            <a:endParaRPr lang="en-US" altLang="zh-CN" sz="1400"/>
          </a:p>
          <a:p>
            <a:pPr algn="l"/>
            <a:r>
              <a:rPr lang="en-US" altLang="zh-CN" sz="1800"/>
              <a:t>	ul1.appendChild(li);		</a:t>
            </a:r>
            <a:r>
              <a:rPr lang="en-US" altLang="zh-CN" sz="1400"/>
              <a:t>// </a:t>
            </a:r>
            <a:r>
              <a:rPr lang="zh-CN" altLang="en-US" sz="1400"/>
              <a:t>将 </a:t>
            </a:r>
            <a:r>
              <a:rPr lang="en-US" altLang="zh-CN" sz="1400"/>
              <a:t>li </a:t>
            </a:r>
            <a:r>
              <a:rPr lang="zh-CN" altLang="en-US" sz="1400"/>
              <a:t>元素追加到 </a:t>
            </a:r>
            <a:r>
              <a:rPr lang="en-US" altLang="zh-CN" sz="1400"/>
              <a:t>ul1 </a:t>
            </a:r>
            <a:r>
              <a:rPr lang="zh-CN" altLang="en-US" sz="1400"/>
              <a:t>元素内（表示将</a:t>
            </a:r>
            <a:r>
              <a:rPr lang="en-US" altLang="zh-CN" sz="1400"/>
              <a:t>li</a:t>
            </a:r>
            <a:r>
              <a:rPr lang="zh-CN" altLang="en-US" sz="1400"/>
              <a:t>标签显示在页面上）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DOM</a:t>
            </a:r>
            <a:r>
              <a:rPr lang="zh-CN" altLang="en-US" sz="4000" smtClean="0"/>
              <a:t>基本操作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/>
              <a:t>删除某元素：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en-US" altLang="zh-CN" sz="1800" smtClean="0"/>
              <a:t>ul1.removeChild(li3</a:t>
            </a:r>
            <a:r>
              <a:rPr lang="en-US" altLang="zh-CN" sz="1800"/>
              <a:t>);	// </a:t>
            </a:r>
            <a:r>
              <a:rPr lang="zh-CN" altLang="en-US" sz="1800"/>
              <a:t>在 </a:t>
            </a:r>
            <a:r>
              <a:rPr lang="en-US" altLang="zh-CN" sz="1800"/>
              <a:t>ul1 </a:t>
            </a:r>
            <a:r>
              <a:rPr lang="zh-CN" altLang="en-US" sz="1800"/>
              <a:t>元素内，移除 </a:t>
            </a:r>
            <a:r>
              <a:rPr lang="en-US" altLang="zh-CN" sz="1800"/>
              <a:t>li3 </a:t>
            </a:r>
            <a:r>
              <a:rPr lang="zh-CN" altLang="en-US" sz="1800"/>
              <a:t>元素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zh-CN" altLang="en-US" sz="1800"/>
              <a:t>注意：</a:t>
            </a:r>
            <a:endParaRPr lang="en-US" altLang="zh-CN" sz="1800"/>
          </a:p>
          <a:p>
            <a:pPr algn="l"/>
            <a:r>
              <a:rPr lang="en-US" altLang="zh-CN" sz="1800"/>
              <a:t>	1</a:t>
            </a:r>
            <a:r>
              <a:rPr lang="zh-CN" altLang="en-US" sz="1800"/>
              <a:t>，只在子节点下删除，想删除哪个节点，必须找到该节点的父节点，</a:t>
            </a:r>
            <a:r>
              <a:rPr lang="en-US" altLang="zh-CN" sz="1800"/>
              <a:t>parentNode</a:t>
            </a:r>
            <a:r>
              <a:rPr lang="zh-CN" altLang="en-US" sz="1800"/>
              <a:t>即父节点。</a:t>
            </a:r>
            <a:endParaRPr lang="en-US" altLang="zh-CN" sz="1800"/>
          </a:p>
          <a:p>
            <a:pPr algn="l"/>
            <a:r>
              <a:rPr lang="en-US" altLang="zh-CN" sz="1800"/>
              <a:t>	2</a:t>
            </a:r>
            <a:r>
              <a:rPr lang="zh-CN" altLang="en-US" sz="1800"/>
              <a:t>，只能删除</a:t>
            </a:r>
            <a:r>
              <a:rPr lang="en-US" altLang="zh-CN" sz="1800"/>
              <a:t>1</a:t>
            </a:r>
            <a:r>
              <a:rPr lang="zh-CN" altLang="en-US" sz="1800"/>
              <a:t>个节点，不能直接删除集合。</a:t>
            </a:r>
            <a:endParaRPr lang="en-US" altLang="zh-CN" sz="1800"/>
          </a:p>
          <a:p>
            <a:pPr algn="l"/>
            <a:r>
              <a:rPr lang="en-US" altLang="zh-CN" sz="1800"/>
              <a:t>	3</a:t>
            </a:r>
            <a:r>
              <a:rPr lang="zh-CN" altLang="en-US" sz="1800"/>
              <a:t>，如果用变量保存一个集合，对集合内的某个元素进行修改后</a:t>
            </a:r>
            <a:r>
              <a:rPr lang="zh-CN" altLang="en-US" sz="1800" smtClean="0"/>
              <a:t>，</a:t>
            </a:r>
            <a:endParaRPr lang="en-US" altLang="zh-CN" sz="1800" smtClean="0"/>
          </a:p>
          <a:p>
            <a:pPr algn="l"/>
            <a:r>
              <a:rPr lang="en-US" altLang="zh-CN" sz="1800"/>
              <a:t>	</a:t>
            </a:r>
            <a:r>
              <a:rPr lang="en-US" altLang="zh-CN" sz="1800" smtClean="0"/>
              <a:t>	</a:t>
            </a:r>
            <a:r>
              <a:rPr lang="zh-CN" altLang="en-US" sz="1800" smtClean="0"/>
              <a:t>该</a:t>
            </a:r>
            <a:r>
              <a:rPr lang="zh-CN" altLang="en-US" sz="1800"/>
              <a:t>变量存储的元素会发生变化</a:t>
            </a:r>
            <a:r>
              <a:rPr lang="zh-CN" altLang="en-US" sz="1800" smtClean="0"/>
              <a:t>。比如：</a:t>
            </a:r>
            <a:endParaRPr lang="en-US" altLang="zh-CN" sz="1800"/>
          </a:p>
          <a:p>
            <a:pPr algn="l"/>
            <a:r>
              <a:rPr lang="en-US" altLang="zh-CN" sz="1800"/>
              <a:t>		var arr = document.getElementsByTagName</a:t>
            </a:r>
            <a:r>
              <a:rPr lang="en-US" altLang="zh-CN" sz="1800" smtClean="0"/>
              <a:t>("div");</a:t>
            </a:r>
            <a:endParaRPr lang="en-US" altLang="zh-CN" sz="1800"/>
          </a:p>
          <a:p>
            <a:pPr algn="l"/>
            <a:r>
              <a:rPr lang="en-US" altLang="zh-CN" sz="1800"/>
              <a:t>		document.body.removeChild(arr[0]);	</a:t>
            </a:r>
            <a:r>
              <a:rPr lang="en-US" altLang="zh-CN" sz="1400"/>
              <a:t>// </a:t>
            </a:r>
            <a:r>
              <a:rPr lang="zh-CN" altLang="en-US" sz="1400"/>
              <a:t>代码执行完，</a:t>
            </a:r>
            <a:r>
              <a:rPr lang="en-US" altLang="zh-CN" sz="1400"/>
              <a:t>arr</a:t>
            </a:r>
            <a:r>
              <a:rPr lang="zh-CN" altLang="en-US" sz="1400"/>
              <a:t>里面所有的元素都会向前进一位</a:t>
            </a:r>
            <a:endParaRPr lang="en-US" altLang="zh-CN" sz="1400"/>
          </a:p>
          <a:p>
            <a:pPr algn="l"/>
            <a:r>
              <a:rPr lang="en-US" altLang="zh-CN" sz="1800"/>
              <a:t>						</a:t>
            </a:r>
            <a:r>
              <a:rPr lang="en-US" altLang="zh-CN" sz="1400"/>
              <a:t>// </a:t>
            </a:r>
            <a:r>
              <a:rPr lang="zh-CN" altLang="en-US" sz="1400"/>
              <a:t>即原本的</a:t>
            </a:r>
            <a:r>
              <a:rPr lang="en-US" altLang="zh-CN" sz="1400"/>
              <a:t>arr[1]</a:t>
            </a:r>
            <a:r>
              <a:rPr lang="zh-CN" altLang="en-US" sz="1400"/>
              <a:t>由</a:t>
            </a:r>
            <a:r>
              <a:rPr lang="en-US" altLang="zh-CN" sz="1400"/>
              <a:t>arr[0]</a:t>
            </a:r>
            <a:r>
              <a:rPr lang="zh-CN" altLang="en-US" sz="1400"/>
              <a:t>表示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获得非行间样式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/>
              <a:t>标准写法：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	getComputedStyle(div1, null</a:t>
            </a:r>
            <a:r>
              <a:rPr lang="en-US" altLang="zh-CN" sz="1800" smtClean="0"/>
              <a:t>)['color'];</a:t>
            </a:r>
            <a:r>
              <a:rPr lang="en-US" altLang="zh-CN" sz="1800"/>
              <a:t>		</a:t>
            </a:r>
            <a:r>
              <a:rPr lang="en-US" altLang="zh-CN" sz="1400"/>
              <a:t>//  null</a:t>
            </a:r>
            <a:r>
              <a:rPr lang="zh-CN" altLang="en-US" sz="1400"/>
              <a:t>的位置是伪类，</a:t>
            </a:r>
            <a:r>
              <a:rPr lang="zh-CN" altLang="en-US" sz="1400" smtClean="0"/>
              <a:t>例如</a:t>
            </a:r>
            <a:r>
              <a:rPr lang="en-US" altLang="zh-CN" sz="1400" smtClean="0"/>
              <a:t>':after'</a:t>
            </a:r>
            <a:r>
              <a:rPr lang="zh-CN" altLang="en-US" sz="1400" smtClean="0"/>
              <a:t>，</a:t>
            </a:r>
            <a:r>
              <a:rPr lang="zh-CN" altLang="en-US" sz="1400"/>
              <a:t>也可以把</a:t>
            </a:r>
            <a:r>
              <a:rPr lang="en-US" altLang="zh-CN" sz="1400"/>
              <a:t>null</a:t>
            </a:r>
            <a:r>
              <a:rPr lang="zh-CN" altLang="en-US" sz="1400"/>
              <a:t>写成</a:t>
            </a:r>
            <a:r>
              <a:rPr lang="en-US" altLang="zh-CN" sz="1400"/>
              <a:t>false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IE</a:t>
            </a:r>
            <a:r>
              <a:rPr lang="zh-CN" altLang="en-US" sz="1800"/>
              <a:t>写法：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	div1.currentStyle</a:t>
            </a:r>
            <a:r>
              <a:rPr lang="en-US" altLang="zh-CN" sz="1800" smtClean="0"/>
              <a:t>['color'];</a:t>
            </a:r>
            <a:r>
              <a:rPr lang="en-US" altLang="zh-CN" sz="1800"/>
              <a:t>			</a:t>
            </a:r>
            <a:r>
              <a:rPr lang="en-US" altLang="zh-CN" sz="1400"/>
              <a:t>// </a:t>
            </a:r>
            <a:r>
              <a:rPr lang="zh-CN" altLang="en-US" sz="1400"/>
              <a:t>该方法不支持伪类</a:t>
            </a:r>
            <a:endParaRPr lang="en-US" altLang="zh-CN" sz="14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注意：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en-US" altLang="zh-CN" sz="1400"/>
              <a:t>1</a:t>
            </a:r>
            <a:r>
              <a:rPr lang="zh-CN" altLang="en-US" sz="1400"/>
              <a:t>：该方法只能获取，不能设置，是只读方法。</a:t>
            </a:r>
            <a:endParaRPr lang="en-US" altLang="zh-CN" sz="1400"/>
          </a:p>
          <a:p>
            <a:pPr algn="l"/>
            <a:r>
              <a:rPr lang="en-US" altLang="zh-CN" sz="1400"/>
              <a:t>	2</a:t>
            </a:r>
            <a:r>
              <a:rPr lang="zh-CN" altLang="en-US" sz="1400"/>
              <a:t>：该方法无论外部样式、内部样式、行间样式都能够获取</a:t>
            </a:r>
            <a:r>
              <a:rPr lang="zh-CN" altLang="en-US" sz="1400" smtClean="0"/>
              <a:t>。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课程大纲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、什么是</a:t>
            </a:r>
            <a:r>
              <a:rPr lang="en-US" altLang="zh-CN" sz="2400" smtClean="0"/>
              <a:t>BOM</a:t>
            </a:r>
            <a:endParaRPr lang="en-US" altLang="zh-CN" sz="2400" dirty="0" smtClean="0"/>
          </a:p>
          <a:p>
            <a:pPr algn="l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Window</a:t>
            </a:r>
            <a:r>
              <a:rPr lang="zh-CN" altLang="en-US" sz="2400" smtClean="0"/>
              <a:t>对象</a:t>
            </a:r>
            <a:endParaRPr lang="en-US" altLang="zh-CN" sz="2400" dirty="0" smtClean="0"/>
          </a:p>
          <a:p>
            <a:pPr algn="l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zh-CN" altLang="en-US" smtClean="0"/>
              <a:t>定时器和延时器</a:t>
            </a:r>
            <a:endParaRPr lang="en-US" altLang="zh-CN" smtClean="0"/>
          </a:p>
          <a:p>
            <a:pPr algn="l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、滚动条</a:t>
            </a:r>
            <a:endParaRPr lang="en-US" altLang="zh-CN" smtClean="0"/>
          </a:p>
          <a:p>
            <a:pPr algn="l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、什么是</a:t>
            </a:r>
            <a:r>
              <a:rPr lang="en-US" altLang="zh-CN" smtClean="0"/>
              <a:t>DOM</a:t>
            </a:r>
            <a:endParaRPr lang="en-US" altLang="zh-CN" smtClean="0"/>
          </a:p>
          <a:p>
            <a:pPr algn="l"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DOM</a:t>
            </a:r>
            <a:r>
              <a:rPr lang="zh-CN" altLang="en-US" smtClean="0"/>
              <a:t>的基本操作（重点）</a:t>
            </a:r>
            <a:endParaRPr lang="en-US" altLang="zh-CN" smtClean="0"/>
          </a:p>
          <a:p>
            <a:pPr algn="l">
              <a:buNone/>
            </a:pPr>
            <a:r>
              <a:rPr lang="en-US" altLang="zh-CN" smtClean="0"/>
              <a:t>7</a:t>
            </a:r>
            <a:r>
              <a:rPr lang="zh-CN" altLang="en-US" smtClean="0"/>
              <a:t>、获取非行间样式</a:t>
            </a:r>
            <a:endParaRPr lang="en-US" altLang="zh-CN" smtClean="0"/>
          </a:p>
          <a:p>
            <a:pPr algn="l">
              <a:buNone/>
            </a:pPr>
            <a:endParaRPr lang="en-US" altLang="zh-CN" sz="2400" dirty="0" smtClean="0"/>
          </a:p>
          <a:p>
            <a:pPr algn="l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作业题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/>
              <a:t>广告弹出框，</a:t>
            </a:r>
            <a:r>
              <a:rPr lang="en-US" altLang="zh-CN" sz="1800"/>
              <a:t>3</a:t>
            </a:r>
            <a:r>
              <a:rPr lang="zh-CN" altLang="en-US" sz="1800"/>
              <a:t>秒后自动关闭效果。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思路：</a:t>
            </a:r>
            <a:endParaRPr lang="en-US" altLang="zh-CN" sz="1800"/>
          </a:p>
          <a:p>
            <a:pPr algn="l"/>
            <a:r>
              <a:rPr lang="en-US" altLang="zh-CN" sz="1800"/>
              <a:t>	1</a:t>
            </a:r>
            <a:r>
              <a:rPr lang="zh-CN" altLang="en-US" sz="1800"/>
              <a:t>，</a:t>
            </a:r>
            <a:r>
              <a:rPr lang="en-US" altLang="zh-CN" sz="1800"/>
              <a:t>html</a:t>
            </a:r>
            <a:r>
              <a:rPr lang="zh-CN" altLang="en-US" sz="1800"/>
              <a:t>上有一个</a:t>
            </a:r>
            <a:r>
              <a:rPr lang="en-US" altLang="zh-CN" sz="1800"/>
              <a:t>div</a:t>
            </a:r>
            <a:r>
              <a:rPr lang="zh-CN" altLang="en-US" sz="1800"/>
              <a:t>，</a:t>
            </a:r>
            <a:r>
              <a:rPr lang="en-US" altLang="zh-CN" sz="1800"/>
              <a:t>div</a:t>
            </a:r>
            <a:r>
              <a:rPr lang="zh-CN" altLang="en-US" sz="1800"/>
              <a:t>中有文字“</a:t>
            </a:r>
            <a:r>
              <a:rPr lang="en-US" altLang="zh-CN" sz="1800"/>
              <a:t>3</a:t>
            </a:r>
            <a:r>
              <a:rPr lang="zh-CN" altLang="en-US" sz="1800"/>
              <a:t>秒后关闭”，默认该</a:t>
            </a:r>
            <a:r>
              <a:rPr lang="en-US" altLang="zh-CN" sz="1800"/>
              <a:t>div</a:t>
            </a:r>
            <a:r>
              <a:rPr lang="zh-CN" altLang="en-US" sz="1800" smtClean="0"/>
              <a:t>隐藏。</a:t>
            </a:r>
            <a:endParaRPr lang="en-US" altLang="zh-CN" sz="1800"/>
          </a:p>
          <a:p>
            <a:pPr algn="l"/>
            <a:r>
              <a:rPr lang="en-US" altLang="zh-CN" sz="1800"/>
              <a:t>	2</a:t>
            </a:r>
            <a:r>
              <a:rPr lang="zh-CN" altLang="en-US" sz="1800"/>
              <a:t>，</a:t>
            </a:r>
            <a:r>
              <a:rPr lang="en-US" altLang="zh-CN" sz="1800"/>
              <a:t>html</a:t>
            </a:r>
            <a:r>
              <a:rPr lang="zh-CN" altLang="en-US" sz="1800"/>
              <a:t>上有按钮，当点击按钮时，</a:t>
            </a:r>
            <a:r>
              <a:rPr lang="en-US" altLang="zh-CN" sz="1800"/>
              <a:t>div</a:t>
            </a:r>
            <a:r>
              <a:rPr lang="zh-CN" altLang="en-US" sz="1800" smtClean="0"/>
              <a:t>显示。</a:t>
            </a:r>
            <a:endParaRPr lang="en-US" altLang="zh-CN" sz="1800"/>
          </a:p>
          <a:p>
            <a:pPr algn="l"/>
            <a:r>
              <a:rPr lang="en-US" altLang="zh-CN" sz="1800"/>
              <a:t>	3</a:t>
            </a:r>
            <a:r>
              <a:rPr lang="zh-CN" altLang="en-US" sz="1800"/>
              <a:t>，</a:t>
            </a:r>
            <a:r>
              <a:rPr lang="en-US" altLang="zh-CN" sz="1800"/>
              <a:t>div</a:t>
            </a:r>
            <a:r>
              <a:rPr lang="zh-CN" altLang="en-US" sz="1800"/>
              <a:t>显示的同时</a:t>
            </a:r>
            <a:r>
              <a:rPr lang="zh-CN" altLang="en-US" sz="1800" smtClean="0"/>
              <a:t>，使用</a:t>
            </a:r>
            <a:r>
              <a:rPr lang="en-US" altLang="zh-CN" sz="1800" smtClean="0"/>
              <a:t>setTimeout</a:t>
            </a:r>
            <a:r>
              <a:rPr lang="zh-CN" altLang="en-US" sz="1800" smtClean="0"/>
              <a:t>，</a:t>
            </a:r>
            <a:r>
              <a:rPr lang="en-US" altLang="zh-CN" sz="1800" smtClean="0"/>
              <a:t>3</a:t>
            </a:r>
            <a:r>
              <a:rPr lang="zh-CN" altLang="en-US" sz="1800" smtClean="0"/>
              <a:t>秒后将</a:t>
            </a:r>
            <a:r>
              <a:rPr lang="en-US" altLang="zh-CN" sz="1800" smtClean="0"/>
              <a:t>div</a:t>
            </a:r>
            <a:r>
              <a:rPr lang="zh-CN" altLang="en-US" sz="1800" smtClean="0"/>
              <a:t>隐藏即可。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作业题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/>
              <a:t>创建</a:t>
            </a:r>
            <a:r>
              <a:rPr lang="en-US" altLang="zh-CN" sz="1800"/>
              <a:t>10</a:t>
            </a:r>
            <a:r>
              <a:rPr lang="zh-CN" altLang="en-US" sz="1800"/>
              <a:t>行</a:t>
            </a:r>
            <a:r>
              <a:rPr lang="en-US" altLang="zh-CN" sz="1800"/>
              <a:t>10</a:t>
            </a:r>
            <a:r>
              <a:rPr lang="zh-CN" altLang="en-US" sz="1800"/>
              <a:t>列，随机背景色的表格。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思路：</a:t>
            </a:r>
            <a:endParaRPr lang="en-US" altLang="zh-CN" sz="1800"/>
          </a:p>
          <a:p>
            <a:pPr algn="l"/>
            <a:r>
              <a:rPr lang="en-US" altLang="zh-CN" sz="1800"/>
              <a:t>	1</a:t>
            </a:r>
            <a:r>
              <a:rPr lang="zh-CN" altLang="en-US" sz="1800"/>
              <a:t>，循环行数</a:t>
            </a:r>
            <a:endParaRPr lang="en-US" altLang="zh-CN" sz="1800"/>
          </a:p>
          <a:p>
            <a:pPr algn="l"/>
            <a:r>
              <a:rPr lang="en-US" altLang="zh-CN" sz="1800"/>
              <a:t>	2</a:t>
            </a:r>
            <a:r>
              <a:rPr lang="zh-CN" altLang="en-US" sz="1800"/>
              <a:t>，创建</a:t>
            </a:r>
            <a:r>
              <a:rPr lang="en-US" altLang="zh-CN" sz="1800" smtClean="0"/>
              <a:t>tr</a:t>
            </a:r>
            <a:r>
              <a:rPr lang="zh-CN" altLang="en-US" sz="1800" smtClean="0"/>
              <a:t>，这个</a:t>
            </a:r>
            <a:r>
              <a:rPr lang="en-US" altLang="zh-CN" sz="1800" smtClean="0"/>
              <a:t>tr</a:t>
            </a:r>
            <a:r>
              <a:rPr lang="zh-CN" altLang="en-US" sz="1800" smtClean="0"/>
              <a:t>要放到</a:t>
            </a:r>
            <a:r>
              <a:rPr lang="en-US" altLang="zh-CN" sz="1800" smtClean="0"/>
              <a:t>table</a:t>
            </a:r>
            <a:r>
              <a:rPr lang="zh-CN" altLang="en-US" sz="1800" smtClean="0"/>
              <a:t>中，所以页面上要有</a:t>
            </a:r>
            <a:r>
              <a:rPr lang="en-US" altLang="zh-CN" sz="1800" smtClean="0"/>
              <a:t>table</a:t>
            </a:r>
            <a:endParaRPr lang="en-US" altLang="zh-CN" sz="1800"/>
          </a:p>
          <a:p>
            <a:pPr algn="l"/>
            <a:r>
              <a:rPr lang="en-US" altLang="zh-CN" sz="1800"/>
              <a:t>	3</a:t>
            </a:r>
            <a:r>
              <a:rPr lang="zh-CN" altLang="en-US" sz="1800"/>
              <a:t>，嵌套循环列数</a:t>
            </a:r>
            <a:endParaRPr lang="en-US" altLang="zh-CN" sz="1800"/>
          </a:p>
          <a:p>
            <a:pPr algn="l"/>
            <a:r>
              <a:rPr lang="en-US" altLang="zh-CN" sz="1800"/>
              <a:t>	4</a:t>
            </a:r>
            <a:r>
              <a:rPr lang="zh-CN" altLang="en-US" sz="1800"/>
              <a:t>，创建</a:t>
            </a:r>
            <a:r>
              <a:rPr lang="en-US" altLang="zh-CN" sz="1800" smtClean="0"/>
              <a:t>td</a:t>
            </a:r>
            <a:r>
              <a:rPr lang="zh-CN" altLang="en-US" sz="1800" smtClean="0"/>
              <a:t>，这个</a:t>
            </a:r>
            <a:r>
              <a:rPr lang="en-US" altLang="zh-CN" sz="1800" smtClean="0"/>
              <a:t>td</a:t>
            </a:r>
            <a:r>
              <a:rPr lang="zh-CN" altLang="en-US" sz="1800" smtClean="0"/>
              <a:t>放入刚才创建的</a:t>
            </a:r>
            <a:r>
              <a:rPr lang="en-US" altLang="zh-CN" sz="1800" smtClean="0"/>
              <a:t>tr</a:t>
            </a:r>
            <a:r>
              <a:rPr lang="zh-CN" altLang="en-US" sz="1800" smtClean="0"/>
              <a:t>里。</a:t>
            </a:r>
            <a:endParaRPr lang="en-US" altLang="zh-CN" sz="1800"/>
          </a:p>
          <a:p>
            <a:pPr algn="l"/>
            <a:r>
              <a:rPr lang="en-US" altLang="zh-CN" sz="1800"/>
              <a:t>	5</a:t>
            </a:r>
            <a:r>
              <a:rPr lang="zh-CN" altLang="en-US" sz="1800"/>
              <a:t>，</a:t>
            </a:r>
            <a:r>
              <a:rPr lang="en-US" altLang="zh-CN" sz="1800"/>
              <a:t>td</a:t>
            </a:r>
            <a:r>
              <a:rPr lang="zh-CN" altLang="en-US" sz="1800"/>
              <a:t>做背景色</a:t>
            </a:r>
            <a:endParaRPr lang="en-US" altLang="zh-CN" sz="1800"/>
          </a:p>
          <a:p>
            <a:pPr algn="l"/>
            <a:r>
              <a:rPr lang="en-US" altLang="zh-CN" sz="1800"/>
              <a:t>		td1.style.background = </a:t>
            </a:r>
            <a:r>
              <a:rPr lang="en-US" altLang="zh-CN" sz="1800" smtClean="0"/>
              <a:t>'rgb(0-255</a:t>
            </a:r>
            <a:r>
              <a:rPr lang="en-US" altLang="zh-CN" sz="1800"/>
              <a:t>, 0-255, 0-255</a:t>
            </a:r>
            <a:r>
              <a:rPr lang="en-US" altLang="zh-CN" sz="1800" smtClean="0"/>
              <a:t>)'; </a:t>
            </a:r>
            <a:endParaRPr lang="en-US" altLang="zh-CN" sz="1800"/>
          </a:p>
          <a:p>
            <a:pPr algn="l"/>
            <a:r>
              <a:rPr lang="en-US" altLang="zh-CN" sz="1800"/>
              <a:t>		</a:t>
            </a:r>
            <a:r>
              <a:rPr lang="zh-CN" altLang="en-US" sz="1800"/>
              <a:t>上文中</a:t>
            </a:r>
            <a:r>
              <a:rPr lang="en-US" altLang="zh-CN" sz="1800"/>
              <a:t>rgb</a:t>
            </a:r>
            <a:r>
              <a:rPr lang="zh-CN" altLang="en-US" sz="1800"/>
              <a:t>就是一个函数，里面的三个参数分别指红色、绿色、蓝色</a:t>
            </a:r>
            <a:endParaRPr lang="en-US" altLang="zh-CN" sz="1800"/>
          </a:p>
          <a:p>
            <a:pPr algn="l"/>
            <a:r>
              <a:rPr lang="en-US" altLang="zh-CN" sz="1800"/>
              <a:t>		</a:t>
            </a:r>
            <a:r>
              <a:rPr lang="zh-CN" altLang="en-US" sz="1800"/>
              <a:t>颜色值可以做成</a:t>
            </a:r>
            <a:r>
              <a:rPr lang="en-US" altLang="zh-CN" sz="1800"/>
              <a:t>0-255</a:t>
            </a:r>
            <a:r>
              <a:rPr lang="zh-CN" altLang="en-US" sz="1800"/>
              <a:t>之间的随机整数即可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什么是</a:t>
            </a:r>
            <a:r>
              <a:rPr lang="en-US" altLang="zh-CN" sz="4000" smtClean="0"/>
              <a:t>BOM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1</a:t>
            </a:r>
            <a:r>
              <a:rPr lang="zh-CN" altLang="en-US" sz="1800"/>
              <a:t>，</a:t>
            </a:r>
            <a:r>
              <a:rPr lang="en-US" altLang="zh-CN" sz="1800"/>
              <a:t>BOM</a:t>
            </a:r>
            <a:r>
              <a:rPr lang="zh-CN" altLang="en-US" sz="1800"/>
              <a:t>是</a:t>
            </a:r>
            <a:r>
              <a:rPr lang="en-US" altLang="zh-CN" sz="1800"/>
              <a:t>browser object model</a:t>
            </a:r>
            <a:r>
              <a:rPr lang="zh-CN" altLang="en-US" sz="1800"/>
              <a:t>的缩写，简称浏览器对象模型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2</a:t>
            </a:r>
            <a:r>
              <a:rPr lang="zh-CN" altLang="en-US" sz="1800"/>
              <a:t>，</a:t>
            </a:r>
            <a:r>
              <a:rPr lang="en-US" altLang="zh-CN" sz="1800"/>
              <a:t>BOM</a:t>
            </a:r>
            <a:r>
              <a:rPr lang="zh-CN" altLang="en-US" sz="1800"/>
              <a:t>提供了独立于内容而与浏览器窗口进行交互的对象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3</a:t>
            </a:r>
            <a:r>
              <a:rPr lang="zh-CN" altLang="en-US" sz="1800"/>
              <a:t>，由于</a:t>
            </a:r>
            <a:r>
              <a:rPr lang="en-US" altLang="zh-CN" sz="1800"/>
              <a:t>BOM</a:t>
            </a:r>
            <a:r>
              <a:rPr lang="zh-CN" altLang="en-US" sz="1800"/>
              <a:t>主要用于管理窗口与窗口之间的通讯，因此其核心对象是</a:t>
            </a:r>
            <a:r>
              <a:rPr lang="en-US" altLang="zh-CN" sz="1800"/>
              <a:t>window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4</a:t>
            </a:r>
            <a:r>
              <a:rPr lang="zh-CN" altLang="en-US" sz="1800"/>
              <a:t>，</a:t>
            </a:r>
            <a:r>
              <a:rPr lang="en-US" altLang="zh-CN" sz="1800"/>
              <a:t>BOM</a:t>
            </a:r>
            <a:r>
              <a:rPr lang="zh-CN" altLang="en-US" sz="1800"/>
              <a:t>由一系列相关的对象构成，并且每个对象都提供了很多方法与属性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5</a:t>
            </a:r>
            <a:r>
              <a:rPr lang="zh-CN" altLang="en-US" sz="1800"/>
              <a:t>，</a:t>
            </a:r>
            <a:r>
              <a:rPr lang="en-US" altLang="zh-CN" sz="1800"/>
              <a:t>BOM</a:t>
            </a:r>
            <a:r>
              <a:rPr lang="zh-CN" altLang="en-US" sz="1800"/>
              <a:t>缺乏标准，</a:t>
            </a:r>
            <a:r>
              <a:rPr lang="en-US" altLang="zh-CN" sz="1800"/>
              <a:t>JavaScript</a:t>
            </a:r>
            <a:r>
              <a:rPr lang="zh-CN" altLang="en-US" sz="1800"/>
              <a:t>语法的标准化组织是</a:t>
            </a:r>
            <a:r>
              <a:rPr lang="en-US" altLang="zh-CN" sz="1800"/>
              <a:t>ECMA</a:t>
            </a:r>
            <a:r>
              <a:rPr lang="zh-CN" altLang="en-US" sz="1800"/>
              <a:t>，</a:t>
            </a:r>
            <a:r>
              <a:rPr lang="en-US" altLang="zh-CN" sz="1800"/>
              <a:t>DOM</a:t>
            </a:r>
            <a:r>
              <a:rPr lang="zh-CN" altLang="en-US" sz="1800"/>
              <a:t>的标准化组织是</a:t>
            </a:r>
            <a:r>
              <a:rPr lang="en-US" altLang="zh-CN" sz="1800"/>
              <a:t>W3C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6</a:t>
            </a:r>
            <a:r>
              <a:rPr lang="zh-CN" altLang="en-US" sz="1800"/>
              <a:t>，</a:t>
            </a:r>
            <a:r>
              <a:rPr lang="en-US" altLang="zh-CN" sz="1800"/>
              <a:t>BOM</a:t>
            </a:r>
            <a:r>
              <a:rPr lang="zh-CN" altLang="en-US" sz="1800"/>
              <a:t>最初是</a:t>
            </a:r>
            <a:r>
              <a:rPr lang="en-US" altLang="zh-CN" sz="1800"/>
              <a:t>Netscape</a:t>
            </a:r>
            <a:r>
              <a:rPr lang="zh-CN" altLang="en-US" sz="1800"/>
              <a:t>浏览器标准的一部分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Window</a:t>
            </a:r>
            <a:r>
              <a:rPr lang="zh-CN" altLang="en-US" sz="4000" smtClean="0"/>
              <a:t>对象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1</a:t>
            </a:r>
            <a:r>
              <a:rPr lang="zh-CN" altLang="en-US" sz="1800"/>
              <a:t>，</a:t>
            </a:r>
            <a:r>
              <a:rPr lang="en-US" altLang="zh-CN" sz="1800"/>
              <a:t>window</a:t>
            </a:r>
            <a:r>
              <a:rPr lang="zh-CN" altLang="en-US" sz="1800"/>
              <a:t>对象是</a:t>
            </a:r>
            <a:r>
              <a:rPr lang="en-US" altLang="zh-CN" sz="1800"/>
              <a:t>BOM</a:t>
            </a:r>
            <a:r>
              <a:rPr lang="zh-CN" altLang="en-US" sz="1800"/>
              <a:t>的顶层</a:t>
            </a:r>
            <a:r>
              <a:rPr lang="en-US" altLang="zh-CN" sz="1800"/>
              <a:t>(</a:t>
            </a:r>
            <a:r>
              <a:rPr lang="zh-CN" altLang="en-US" sz="1800"/>
              <a:t>核心</a:t>
            </a:r>
            <a:r>
              <a:rPr lang="en-US" altLang="zh-CN" sz="1800"/>
              <a:t>)</a:t>
            </a:r>
            <a:r>
              <a:rPr lang="zh-CN" altLang="en-US" sz="1800"/>
              <a:t>对象，所有对象都是通过它延伸出来的，也可以称为</a:t>
            </a:r>
            <a:r>
              <a:rPr lang="en-US" altLang="zh-CN" sz="1800"/>
              <a:t>window</a:t>
            </a:r>
            <a:r>
              <a:rPr lang="zh-CN" altLang="en-US" sz="1800"/>
              <a:t>的子对象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2</a:t>
            </a:r>
            <a:r>
              <a:rPr lang="zh-CN" altLang="en-US" sz="1800"/>
              <a:t>，由于</a:t>
            </a:r>
            <a:r>
              <a:rPr lang="en-US" altLang="zh-CN" sz="1800"/>
              <a:t>window</a:t>
            </a:r>
            <a:r>
              <a:rPr lang="zh-CN" altLang="en-US" sz="1800"/>
              <a:t>是顶层对象，因此调用它的子对象时可以不显示的指明</a:t>
            </a:r>
            <a:r>
              <a:rPr lang="en-US" altLang="zh-CN" sz="1800"/>
              <a:t>window</a:t>
            </a:r>
            <a:r>
              <a:rPr lang="zh-CN" altLang="en-US" sz="1800"/>
              <a:t>对象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例如下面两行代码是一样的：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 smtClean="0"/>
              <a:t>document.write</a:t>
            </a:r>
            <a:r>
              <a:rPr lang="en-US" altLang="zh-CN" sz="1800"/>
              <a:t>("hello world");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 smtClean="0"/>
              <a:t>window.document.write</a:t>
            </a:r>
            <a:r>
              <a:rPr lang="en-US" altLang="zh-CN" sz="1800"/>
              <a:t>("hello world");</a:t>
            </a:r>
            <a:endParaRPr lang="en-US" altLang="zh-CN" sz="1800"/>
          </a:p>
          <a:p>
            <a:pPr algn="l"/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82" y="2680136"/>
            <a:ext cx="6238888" cy="2290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Window</a:t>
            </a:r>
            <a:r>
              <a:rPr lang="zh-CN" altLang="en-US" sz="4000" smtClean="0"/>
              <a:t>内置对象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url</a:t>
            </a:r>
            <a:r>
              <a:rPr lang="zh-CN" altLang="en-US" sz="1800"/>
              <a:t>跳</a:t>
            </a:r>
            <a:r>
              <a:rPr lang="zh-CN" altLang="en-US" sz="1800" smtClean="0"/>
              <a:t>转</a:t>
            </a:r>
            <a:endParaRPr lang="zh-CN" altLang="en-US" sz="1800"/>
          </a:p>
          <a:p>
            <a:pPr algn="l"/>
            <a:r>
              <a:rPr lang="en-US" altLang="zh-CN" sz="1800"/>
              <a:t>	location.href="http://www.baidu.com";</a:t>
            </a:r>
            <a:endParaRPr lang="en-US" altLang="zh-CN" sz="1800"/>
          </a:p>
          <a:p>
            <a:pPr algn="l"/>
            <a:r>
              <a:rPr lang="en-US" altLang="zh-CN" sz="1800"/>
              <a:t>	location.href="a.html";</a:t>
            </a:r>
            <a:endParaRPr lang="en-US" altLang="zh-CN" sz="1800"/>
          </a:p>
          <a:p>
            <a:pPr algn="l"/>
            <a:r>
              <a:rPr lang="en-US" altLang="zh-CN" sz="1800"/>
              <a:t>	location.href="../f/a.html";</a:t>
            </a:r>
            <a:endParaRPr lang="en-US" altLang="zh-CN" sz="1800"/>
          </a:p>
          <a:p>
            <a:pPr algn="l"/>
            <a:r>
              <a:rPr lang="en-US" altLang="zh-CN" sz="1800"/>
              <a:t>	location.href="/a.html";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当前页面</a:t>
            </a:r>
            <a:r>
              <a:rPr lang="zh-CN" altLang="en-US" sz="1800" smtClean="0"/>
              <a:t>刷新</a:t>
            </a:r>
            <a:endParaRPr lang="zh-CN" altLang="en-US" sz="1800"/>
          </a:p>
          <a:p>
            <a:pPr algn="l"/>
            <a:r>
              <a:rPr lang="en-US" altLang="zh-CN" sz="1800"/>
              <a:t>	location.reload();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400"/>
              <a:t>注：像</a:t>
            </a:r>
            <a:r>
              <a:rPr lang="en-US" altLang="zh-CN" sz="1400"/>
              <a:t>location</a:t>
            </a:r>
            <a:r>
              <a:rPr lang="zh-CN" altLang="en-US" sz="1400"/>
              <a:t>这种下面还有属性和方法的对象，叫做</a:t>
            </a:r>
            <a:r>
              <a:rPr lang="en-US" altLang="zh-CN" sz="1400"/>
              <a:t>window</a:t>
            </a:r>
            <a:r>
              <a:rPr lang="zh-CN" altLang="en-US" sz="1400"/>
              <a:t>内置对象；</a:t>
            </a:r>
            <a:r>
              <a:rPr lang="en-US" altLang="zh-CN" sz="1400"/>
              <a:t>href</a:t>
            </a:r>
            <a:r>
              <a:rPr lang="zh-CN" altLang="en-US" sz="1400"/>
              <a:t>这种叫做对象属性；</a:t>
            </a:r>
            <a:r>
              <a:rPr lang="en-US" altLang="zh-CN" sz="1400"/>
              <a:t>reload</a:t>
            </a:r>
            <a:r>
              <a:rPr lang="zh-CN" altLang="en-US" sz="1400"/>
              <a:t>这种叫做对象方法。</a:t>
            </a:r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Window</a:t>
            </a:r>
            <a:r>
              <a:rPr lang="zh-CN" altLang="en-US" sz="4000" smtClean="0"/>
              <a:t>内置对象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zh-CN" altLang="en-US" sz="1800" smtClean="0"/>
              <a:t>后退</a:t>
            </a:r>
            <a:endParaRPr lang="zh-CN" altLang="en-US" sz="1800"/>
          </a:p>
          <a:p>
            <a:pPr algn="l"/>
            <a:r>
              <a:rPr lang="en-US" altLang="zh-CN" sz="1800"/>
              <a:t>	history.back();	// history.go(-1)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跳转到（</a:t>
            </a:r>
            <a:r>
              <a:rPr lang="en-US" altLang="zh-CN" sz="1800"/>
              <a:t>0</a:t>
            </a:r>
            <a:r>
              <a:rPr lang="zh-CN" altLang="en-US" sz="1800"/>
              <a:t>指刷新，</a:t>
            </a:r>
            <a:r>
              <a:rPr lang="en-US" altLang="zh-CN" sz="1800"/>
              <a:t>1</a:t>
            </a:r>
            <a:r>
              <a:rPr lang="zh-CN" altLang="en-US" sz="1800"/>
              <a:t>指下一页，</a:t>
            </a:r>
            <a:r>
              <a:rPr lang="en-US" altLang="zh-CN" sz="1800"/>
              <a:t>-1</a:t>
            </a:r>
            <a:r>
              <a:rPr lang="zh-CN" altLang="en-US" sz="1800"/>
              <a:t>指上一页，</a:t>
            </a:r>
            <a:r>
              <a:rPr lang="en-US" altLang="zh-CN" sz="1800"/>
              <a:t>-2</a:t>
            </a:r>
            <a:r>
              <a:rPr lang="zh-CN" altLang="en-US" sz="1800"/>
              <a:t>指上两页，以此类推</a:t>
            </a:r>
            <a:r>
              <a:rPr lang="zh-CN" altLang="en-US" sz="1800" smtClean="0"/>
              <a:t>）</a:t>
            </a:r>
            <a:endParaRPr lang="zh-CN" altLang="en-US" sz="1800"/>
          </a:p>
          <a:p>
            <a:pPr algn="l"/>
            <a:r>
              <a:rPr lang="en-US" altLang="zh-CN" sz="1800"/>
              <a:t>	history.go(0);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返回浏览器的相关</a:t>
            </a:r>
            <a:r>
              <a:rPr lang="zh-CN" altLang="en-US" sz="1800" smtClean="0"/>
              <a:t>信息</a:t>
            </a:r>
            <a:endParaRPr lang="zh-CN" altLang="en-US" sz="1800"/>
          </a:p>
          <a:p>
            <a:pPr algn="l"/>
            <a:r>
              <a:rPr lang="en-US" altLang="zh-CN" sz="1800"/>
              <a:t>	navigator.userAgent;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Window</a:t>
            </a:r>
            <a:r>
              <a:rPr lang="zh-CN" altLang="en-US" sz="4000" smtClean="0"/>
              <a:t>内置对象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alert(“</a:t>
            </a:r>
            <a:r>
              <a:rPr lang="zh-CN" altLang="en-US" sz="1800"/>
              <a:t>内容</a:t>
            </a:r>
            <a:r>
              <a:rPr lang="en-US" altLang="zh-CN" sz="1800"/>
              <a:t>”)		// </a:t>
            </a:r>
            <a:r>
              <a:rPr lang="zh-CN" altLang="en-US" sz="1800"/>
              <a:t>弹出提示</a:t>
            </a:r>
            <a:r>
              <a:rPr lang="zh-CN" altLang="en-US" sz="1800" smtClean="0"/>
              <a:t>框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confirm("</a:t>
            </a:r>
            <a:r>
              <a:rPr lang="zh-CN" altLang="en-US" sz="1800"/>
              <a:t>内容</a:t>
            </a:r>
            <a:r>
              <a:rPr lang="en-US" altLang="zh-CN" sz="1800"/>
              <a:t>")		// </a:t>
            </a:r>
            <a:r>
              <a:rPr lang="zh-CN" altLang="en-US" sz="1800"/>
              <a:t>多了一个取消按钮，可以通过 </a:t>
            </a:r>
            <a:r>
              <a:rPr lang="en-US" altLang="zh-CN" sz="1800"/>
              <a:t>confirm </a:t>
            </a:r>
            <a:r>
              <a:rPr lang="zh-CN" altLang="en-US" sz="1800"/>
              <a:t>的返回值来判断点了哪个按钮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prompt("</a:t>
            </a:r>
            <a:r>
              <a:rPr lang="zh-CN" altLang="en-US" sz="1800"/>
              <a:t>提示信息</a:t>
            </a:r>
            <a:r>
              <a:rPr lang="en-US" altLang="zh-CN" sz="1800"/>
              <a:t>", "</a:t>
            </a:r>
            <a:r>
              <a:rPr lang="zh-CN" altLang="en-US" sz="1800"/>
              <a:t>输入框的默认值</a:t>
            </a:r>
            <a:r>
              <a:rPr lang="en-US" altLang="zh-CN" sz="1800"/>
              <a:t>")	// </a:t>
            </a:r>
            <a:r>
              <a:rPr lang="zh-CN" altLang="en-US" sz="1800"/>
              <a:t>可以通过 返回值 来判断输入了什么，或点击了哪个</a:t>
            </a:r>
            <a:r>
              <a:rPr lang="zh-CN" altLang="en-US" sz="1800" smtClean="0"/>
              <a:t>按钮</a:t>
            </a:r>
            <a:endParaRPr lang="en-US" altLang="zh-CN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open('http://www.baidu.com','baidu','width=400,height=400,top=200,left=200,toolbar=yes');</a:t>
            </a:r>
            <a:endParaRPr lang="en-US" altLang="zh-CN" sz="1800"/>
          </a:p>
          <a:p>
            <a:pPr algn="l"/>
            <a:r>
              <a:rPr lang="en-US" altLang="zh-CN" sz="1800"/>
              <a:t>	</a:t>
            </a:r>
            <a:r>
              <a:rPr lang="zh-CN" altLang="en-US" sz="1800"/>
              <a:t>如果两次弹出窗口的命名一样，将不会打开新弹窗，而在之前的弹窗中加载新页面</a:t>
            </a:r>
            <a:endParaRPr lang="zh-CN" altLang="en-US" sz="1800"/>
          </a:p>
          <a:p>
            <a:pPr algn="l"/>
            <a:r>
              <a:rPr lang="en-US" altLang="zh-CN" sz="1800"/>
              <a:t>	</a:t>
            </a:r>
            <a:r>
              <a:rPr lang="zh-CN" altLang="en-US" sz="1800"/>
              <a:t>如果打开页面时，直接执行 </a:t>
            </a:r>
            <a:r>
              <a:rPr lang="en-US" altLang="zh-CN" sz="1800"/>
              <a:t>open() </a:t>
            </a:r>
            <a:r>
              <a:rPr lang="zh-CN" altLang="en-US" sz="1800"/>
              <a:t>，浏览器会根据防广告机制将该事件</a:t>
            </a:r>
            <a:r>
              <a:rPr lang="zh-CN" altLang="en-US" sz="1800" smtClean="0"/>
              <a:t>屏蔽</a:t>
            </a:r>
            <a:endParaRPr lang="en-US" altLang="zh-CN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close()	</a:t>
            </a:r>
            <a:r>
              <a:rPr lang="en-US" altLang="zh-CN" sz="1800" smtClean="0"/>
              <a:t>// </a:t>
            </a:r>
            <a:r>
              <a:rPr lang="zh-CN" altLang="en-US" sz="1800"/>
              <a:t>通过 </a:t>
            </a:r>
            <a:r>
              <a:rPr lang="en-US" altLang="zh-CN" sz="1800"/>
              <a:t>open() </a:t>
            </a:r>
            <a:r>
              <a:rPr lang="zh-CN" altLang="en-US" sz="1800"/>
              <a:t>方法打开的页面可以通过 </a:t>
            </a:r>
            <a:r>
              <a:rPr lang="en-US" altLang="zh-CN" sz="1800"/>
              <a:t>close() </a:t>
            </a:r>
            <a:r>
              <a:rPr lang="zh-CN" altLang="en-US" sz="1800"/>
              <a:t>关闭，直接打开的网页，</a:t>
            </a:r>
            <a:r>
              <a:rPr lang="en-US" altLang="zh-CN" sz="1800"/>
              <a:t>IE</a:t>
            </a:r>
            <a:r>
              <a:rPr lang="zh-CN" altLang="en-US" sz="1800"/>
              <a:t>可以使用 </a:t>
            </a:r>
            <a:r>
              <a:rPr lang="en-US" altLang="zh-CN" sz="1800"/>
              <a:t>close()</a:t>
            </a:r>
            <a:endParaRPr lang="en-US" altLang="zh-CN" sz="1800"/>
          </a:p>
          <a:p>
            <a:pPr algn="l"/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Window</a:t>
            </a:r>
            <a:r>
              <a:rPr lang="zh-CN" altLang="en-US" sz="4000" smtClean="0"/>
              <a:t>内置对象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onload</a:t>
            </a:r>
            <a:r>
              <a:rPr lang="zh-CN" altLang="en-US" sz="1800"/>
              <a:t>事件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	window.onload = function(){</a:t>
            </a:r>
            <a:endParaRPr lang="en-US" altLang="zh-CN" sz="1800"/>
          </a:p>
          <a:p>
            <a:pPr algn="l"/>
            <a:r>
              <a:rPr lang="en-US" altLang="zh-CN" sz="1800"/>
              <a:t>		// </a:t>
            </a:r>
            <a:r>
              <a:rPr lang="zh-CN" altLang="en-US" sz="1800"/>
              <a:t>页面完全载入成功之后，执行的代码块。</a:t>
            </a:r>
            <a:endParaRPr lang="zh-CN" altLang="en-US" sz="1800"/>
          </a:p>
          <a:p>
            <a:pPr algn="l"/>
            <a:r>
              <a:rPr lang="en-US" altLang="zh-CN" sz="1800"/>
              <a:t>	}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zh-CN" altLang="en-US" sz="1800"/>
              <a:t>一个页面只能有一个 </a:t>
            </a:r>
            <a:r>
              <a:rPr lang="en-US" altLang="zh-CN" sz="1800"/>
              <a:t>window.onload </a:t>
            </a:r>
            <a:r>
              <a:rPr lang="zh-CN" altLang="en-US" sz="1800"/>
              <a:t>事件。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定时器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3999" y="1114742"/>
            <a:ext cx="10649585" cy="5128013"/>
          </a:xfrm>
        </p:spPr>
        <p:txBody>
          <a:bodyPr/>
          <a:lstStyle/>
          <a:p>
            <a:pPr algn="l"/>
            <a:r>
              <a:rPr lang="en-US" altLang="zh-CN" sz="1800"/>
              <a:t>setInterval </a:t>
            </a:r>
            <a:r>
              <a:rPr lang="zh-CN" altLang="en-US" sz="1800"/>
              <a:t>可以无限次执行</a:t>
            </a:r>
            <a:endParaRPr lang="en-US" altLang="zh-CN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	</a:t>
            </a:r>
            <a:r>
              <a:rPr lang="zh-CN" altLang="en-US" sz="1800"/>
              <a:t>通过定时器 </a:t>
            </a:r>
            <a:r>
              <a:rPr lang="en-US" altLang="zh-CN" sz="1800"/>
              <a:t>setInterval </a:t>
            </a:r>
            <a:r>
              <a:rPr lang="zh-CN" altLang="en-US" sz="1800"/>
              <a:t>控制函数每隔多久执行</a:t>
            </a:r>
            <a:r>
              <a:rPr lang="en-US" altLang="zh-CN" sz="1800"/>
              <a:t>1</a:t>
            </a:r>
            <a:r>
              <a:rPr lang="zh-CN" altLang="en-US" sz="1800"/>
              <a:t>次（无限循环执行）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	var timer = setInterval( </a:t>
            </a:r>
            <a:r>
              <a:rPr lang="zh-CN" altLang="en-US" sz="1800"/>
              <a:t>函数</a:t>
            </a:r>
            <a:r>
              <a:rPr lang="en-US" altLang="zh-CN" sz="1800"/>
              <a:t>, </a:t>
            </a:r>
            <a:r>
              <a:rPr lang="zh-CN" altLang="en-US" sz="1800"/>
              <a:t>毫秒</a:t>
            </a:r>
            <a:r>
              <a:rPr lang="en-US" altLang="zh-CN" sz="1800"/>
              <a:t> );	</a:t>
            </a:r>
            <a:r>
              <a:rPr lang="en-US" altLang="zh-CN" sz="1400" smtClean="0"/>
              <a:t>// </a:t>
            </a:r>
            <a:r>
              <a:rPr lang="zh-CN" altLang="en-US" sz="1400" smtClean="0"/>
              <a:t>表示</a:t>
            </a:r>
            <a:r>
              <a:rPr lang="zh-CN" altLang="en-US" sz="1400"/>
              <a:t>定时器的名字叫做</a:t>
            </a:r>
            <a:r>
              <a:rPr lang="en-US" altLang="zh-CN" sz="1400"/>
              <a:t>timer</a:t>
            </a:r>
            <a:r>
              <a:rPr lang="zh-CN" altLang="en-US" sz="1400"/>
              <a:t>，每隔多少毫秒，执行</a:t>
            </a:r>
            <a:r>
              <a:rPr lang="en-US" altLang="zh-CN" sz="1400"/>
              <a:t>1</a:t>
            </a:r>
            <a:r>
              <a:rPr lang="zh-CN" altLang="en-US" sz="1400"/>
              <a:t>次函数。</a:t>
            </a:r>
            <a:endParaRPr lang="zh-CN" altLang="en-US" sz="1400"/>
          </a:p>
          <a:p>
            <a:pPr algn="l"/>
            <a:endParaRPr lang="en-US" altLang="zh-CN" sz="1800"/>
          </a:p>
          <a:p>
            <a:pPr algn="l"/>
            <a:endParaRPr lang="zh-CN" altLang="en-US" sz="1800"/>
          </a:p>
          <a:p>
            <a:pPr algn="l"/>
            <a:r>
              <a:rPr lang="en-US" altLang="zh-CN" sz="1800"/>
              <a:t>clearInterval </a:t>
            </a:r>
            <a:r>
              <a:rPr lang="zh-CN" altLang="en-US" sz="1800"/>
              <a:t>可以停止定时器</a:t>
            </a:r>
            <a:endParaRPr lang="en-US" altLang="zh-CN" sz="1800"/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	clearInterval( </a:t>
            </a:r>
            <a:r>
              <a:rPr lang="zh-CN" altLang="en-US" sz="1800"/>
              <a:t>定时器的名称</a:t>
            </a:r>
            <a:r>
              <a:rPr lang="en-US" altLang="zh-CN" sz="1800"/>
              <a:t> );	</a:t>
            </a:r>
            <a:r>
              <a:rPr lang="en-US" altLang="zh-CN" sz="1400"/>
              <a:t>// </a:t>
            </a:r>
            <a:r>
              <a:rPr lang="zh-CN" altLang="en-US" sz="1400"/>
              <a:t>表示停止这个定时器，定时器中的函数不再执行了。</a:t>
            </a:r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4732</Words>
  <Application>WPS 演示</Application>
  <PresentationFormat>宽屏</PresentationFormat>
  <Paragraphs>288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Calibri Light</vt:lpstr>
      <vt:lpstr>1_空白设计模板</vt:lpstr>
      <vt:lpstr>PowerPoint 演示文稿</vt:lpstr>
      <vt:lpstr>课程大纲</vt:lpstr>
      <vt:lpstr>什么是BOM</vt:lpstr>
      <vt:lpstr>Window对象</vt:lpstr>
      <vt:lpstr>Window内置对象</vt:lpstr>
      <vt:lpstr>Window内置对象</vt:lpstr>
      <vt:lpstr>Window内置对象</vt:lpstr>
      <vt:lpstr>Window内置对象</vt:lpstr>
      <vt:lpstr>定时器</vt:lpstr>
      <vt:lpstr>延时器</vt:lpstr>
      <vt:lpstr>滚动条</vt:lpstr>
      <vt:lpstr>滚动条</vt:lpstr>
      <vt:lpstr>什么是DOM</vt:lpstr>
      <vt:lpstr>DOM基本操作</vt:lpstr>
      <vt:lpstr>DOM基本操作</vt:lpstr>
      <vt:lpstr>DOM基本操作</vt:lpstr>
      <vt:lpstr>DOM基本操作</vt:lpstr>
      <vt:lpstr>DOM基本操作</vt:lpstr>
      <vt:lpstr>获得非行间样式</vt:lpstr>
      <vt:lpstr>作业题</vt:lpstr>
      <vt:lpstr>作业题</vt:lpstr>
      <vt:lpstr>PowerPoint 演示文稿</vt:lpstr>
    </vt:vector>
  </TitlesOfParts>
  <LinksUpToDate>false</LinksUpToDate>
  <SharedDoc>false</SharedDoc>
  <HyperlinksChanged>false</HyperlinksChanged>
  <AppVersion>14.0000</AppVersion>
  <Pages>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coding1</dc:creator>
  <cp:lastModifiedBy>Administrator</cp:lastModifiedBy>
  <cp:revision>23</cp:revision>
  <dcterms:created xsi:type="dcterms:W3CDTF">2018-09-01T12:36:45Z</dcterms:created>
  <dcterms:modified xsi:type="dcterms:W3CDTF">2018-09-01T15:24:45Z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